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9938-D964-A2AF-C493-CAA347956F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D9E3E2-8E90-0818-1C62-81D77181CD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B70F4F-2973-B310-3A1A-502308CF377A}"/>
              </a:ext>
            </a:extLst>
          </p:cNvPr>
          <p:cNvSpPr>
            <a:spLocks noGrp="1"/>
          </p:cNvSpPr>
          <p:nvPr>
            <p:ph type="dt" sz="half" idx="10"/>
          </p:nvPr>
        </p:nvSpPr>
        <p:spPr/>
        <p:txBody>
          <a:bodyPr/>
          <a:lstStyle/>
          <a:p>
            <a:fld id="{A5AED9F7-3911-45A0-8B0C-0DD0D314DC09}" type="datetimeFigureOut">
              <a:rPr lang="en-IN" smtClean="0"/>
              <a:t>12-02-2024</a:t>
            </a:fld>
            <a:endParaRPr lang="en-IN"/>
          </a:p>
        </p:txBody>
      </p:sp>
      <p:sp>
        <p:nvSpPr>
          <p:cNvPr id="5" name="Footer Placeholder 4">
            <a:extLst>
              <a:ext uri="{FF2B5EF4-FFF2-40B4-BE49-F238E27FC236}">
                <a16:creationId xmlns:a16="http://schemas.microsoft.com/office/drawing/2014/main" id="{09AB210D-D3A9-7FE0-8264-8099350D6A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3C05FF-9F82-92B8-D445-D4124BE147AE}"/>
              </a:ext>
            </a:extLst>
          </p:cNvPr>
          <p:cNvSpPr>
            <a:spLocks noGrp="1"/>
          </p:cNvSpPr>
          <p:nvPr>
            <p:ph type="sldNum" sz="quarter" idx="12"/>
          </p:nvPr>
        </p:nvSpPr>
        <p:spPr/>
        <p:txBody>
          <a:bodyPr/>
          <a:lstStyle/>
          <a:p>
            <a:fld id="{6C1498AA-5A23-42EB-9E1B-306FF0A959A5}" type="slidenum">
              <a:rPr lang="en-IN" smtClean="0"/>
              <a:t>‹#›</a:t>
            </a:fld>
            <a:endParaRPr lang="en-IN"/>
          </a:p>
        </p:txBody>
      </p:sp>
    </p:spTree>
    <p:extLst>
      <p:ext uri="{BB962C8B-B14F-4D97-AF65-F5344CB8AC3E}">
        <p14:creationId xmlns:p14="http://schemas.microsoft.com/office/powerpoint/2010/main" val="214568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34A79-5FFD-C582-F56D-99D272D74A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480459-B974-65A0-E329-F9883571CB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6A6029-8FE0-A987-313A-46CD5D3A13FA}"/>
              </a:ext>
            </a:extLst>
          </p:cNvPr>
          <p:cNvSpPr>
            <a:spLocks noGrp="1"/>
          </p:cNvSpPr>
          <p:nvPr>
            <p:ph type="dt" sz="half" idx="10"/>
          </p:nvPr>
        </p:nvSpPr>
        <p:spPr/>
        <p:txBody>
          <a:bodyPr/>
          <a:lstStyle/>
          <a:p>
            <a:fld id="{A5AED9F7-3911-45A0-8B0C-0DD0D314DC09}" type="datetimeFigureOut">
              <a:rPr lang="en-IN" smtClean="0"/>
              <a:t>12-02-2024</a:t>
            </a:fld>
            <a:endParaRPr lang="en-IN"/>
          </a:p>
        </p:txBody>
      </p:sp>
      <p:sp>
        <p:nvSpPr>
          <p:cNvPr id="5" name="Footer Placeholder 4">
            <a:extLst>
              <a:ext uri="{FF2B5EF4-FFF2-40B4-BE49-F238E27FC236}">
                <a16:creationId xmlns:a16="http://schemas.microsoft.com/office/drawing/2014/main" id="{B6EE0338-13DC-A45C-D94A-D9569D6CC0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3F39BD-33CC-D996-5F9B-2417A164C2E2}"/>
              </a:ext>
            </a:extLst>
          </p:cNvPr>
          <p:cNvSpPr>
            <a:spLocks noGrp="1"/>
          </p:cNvSpPr>
          <p:nvPr>
            <p:ph type="sldNum" sz="quarter" idx="12"/>
          </p:nvPr>
        </p:nvSpPr>
        <p:spPr/>
        <p:txBody>
          <a:bodyPr/>
          <a:lstStyle/>
          <a:p>
            <a:fld id="{6C1498AA-5A23-42EB-9E1B-306FF0A959A5}" type="slidenum">
              <a:rPr lang="en-IN" smtClean="0"/>
              <a:t>‹#›</a:t>
            </a:fld>
            <a:endParaRPr lang="en-IN"/>
          </a:p>
        </p:txBody>
      </p:sp>
    </p:spTree>
    <p:extLst>
      <p:ext uri="{BB962C8B-B14F-4D97-AF65-F5344CB8AC3E}">
        <p14:creationId xmlns:p14="http://schemas.microsoft.com/office/powerpoint/2010/main" val="2745974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D8F5D3-FE76-C21E-A253-3C8FF5911D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00171E-B18D-19C1-55A7-11017C6658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CA92C3-E935-543B-52B1-8A344147D7FA}"/>
              </a:ext>
            </a:extLst>
          </p:cNvPr>
          <p:cNvSpPr>
            <a:spLocks noGrp="1"/>
          </p:cNvSpPr>
          <p:nvPr>
            <p:ph type="dt" sz="half" idx="10"/>
          </p:nvPr>
        </p:nvSpPr>
        <p:spPr/>
        <p:txBody>
          <a:bodyPr/>
          <a:lstStyle/>
          <a:p>
            <a:fld id="{A5AED9F7-3911-45A0-8B0C-0DD0D314DC09}" type="datetimeFigureOut">
              <a:rPr lang="en-IN" smtClean="0"/>
              <a:t>12-02-2024</a:t>
            </a:fld>
            <a:endParaRPr lang="en-IN"/>
          </a:p>
        </p:txBody>
      </p:sp>
      <p:sp>
        <p:nvSpPr>
          <p:cNvPr id="5" name="Footer Placeholder 4">
            <a:extLst>
              <a:ext uri="{FF2B5EF4-FFF2-40B4-BE49-F238E27FC236}">
                <a16:creationId xmlns:a16="http://schemas.microsoft.com/office/drawing/2014/main" id="{84F97230-32AB-41ED-278F-EB784FD2A3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2C95C3-93AD-9D06-1336-4B214D069731}"/>
              </a:ext>
            </a:extLst>
          </p:cNvPr>
          <p:cNvSpPr>
            <a:spLocks noGrp="1"/>
          </p:cNvSpPr>
          <p:nvPr>
            <p:ph type="sldNum" sz="quarter" idx="12"/>
          </p:nvPr>
        </p:nvSpPr>
        <p:spPr/>
        <p:txBody>
          <a:bodyPr/>
          <a:lstStyle/>
          <a:p>
            <a:fld id="{6C1498AA-5A23-42EB-9E1B-306FF0A959A5}" type="slidenum">
              <a:rPr lang="en-IN" smtClean="0"/>
              <a:t>‹#›</a:t>
            </a:fld>
            <a:endParaRPr lang="en-IN"/>
          </a:p>
        </p:txBody>
      </p:sp>
    </p:spTree>
    <p:extLst>
      <p:ext uri="{BB962C8B-B14F-4D97-AF65-F5344CB8AC3E}">
        <p14:creationId xmlns:p14="http://schemas.microsoft.com/office/powerpoint/2010/main" val="105989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506AA-A7D0-7BDE-BC20-E098C8C842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A3D457-BA7D-709D-08BE-9BA4111406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188547-F433-41D2-C173-B110FA39B529}"/>
              </a:ext>
            </a:extLst>
          </p:cNvPr>
          <p:cNvSpPr>
            <a:spLocks noGrp="1"/>
          </p:cNvSpPr>
          <p:nvPr>
            <p:ph type="dt" sz="half" idx="10"/>
          </p:nvPr>
        </p:nvSpPr>
        <p:spPr/>
        <p:txBody>
          <a:bodyPr/>
          <a:lstStyle/>
          <a:p>
            <a:fld id="{A5AED9F7-3911-45A0-8B0C-0DD0D314DC09}" type="datetimeFigureOut">
              <a:rPr lang="en-IN" smtClean="0"/>
              <a:t>12-02-2024</a:t>
            </a:fld>
            <a:endParaRPr lang="en-IN"/>
          </a:p>
        </p:txBody>
      </p:sp>
      <p:sp>
        <p:nvSpPr>
          <p:cNvPr id="5" name="Footer Placeholder 4">
            <a:extLst>
              <a:ext uri="{FF2B5EF4-FFF2-40B4-BE49-F238E27FC236}">
                <a16:creationId xmlns:a16="http://schemas.microsoft.com/office/drawing/2014/main" id="{AC379DB2-F077-DEBC-E8E2-0C088A7541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416AD2-EC58-F4AC-47E5-EAC8B76199D2}"/>
              </a:ext>
            </a:extLst>
          </p:cNvPr>
          <p:cNvSpPr>
            <a:spLocks noGrp="1"/>
          </p:cNvSpPr>
          <p:nvPr>
            <p:ph type="sldNum" sz="quarter" idx="12"/>
          </p:nvPr>
        </p:nvSpPr>
        <p:spPr/>
        <p:txBody>
          <a:bodyPr/>
          <a:lstStyle/>
          <a:p>
            <a:fld id="{6C1498AA-5A23-42EB-9E1B-306FF0A959A5}" type="slidenum">
              <a:rPr lang="en-IN" smtClean="0"/>
              <a:t>‹#›</a:t>
            </a:fld>
            <a:endParaRPr lang="en-IN"/>
          </a:p>
        </p:txBody>
      </p:sp>
    </p:spTree>
    <p:extLst>
      <p:ext uri="{BB962C8B-B14F-4D97-AF65-F5344CB8AC3E}">
        <p14:creationId xmlns:p14="http://schemas.microsoft.com/office/powerpoint/2010/main" val="1505903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AC280-6FB3-E143-C37C-27AAEC45CA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5AFC4D-DF0F-9FE6-9C93-19C3A34996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11D8D3-4476-C38B-898D-1DA72A8E3937}"/>
              </a:ext>
            </a:extLst>
          </p:cNvPr>
          <p:cNvSpPr>
            <a:spLocks noGrp="1"/>
          </p:cNvSpPr>
          <p:nvPr>
            <p:ph type="dt" sz="half" idx="10"/>
          </p:nvPr>
        </p:nvSpPr>
        <p:spPr/>
        <p:txBody>
          <a:bodyPr/>
          <a:lstStyle/>
          <a:p>
            <a:fld id="{A5AED9F7-3911-45A0-8B0C-0DD0D314DC09}" type="datetimeFigureOut">
              <a:rPr lang="en-IN" smtClean="0"/>
              <a:t>12-02-2024</a:t>
            </a:fld>
            <a:endParaRPr lang="en-IN"/>
          </a:p>
        </p:txBody>
      </p:sp>
      <p:sp>
        <p:nvSpPr>
          <p:cNvPr id="5" name="Footer Placeholder 4">
            <a:extLst>
              <a:ext uri="{FF2B5EF4-FFF2-40B4-BE49-F238E27FC236}">
                <a16:creationId xmlns:a16="http://schemas.microsoft.com/office/drawing/2014/main" id="{5BAD0916-FF2D-B819-ABDA-8200D77654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F33286-3619-59DC-C2E5-8A24C9A92739}"/>
              </a:ext>
            </a:extLst>
          </p:cNvPr>
          <p:cNvSpPr>
            <a:spLocks noGrp="1"/>
          </p:cNvSpPr>
          <p:nvPr>
            <p:ph type="sldNum" sz="quarter" idx="12"/>
          </p:nvPr>
        </p:nvSpPr>
        <p:spPr/>
        <p:txBody>
          <a:bodyPr/>
          <a:lstStyle/>
          <a:p>
            <a:fld id="{6C1498AA-5A23-42EB-9E1B-306FF0A959A5}" type="slidenum">
              <a:rPr lang="en-IN" smtClean="0"/>
              <a:t>‹#›</a:t>
            </a:fld>
            <a:endParaRPr lang="en-IN"/>
          </a:p>
        </p:txBody>
      </p:sp>
    </p:spTree>
    <p:extLst>
      <p:ext uri="{BB962C8B-B14F-4D97-AF65-F5344CB8AC3E}">
        <p14:creationId xmlns:p14="http://schemas.microsoft.com/office/powerpoint/2010/main" val="25123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0E39F-2665-D083-1C66-FC65C42969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D586C3-3246-DC9F-8511-DD0DA69D2E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BD0583-359A-8924-7F4B-D27B925BE3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D98B36-8AFC-B2BC-44DE-97A978DAC439}"/>
              </a:ext>
            </a:extLst>
          </p:cNvPr>
          <p:cNvSpPr>
            <a:spLocks noGrp="1"/>
          </p:cNvSpPr>
          <p:nvPr>
            <p:ph type="dt" sz="half" idx="10"/>
          </p:nvPr>
        </p:nvSpPr>
        <p:spPr/>
        <p:txBody>
          <a:bodyPr/>
          <a:lstStyle/>
          <a:p>
            <a:fld id="{A5AED9F7-3911-45A0-8B0C-0DD0D314DC09}" type="datetimeFigureOut">
              <a:rPr lang="en-IN" smtClean="0"/>
              <a:t>12-02-2024</a:t>
            </a:fld>
            <a:endParaRPr lang="en-IN"/>
          </a:p>
        </p:txBody>
      </p:sp>
      <p:sp>
        <p:nvSpPr>
          <p:cNvPr id="6" name="Footer Placeholder 5">
            <a:extLst>
              <a:ext uri="{FF2B5EF4-FFF2-40B4-BE49-F238E27FC236}">
                <a16:creationId xmlns:a16="http://schemas.microsoft.com/office/drawing/2014/main" id="{B3F93953-DC66-5CAA-811A-91AE2E0EAF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E466D6-DA48-77FD-74DA-8F658B6B0600}"/>
              </a:ext>
            </a:extLst>
          </p:cNvPr>
          <p:cNvSpPr>
            <a:spLocks noGrp="1"/>
          </p:cNvSpPr>
          <p:nvPr>
            <p:ph type="sldNum" sz="quarter" idx="12"/>
          </p:nvPr>
        </p:nvSpPr>
        <p:spPr/>
        <p:txBody>
          <a:bodyPr/>
          <a:lstStyle/>
          <a:p>
            <a:fld id="{6C1498AA-5A23-42EB-9E1B-306FF0A959A5}" type="slidenum">
              <a:rPr lang="en-IN" smtClean="0"/>
              <a:t>‹#›</a:t>
            </a:fld>
            <a:endParaRPr lang="en-IN"/>
          </a:p>
        </p:txBody>
      </p:sp>
    </p:spTree>
    <p:extLst>
      <p:ext uri="{BB962C8B-B14F-4D97-AF65-F5344CB8AC3E}">
        <p14:creationId xmlns:p14="http://schemas.microsoft.com/office/powerpoint/2010/main" val="3331785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B0E7-29DF-6038-E17D-236479F1DCB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42EF61-5508-63FF-1A9C-400CD79413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618C20-6DEC-0E3F-1EBF-C351B7421D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D2D6BB2-FE54-CF93-EF59-5F0AED2FF1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C9D8AA-609C-532B-F692-E810D9D9C3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B9D1660-BA4F-C8D0-CE61-F187512F3315}"/>
              </a:ext>
            </a:extLst>
          </p:cNvPr>
          <p:cNvSpPr>
            <a:spLocks noGrp="1"/>
          </p:cNvSpPr>
          <p:nvPr>
            <p:ph type="dt" sz="half" idx="10"/>
          </p:nvPr>
        </p:nvSpPr>
        <p:spPr/>
        <p:txBody>
          <a:bodyPr/>
          <a:lstStyle/>
          <a:p>
            <a:fld id="{A5AED9F7-3911-45A0-8B0C-0DD0D314DC09}" type="datetimeFigureOut">
              <a:rPr lang="en-IN" smtClean="0"/>
              <a:t>12-02-2024</a:t>
            </a:fld>
            <a:endParaRPr lang="en-IN"/>
          </a:p>
        </p:txBody>
      </p:sp>
      <p:sp>
        <p:nvSpPr>
          <p:cNvPr id="8" name="Footer Placeholder 7">
            <a:extLst>
              <a:ext uri="{FF2B5EF4-FFF2-40B4-BE49-F238E27FC236}">
                <a16:creationId xmlns:a16="http://schemas.microsoft.com/office/drawing/2014/main" id="{2EE89C54-609A-0D4C-4931-3F00327F69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077A0E-EE76-6D89-CB9A-7CF5C454029B}"/>
              </a:ext>
            </a:extLst>
          </p:cNvPr>
          <p:cNvSpPr>
            <a:spLocks noGrp="1"/>
          </p:cNvSpPr>
          <p:nvPr>
            <p:ph type="sldNum" sz="quarter" idx="12"/>
          </p:nvPr>
        </p:nvSpPr>
        <p:spPr/>
        <p:txBody>
          <a:bodyPr/>
          <a:lstStyle/>
          <a:p>
            <a:fld id="{6C1498AA-5A23-42EB-9E1B-306FF0A959A5}" type="slidenum">
              <a:rPr lang="en-IN" smtClean="0"/>
              <a:t>‹#›</a:t>
            </a:fld>
            <a:endParaRPr lang="en-IN"/>
          </a:p>
        </p:txBody>
      </p:sp>
    </p:spTree>
    <p:extLst>
      <p:ext uri="{BB962C8B-B14F-4D97-AF65-F5344CB8AC3E}">
        <p14:creationId xmlns:p14="http://schemas.microsoft.com/office/powerpoint/2010/main" val="4237122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B3E20-921F-A6B7-2231-CF44ACDBE79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723C0A-A30B-7E3A-56F2-2A7BC94ECDC9}"/>
              </a:ext>
            </a:extLst>
          </p:cNvPr>
          <p:cNvSpPr>
            <a:spLocks noGrp="1"/>
          </p:cNvSpPr>
          <p:nvPr>
            <p:ph type="dt" sz="half" idx="10"/>
          </p:nvPr>
        </p:nvSpPr>
        <p:spPr/>
        <p:txBody>
          <a:bodyPr/>
          <a:lstStyle/>
          <a:p>
            <a:fld id="{A5AED9F7-3911-45A0-8B0C-0DD0D314DC09}" type="datetimeFigureOut">
              <a:rPr lang="en-IN" smtClean="0"/>
              <a:t>12-02-2024</a:t>
            </a:fld>
            <a:endParaRPr lang="en-IN"/>
          </a:p>
        </p:txBody>
      </p:sp>
      <p:sp>
        <p:nvSpPr>
          <p:cNvPr id="4" name="Footer Placeholder 3">
            <a:extLst>
              <a:ext uri="{FF2B5EF4-FFF2-40B4-BE49-F238E27FC236}">
                <a16:creationId xmlns:a16="http://schemas.microsoft.com/office/drawing/2014/main" id="{733F9A46-335E-6C46-BF42-9305296358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DEC4670-BE8E-FB60-AD9B-1A480A14B95D}"/>
              </a:ext>
            </a:extLst>
          </p:cNvPr>
          <p:cNvSpPr>
            <a:spLocks noGrp="1"/>
          </p:cNvSpPr>
          <p:nvPr>
            <p:ph type="sldNum" sz="quarter" idx="12"/>
          </p:nvPr>
        </p:nvSpPr>
        <p:spPr/>
        <p:txBody>
          <a:bodyPr/>
          <a:lstStyle/>
          <a:p>
            <a:fld id="{6C1498AA-5A23-42EB-9E1B-306FF0A959A5}" type="slidenum">
              <a:rPr lang="en-IN" smtClean="0"/>
              <a:t>‹#›</a:t>
            </a:fld>
            <a:endParaRPr lang="en-IN"/>
          </a:p>
        </p:txBody>
      </p:sp>
    </p:spTree>
    <p:extLst>
      <p:ext uri="{BB962C8B-B14F-4D97-AF65-F5344CB8AC3E}">
        <p14:creationId xmlns:p14="http://schemas.microsoft.com/office/powerpoint/2010/main" val="2711048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52CE14-2446-01EB-124F-68166B650B64}"/>
              </a:ext>
            </a:extLst>
          </p:cNvPr>
          <p:cNvSpPr>
            <a:spLocks noGrp="1"/>
          </p:cNvSpPr>
          <p:nvPr>
            <p:ph type="dt" sz="half" idx="10"/>
          </p:nvPr>
        </p:nvSpPr>
        <p:spPr/>
        <p:txBody>
          <a:bodyPr/>
          <a:lstStyle/>
          <a:p>
            <a:fld id="{A5AED9F7-3911-45A0-8B0C-0DD0D314DC09}" type="datetimeFigureOut">
              <a:rPr lang="en-IN" smtClean="0"/>
              <a:t>12-02-2024</a:t>
            </a:fld>
            <a:endParaRPr lang="en-IN"/>
          </a:p>
        </p:txBody>
      </p:sp>
      <p:sp>
        <p:nvSpPr>
          <p:cNvPr id="3" name="Footer Placeholder 2">
            <a:extLst>
              <a:ext uri="{FF2B5EF4-FFF2-40B4-BE49-F238E27FC236}">
                <a16:creationId xmlns:a16="http://schemas.microsoft.com/office/drawing/2014/main" id="{4979E078-918B-964A-EAEB-3526A8F8039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8CB587-82DF-119E-5A0D-8E45BF0CE98A}"/>
              </a:ext>
            </a:extLst>
          </p:cNvPr>
          <p:cNvSpPr>
            <a:spLocks noGrp="1"/>
          </p:cNvSpPr>
          <p:nvPr>
            <p:ph type="sldNum" sz="quarter" idx="12"/>
          </p:nvPr>
        </p:nvSpPr>
        <p:spPr/>
        <p:txBody>
          <a:bodyPr/>
          <a:lstStyle/>
          <a:p>
            <a:fld id="{6C1498AA-5A23-42EB-9E1B-306FF0A959A5}" type="slidenum">
              <a:rPr lang="en-IN" smtClean="0"/>
              <a:t>‹#›</a:t>
            </a:fld>
            <a:endParaRPr lang="en-IN"/>
          </a:p>
        </p:txBody>
      </p:sp>
    </p:spTree>
    <p:extLst>
      <p:ext uri="{BB962C8B-B14F-4D97-AF65-F5344CB8AC3E}">
        <p14:creationId xmlns:p14="http://schemas.microsoft.com/office/powerpoint/2010/main" val="3342781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24AD1-1C03-1D95-9407-85764AC21D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52CE44-D9FD-189D-9D31-5F6DD85705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721A39-0AE7-3609-6190-6A390FD8B3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7D706B-4B06-6D49-6338-DDBE07B67BB2}"/>
              </a:ext>
            </a:extLst>
          </p:cNvPr>
          <p:cNvSpPr>
            <a:spLocks noGrp="1"/>
          </p:cNvSpPr>
          <p:nvPr>
            <p:ph type="dt" sz="half" idx="10"/>
          </p:nvPr>
        </p:nvSpPr>
        <p:spPr/>
        <p:txBody>
          <a:bodyPr/>
          <a:lstStyle/>
          <a:p>
            <a:fld id="{A5AED9F7-3911-45A0-8B0C-0DD0D314DC09}" type="datetimeFigureOut">
              <a:rPr lang="en-IN" smtClean="0"/>
              <a:t>12-02-2024</a:t>
            </a:fld>
            <a:endParaRPr lang="en-IN"/>
          </a:p>
        </p:txBody>
      </p:sp>
      <p:sp>
        <p:nvSpPr>
          <p:cNvPr id="6" name="Footer Placeholder 5">
            <a:extLst>
              <a:ext uri="{FF2B5EF4-FFF2-40B4-BE49-F238E27FC236}">
                <a16:creationId xmlns:a16="http://schemas.microsoft.com/office/drawing/2014/main" id="{850BDCC3-0950-6E6E-5A57-11243077E9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94862A-F172-22B4-CF6F-89C987717270}"/>
              </a:ext>
            </a:extLst>
          </p:cNvPr>
          <p:cNvSpPr>
            <a:spLocks noGrp="1"/>
          </p:cNvSpPr>
          <p:nvPr>
            <p:ph type="sldNum" sz="quarter" idx="12"/>
          </p:nvPr>
        </p:nvSpPr>
        <p:spPr/>
        <p:txBody>
          <a:bodyPr/>
          <a:lstStyle/>
          <a:p>
            <a:fld id="{6C1498AA-5A23-42EB-9E1B-306FF0A959A5}" type="slidenum">
              <a:rPr lang="en-IN" smtClean="0"/>
              <a:t>‹#›</a:t>
            </a:fld>
            <a:endParaRPr lang="en-IN"/>
          </a:p>
        </p:txBody>
      </p:sp>
    </p:spTree>
    <p:extLst>
      <p:ext uri="{BB962C8B-B14F-4D97-AF65-F5344CB8AC3E}">
        <p14:creationId xmlns:p14="http://schemas.microsoft.com/office/powerpoint/2010/main" val="756122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8526C-3E7C-9E27-280A-6B3EA01A79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AAC0258-5EFD-2F27-06C0-8C248B4215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FD21DC-F6C1-AAFE-21E8-D2FD9C8CB8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FE0D2-0F9C-FFDE-79BB-AC3D0284C371}"/>
              </a:ext>
            </a:extLst>
          </p:cNvPr>
          <p:cNvSpPr>
            <a:spLocks noGrp="1"/>
          </p:cNvSpPr>
          <p:nvPr>
            <p:ph type="dt" sz="half" idx="10"/>
          </p:nvPr>
        </p:nvSpPr>
        <p:spPr/>
        <p:txBody>
          <a:bodyPr/>
          <a:lstStyle/>
          <a:p>
            <a:fld id="{A5AED9F7-3911-45A0-8B0C-0DD0D314DC09}" type="datetimeFigureOut">
              <a:rPr lang="en-IN" smtClean="0"/>
              <a:t>12-02-2024</a:t>
            </a:fld>
            <a:endParaRPr lang="en-IN"/>
          </a:p>
        </p:txBody>
      </p:sp>
      <p:sp>
        <p:nvSpPr>
          <p:cNvPr id="6" name="Footer Placeholder 5">
            <a:extLst>
              <a:ext uri="{FF2B5EF4-FFF2-40B4-BE49-F238E27FC236}">
                <a16:creationId xmlns:a16="http://schemas.microsoft.com/office/drawing/2014/main" id="{B1FD772C-6466-C231-FC02-9F03401118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1638D7-70B4-EAFB-A007-441C31627D89}"/>
              </a:ext>
            </a:extLst>
          </p:cNvPr>
          <p:cNvSpPr>
            <a:spLocks noGrp="1"/>
          </p:cNvSpPr>
          <p:nvPr>
            <p:ph type="sldNum" sz="quarter" idx="12"/>
          </p:nvPr>
        </p:nvSpPr>
        <p:spPr/>
        <p:txBody>
          <a:bodyPr/>
          <a:lstStyle/>
          <a:p>
            <a:fld id="{6C1498AA-5A23-42EB-9E1B-306FF0A959A5}" type="slidenum">
              <a:rPr lang="en-IN" smtClean="0"/>
              <a:t>‹#›</a:t>
            </a:fld>
            <a:endParaRPr lang="en-IN"/>
          </a:p>
        </p:txBody>
      </p:sp>
    </p:spTree>
    <p:extLst>
      <p:ext uri="{BB962C8B-B14F-4D97-AF65-F5344CB8AC3E}">
        <p14:creationId xmlns:p14="http://schemas.microsoft.com/office/powerpoint/2010/main" val="4265961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89840F-28F7-4D65-2825-25727071D3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8F38C5-A8D9-91C1-8752-B0C2BE783A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F18A11-8A5D-169E-5E5C-B90FF72F32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ED9F7-3911-45A0-8B0C-0DD0D314DC09}" type="datetimeFigureOut">
              <a:rPr lang="en-IN" smtClean="0"/>
              <a:t>12-02-2024</a:t>
            </a:fld>
            <a:endParaRPr lang="en-IN"/>
          </a:p>
        </p:txBody>
      </p:sp>
      <p:sp>
        <p:nvSpPr>
          <p:cNvPr id="5" name="Footer Placeholder 4">
            <a:extLst>
              <a:ext uri="{FF2B5EF4-FFF2-40B4-BE49-F238E27FC236}">
                <a16:creationId xmlns:a16="http://schemas.microsoft.com/office/drawing/2014/main" id="{99B256F2-689F-B106-CD5B-A02FE89B9B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72F7C94-6A93-D519-D079-1DCD3BA881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1498AA-5A23-42EB-9E1B-306FF0A959A5}" type="slidenum">
              <a:rPr lang="en-IN" smtClean="0"/>
              <a:t>‹#›</a:t>
            </a:fld>
            <a:endParaRPr lang="en-IN"/>
          </a:p>
        </p:txBody>
      </p:sp>
    </p:spTree>
    <p:extLst>
      <p:ext uri="{BB962C8B-B14F-4D97-AF65-F5344CB8AC3E}">
        <p14:creationId xmlns:p14="http://schemas.microsoft.com/office/powerpoint/2010/main" val="1380981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18F8B-D10D-0DCF-A253-14A9AE8A6D5C}"/>
              </a:ext>
            </a:extLst>
          </p:cNvPr>
          <p:cNvSpPr>
            <a:spLocks noGrp="1"/>
          </p:cNvSpPr>
          <p:nvPr>
            <p:ph type="ctrTitle"/>
          </p:nvPr>
        </p:nvSpPr>
        <p:spPr/>
        <p:txBody>
          <a:bodyPr>
            <a:normAutofit/>
          </a:bodyPr>
          <a:lstStyle/>
          <a:p>
            <a:r>
              <a:rPr lang="en-IN" sz="4400" b="1"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Lecture-</a:t>
            </a:r>
            <a:r>
              <a:rPr lang="en-IN" sz="4400" b="1" dirty="0">
                <a:solidFill>
                  <a:srgbClr val="FF0000"/>
                </a:solidFill>
                <a:latin typeface="Calibri" panose="020F0502020204030204" pitchFamily="34" charset="0"/>
                <a:ea typeface="SimSun" panose="02010600030101010101" pitchFamily="2" charset="-122"/>
                <a:cs typeface="Times New Roman" panose="02020603050405020304" pitchFamily="18" charset="0"/>
              </a:rPr>
              <a:t>11</a:t>
            </a:r>
            <a:br>
              <a:rPr lang="en-IN" sz="4400" b="1" dirty="0">
                <a:solidFill>
                  <a:srgbClr val="FF0000"/>
                </a:solidFill>
                <a:latin typeface="Calibri" panose="020F0502020204030204" pitchFamily="34" charset="0"/>
                <a:ea typeface="SimSun" panose="02010600030101010101" pitchFamily="2" charset="-122"/>
                <a:cs typeface="Times New Roman" panose="02020603050405020304" pitchFamily="18" charset="0"/>
              </a:rPr>
            </a:br>
            <a:r>
              <a:rPr lang="en-IN" sz="4400" b="1" dirty="0">
                <a:solidFill>
                  <a:srgbClr val="FF0000"/>
                </a:solidFill>
                <a:latin typeface="Calibri" panose="020F0502020204030204" pitchFamily="34" charset="0"/>
                <a:ea typeface="SimSun" panose="02010600030101010101" pitchFamily="2" charset="-122"/>
                <a:cs typeface="Times New Roman" panose="02020603050405020304" pitchFamily="18" charset="0"/>
              </a:rPr>
              <a:t>TECHNICAL WRITING</a:t>
            </a:r>
            <a:br>
              <a:rPr lang="en-IN" sz="4400" dirty="0">
                <a:effectLst/>
                <a:latin typeface="Calibri" panose="020F0502020204030204" pitchFamily="34" charset="0"/>
                <a:ea typeface="SimSun" panose="02010600030101010101" pitchFamily="2" charset="-122"/>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4995E5A7-719D-4F99-390B-5EB79333EF49}"/>
              </a:ext>
            </a:extLst>
          </p:cNvPr>
          <p:cNvSpPr>
            <a:spLocks noGrp="1"/>
          </p:cNvSpPr>
          <p:nvPr>
            <p:ph type="subTitle" idx="1"/>
          </p:nvPr>
        </p:nvSpPr>
        <p:spPr>
          <a:xfrm>
            <a:off x="1524000" y="3058510"/>
            <a:ext cx="9144000" cy="2535622"/>
          </a:xfrm>
        </p:spPr>
        <p:txBody>
          <a:bodyPr>
            <a:normAutofit fontScale="92500" lnSpcReduction="10000"/>
          </a:bodyPr>
          <a:lstStyle/>
          <a:p>
            <a:pPr marL="342900" indent="-342900" algn="l">
              <a:buFont typeface="Arial" panose="020B0604020202020204" pitchFamily="34" charset="0"/>
              <a:buChar char="•"/>
            </a:pPr>
            <a:r>
              <a:rPr lang="en-IN" sz="3300" b="1" dirty="0">
                <a:solidFill>
                  <a:srgbClr val="002060"/>
                </a:solidFill>
                <a:effectLst/>
              </a:rPr>
              <a:t>Unity of idea and topic sentence </a:t>
            </a:r>
          </a:p>
          <a:p>
            <a:pPr marL="342900" indent="-342900" algn="l">
              <a:buFont typeface="Arial" panose="020B0604020202020204" pitchFamily="34" charset="0"/>
              <a:buChar char="•"/>
            </a:pPr>
            <a:r>
              <a:rPr lang="en-IN" sz="3300" b="1" dirty="0">
                <a:solidFill>
                  <a:srgbClr val="002060"/>
                </a:solidFill>
                <a:effectLst/>
              </a:rPr>
              <a:t>Logical and verbal bridges through use of signposts, transitions, and link words</a:t>
            </a:r>
          </a:p>
          <a:p>
            <a:pPr marL="342900" indent="-342900" algn="l">
              <a:buFont typeface="Arial" panose="020B0604020202020204" pitchFamily="34" charset="0"/>
              <a:buChar char="•"/>
            </a:pPr>
            <a:r>
              <a:rPr lang="en-IN" sz="3300" b="1" dirty="0">
                <a:solidFill>
                  <a:srgbClr val="002060"/>
                </a:solidFill>
                <a:effectLst/>
              </a:rPr>
              <a:t>Patterns of development of an idea</a:t>
            </a:r>
          </a:p>
          <a:p>
            <a:pPr marL="342900" indent="-342900" algn="l">
              <a:buFont typeface="Arial" panose="020B0604020202020204" pitchFamily="34" charset="0"/>
              <a:buChar char="•"/>
            </a:pPr>
            <a:r>
              <a:rPr lang="en-IN" sz="3300" b="1" dirty="0">
                <a:solidFill>
                  <a:srgbClr val="002060"/>
                </a:solidFill>
                <a:effectLst/>
              </a:rPr>
              <a:t>Types and format of lists</a:t>
            </a:r>
            <a:endParaRPr lang="en-IN" sz="3300" b="1" dirty="0">
              <a:solidFill>
                <a:srgbClr val="002060"/>
              </a:solidFill>
              <a:effectLst/>
              <a:ea typeface="SimSun" panose="02010600030101010101" pitchFamily="2" charset="-122"/>
              <a:cs typeface="Times New Roman" panose="02020603050405020304" pitchFamily="18" charset="0"/>
            </a:endParaRPr>
          </a:p>
          <a:p>
            <a:pPr marL="342900" indent="-342900" algn="l">
              <a:buFont typeface="Arial" panose="020B0604020202020204" pitchFamily="34" charset="0"/>
              <a:buChar char="•"/>
            </a:pP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indent="-342900" algn="l">
              <a:buFont typeface="Arial" panose="020B0604020202020204" pitchFamily="34" charset="0"/>
              <a:buChar char="•"/>
            </a:pP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2851090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9930F-566C-6E19-62EB-6C5A80979BFE}"/>
              </a:ext>
            </a:extLst>
          </p:cNvPr>
          <p:cNvSpPr>
            <a:spLocks noGrp="1"/>
          </p:cNvSpPr>
          <p:nvPr>
            <p:ph type="title"/>
          </p:nvPr>
        </p:nvSpPr>
        <p:spPr/>
        <p:txBody>
          <a:bodyPr>
            <a:normAutofit/>
          </a:bodyPr>
          <a:lstStyle/>
          <a:p>
            <a:r>
              <a:rPr lang="en-US" sz="3200" b="1" dirty="0">
                <a:solidFill>
                  <a:srgbClr val="FF0000"/>
                </a:solidFill>
                <a:latin typeface="+mn-lt"/>
              </a:rPr>
              <a:t>TUMB RULES FOR PARAGRAPHING</a:t>
            </a:r>
            <a:endParaRPr lang="en-IN" sz="3200" b="1" dirty="0">
              <a:solidFill>
                <a:srgbClr val="FF0000"/>
              </a:solidFill>
              <a:latin typeface="+mn-lt"/>
            </a:endParaRPr>
          </a:p>
        </p:txBody>
      </p:sp>
      <p:sp>
        <p:nvSpPr>
          <p:cNvPr id="3" name="Content Placeholder 2">
            <a:extLst>
              <a:ext uri="{FF2B5EF4-FFF2-40B4-BE49-F238E27FC236}">
                <a16:creationId xmlns:a16="http://schemas.microsoft.com/office/drawing/2014/main" id="{5B701389-FA2A-BC38-8235-027D7596313D}"/>
              </a:ext>
            </a:extLst>
          </p:cNvPr>
          <p:cNvSpPr>
            <a:spLocks noGrp="1"/>
          </p:cNvSpPr>
          <p:nvPr>
            <p:ph idx="1"/>
          </p:nvPr>
        </p:nvSpPr>
        <p:spPr>
          <a:xfrm>
            <a:off x="838200" y="1460938"/>
            <a:ext cx="10515600" cy="5118538"/>
          </a:xfrm>
        </p:spPr>
        <p:txBody>
          <a:bodyPr>
            <a:normAutofit lnSpcReduction="10000"/>
          </a:bodyPr>
          <a:lstStyle/>
          <a:p>
            <a:pPr>
              <a:lnSpc>
                <a:spcPct val="150000"/>
              </a:lnSpc>
            </a:pPr>
            <a:r>
              <a:rPr lang="en-US" sz="1800" b="0" i="0" u="none" strike="noStrike" baseline="0" dirty="0">
                <a:solidFill>
                  <a:srgbClr val="000000"/>
                </a:solidFill>
                <a:latin typeface="Arial" panose="020B0604020202020204" pitchFamily="34" charset="0"/>
              </a:rPr>
              <a:t>Paragraphs are units of thought with one idea developed adequately. Listed here are some rules of thumb to use when paragraphing. As your writing improves, you'll be able to break these "rules" to meet your own needs. Until then, these suggestions can be helpful: </a:t>
            </a:r>
          </a:p>
          <a:p>
            <a:pPr marL="0" indent="0">
              <a:lnSpc>
                <a:spcPct val="150000"/>
              </a:lnSpc>
              <a:buNone/>
            </a:pPr>
            <a:r>
              <a:rPr lang="en-US" sz="1800" b="0" i="0" u="none" strike="noStrike" baseline="0" dirty="0">
                <a:solidFill>
                  <a:srgbClr val="000000"/>
                </a:solidFill>
                <a:latin typeface="Arial" panose="020B0604020202020204" pitchFamily="34" charset="0"/>
              </a:rPr>
              <a:t> Put only one main idea per paragraph. </a:t>
            </a:r>
          </a:p>
          <a:p>
            <a:pPr marL="0" indent="0">
              <a:lnSpc>
                <a:spcPct val="150000"/>
              </a:lnSpc>
              <a:buNone/>
            </a:pPr>
            <a:r>
              <a:rPr lang="en-US" sz="1800" b="0" i="0" u="none" strike="noStrike" baseline="0" dirty="0">
                <a:solidFill>
                  <a:srgbClr val="000000"/>
                </a:solidFill>
                <a:latin typeface="Arial" panose="020B0604020202020204" pitchFamily="34" charset="0"/>
              </a:rPr>
              <a:t> Aim for three to five or more sentences per paragraph. </a:t>
            </a:r>
          </a:p>
          <a:p>
            <a:pPr marL="0" indent="0">
              <a:lnSpc>
                <a:spcPct val="150000"/>
              </a:lnSpc>
              <a:buNone/>
            </a:pPr>
            <a:r>
              <a:rPr lang="en-US" sz="1800" b="0" i="0" u="none" strike="noStrike" baseline="0" dirty="0">
                <a:solidFill>
                  <a:srgbClr val="000000"/>
                </a:solidFill>
                <a:latin typeface="Arial" panose="020B0604020202020204" pitchFamily="34" charset="0"/>
              </a:rPr>
              <a:t> Include on each page about two handwritten or three typed paragraphs. </a:t>
            </a:r>
          </a:p>
          <a:p>
            <a:pPr marL="0" indent="0">
              <a:lnSpc>
                <a:spcPct val="150000"/>
              </a:lnSpc>
              <a:buNone/>
            </a:pPr>
            <a:r>
              <a:rPr lang="en-US" sz="1800" b="0" i="0" u="none" strike="noStrike" baseline="0" dirty="0">
                <a:solidFill>
                  <a:srgbClr val="000000"/>
                </a:solidFill>
                <a:latin typeface="Arial" panose="020B0604020202020204" pitchFamily="34" charset="0"/>
              </a:rPr>
              <a:t> Make your paragraphs proportional to your paper. Since paragraphs do less work in short papers, have short paragraphs for short papers and longer paragraphs for longer papers. </a:t>
            </a:r>
          </a:p>
          <a:p>
            <a:pPr marL="0" indent="0">
              <a:lnSpc>
                <a:spcPct val="150000"/>
              </a:lnSpc>
              <a:buNone/>
            </a:pPr>
            <a:r>
              <a:rPr lang="en-US" sz="1800" b="0" i="0" u="none" strike="noStrike" baseline="0" dirty="0">
                <a:solidFill>
                  <a:srgbClr val="000000"/>
                </a:solidFill>
                <a:latin typeface="Arial" panose="020B0604020202020204" pitchFamily="34" charset="0"/>
              </a:rPr>
              <a:t> If you have a few very short paragraphs, think about whether they are really parts of a larger paragraph—and can be combined—or whether you can add details to support each point and thus make each into a more fully developed paragraph. </a:t>
            </a:r>
          </a:p>
          <a:p>
            <a:endParaRPr lang="en-IN" dirty="0"/>
          </a:p>
        </p:txBody>
      </p:sp>
    </p:spTree>
    <p:extLst>
      <p:ext uri="{BB962C8B-B14F-4D97-AF65-F5344CB8AC3E}">
        <p14:creationId xmlns:p14="http://schemas.microsoft.com/office/powerpoint/2010/main" val="3525762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0F541-5A97-85BB-E3CF-A72D5D355AF6}"/>
              </a:ext>
            </a:extLst>
          </p:cNvPr>
          <p:cNvSpPr>
            <a:spLocks noGrp="1"/>
          </p:cNvSpPr>
          <p:nvPr>
            <p:ph type="title"/>
          </p:nvPr>
        </p:nvSpPr>
        <p:spPr/>
        <p:txBody>
          <a:bodyPr/>
          <a:lstStyle/>
          <a:p>
            <a:r>
              <a:rPr lang="en-IN" dirty="0">
                <a:solidFill>
                  <a:srgbClr val="000000"/>
                </a:solidFill>
                <a:latin typeface="Arial" panose="020B0604020202020204" pitchFamily="34" charset="0"/>
              </a:rPr>
              <a:t> </a:t>
            </a:r>
            <a:r>
              <a:rPr lang="en-IN" b="1" dirty="0">
                <a:solidFill>
                  <a:srgbClr val="5F3B13"/>
                </a:solidFill>
                <a:latin typeface="Arial" panose="020B0604020202020204" pitchFamily="34" charset="0"/>
              </a:rPr>
              <a:t>What is a paragraph? </a:t>
            </a:r>
            <a:br>
              <a:rPr lang="en-IN" dirty="0">
                <a:solidFill>
                  <a:srgbClr val="5F3B13"/>
                </a:solidFill>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DB72D824-8B37-C001-132B-1C8DAF9EB33A}"/>
              </a:ext>
            </a:extLst>
          </p:cNvPr>
          <p:cNvSpPr>
            <a:spLocks noGrp="1"/>
          </p:cNvSpPr>
          <p:nvPr>
            <p:ph idx="1"/>
          </p:nvPr>
        </p:nvSpPr>
        <p:spPr>
          <a:xfrm>
            <a:off x="838200" y="1418897"/>
            <a:ext cx="10515600" cy="4758066"/>
          </a:xfrm>
        </p:spPr>
        <p:txBody>
          <a:bodyPr>
            <a:normAutofit/>
          </a:bodyPr>
          <a:lstStyle/>
          <a:p>
            <a:pPr algn="l"/>
            <a:endParaRPr lang="en-IN" sz="1800" b="0" i="0" u="none" strike="noStrike" baseline="0" dirty="0">
              <a:solidFill>
                <a:srgbClr val="000000"/>
              </a:solidFill>
              <a:latin typeface="Arial" panose="020B0604020202020204" pitchFamily="34" charset="0"/>
            </a:endParaRPr>
          </a:p>
          <a:p>
            <a:pPr marL="0" indent="0">
              <a:lnSpc>
                <a:spcPct val="200000"/>
              </a:lnSpc>
              <a:buNone/>
            </a:pPr>
            <a:r>
              <a:rPr lang="en-US" sz="2400" b="0" i="0" u="none" strike="noStrike" baseline="0" dirty="0">
                <a:solidFill>
                  <a:srgbClr val="000000"/>
                </a:solidFill>
                <a:latin typeface="Arial" panose="020B0604020202020204" pitchFamily="34" charset="0"/>
              </a:rPr>
              <a:t>A paragraph is a collection of related sentences dealing with a single topic. Learning to write good paragraphs will help you as a writer stay on track during your drafting and revision stages. Good paragraphing also greatly assists your readers in following a piece of writing. You can have fantastic ideas, but if those ideas aren't presented in an organized fashion, you will lose your readers (and fail to achieve your goals in writing).</a:t>
            </a:r>
            <a:endParaRPr lang="en-IN" sz="2400" dirty="0"/>
          </a:p>
        </p:txBody>
      </p:sp>
    </p:spTree>
    <p:extLst>
      <p:ext uri="{BB962C8B-B14F-4D97-AF65-F5344CB8AC3E}">
        <p14:creationId xmlns:p14="http://schemas.microsoft.com/office/powerpoint/2010/main" val="1941928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3C911-414D-3619-B3BB-FBD84448E23B}"/>
              </a:ext>
            </a:extLst>
          </p:cNvPr>
          <p:cNvSpPr>
            <a:spLocks noGrp="1"/>
          </p:cNvSpPr>
          <p:nvPr>
            <p:ph type="title"/>
          </p:nvPr>
        </p:nvSpPr>
        <p:spPr/>
        <p:txBody>
          <a:bodyPr/>
          <a:lstStyle/>
          <a:p>
            <a:r>
              <a:rPr lang="en-US" b="1" dirty="0">
                <a:solidFill>
                  <a:srgbClr val="5F3B13"/>
                </a:solidFill>
                <a:latin typeface="Arial" panose="020B0604020202020204" pitchFamily="34" charset="0"/>
              </a:rPr>
              <a:t>The Basic Rule: Keep One Idea to One Paragraph </a:t>
            </a:r>
            <a:endParaRPr lang="en-IN" dirty="0"/>
          </a:p>
        </p:txBody>
      </p:sp>
      <p:sp>
        <p:nvSpPr>
          <p:cNvPr id="3" name="Content Placeholder 2">
            <a:extLst>
              <a:ext uri="{FF2B5EF4-FFF2-40B4-BE49-F238E27FC236}">
                <a16:creationId xmlns:a16="http://schemas.microsoft.com/office/drawing/2014/main" id="{D013BED0-B327-263B-C1FB-B9A481E1BEA9}"/>
              </a:ext>
            </a:extLst>
          </p:cNvPr>
          <p:cNvSpPr>
            <a:spLocks noGrp="1"/>
          </p:cNvSpPr>
          <p:nvPr>
            <p:ph idx="1"/>
          </p:nvPr>
        </p:nvSpPr>
        <p:spPr>
          <a:xfrm>
            <a:off x="838200" y="1825625"/>
            <a:ext cx="10515600" cy="4848444"/>
          </a:xfrm>
        </p:spPr>
        <p:txBody>
          <a:bodyPr>
            <a:normAutofit fontScale="92500" lnSpcReduction="20000"/>
          </a:bodyPr>
          <a:lstStyle/>
          <a:p>
            <a:pPr marL="0" indent="0">
              <a:lnSpc>
                <a:spcPct val="200000"/>
              </a:lnSpc>
              <a:buNone/>
            </a:pPr>
            <a:r>
              <a:rPr lang="en-US" sz="2400" b="0" i="0" u="none" strike="noStrike" baseline="0" dirty="0">
                <a:solidFill>
                  <a:srgbClr val="000000"/>
                </a:solidFill>
                <a:latin typeface="Arial" panose="020B0604020202020204" pitchFamily="34" charset="0"/>
              </a:rPr>
              <a:t>The basic rule of thumb with paragraphing is to </a:t>
            </a:r>
            <a:r>
              <a:rPr lang="en-US" sz="2400" b="1" i="0" u="none" strike="noStrike" baseline="0" dirty="0">
                <a:solidFill>
                  <a:srgbClr val="FF0000"/>
                </a:solidFill>
                <a:latin typeface="Arial" panose="020B0604020202020204" pitchFamily="34" charset="0"/>
              </a:rPr>
              <a:t>keep one idea to one paragraph. </a:t>
            </a:r>
            <a:r>
              <a:rPr lang="en-US" sz="2400" b="0" i="0" u="none" strike="noStrike" baseline="0" dirty="0">
                <a:solidFill>
                  <a:srgbClr val="000000"/>
                </a:solidFill>
                <a:latin typeface="Arial" panose="020B0604020202020204" pitchFamily="34" charset="0"/>
              </a:rPr>
              <a:t>If you begin to transition into a new idea, it belongs in a new paragraph. There are some simple ways to tell if you are on the same topic or a new one. You can have one idea and several bits of supporting evidence within a single paragraph. You can also have several points in a single paragraph as long as they relate to the overall topic of the paragraph. If the single points start to get long, then perhaps elaborating on each of them and placing them in their own paragraphs is the route to go.</a:t>
            </a:r>
            <a:endParaRPr lang="en-IN" sz="2400" dirty="0"/>
          </a:p>
        </p:txBody>
      </p:sp>
    </p:spTree>
    <p:extLst>
      <p:ext uri="{BB962C8B-B14F-4D97-AF65-F5344CB8AC3E}">
        <p14:creationId xmlns:p14="http://schemas.microsoft.com/office/powerpoint/2010/main" val="2191793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AD1B6B-75E6-B44F-1815-2F341F33FE79}"/>
              </a:ext>
            </a:extLst>
          </p:cNvPr>
          <p:cNvSpPr>
            <a:spLocks noGrp="1"/>
          </p:cNvSpPr>
          <p:nvPr>
            <p:ph idx="1"/>
          </p:nvPr>
        </p:nvSpPr>
        <p:spPr>
          <a:xfrm>
            <a:off x="838200" y="346841"/>
            <a:ext cx="10515600" cy="6390290"/>
          </a:xfrm>
        </p:spPr>
        <p:txBody>
          <a:bodyPr/>
          <a:lstStyle/>
          <a:p>
            <a:pPr algn="l"/>
            <a:endParaRPr lang="en-IN" sz="1800" b="0" i="0" u="none" strike="noStrike" baseline="0" dirty="0">
              <a:solidFill>
                <a:srgbClr val="000000"/>
              </a:solidFill>
              <a:latin typeface="Arial" panose="020B0604020202020204" pitchFamily="34" charset="0"/>
            </a:endParaRPr>
          </a:p>
          <a:p>
            <a:r>
              <a:rPr lang="en-IN" sz="1800" b="0" i="0" u="none" strike="noStrike" baseline="0" dirty="0">
                <a:solidFill>
                  <a:srgbClr val="000000"/>
                </a:solidFill>
                <a:latin typeface="Arial" panose="020B0604020202020204" pitchFamily="34" charset="0"/>
              </a:rPr>
              <a:t> </a:t>
            </a:r>
            <a:r>
              <a:rPr lang="en-IN" sz="2400" b="1" i="0" u="none" strike="noStrike" baseline="0" dirty="0">
                <a:solidFill>
                  <a:srgbClr val="5F3B13"/>
                </a:solidFill>
                <a:latin typeface="Arial" panose="020B0604020202020204" pitchFamily="34" charset="0"/>
              </a:rPr>
              <a:t>Elements of a Paragraph </a:t>
            </a:r>
            <a:endParaRPr lang="en-IN" sz="2400" b="0" i="0" u="none" strike="noStrike" baseline="0" dirty="0">
              <a:solidFill>
                <a:srgbClr val="5F3B13"/>
              </a:solidFill>
              <a:latin typeface="Arial" panose="020B0604020202020204" pitchFamily="34" charset="0"/>
            </a:endParaRPr>
          </a:p>
          <a:p>
            <a:pPr>
              <a:buFont typeface="Wingdings" panose="05000000000000000000" pitchFamily="2" charset="2"/>
              <a:buChar char="Ø"/>
            </a:pPr>
            <a:r>
              <a:rPr lang="en-US" sz="2400" b="0" i="0" u="none" strike="noStrike" baseline="0" dirty="0">
                <a:solidFill>
                  <a:srgbClr val="000000"/>
                </a:solidFill>
                <a:latin typeface="Arial" panose="020B0604020202020204" pitchFamily="34" charset="0"/>
              </a:rPr>
              <a:t>To be as effective as possible, a paragraph should contain each of the following: </a:t>
            </a:r>
            <a:r>
              <a:rPr lang="en-US" sz="2400" b="1" i="0" u="none" strike="noStrike" baseline="0" dirty="0">
                <a:solidFill>
                  <a:srgbClr val="000000"/>
                </a:solidFill>
                <a:latin typeface="Arial" panose="020B0604020202020204" pitchFamily="34" charset="0"/>
              </a:rPr>
              <a:t>Unity, Coherence, A Topic Sentence, </a:t>
            </a:r>
            <a:r>
              <a:rPr lang="en-US" sz="2400" b="0" i="0" u="none" strike="noStrike" baseline="0" dirty="0">
                <a:solidFill>
                  <a:srgbClr val="000000"/>
                </a:solidFill>
                <a:latin typeface="Arial" panose="020B0604020202020204" pitchFamily="34" charset="0"/>
              </a:rPr>
              <a:t>and </a:t>
            </a:r>
            <a:r>
              <a:rPr lang="en-US" sz="2400" b="1" i="0" u="none" strike="noStrike" baseline="0" dirty="0">
                <a:solidFill>
                  <a:srgbClr val="000000"/>
                </a:solidFill>
                <a:latin typeface="Arial" panose="020B0604020202020204" pitchFamily="34" charset="0"/>
              </a:rPr>
              <a:t>Adequate Development. </a:t>
            </a:r>
            <a:r>
              <a:rPr lang="en-US" sz="2400" b="0" i="0" u="none" strike="noStrike" baseline="0" dirty="0">
                <a:solidFill>
                  <a:srgbClr val="000000"/>
                </a:solidFill>
                <a:latin typeface="Arial" panose="020B0604020202020204" pitchFamily="34" charset="0"/>
              </a:rPr>
              <a:t>As you will see, all of these traits overlap. Using and adapting them to your individual purposes will help you construct effective paragraphs. </a:t>
            </a:r>
          </a:p>
          <a:p>
            <a:pPr algn="l"/>
            <a:endParaRPr lang="en-IN" sz="2400" b="0" i="0" u="none" strike="noStrike" baseline="0" dirty="0">
              <a:solidFill>
                <a:srgbClr val="000000"/>
              </a:solidFill>
              <a:latin typeface="Arial" panose="020B0604020202020204" pitchFamily="34" charset="0"/>
            </a:endParaRPr>
          </a:p>
          <a:p>
            <a:r>
              <a:rPr lang="en-IN" sz="2400" b="0" i="0" u="none" strike="noStrike" baseline="0" dirty="0">
                <a:solidFill>
                  <a:srgbClr val="000000"/>
                </a:solidFill>
                <a:latin typeface="Arial" panose="020B0604020202020204" pitchFamily="34" charset="0"/>
              </a:rPr>
              <a:t> </a:t>
            </a:r>
            <a:r>
              <a:rPr lang="en-IN" sz="2400" b="1" i="0" u="none" strike="noStrike" baseline="0" dirty="0">
                <a:solidFill>
                  <a:srgbClr val="5F3B13"/>
                </a:solidFill>
                <a:latin typeface="Arial" panose="020B0604020202020204" pitchFamily="34" charset="0"/>
              </a:rPr>
              <a:t>Unity </a:t>
            </a:r>
            <a:endParaRPr lang="en-IN" sz="2400" b="0" i="0" u="none" strike="noStrike" baseline="0" dirty="0">
              <a:solidFill>
                <a:srgbClr val="5F3B13"/>
              </a:solidFill>
              <a:latin typeface="Arial" panose="020B0604020202020204" pitchFamily="34" charset="0"/>
            </a:endParaRPr>
          </a:p>
          <a:p>
            <a:pPr>
              <a:buFont typeface="Wingdings" panose="05000000000000000000" pitchFamily="2" charset="2"/>
              <a:buChar char="Ø"/>
            </a:pPr>
            <a:r>
              <a:rPr lang="en-US" sz="2400" b="0" i="0" u="none" strike="noStrike" baseline="0" dirty="0">
                <a:solidFill>
                  <a:srgbClr val="000000"/>
                </a:solidFill>
                <a:latin typeface="Arial" panose="020B0604020202020204" pitchFamily="34" charset="0"/>
              </a:rPr>
              <a:t>The entire paragraph should concern itself with a single focus. If it begins with a one focus or major point of discussion, it should not end with another or wander within different ideas. </a:t>
            </a:r>
          </a:p>
          <a:p>
            <a:r>
              <a:rPr lang="en-IN" sz="2400" b="1" i="0" u="none" strike="noStrike" baseline="0" dirty="0">
                <a:solidFill>
                  <a:srgbClr val="5F3B13"/>
                </a:solidFill>
                <a:latin typeface="Arial" panose="020B0604020202020204" pitchFamily="34" charset="0"/>
              </a:rPr>
              <a:t>Coherence </a:t>
            </a:r>
            <a:endParaRPr lang="en-IN" sz="2400" b="0" i="0" u="none" strike="noStrike" baseline="0" dirty="0">
              <a:solidFill>
                <a:srgbClr val="5F3B13"/>
              </a:solidFill>
              <a:latin typeface="Arial" panose="020B0604020202020204" pitchFamily="34" charset="0"/>
            </a:endParaRPr>
          </a:p>
          <a:p>
            <a:pPr>
              <a:buFont typeface="Wingdings" panose="05000000000000000000" pitchFamily="2" charset="2"/>
              <a:buChar char="Ø"/>
            </a:pPr>
            <a:r>
              <a:rPr lang="en-US" sz="2400" b="0" i="0" u="none" strike="noStrike" baseline="0" dirty="0">
                <a:solidFill>
                  <a:srgbClr val="000000"/>
                </a:solidFill>
                <a:latin typeface="Arial" panose="020B0604020202020204" pitchFamily="34" charset="0"/>
              </a:rPr>
              <a:t>Coherence is the trait that makes the paragraph easily understandable to a reader. You can help create coherence in your paragraphs by creating logical bridges and verbal bridges. </a:t>
            </a:r>
            <a:endParaRPr lang="en-IN" sz="2400" dirty="0"/>
          </a:p>
        </p:txBody>
      </p:sp>
    </p:spTree>
    <p:extLst>
      <p:ext uri="{BB962C8B-B14F-4D97-AF65-F5344CB8AC3E}">
        <p14:creationId xmlns:p14="http://schemas.microsoft.com/office/powerpoint/2010/main" val="1369841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3B6F18-5BF4-EA13-2998-1C5603173003}"/>
              </a:ext>
            </a:extLst>
          </p:cNvPr>
          <p:cNvSpPr>
            <a:spLocks noGrp="1"/>
          </p:cNvSpPr>
          <p:nvPr>
            <p:ph idx="1"/>
          </p:nvPr>
        </p:nvSpPr>
        <p:spPr>
          <a:xfrm>
            <a:off x="838200" y="252248"/>
            <a:ext cx="10515600" cy="5924715"/>
          </a:xfrm>
        </p:spPr>
        <p:txBody>
          <a:bodyPr/>
          <a:lstStyle/>
          <a:p>
            <a:pPr algn="l"/>
            <a:endParaRPr lang="en-IN" sz="1800" b="0" i="0" u="none" strike="noStrike" baseline="0" dirty="0">
              <a:solidFill>
                <a:srgbClr val="000000"/>
              </a:solidFill>
              <a:latin typeface="Arial" panose="020B0604020202020204" pitchFamily="34" charset="0"/>
            </a:endParaRPr>
          </a:p>
          <a:p>
            <a:r>
              <a:rPr lang="en-IN" b="0" i="0" u="none" strike="noStrike" baseline="0" dirty="0">
                <a:solidFill>
                  <a:srgbClr val="000000"/>
                </a:solidFill>
                <a:latin typeface="Arial" panose="020B0604020202020204" pitchFamily="34" charset="0"/>
              </a:rPr>
              <a:t> </a:t>
            </a:r>
            <a:r>
              <a:rPr lang="en-IN" b="1" i="0" u="none" strike="noStrike" baseline="0" dirty="0">
                <a:solidFill>
                  <a:srgbClr val="5F3B13"/>
                </a:solidFill>
                <a:latin typeface="Arial" panose="020B0604020202020204" pitchFamily="34" charset="0"/>
              </a:rPr>
              <a:t>Logical bridges </a:t>
            </a:r>
            <a:endParaRPr lang="en-IN" b="0" i="0" u="none" strike="noStrike" baseline="0" dirty="0">
              <a:solidFill>
                <a:srgbClr val="5F3B13"/>
              </a:solidFill>
              <a:latin typeface="Arial" panose="020B0604020202020204" pitchFamily="34" charset="0"/>
            </a:endParaRPr>
          </a:p>
          <a:p>
            <a:pPr marL="0" indent="0">
              <a:buNone/>
            </a:pPr>
            <a:r>
              <a:rPr lang="en-US" b="0" i="0" u="none" strike="noStrike" baseline="0" dirty="0">
                <a:solidFill>
                  <a:srgbClr val="000000"/>
                </a:solidFill>
                <a:latin typeface="Arial" panose="020B0604020202020204" pitchFamily="34" charset="0"/>
              </a:rPr>
              <a:t> The same idea of a topic is carried over from sentence to sentence </a:t>
            </a:r>
          </a:p>
          <a:p>
            <a:pPr marL="0" indent="0">
              <a:buNone/>
            </a:pPr>
            <a:r>
              <a:rPr lang="en-US" b="0" i="0" u="none" strike="noStrike" baseline="0" dirty="0">
                <a:solidFill>
                  <a:srgbClr val="000000"/>
                </a:solidFill>
                <a:latin typeface="Arial" panose="020B0604020202020204" pitchFamily="34" charset="0"/>
              </a:rPr>
              <a:t> Successive sentences can be constructed in parallel form </a:t>
            </a:r>
          </a:p>
          <a:p>
            <a:endParaRPr lang="en-IN" b="0" i="0" u="none" strike="noStrike" baseline="0" dirty="0">
              <a:solidFill>
                <a:srgbClr val="000000"/>
              </a:solidFill>
              <a:latin typeface="Arial" panose="020B0604020202020204" pitchFamily="34" charset="0"/>
            </a:endParaRPr>
          </a:p>
          <a:p>
            <a:r>
              <a:rPr lang="en-IN" b="1" i="0" u="none" strike="noStrike" baseline="0" dirty="0">
                <a:solidFill>
                  <a:srgbClr val="5F3B13"/>
                </a:solidFill>
                <a:latin typeface="Arial" panose="020B0604020202020204" pitchFamily="34" charset="0"/>
              </a:rPr>
              <a:t>Verbal bridges </a:t>
            </a:r>
            <a:endParaRPr lang="en-IN" b="0" i="0" u="none" strike="noStrike" baseline="0" dirty="0">
              <a:solidFill>
                <a:srgbClr val="5F3B13"/>
              </a:solidFill>
              <a:latin typeface="Arial" panose="020B0604020202020204" pitchFamily="34" charset="0"/>
            </a:endParaRPr>
          </a:p>
          <a:p>
            <a:pPr marL="0" indent="0">
              <a:buNone/>
            </a:pPr>
            <a:r>
              <a:rPr lang="en-US" b="0" i="0" u="none" strike="noStrike" baseline="0" dirty="0">
                <a:solidFill>
                  <a:srgbClr val="000000"/>
                </a:solidFill>
                <a:latin typeface="Arial" panose="020B0604020202020204" pitchFamily="34" charset="0"/>
              </a:rPr>
              <a:t> Key words can be repeated in several sentences </a:t>
            </a:r>
          </a:p>
          <a:p>
            <a:pPr marL="0" indent="0">
              <a:buNone/>
            </a:pPr>
            <a:r>
              <a:rPr lang="en-US" b="0" i="0" u="none" strike="noStrike" baseline="0" dirty="0">
                <a:solidFill>
                  <a:srgbClr val="000000"/>
                </a:solidFill>
                <a:latin typeface="Arial" panose="020B0604020202020204" pitchFamily="34" charset="0"/>
              </a:rPr>
              <a:t> Synonymous words can be repeated in several sentences </a:t>
            </a:r>
          </a:p>
          <a:p>
            <a:pPr marL="0" indent="0">
              <a:buNone/>
            </a:pPr>
            <a:r>
              <a:rPr lang="en-US" b="0" i="0" u="none" strike="noStrike" baseline="0" dirty="0">
                <a:solidFill>
                  <a:srgbClr val="000000"/>
                </a:solidFill>
                <a:latin typeface="Arial" panose="020B0604020202020204" pitchFamily="34" charset="0"/>
              </a:rPr>
              <a:t> Pronouns can refer to nouns in previous sentences </a:t>
            </a:r>
          </a:p>
          <a:p>
            <a:pPr marL="0" indent="0">
              <a:buNone/>
            </a:pPr>
            <a:r>
              <a:rPr lang="en-US" b="0" i="0" u="none" strike="noStrike" baseline="0" dirty="0">
                <a:solidFill>
                  <a:srgbClr val="000000"/>
                </a:solidFill>
                <a:latin typeface="Arial" panose="020B0604020202020204" pitchFamily="34" charset="0"/>
              </a:rPr>
              <a:t> Transition words can be used to link ideas from different sentences </a:t>
            </a:r>
          </a:p>
          <a:p>
            <a:endParaRPr lang="en-IN" dirty="0"/>
          </a:p>
        </p:txBody>
      </p:sp>
    </p:spTree>
    <p:extLst>
      <p:ext uri="{BB962C8B-B14F-4D97-AF65-F5344CB8AC3E}">
        <p14:creationId xmlns:p14="http://schemas.microsoft.com/office/powerpoint/2010/main" val="658575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095C65-6794-47D3-6BA8-F4E164B928ED}"/>
              </a:ext>
            </a:extLst>
          </p:cNvPr>
          <p:cNvSpPr>
            <a:spLocks noGrp="1"/>
          </p:cNvSpPr>
          <p:nvPr>
            <p:ph idx="1"/>
          </p:nvPr>
        </p:nvSpPr>
        <p:spPr>
          <a:xfrm>
            <a:off x="838200" y="357352"/>
            <a:ext cx="10515600" cy="6274676"/>
          </a:xfrm>
        </p:spPr>
        <p:txBody>
          <a:bodyPr>
            <a:normAutofit/>
          </a:bodyPr>
          <a:lstStyle/>
          <a:p>
            <a:r>
              <a:rPr lang="en-IN" sz="2400" b="1" i="0" u="none" strike="noStrike" baseline="0" dirty="0">
                <a:solidFill>
                  <a:srgbClr val="5F3B13"/>
                </a:solidFill>
                <a:latin typeface="Arial" panose="020B0604020202020204" pitchFamily="34" charset="0"/>
              </a:rPr>
              <a:t>A topic sentence </a:t>
            </a:r>
            <a:endParaRPr lang="en-IN" sz="2400" b="0" i="0" u="none" strike="noStrike" baseline="0" dirty="0">
              <a:solidFill>
                <a:srgbClr val="5F3B13"/>
              </a:solidFill>
              <a:latin typeface="Arial" panose="020B0604020202020204" pitchFamily="34" charset="0"/>
            </a:endParaRPr>
          </a:p>
          <a:p>
            <a:pPr>
              <a:buFont typeface="Wingdings" panose="05000000000000000000" pitchFamily="2" charset="2"/>
              <a:buChar char="Ø"/>
            </a:pPr>
            <a:r>
              <a:rPr lang="en-US" sz="2400" b="0" i="0" u="none" strike="noStrike" baseline="0" dirty="0">
                <a:solidFill>
                  <a:srgbClr val="000000"/>
                </a:solidFill>
                <a:latin typeface="Arial" panose="020B0604020202020204" pitchFamily="34" charset="0"/>
              </a:rPr>
              <a:t>A topic sentence is a sentence that indicates in a general way what idea or thesis the paragraph is going to deal with. Although not all paragraphs have clear-cut topic sentences, and despite the fact that topic sentences can occur anywhere in the paragraph (as the first sentence, the last sentence, or somewhere in the middle), an easy way to make sure your reader understands the topic of the paragraph is to put your topic sentence near the beginning of the paragraph. (This is a good general rule for less experienced writers, although it is not the only way to do it). Regardless of whether you include an explicit topic sentence or not, you should be able to easily summarize what the paragraph is about. </a:t>
            </a:r>
          </a:p>
          <a:p>
            <a:r>
              <a:rPr lang="en-IN" sz="2400" b="1" i="0" u="none" strike="noStrike" baseline="0" dirty="0">
                <a:solidFill>
                  <a:srgbClr val="5F3B13"/>
                </a:solidFill>
                <a:latin typeface="Arial" panose="020B0604020202020204" pitchFamily="34" charset="0"/>
              </a:rPr>
              <a:t>Adequate development </a:t>
            </a:r>
            <a:endParaRPr lang="en-IN" sz="2400" b="0" i="0" u="none" strike="noStrike" baseline="0" dirty="0">
              <a:solidFill>
                <a:srgbClr val="5F3B13"/>
              </a:solidFill>
              <a:latin typeface="Arial" panose="020B0604020202020204" pitchFamily="34" charset="0"/>
            </a:endParaRPr>
          </a:p>
          <a:p>
            <a:pPr>
              <a:buFont typeface="Wingdings" panose="05000000000000000000" pitchFamily="2" charset="2"/>
              <a:buChar char="Ø"/>
            </a:pPr>
            <a:r>
              <a:rPr lang="en-US" sz="2400" b="0" i="0" u="none" strike="noStrike" baseline="0" dirty="0">
                <a:solidFill>
                  <a:srgbClr val="000000"/>
                </a:solidFill>
                <a:latin typeface="Arial" panose="020B0604020202020204" pitchFamily="34" charset="0"/>
              </a:rPr>
              <a:t>The topic (which is introduced by the topic sentence) should be discussed fully and adequately. Again, this varies from paragraph to paragraph, depending on the author's purpose, but writers should beware of paragraphs that only have two or three sentences. It's a pretty good bet that the paragraph is not fully developed if it is that short. </a:t>
            </a:r>
          </a:p>
          <a:p>
            <a:pPr marL="0" indent="0">
              <a:buNone/>
            </a:pPr>
            <a:endParaRPr lang="en-IN" dirty="0"/>
          </a:p>
        </p:txBody>
      </p:sp>
    </p:spTree>
    <p:extLst>
      <p:ext uri="{BB962C8B-B14F-4D97-AF65-F5344CB8AC3E}">
        <p14:creationId xmlns:p14="http://schemas.microsoft.com/office/powerpoint/2010/main" val="2341931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06B4-FDC4-A43A-9DC4-8CF41B6F9E4F}"/>
              </a:ext>
            </a:extLst>
          </p:cNvPr>
          <p:cNvSpPr>
            <a:spLocks noGrp="1"/>
          </p:cNvSpPr>
          <p:nvPr>
            <p:ph type="title"/>
          </p:nvPr>
        </p:nvSpPr>
        <p:spPr/>
        <p:txBody>
          <a:bodyPr>
            <a:noAutofit/>
          </a:bodyPr>
          <a:lstStyle/>
          <a:p>
            <a:r>
              <a:rPr lang="en-US" sz="3200" b="1" dirty="0">
                <a:solidFill>
                  <a:srgbClr val="000000"/>
                </a:solidFill>
                <a:latin typeface="Arial" panose="020B0604020202020204" pitchFamily="34" charset="0"/>
              </a:rPr>
              <a:t>Some methods to make sure your paragraph is well-developed: </a:t>
            </a:r>
            <a:endParaRPr lang="en-IN" sz="3200" dirty="0"/>
          </a:p>
        </p:txBody>
      </p:sp>
      <p:sp>
        <p:nvSpPr>
          <p:cNvPr id="3" name="Content Placeholder 2">
            <a:extLst>
              <a:ext uri="{FF2B5EF4-FFF2-40B4-BE49-F238E27FC236}">
                <a16:creationId xmlns:a16="http://schemas.microsoft.com/office/drawing/2014/main" id="{A2095C65-6794-47D3-6BA8-F4E164B928ED}"/>
              </a:ext>
            </a:extLst>
          </p:cNvPr>
          <p:cNvSpPr>
            <a:spLocks noGrp="1"/>
          </p:cNvSpPr>
          <p:nvPr>
            <p:ph idx="1"/>
          </p:nvPr>
        </p:nvSpPr>
        <p:spPr/>
        <p:txBody>
          <a:bodyPr>
            <a:normAutofit/>
          </a:bodyPr>
          <a:lstStyle/>
          <a:p>
            <a:pPr marL="0" indent="0">
              <a:buNone/>
            </a:pPr>
            <a:r>
              <a:rPr lang="en-IN" sz="1800" b="0" i="0" u="none" strike="noStrike" baseline="0" dirty="0">
                <a:solidFill>
                  <a:srgbClr val="000000"/>
                </a:solidFill>
                <a:latin typeface="Arial" panose="020B0604020202020204" pitchFamily="34" charset="0"/>
              </a:rPr>
              <a:t> Use examples and illustrations </a:t>
            </a:r>
          </a:p>
          <a:p>
            <a:pPr marL="0" indent="0">
              <a:buNone/>
            </a:pPr>
            <a:r>
              <a:rPr lang="en-US" sz="1800" b="0" i="0" u="none" strike="noStrike" baseline="0" dirty="0">
                <a:solidFill>
                  <a:srgbClr val="000000"/>
                </a:solidFill>
                <a:latin typeface="Arial" panose="020B0604020202020204" pitchFamily="34" charset="0"/>
              </a:rPr>
              <a:t> Cite data (facts, statistics, evidence, details, and others) </a:t>
            </a:r>
          </a:p>
          <a:p>
            <a:pPr marL="0" indent="0">
              <a:buNone/>
            </a:pPr>
            <a:r>
              <a:rPr lang="en-US" sz="1800" b="0" i="0" u="none" strike="noStrike" baseline="0" dirty="0">
                <a:solidFill>
                  <a:srgbClr val="000000"/>
                </a:solidFill>
                <a:latin typeface="Arial" panose="020B0604020202020204" pitchFamily="34" charset="0"/>
              </a:rPr>
              <a:t> Examine testimony (what other people say such as quotes and paraphrases) </a:t>
            </a:r>
          </a:p>
          <a:p>
            <a:pPr marL="0" indent="0">
              <a:buNone/>
            </a:pPr>
            <a:r>
              <a:rPr lang="en-US" sz="1800" b="0" i="0" u="none" strike="noStrike" baseline="0" dirty="0">
                <a:solidFill>
                  <a:srgbClr val="000000"/>
                </a:solidFill>
                <a:latin typeface="Arial" panose="020B0604020202020204" pitchFamily="34" charset="0"/>
              </a:rPr>
              <a:t> Use an anecdote or story </a:t>
            </a:r>
          </a:p>
          <a:p>
            <a:pPr marL="0" indent="0">
              <a:buNone/>
            </a:pPr>
            <a:r>
              <a:rPr lang="en-US" sz="1800" b="0" i="0" u="none" strike="noStrike" baseline="0" dirty="0">
                <a:solidFill>
                  <a:srgbClr val="000000"/>
                </a:solidFill>
                <a:latin typeface="Arial" panose="020B0604020202020204" pitchFamily="34" charset="0"/>
              </a:rPr>
              <a:t> Define terms in the paragraph </a:t>
            </a:r>
          </a:p>
          <a:p>
            <a:pPr marL="0" indent="0">
              <a:buNone/>
            </a:pPr>
            <a:r>
              <a:rPr lang="en-IN" sz="1800" b="0" i="0" u="none" strike="noStrike" baseline="0" dirty="0">
                <a:solidFill>
                  <a:srgbClr val="000000"/>
                </a:solidFill>
                <a:latin typeface="Arial" panose="020B0604020202020204" pitchFamily="34" charset="0"/>
              </a:rPr>
              <a:t> Compare and contrast </a:t>
            </a:r>
          </a:p>
          <a:p>
            <a:pPr marL="0" indent="0">
              <a:buNone/>
            </a:pPr>
            <a:r>
              <a:rPr lang="en-IN" sz="1800" b="0" i="0" u="none" strike="noStrike" baseline="0" dirty="0">
                <a:solidFill>
                  <a:srgbClr val="000000"/>
                </a:solidFill>
                <a:latin typeface="Arial" panose="020B0604020202020204" pitchFamily="34" charset="0"/>
              </a:rPr>
              <a:t> Evaluate causes and reasons </a:t>
            </a:r>
          </a:p>
          <a:p>
            <a:pPr marL="0" indent="0">
              <a:buNone/>
            </a:pPr>
            <a:r>
              <a:rPr lang="en-IN" sz="1800" b="0" i="0" u="none" strike="noStrike" baseline="0" dirty="0">
                <a:solidFill>
                  <a:srgbClr val="000000"/>
                </a:solidFill>
                <a:latin typeface="Arial" panose="020B0604020202020204" pitchFamily="34" charset="0"/>
              </a:rPr>
              <a:t> Examine effects and consequences </a:t>
            </a:r>
          </a:p>
          <a:p>
            <a:pPr marL="0" indent="0">
              <a:buNone/>
            </a:pPr>
            <a:r>
              <a:rPr lang="en-IN" sz="1800" b="0" i="0" u="none" strike="noStrike" baseline="0" dirty="0">
                <a:solidFill>
                  <a:srgbClr val="000000"/>
                </a:solidFill>
                <a:latin typeface="Arial" panose="020B0604020202020204" pitchFamily="34" charset="0"/>
              </a:rPr>
              <a:t> </a:t>
            </a:r>
            <a:r>
              <a:rPr lang="en-IN" sz="1800" b="0" i="0" u="none" strike="noStrike" baseline="0" dirty="0" err="1">
                <a:solidFill>
                  <a:srgbClr val="000000"/>
                </a:solidFill>
                <a:latin typeface="Arial" panose="020B0604020202020204" pitchFamily="34" charset="0"/>
              </a:rPr>
              <a:t>Analyze</a:t>
            </a:r>
            <a:r>
              <a:rPr lang="en-IN" sz="1800" b="0" i="0" u="none" strike="noStrike" baseline="0" dirty="0">
                <a:solidFill>
                  <a:srgbClr val="000000"/>
                </a:solidFill>
                <a:latin typeface="Arial" panose="020B0604020202020204" pitchFamily="34" charset="0"/>
              </a:rPr>
              <a:t> the topic </a:t>
            </a:r>
          </a:p>
          <a:p>
            <a:pPr marL="0" indent="0">
              <a:buNone/>
            </a:pPr>
            <a:r>
              <a:rPr lang="en-IN" sz="1800" b="0" i="0" u="none" strike="noStrike" baseline="0" dirty="0">
                <a:solidFill>
                  <a:srgbClr val="000000"/>
                </a:solidFill>
                <a:latin typeface="Arial" panose="020B0604020202020204" pitchFamily="34" charset="0"/>
              </a:rPr>
              <a:t> Describe the topic </a:t>
            </a:r>
          </a:p>
          <a:p>
            <a:pPr marL="0" indent="0">
              <a:buNone/>
            </a:pPr>
            <a:r>
              <a:rPr lang="en-US" sz="1800" b="0" i="0" u="none" strike="noStrike" baseline="0" dirty="0">
                <a:solidFill>
                  <a:srgbClr val="000000"/>
                </a:solidFill>
                <a:latin typeface="Arial" panose="020B0604020202020204" pitchFamily="34" charset="0"/>
              </a:rPr>
              <a:t> Offer a chronology of an event (time segments) </a:t>
            </a:r>
          </a:p>
          <a:p>
            <a:endParaRPr lang="en-IN" dirty="0"/>
          </a:p>
        </p:txBody>
      </p:sp>
    </p:spTree>
    <p:extLst>
      <p:ext uri="{BB962C8B-B14F-4D97-AF65-F5344CB8AC3E}">
        <p14:creationId xmlns:p14="http://schemas.microsoft.com/office/powerpoint/2010/main" val="1613072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0F7EC-5C28-DCF5-FE55-D992F26F6B5E}"/>
              </a:ext>
            </a:extLst>
          </p:cNvPr>
          <p:cNvSpPr>
            <a:spLocks noGrp="1"/>
          </p:cNvSpPr>
          <p:nvPr>
            <p:ph type="title"/>
          </p:nvPr>
        </p:nvSpPr>
        <p:spPr>
          <a:xfrm>
            <a:off x="838200" y="365125"/>
            <a:ext cx="10515600" cy="559785"/>
          </a:xfrm>
        </p:spPr>
        <p:txBody>
          <a:bodyPr>
            <a:normAutofit/>
          </a:bodyPr>
          <a:lstStyle/>
          <a:p>
            <a:r>
              <a:rPr lang="en-US" sz="3200" b="1" dirty="0">
                <a:solidFill>
                  <a:srgbClr val="5F3B13"/>
                </a:solidFill>
                <a:latin typeface="Arial" panose="020B0604020202020204" pitchFamily="34" charset="0"/>
              </a:rPr>
              <a:t>How do I know when to start a new paragraph? </a:t>
            </a:r>
            <a:endParaRPr lang="en-IN" sz="3200" dirty="0"/>
          </a:p>
        </p:txBody>
      </p:sp>
      <p:sp>
        <p:nvSpPr>
          <p:cNvPr id="3" name="Content Placeholder 2">
            <a:extLst>
              <a:ext uri="{FF2B5EF4-FFF2-40B4-BE49-F238E27FC236}">
                <a16:creationId xmlns:a16="http://schemas.microsoft.com/office/drawing/2014/main" id="{6A33F065-23FC-571F-BB25-9F7E208C861A}"/>
              </a:ext>
            </a:extLst>
          </p:cNvPr>
          <p:cNvSpPr>
            <a:spLocks noGrp="1"/>
          </p:cNvSpPr>
          <p:nvPr>
            <p:ph idx="1"/>
          </p:nvPr>
        </p:nvSpPr>
        <p:spPr>
          <a:xfrm>
            <a:off x="838200" y="1072054"/>
            <a:ext cx="10515600" cy="5507421"/>
          </a:xfrm>
        </p:spPr>
        <p:txBody>
          <a:bodyPr>
            <a:normAutofit lnSpcReduction="10000"/>
          </a:bodyPr>
          <a:lstStyle/>
          <a:p>
            <a:pPr>
              <a:lnSpc>
                <a:spcPct val="150000"/>
              </a:lnSpc>
            </a:pPr>
            <a:r>
              <a:rPr lang="en-US" sz="1800" b="0" i="0" u="none" strike="noStrike" baseline="0" dirty="0">
                <a:solidFill>
                  <a:srgbClr val="000000"/>
                </a:solidFill>
                <a:latin typeface="Arial" panose="020B0604020202020204" pitchFamily="34" charset="0"/>
              </a:rPr>
              <a:t>You should start a new paragraph when: </a:t>
            </a:r>
          </a:p>
          <a:p>
            <a:pPr marL="0" indent="0">
              <a:lnSpc>
                <a:spcPct val="150000"/>
              </a:lnSpc>
              <a:buNone/>
            </a:pPr>
            <a:r>
              <a:rPr lang="en-US" sz="1800" b="0" i="0" u="none" strike="noStrike" baseline="0" dirty="0">
                <a:solidFill>
                  <a:srgbClr val="000000"/>
                </a:solidFill>
                <a:latin typeface="Arial" panose="020B0604020202020204" pitchFamily="34" charset="0"/>
              </a:rPr>
              <a:t> </a:t>
            </a:r>
            <a:r>
              <a:rPr lang="en-US" sz="1800" b="1" i="0" u="none" strike="noStrike" baseline="0" dirty="0">
                <a:solidFill>
                  <a:srgbClr val="000000"/>
                </a:solidFill>
                <a:latin typeface="Arial" panose="020B0604020202020204" pitchFamily="34" charset="0"/>
              </a:rPr>
              <a:t>When you begin a new idea or point. </a:t>
            </a:r>
            <a:r>
              <a:rPr lang="en-US" sz="1800" b="0" i="0" u="none" strike="noStrike" baseline="0" dirty="0">
                <a:solidFill>
                  <a:srgbClr val="000000"/>
                </a:solidFill>
                <a:latin typeface="Arial" panose="020B0604020202020204" pitchFamily="34" charset="0"/>
              </a:rPr>
              <a:t>New ideas should always start in new paragraphs. If you have an extended idea that spans multiple paragraphs, each new point within that idea should have its own paragraph. </a:t>
            </a:r>
          </a:p>
          <a:p>
            <a:pPr marL="0" indent="0">
              <a:lnSpc>
                <a:spcPct val="150000"/>
              </a:lnSpc>
              <a:buNone/>
            </a:pPr>
            <a:r>
              <a:rPr lang="en-US" sz="1800" b="0" i="0" u="none" strike="noStrike" baseline="0" dirty="0">
                <a:solidFill>
                  <a:srgbClr val="000000"/>
                </a:solidFill>
                <a:latin typeface="Arial" panose="020B0604020202020204" pitchFamily="34" charset="0"/>
              </a:rPr>
              <a:t> </a:t>
            </a:r>
            <a:r>
              <a:rPr lang="en-US" sz="1800" b="1" i="0" u="none" strike="noStrike" baseline="0" dirty="0">
                <a:solidFill>
                  <a:srgbClr val="000000"/>
                </a:solidFill>
                <a:latin typeface="Arial" panose="020B0604020202020204" pitchFamily="34" charset="0"/>
              </a:rPr>
              <a:t>To contrast information or ideas. </a:t>
            </a:r>
            <a:r>
              <a:rPr lang="en-US" sz="1800" b="0" i="0" u="none" strike="noStrike" baseline="0" dirty="0">
                <a:solidFill>
                  <a:srgbClr val="000000"/>
                </a:solidFill>
                <a:latin typeface="Arial" panose="020B0604020202020204" pitchFamily="34" charset="0"/>
              </a:rPr>
              <a:t>Separate paragraphs can serve to contrast sides in a debate, different points in an argument, or any other difference. </a:t>
            </a:r>
          </a:p>
          <a:p>
            <a:pPr marL="0" indent="0">
              <a:lnSpc>
                <a:spcPct val="150000"/>
              </a:lnSpc>
              <a:buNone/>
            </a:pPr>
            <a:r>
              <a:rPr lang="en-US" sz="1800" b="0" i="0" u="none" strike="noStrike" baseline="0" dirty="0">
                <a:solidFill>
                  <a:srgbClr val="000000"/>
                </a:solidFill>
                <a:latin typeface="Arial" panose="020B0604020202020204" pitchFamily="34" charset="0"/>
              </a:rPr>
              <a:t> </a:t>
            </a:r>
            <a:r>
              <a:rPr lang="en-US" sz="1800" b="1" i="0" u="none" strike="noStrike" baseline="0" dirty="0">
                <a:solidFill>
                  <a:srgbClr val="000000"/>
                </a:solidFill>
                <a:latin typeface="Arial" panose="020B0604020202020204" pitchFamily="34" charset="0"/>
              </a:rPr>
              <a:t>When your readers need a pause. </a:t>
            </a:r>
            <a:r>
              <a:rPr lang="en-US" sz="1800" b="0" i="0" u="none" strike="noStrike" baseline="0" dirty="0">
                <a:solidFill>
                  <a:srgbClr val="000000"/>
                </a:solidFill>
                <a:latin typeface="Arial" panose="020B0604020202020204" pitchFamily="34" charset="0"/>
              </a:rPr>
              <a:t>Breaks in paragraphs function as a short "break" for your readers—adding these in will help your writing more readable. You would create a break if the paragraph becomes too long or the material is complex. </a:t>
            </a:r>
          </a:p>
          <a:p>
            <a:pPr marL="0" indent="0">
              <a:lnSpc>
                <a:spcPct val="150000"/>
              </a:lnSpc>
              <a:buNone/>
            </a:pPr>
            <a:r>
              <a:rPr lang="en-US" sz="1800" b="0" i="0" u="none" strike="noStrike" baseline="0" dirty="0">
                <a:solidFill>
                  <a:srgbClr val="000000"/>
                </a:solidFill>
                <a:latin typeface="Arial" panose="020B0604020202020204" pitchFamily="34" charset="0"/>
              </a:rPr>
              <a:t> </a:t>
            </a:r>
            <a:r>
              <a:rPr lang="en-US" sz="1800" b="1" i="0" u="none" strike="noStrike" baseline="0" dirty="0">
                <a:solidFill>
                  <a:srgbClr val="000000"/>
                </a:solidFill>
                <a:latin typeface="Arial" panose="020B0604020202020204" pitchFamily="34" charset="0"/>
              </a:rPr>
              <a:t>When you are ending your introduction or starting your conclusion. </a:t>
            </a:r>
            <a:r>
              <a:rPr lang="en-US" sz="1800" b="0" i="0" u="none" strike="noStrike" baseline="0" dirty="0">
                <a:solidFill>
                  <a:srgbClr val="000000"/>
                </a:solidFill>
                <a:latin typeface="Arial" panose="020B0604020202020204" pitchFamily="34" charset="0"/>
              </a:rPr>
              <a:t>Your introductory and concluding material should always be in a new paragraph. Many introductions and conclusions have multiple paragraphs depending on their content, length, and the writer's purpose. </a:t>
            </a:r>
          </a:p>
          <a:p>
            <a:endParaRPr lang="en-IN" dirty="0"/>
          </a:p>
        </p:txBody>
      </p:sp>
    </p:spTree>
    <p:extLst>
      <p:ext uri="{BB962C8B-B14F-4D97-AF65-F5344CB8AC3E}">
        <p14:creationId xmlns:p14="http://schemas.microsoft.com/office/powerpoint/2010/main" val="1134230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81182-4EBE-E218-672A-CB8C502D085B}"/>
              </a:ext>
            </a:extLst>
          </p:cNvPr>
          <p:cNvSpPr>
            <a:spLocks noGrp="1"/>
          </p:cNvSpPr>
          <p:nvPr>
            <p:ph type="title"/>
          </p:nvPr>
        </p:nvSpPr>
        <p:spPr/>
        <p:txBody>
          <a:bodyPr/>
          <a:lstStyle/>
          <a:p>
            <a:r>
              <a:rPr lang="en-IN" b="1" dirty="0">
                <a:solidFill>
                  <a:srgbClr val="5F3B13"/>
                </a:solidFill>
                <a:latin typeface="Arial" panose="020B0604020202020204" pitchFamily="34" charset="0"/>
              </a:rPr>
              <a:t>Transitions and Signposts </a:t>
            </a:r>
            <a:br>
              <a:rPr lang="en-IN" dirty="0">
                <a:solidFill>
                  <a:srgbClr val="5F3B13"/>
                </a:solidFill>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F292FEDC-CF5A-2F63-5684-D0191FD89EF2}"/>
              </a:ext>
            </a:extLst>
          </p:cNvPr>
          <p:cNvSpPr>
            <a:spLocks noGrp="1"/>
          </p:cNvSpPr>
          <p:nvPr>
            <p:ph idx="1"/>
          </p:nvPr>
        </p:nvSpPr>
        <p:spPr/>
        <p:txBody>
          <a:bodyPr>
            <a:normAutofit/>
          </a:bodyPr>
          <a:lstStyle/>
          <a:p>
            <a:pPr>
              <a:buFont typeface="Wingdings" panose="05000000000000000000" pitchFamily="2" charset="2"/>
              <a:buChar char="§"/>
            </a:pPr>
            <a:r>
              <a:rPr lang="en-US" b="0" i="0" u="none" strike="noStrike" baseline="0" dirty="0">
                <a:solidFill>
                  <a:srgbClr val="000000"/>
                </a:solidFill>
                <a:latin typeface="Arial" panose="020B0604020202020204" pitchFamily="34" charset="0"/>
              </a:rPr>
              <a:t>Two very important elements of paragraphing are signposts and transitions. </a:t>
            </a:r>
          </a:p>
          <a:p>
            <a:pPr>
              <a:buFont typeface="Wingdings" panose="05000000000000000000" pitchFamily="2" charset="2"/>
              <a:buChar char="Ø"/>
            </a:pPr>
            <a:r>
              <a:rPr lang="en-US" b="0" i="0" u="none" strike="noStrike" baseline="0" dirty="0">
                <a:solidFill>
                  <a:srgbClr val="000000"/>
                </a:solidFill>
                <a:latin typeface="Arial" panose="020B0604020202020204" pitchFamily="34" charset="0"/>
              </a:rPr>
              <a:t>Signposts are internal aids to assist readers; they usually consist of several sentences or a paragraph outlining what the article has covered and where the article will be going. </a:t>
            </a:r>
          </a:p>
          <a:p>
            <a:pPr>
              <a:buFont typeface="Wingdings" panose="05000000000000000000" pitchFamily="2" charset="2"/>
              <a:buChar char="Ø"/>
            </a:pPr>
            <a:endParaRPr lang="en-US" dirty="0">
              <a:solidFill>
                <a:srgbClr val="000000"/>
              </a:solidFill>
              <a:latin typeface="Arial" panose="020B0604020202020204" pitchFamily="34" charset="0"/>
            </a:endParaRPr>
          </a:p>
          <a:p>
            <a:pPr>
              <a:buFont typeface="Wingdings" panose="05000000000000000000" pitchFamily="2" charset="2"/>
              <a:buChar char="Ø"/>
            </a:pPr>
            <a:r>
              <a:rPr lang="en-US" b="0" i="0" u="none" strike="noStrike" baseline="0" dirty="0">
                <a:solidFill>
                  <a:srgbClr val="000000"/>
                </a:solidFill>
                <a:latin typeface="Arial" panose="020B0604020202020204" pitchFamily="34" charset="0"/>
              </a:rPr>
              <a:t>Transitions are usually one or several sentences that "transition" from one idea to the next. Transitions can be used at the end of most paragraphs to help the paragraphs flow one into the next. </a:t>
            </a:r>
            <a:endParaRPr lang="en-IN" dirty="0"/>
          </a:p>
        </p:txBody>
      </p:sp>
    </p:spTree>
    <p:extLst>
      <p:ext uri="{BB962C8B-B14F-4D97-AF65-F5344CB8AC3E}">
        <p14:creationId xmlns:p14="http://schemas.microsoft.com/office/powerpoint/2010/main" val="2941714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1181</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Lecture-11 TECHNICAL WRITING </vt:lpstr>
      <vt:lpstr> What is a paragraph?  </vt:lpstr>
      <vt:lpstr>The Basic Rule: Keep One Idea to One Paragraph </vt:lpstr>
      <vt:lpstr>PowerPoint Presentation</vt:lpstr>
      <vt:lpstr>PowerPoint Presentation</vt:lpstr>
      <vt:lpstr>PowerPoint Presentation</vt:lpstr>
      <vt:lpstr>Some methods to make sure your paragraph is well-developed: </vt:lpstr>
      <vt:lpstr>How do I know when to start a new paragraph? </vt:lpstr>
      <vt:lpstr>Transitions and Signposts  </vt:lpstr>
      <vt:lpstr>TUMB RULES FOR PARAGRAPHING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Lecture-11 Technical writing </dc:title>
  <dc:creator>106325</dc:creator>
  <cp:lastModifiedBy>106325</cp:lastModifiedBy>
  <cp:revision>3</cp:revision>
  <dcterms:created xsi:type="dcterms:W3CDTF">2024-02-12T05:19:15Z</dcterms:created>
  <dcterms:modified xsi:type="dcterms:W3CDTF">2024-02-12T06:09:14Z</dcterms:modified>
</cp:coreProperties>
</file>