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797A-79FF-080A-C4DB-4606D4EA0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5C6DE-660D-E280-3131-7407508C2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697AD-417E-849A-AC41-74AF7062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5D0C-3631-4C3E-AEB5-798B6157A02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9DA1-61CE-4A9A-94AE-38F1D986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7EA1-F6FF-DAC7-8993-0BF0147D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E34-20E1-4B7F-8673-2DD73A66D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4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0FED-2062-416C-C447-DF8D3556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58DC3-08FD-005D-4E0C-54AFE7A02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3F97-A487-6464-4E4A-86F21422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5D0C-3631-4C3E-AEB5-798B6157A02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1110-A073-FE24-CBAA-E4F3283F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E79D-A6CA-2DFA-80C8-05738116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E34-20E1-4B7F-8673-2DD73A66D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49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CD085-38A2-A642-ADE7-C41E8E8A4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F3E8F-C21B-976A-8219-CB43CDDC4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77C1-56C9-E492-271C-6557B86F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5D0C-3631-4C3E-AEB5-798B6157A02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21F6-FA89-A69F-79B3-42E20C1B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F5A0-828F-005B-391C-168C4843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E34-20E1-4B7F-8673-2DD73A66D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39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D803-C0A7-F603-9446-6AF0DF7E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2571B-616B-2EF2-D73B-75717FB4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EF1E-6FC4-4EA8-275A-6BABD0F7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5D0C-3631-4C3E-AEB5-798B6157A02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AFD1-957A-E356-33DB-61A6CC55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C4E1-A53C-40E5-73D3-FEE4D8C0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E34-20E1-4B7F-8673-2DD73A66D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67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9705-D46B-9AC2-A028-B666A35D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2C6E9-AEC0-EFAE-C2FA-B137EB907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98AE0-7AEA-11EB-7138-8B5EDD42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5D0C-3631-4C3E-AEB5-798B6157A02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0C45-1404-0513-D81A-633C5943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BD071-F9BD-6D46-FE69-9E9A59AB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E34-20E1-4B7F-8673-2DD73A66D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5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15E3-D4E5-2E37-0664-09CFC1F9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9F9E1-30BA-FB54-F9B9-2E06F3FB9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2F536-49AA-6080-D158-A32B3BE57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54D94-B30E-28B8-8616-04BA99CD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5D0C-3631-4C3E-AEB5-798B6157A02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D215B-5018-0411-14AC-CD85903F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1698D-F117-57D5-90E1-1A8BE508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E34-20E1-4B7F-8673-2DD73A66D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1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B141-5A99-BDD7-AD1F-D7CF8D42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1EA5D-EB6A-4188-2D37-B283AF883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1E34-E3BC-383B-7FFB-80D4225A5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9733E-7ADF-08EA-99EC-4EBEB9874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E1E83-DC80-25C2-54E8-4F288239F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73CED-8D54-9CB6-C849-7F0D0F51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5D0C-3631-4C3E-AEB5-798B6157A02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61496-F0F6-E901-29C1-63A7CEF1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FEE14-4284-9204-3551-DB01BFEF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E34-20E1-4B7F-8673-2DD73A66D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7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7E46-841D-B41E-883B-ED267549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2CA70-CABC-E059-524F-2F226C26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5D0C-3631-4C3E-AEB5-798B6157A02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48EC6-97BB-B968-3EB6-175EB081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92C31-5FB9-CE30-9301-EC307298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E34-20E1-4B7F-8673-2DD73A66D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34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9A6CC-184C-8C9D-6720-17ABF1D8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5D0C-3631-4C3E-AEB5-798B6157A02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CE0CB-A116-3F4F-E92D-54E69D06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37899-6F2D-F198-5DCC-BF138DAC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E34-20E1-4B7F-8673-2DD73A66D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6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C640-2AB3-97E0-4BA1-7A1FBABF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19FA-D556-51C7-7C33-CA3550D4C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FD837-5686-51A4-EE2A-BD3153CDA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D8380-75C2-9D50-F0A4-691FB438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5D0C-3631-4C3E-AEB5-798B6157A02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F9C46-EDC6-5A83-2C64-7205B77C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6AD7-EFD4-1376-666F-344056A8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E34-20E1-4B7F-8673-2DD73A66D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15C1-8979-664C-E778-27049795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467BD-3895-56DF-1752-79F676B84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D5EC4-3045-A4C5-5A72-5137A3310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067E7-7485-7121-5B5E-D8A26F56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5D0C-3631-4C3E-AEB5-798B6157A02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9B39B-D1C0-D885-E154-9D1D9C60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3FF4A-C633-E001-CC55-FF96FB0A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E34-20E1-4B7F-8673-2DD73A66D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60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C9979-DD6A-DC02-0F94-9391BB69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217A8-A2E7-CF1C-5904-9A470676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5FD7-64C7-FBF9-5C4B-92FFFF849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E5D0C-3631-4C3E-AEB5-798B6157A02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94AE8-6C80-BC7E-7E85-67FC13BA8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71D6D-7E17-C72F-B34E-32BFC3BE8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EE34-20E1-4B7F-8673-2DD73A66D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03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B7D7-52DC-BD7A-3887-3273EBBF6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1841"/>
            <a:ext cx="9144000" cy="2915920"/>
          </a:xfrm>
        </p:spPr>
        <p:txBody>
          <a:bodyPr>
            <a:normAutofit/>
          </a:bodyPr>
          <a:lstStyle/>
          <a:p>
            <a:r>
              <a:rPr lang="en-IN" sz="72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2716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CAA0-A599-9B31-7011-196E7806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MANUALS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3A34-A778-CE84-A967-DEE12119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818640"/>
            <a:ext cx="11521440" cy="4358323"/>
          </a:xfrm>
        </p:spPr>
        <p:txBody>
          <a:bodyPr/>
          <a:lstStyle/>
          <a:p>
            <a:pPr algn="just"/>
            <a:r>
              <a:rPr lang="en-US" dirty="0"/>
              <a:t>Functional scientific and technical writing seeks to grab the reader's attention and provide clear, accurate information regarding methods, experiments, machines, and products.</a:t>
            </a:r>
          </a:p>
          <a:p>
            <a:pPr algn="just"/>
            <a:r>
              <a:rPr lang="en-US" dirty="0"/>
              <a:t>Users benefit from information pamphlets, instruction booklets, guidance manuals, and style guides. </a:t>
            </a:r>
          </a:p>
          <a:p>
            <a:pPr algn="just"/>
            <a:r>
              <a:rPr lang="en-US" dirty="0"/>
              <a:t>These publications need technical and scientific writing skills. To be effective, manuals should be carefully prepared. </a:t>
            </a:r>
          </a:p>
          <a:p>
            <a:pPr algn="just"/>
            <a:r>
              <a:rPr lang="en-US" dirty="0"/>
              <a:t>The effectiveness of the content in these manuals is crucial to their success. Many factories hire professionals for this.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21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ABF-36D0-7ED1-CD1E-ACAD03EE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SCIENTIFIC CORRESPONDENCE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2B47-8CAD-58BB-E18D-88E6131D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2245359"/>
            <a:ext cx="11572240" cy="3931603"/>
          </a:xfrm>
        </p:spPr>
        <p:txBody>
          <a:bodyPr/>
          <a:lstStyle/>
          <a:p>
            <a:pPr algn="just"/>
            <a:r>
              <a:rPr lang="en-US" dirty="0"/>
              <a:t>Scientific communication can be vertical or horizontal between organizations. Scientific and technical communication uses letters and memoranda. </a:t>
            </a:r>
          </a:p>
          <a:p>
            <a:pPr algn="just"/>
            <a:r>
              <a:rPr lang="en-US" dirty="0"/>
              <a:t>They record technical information, make and seek scientific and technical advice, clarify, coordinate projects, initiate action, and meet many other institution requirements. </a:t>
            </a:r>
          </a:p>
          <a:p>
            <a:pPr algn="just"/>
            <a:r>
              <a:rPr lang="en-US" dirty="0"/>
              <a:t>Students, scientists, scholars, administrators, and industrialists employ these scientific and technical writing styles for their respective demands.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34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DA03-79ED-C95A-9656-4BD66C93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SCIENTIFIC/ RESEARCH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2AFA-5AF1-6776-B66F-F9B08F18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690688"/>
            <a:ext cx="11551920" cy="480218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Scientific articles report original research findings. Until the results are published, a scientific experiment is incomplete. </a:t>
            </a:r>
          </a:p>
          <a:p>
            <a:pPr algn="just"/>
            <a:r>
              <a:rPr lang="en-US" dirty="0"/>
              <a:t>The foundation of science is that original research must be published. Only this method can new scientific knowledge be validated and uploaded to the science data repository.  </a:t>
            </a:r>
          </a:p>
          <a:p>
            <a:pPr algn="just"/>
            <a:r>
              <a:rPr lang="en-US" dirty="0"/>
              <a:t>Research papers help science, agricultural, and technology ideas mix. These publications are published separately or in university and other research journals. Research papers follow scientific and technical writing rules.</a:t>
            </a:r>
          </a:p>
          <a:p>
            <a:pPr algn="just"/>
            <a:r>
              <a:rPr lang="en-US" dirty="0"/>
              <a:t>Scientific papers are mostly organized. Scientific papers should be highly styled and clearly distinguishable. </a:t>
            </a:r>
          </a:p>
          <a:p>
            <a:pPr algn="just"/>
            <a:r>
              <a:rPr lang="en-US" dirty="0"/>
              <a:t>Scientific papers should have an Introduction, Materials and Methods, Results, and Discussion in order. Good writing requires organization. </a:t>
            </a:r>
          </a:p>
          <a:p>
            <a:pPr algn="just"/>
            <a:r>
              <a:rPr lang="en-US" dirty="0"/>
              <a:t>Some journals and editors prefer alternative organizational schemes. Following the same order is becoming more common.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26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7BDC-C097-FDBB-4BE2-0DE5B3E6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SCIENCE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9E06-745E-439D-7623-C7B38C8B0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Writing about a scientific topic in a way that is accessible to a general audience (like journalism or creative nonfiction) is known as "science writing."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Popular scientific writing is another name for this genre.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Writing that follows strict rules when reporting scientific observations and results is sometimes called "science writing," and this subgenre of technical writing goes by a variety of names.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Commonly referred to as "science writing."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93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C65E-D4D1-D4AA-5111-4E67F6BD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Qualities that are particularly important: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AEC6-8383-C88D-5485-D0DE03F8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297920" cy="4667250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 panose="02000000000000000000" pitchFamily="2" charset="0"/>
              </a:rPr>
              <a:t>Accuracy</a:t>
            </a:r>
            <a:r>
              <a:rPr lang="en-US" b="0" i="0" dirty="0">
                <a:effectLst/>
                <a:latin typeface="Roboto" panose="02000000000000000000" pitchFamily="2" charset="0"/>
              </a:rPr>
              <a:t>– describes concepts in-line with the best available research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 panose="02000000000000000000" pitchFamily="2" charset="0"/>
              </a:rPr>
              <a:t>Substantiated</a:t>
            </a:r>
            <a:r>
              <a:rPr lang="en-US" b="0" i="0" dirty="0">
                <a:effectLst/>
                <a:latin typeface="Roboto" panose="02000000000000000000" pitchFamily="2" charset="0"/>
              </a:rPr>
              <a:t>– provides evidence or references to support scientific claims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 panose="02000000000000000000" pitchFamily="2" charset="0"/>
              </a:rPr>
              <a:t>Clarity</a:t>
            </a:r>
            <a:r>
              <a:rPr lang="en-US" b="0" i="0" dirty="0">
                <a:effectLst/>
                <a:latin typeface="Roboto" panose="02000000000000000000" pitchFamily="2" charset="0"/>
              </a:rPr>
              <a:t>– scientific explanations are as logical and as straightforward as possible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 panose="02000000000000000000" pitchFamily="2" charset="0"/>
              </a:rPr>
              <a:t>Relevance</a:t>
            </a:r>
            <a:r>
              <a:rPr lang="en-US" b="0" i="0" dirty="0">
                <a:effectLst/>
                <a:latin typeface="Roboto" panose="02000000000000000000" pitchFamily="2" charset="0"/>
              </a:rPr>
              <a:t>– scientific concepts are clearly related to the topic at hand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56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C060-9933-7830-EA17-F610FF07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DIFFERENCE BETWEEN SCIENTIFIC WRITING AND SCIENCE WRITING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0943-993B-F7BE-E09D-500812F8E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494" y="1585278"/>
            <a:ext cx="5157787" cy="823912"/>
          </a:xfrm>
        </p:spPr>
        <p:txBody>
          <a:bodyPr/>
          <a:lstStyle/>
          <a:p>
            <a:pPr algn="ctr"/>
            <a:r>
              <a:rPr lang="en-IN" dirty="0"/>
              <a:t>SCIENTIFIC WRITING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058B2-B027-839B-D1EE-7449DADAC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1308" y="2505075"/>
            <a:ext cx="5157787" cy="3684588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Purpose: To convey scientific information in a clear and concise format</a:t>
            </a:r>
          </a:p>
          <a:p>
            <a:pPr algn="just" fontAlgn="base"/>
            <a:endParaRPr lang="en-US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Style: Technical language</a:t>
            </a:r>
          </a:p>
          <a:p>
            <a:pPr algn="just" fontAlgn="base"/>
            <a:endParaRPr lang="en-US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Audience: Industry peers, academics, scientific journals</a:t>
            </a:r>
          </a:p>
          <a:p>
            <a:pPr algn="just"/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74CAD-4201-BD28-C1AD-E241B962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3720" y="1589723"/>
            <a:ext cx="5183188" cy="823912"/>
          </a:xfrm>
        </p:spPr>
        <p:txBody>
          <a:bodyPr/>
          <a:lstStyle/>
          <a:p>
            <a:pPr algn="ctr"/>
            <a:r>
              <a:rPr lang="en-IN" dirty="0"/>
              <a:t>SCIENCE WRITING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C0F07-99BA-D621-9774-211981DF4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7504" y="2505075"/>
            <a:ext cx="5183188" cy="3684588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Purpose: To convey scientific or technical terms in an easier to understand way</a:t>
            </a:r>
          </a:p>
          <a:p>
            <a:pPr algn="just" fontAlgn="base"/>
            <a:endParaRPr lang="en-US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Style: Plain language</a:t>
            </a:r>
          </a:p>
          <a:p>
            <a:pPr algn="just" fontAlgn="base"/>
            <a:endParaRPr lang="en-US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Audience: General public, policy makers, non-technical audience, media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31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007E-637D-B246-12E4-E82A77E9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8080"/>
            <a:ext cx="10515600" cy="37588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040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9BDF-DD2C-0A15-1777-5E9E3F9C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CREATIVE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217B3-E4F8-872C-F9B0-15890D23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method of creative writing investigates the telling of stories using a variety of diverse mediums in order to influence an audience.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Many people think of it as a sort of art because it encourages the reader to use their imagination and express themselves.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field, which is also known as story writing, possesses an infinite number of potential applications.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98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22D-7E72-CF69-FCB7-56E8191A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4F64A8-5A42-D92C-490D-FF04B23A1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821037"/>
              </p:ext>
            </p:extLst>
          </p:nvPr>
        </p:nvGraphicFramePr>
        <p:xfrm>
          <a:off x="203201" y="1452880"/>
          <a:ext cx="11643360" cy="853440"/>
        </p:xfrm>
        <a:graphic>
          <a:graphicData uri="http://schemas.openxmlformats.org/drawingml/2006/table">
            <a:tbl>
              <a:tblPr/>
              <a:tblGrid>
                <a:gridCol w="3881120">
                  <a:extLst>
                    <a:ext uri="{9D8B030D-6E8A-4147-A177-3AD203B41FA5}">
                      <a16:colId xmlns:a16="http://schemas.microsoft.com/office/drawing/2014/main" val="3389642333"/>
                    </a:ext>
                  </a:extLst>
                </a:gridCol>
                <a:gridCol w="3881120">
                  <a:extLst>
                    <a:ext uri="{9D8B030D-6E8A-4147-A177-3AD203B41FA5}">
                      <a16:colId xmlns:a16="http://schemas.microsoft.com/office/drawing/2014/main" val="865664526"/>
                    </a:ext>
                  </a:extLst>
                </a:gridCol>
                <a:gridCol w="3881120">
                  <a:extLst>
                    <a:ext uri="{9D8B030D-6E8A-4147-A177-3AD203B41FA5}">
                      <a16:colId xmlns:a16="http://schemas.microsoft.com/office/drawing/2014/main" val="346795994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Novel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Long-form narrative, complex character development, plot-driven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Pride and Prejudice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i="1" dirty="0">
                          <a:effectLst/>
                        </a:rPr>
                        <a:t>To Kill a Mockingbird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973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F79902-8FD1-41C0-1EA9-48A2E59B4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98389"/>
              </p:ext>
            </p:extLst>
          </p:nvPr>
        </p:nvGraphicFramePr>
        <p:xfrm>
          <a:off x="162561" y="2306320"/>
          <a:ext cx="11643360" cy="640080"/>
        </p:xfrm>
        <a:graphic>
          <a:graphicData uri="http://schemas.openxmlformats.org/drawingml/2006/table">
            <a:tbl>
              <a:tblPr/>
              <a:tblGrid>
                <a:gridCol w="3881120">
                  <a:extLst>
                    <a:ext uri="{9D8B030D-6E8A-4147-A177-3AD203B41FA5}">
                      <a16:colId xmlns:a16="http://schemas.microsoft.com/office/drawing/2014/main" val="3029007945"/>
                    </a:ext>
                  </a:extLst>
                </a:gridCol>
                <a:gridCol w="3881120">
                  <a:extLst>
                    <a:ext uri="{9D8B030D-6E8A-4147-A177-3AD203B41FA5}">
                      <a16:colId xmlns:a16="http://schemas.microsoft.com/office/drawing/2014/main" val="4081921949"/>
                    </a:ext>
                  </a:extLst>
                </a:gridCol>
                <a:gridCol w="3881120">
                  <a:extLst>
                    <a:ext uri="{9D8B030D-6E8A-4147-A177-3AD203B41FA5}">
                      <a16:colId xmlns:a16="http://schemas.microsoft.com/office/drawing/2014/main" val="18940707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Children’s Book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Simple </a:t>
                      </a:r>
                      <a:r>
                        <a:rPr lang="fr-FR" dirty="0" err="1">
                          <a:effectLst/>
                        </a:rPr>
                        <a:t>language</a:t>
                      </a:r>
                      <a:r>
                        <a:rPr lang="fr-FR" dirty="0">
                          <a:effectLst/>
                        </a:rPr>
                        <a:t>, moral </a:t>
                      </a:r>
                      <a:r>
                        <a:rPr lang="fr-FR" dirty="0" err="1">
                          <a:effectLst/>
                        </a:rPr>
                        <a:t>lessons</a:t>
                      </a:r>
                      <a:r>
                        <a:rPr lang="fr-FR" dirty="0">
                          <a:effectLst/>
                        </a:rPr>
                        <a:t>, vibrant illustrations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Where the Wild Things Are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i="1" dirty="0">
                          <a:effectLst/>
                        </a:rPr>
                        <a:t>The Very Hungry Caterpillar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485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05385D-1A32-498C-9032-4B24E1EFD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95407"/>
              </p:ext>
            </p:extLst>
          </p:nvPr>
        </p:nvGraphicFramePr>
        <p:xfrm>
          <a:off x="243841" y="2946400"/>
          <a:ext cx="11562081" cy="640080"/>
        </p:xfrm>
        <a:graphic>
          <a:graphicData uri="http://schemas.openxmlformats.org/drawingml/2006/table">
            <a:tbl>
              <a:tblPr/>
              <a:tblGrid>
                <a:gridCol w="3854027">
                  <a:extLst>
                    <a:ext uri="{9D8B030D-6E8A-4147-A177-3AD203B41FA5}">
                      <a16:colId xmlns:a16="http://schemas.microsoft.com/office/drawing/2014/main" val="928807692"/>
                    </a:ext>
                  </a:extLst>
                </a:gridCol>
                <a:gridCol w="3854027">
                  <a:extLst>
                    <a:ext uri="{9D8B030D-6E8A-4147-A177-3AD203B41FA5}">
                      <a16:colId xmlns:a16="http://schemas.microsoft.com/office/drawing/2014/main" val="1942157053"/>
                    </a:ext>
                  </a:extLst>
                </a:gridCol>
                <a:gridCol w="3854027">
                  <a:extLst>
                    <a:ext uri="{9D8B030D-6E8A-4147-A177-3AD203B41FA5}">
                      <a16:colId xmlns:a16="http://schemas.microsoft.com/office/drawing/2014/main" val="42506959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Drama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Dialogue-driven, visual elements, focus on conflict and tension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Hamlet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i="1" dirty="0">
                          <a:effectLst/>
                        </a:rPr>
                        <a:t>Death of a Salesman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111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1A9030-C951-2436-79E9-45C7C83FC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23599"/>
              </p:ext>
            </p:extLst>
          </p:nvPr>
        </p:nvGraphicFramePr>
        <p:xfrm>
          <a:off x="243840" y="3632200"/>
          <a:ext cx="11643360" cy="914400"/>
        </p:xfrm>
        <a:graphic>
          <a:graphicData uri="http://schemas.openxmlformats.org/drawingml/2006/table">
            <a:tbl>
              <a:tblPr/>
              <a:tblGrid>
                <a:gridCol w="3881120">
                  <a:extLst>
                    <a:ext uri="{9D8B030D-6E8A-4147-A177-3AD203B41FA5}">
                      <a16:colId xmlns:a16="http://schemas.microsoft.com/office/drawing/2014/main" val="3781884121"/>
                    </a:ext>
                  </a:extLst>
                </a:gridCol>
                <a:gridCol w="3881120">
                  <a:extLst>
                    <a:ext uri="{9D8B030D-6E8A-4147-A177-3AD203B41FA5}">
                      <a16:colId xmlns:a16="http://schemas.microsoft.com/office/drawing/2014/main" val="1168647521"/>
                    </a:ext>
                  </a:extLst>
                </a:gridCol>
                <a:gridCol w="3881120">
                  <a:extLst>
                    <a:ext uri="{9D8B030D-6E8A-4147-A177-3AD203B41FA5}">
                      <a16:colId xmlns:a16="http://schemas.microsoft.com/office/drawing/2014/main" val="513485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Poetry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Uses rhythm and imagery, personal and emotional expression, various structures and styles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“The Road Not Taken”, “Still I Rise”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6753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68CEF6-04BE-633A-AB2C-589D80C97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0901"/>
              </p:ext>
            </p:extLst>
          </p:nvPr>
        </p:nvGraphicFramePr>
        <p:xfrm>
          <a:off x="233680" y="4615974"/>
          <a:ext cx="11501121" cy="640080"/>
        </p:xfrm>
        <a:graphic>
          <a:graphicData uri="http://schemas.openxmlformats.org/drawingml/2006/table">
            <a:tbl>
              <a:tblPr/>
              <a:tblGrid>
                <a:gridCol w="3833707">
                  <a:extLst>
                    <a:ext uri="{9D8B030D-6E8A-4147-A177-3AD203B41FA5}">
                      <a16:colId xmlns:a16="http://schemas.microsoft.com/office/drawing/2014/main" val="2682431342"/>
                    </a:ext>
                  </a:extLst>
                </a:gridCol>
                <a:gridCol w="3833707">
                  <a:extLst>
                    <a:ext uri="{9D8B030D-6E8A-4147-A177-3AD203B41FA5}">
                      <a16:colId xmlns:a16="http://schemas.microsoft.com/office/drawing/2014/main" val="3586478806"/>
                    </a:ext>
                  </a:extLst>
                </a:gridCol>
                <a:gridCol w="3833707">
                  <a:extLst>
                    <a:ext uri="{9D8B030D-6E8A-4147-A177-3AD203B41FA5}">
                      <a16:colId xmlns:a16="http://schemas.microsoft.com/office/drawing/2014/main" val="907703948"/>
                    </a:ext>
                  </a:extLst>
                </a:gridCol>
              </a:tblGrid>
              <a:tr h="597694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Memoir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Focused on a specific theme or period, introspective, honest representation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The Glass Castle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i="1" dirty="0">
                          <a:effectLst/>
                        </a:rPr>
                        <a:t>Angela’s Ashes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9797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10366-06C1-2EF0-F3F9-1D560EE4B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65024"/>
              </p:ext>
            </p:extLst>
          </p:nvPr>
        </p:nvGraphicFramePr>
        <p:xfrm>
          <a:off x="243840" y="5325428"/>
          <a:ext cx="11653521" cy="914400"/>
        </p:xfrm>
        <a:graphic>
          <a:graphicData uri="http://schemas.openxmlformats.org/drawingml/2006/table">
            <a:tbl>
              <a:tblPr/>
              <a:tblGrid>
                <a:gridCol w="3884507">
                  <a:extLst>
                    <a:ext uri="{9D8B030D-6E8A-4147-A177-3AD203B41FA5}">
                      <a16:colId xmlns:a16="http://schemas.microsoft.com/office/drawing/2014/main" val="1950719615"/>
                    </a:ext>
                  </a:extLst>
                </a:gridCol>
                <a:gridCol w="3884507">
                  <a:extLst>
                    <a:ext uri="{9D8B030D-6E8A-4147-A177-3AD203B41FA5}">
                      <a16:colId xmlns:a16="http://schemas.microsoft.com/office/drawing/2014/main" val="1184625282"/>
                    </a:ext>
                  </a:extLst>
                </a:gridCol>
                <a:gridCol w="3884507">
                  <a:extLst>
                    <a:ext uri="{9D8B030D-6E8A-4147-A177-3AD203B41FA5}">
                      <a16:colId xmlns:a16="http://schemas.microsoft.com/office/drawing/2014/main" val="3715907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Self-Help Book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Offers advice and solutions, addresses specific challenges, targets a specific audience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The Power of Now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i="1" dirty="0">
                          <a:effectLst/>
                        </a:rPr>
                        <a:t>How to Win Friends and Influence People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31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53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194A47-683B-6C3D-3B82-C30690625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306219"/>
              </p:ext>
            </p:extLst>
          </p:nvPr>
        </p:nvGraphicFramePr>
        <p:xfrm>
          <a:off x="375920" y="678974"/>
          <a:ext cx="11582400" cy="640080"/>
        </p:xfrm>
        <a:graphic>
          <a:graphicData uri="http://schemas.openxmlformats.org/drawingml/2006/table">
            <a:tbl>
              <a:tblPr/>
              <a:tblGrid>
                <a:gridCol w="3860800">
                  <a:extLst>
                    <a:ext uri="{9D8B030D-6E8A-4147-A177-3AD203B41FA5}">
                      <a16:colId xmlns:a16="http://schemas.microsoft.com/office/drawing/2014/main" val="1092506336"/>
                    </a:ext>
                  </a:extLst>
                </a:gridCol>
                <a:gridCol w="3860800">
                  <a:extLst>
                    <a:ext uri="{9D8B030D-6E8A-4147-A177-3AD203B41FA5}">
                      <a16:colId xmlns:a16="http://schemas.microsoft.com/office/drawing/2014/main" val="2383948749"/>
                    </a:ext>
                  </a:extLst>
                </a:gridCol>
                <a:gridCol w="3860800">
                  <a:extLst>
                    <a:ext uri="{9D8B030D-6E8A-4147-A177-3AD203B41FA5}">
                      <a16:colId xmlns:a16="http://schemas.microsoft.com/office/drawing/2014/main" val="36640582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Journal/Diary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Self-expression, reflection or tracking progress, versatile in format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The Diary of Anne Frank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i="1" dirty="0">
                          <a:effectLst/>
                        </a:rPr>
                        <a:t>Personal journals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121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7B1199-7000-8A9C-9E54-3AB12A48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0484"/>
              </p:ext>
            </p:extLst>
          </p:nvPr>
        </p:nvGraphicFramePr>
        <p:xfrm>
          <a:off x="375920" y="1923574"/>
          <a:ext cx="11582400" cy="914400"/>
        </p:xfrm>
        <a:graphic>
          <a:graphicData uri="http://schemas.openxmlformats.org/drawingml/2006/table">
            <a:tbl>
              <a:tblPr/>
              <a:tblGrid>
                <a:gridCol w="3860800">
                  <a:extLst>
                    <a:ext uri="{9D8B030D-6E8A-4147-A177-3AD203B41FA5}">
                      <a16:colId xmlns:a16="http://schemas.microsoft.com/office/drawing/2014/main" val="1889808938"/>
                    </a:ext>
                  </a:extLst>
                </a:gridCol>
                <a:gridCol w="3860800">
                  <a:extLst>
                    <a:ext uri="{9D8B030D-6E8A-4147-A177-3AD203B41FA5}">
                      <a16:colId xmlns:a16="http://schemas.microsoft.com/office/drawing/2014/main" val="3517041107"/>
                    </a:ext>
                  </a:extLst>
                </a:gridCol>
                <a:gridCol w="3860800">
                  <a:extLst>
                    <a:ext uri="{9D8B030D-6E8A-4147-A177-3AD203B41FA5}">
                      <a16:colId xmlns:a16="http://schemas.microsoft.com/office/drawing/2014/main" val="234628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Video Game Narrative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Interactive storytelling, character development, world-building, immersive experience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The Last of Us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i="1" dirty="0">
                          <a:effectLst/>
                        </a:rPr>
                        <a:t>Life is Strange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1687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5E04CE-3467-1D2C-91C2-0FFA0EC84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72903"/>
              </p:ext>
            </p:extLst>
          </p:nvPr>
        </p:nvGraphicFramePr>
        <p:xfrm>
          <a:off x="375920" y="3276600"/>
          <a:ext cx="11582400" cy="640080"/>
        </p:xfrm>
        <a:graphic>
          <a:graphicData uri="http://schemas.openxmlformats.org/drawingml/2006/table">
            <a:tbl>
              <a:tblPr/>
              <a:tblGrid>
                <a:gridCol w="3860800">
                  <a:extLst>
                    <a:ext uri="{9D8B030D-6E8A-4147-A177-3AD203B41FA5}">
                      <a16:colId xmlns:a16="http://schemas.microsoft.com/office/drawing/2014/main" val="1468465839"/>
                    </a:ext>
                  </a:extLst>
                </a:gridCol>
                <a:gridCol w="3860800">
                  <a:extLst>
                    <a:ext uri="{9D8B030D-6E8A-4147-A177-3AD203B41FA5}">
                      <a16:colId xmlns:a16="http://schemas.microsoft.com/office/drawing/2014/main" val="355819989"/>
                    </a:ext>
                  </a:extLst>
                </a:gridCol>
                <a:gridCol w="3860800">
                  <a:extLst>
                    <a:ext uri="{9D8B030D-6E8A-4147-A177-3AD203B41FA5}">
                      <a16:colId xmlns:a16="http://schemas.microsoft.com/office/drawing/2014/main" val="1686943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Movie Script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Visual storytelling, engaging dialogue, action and setting descriptions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The Shawshank Redemption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i="1" dirty="0">
                          <a:effectLst/>
                        </a:rPr>
                        <a:t>Pulp Fiction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4308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3F8EF5-78DF-F172-1B1E-21E69D0B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75868"/>
              </p:ext>
            </p:extLst>
          </p:nvPr>
        </p:nvGraphicFramePr>
        <p:xfrm>
          <a:off x="375920" y="4441666"/>
          <a:ext cx="11582400" cy="914400"/>
        </p:xfrm>
        <a:graphic>
          <a:graphicData uri="http://schemas.openxmlformats.org/drawingml/2006/table">
            <a:tbl>
              <a:tblPr/>
              <a:tblGrid>
                <a:gridCol w="3860800">
                  <a:extLst>
                    <a:ext uri="{9D8B030D-6E8A-4147-A177-3AD203B41FA5}">
                      <a16:colId xmlns:a16="http://schemas.microsoft.com/office/drawing/2014/main" val="1832731253"/>
                    </a:ext>
                  </a:extLst>
                </a:gridCol>
                <a:gridCol w="3860800">
                  <a:extLst>
                    <a:ext uri="{9D8B030D-6E8A-4147-A177-3AD203B41FA5}">
                      <a16:colId xmlns:a16="http://schemas.microsoft.com/office/drawing/2014/main" val="3460224841"/>
                    </a:ext>
                  </a:extLst>
                </a:gridCol>
                <a:gridCol w="3860800">
                  <a:extLst>
                    <a:ext uri="{9D8B030D-6E8A-4147-A177-3AD203B41FA5}">
                      <a16:colId xmlns:a16="http://schemas.microsoft.com/office/drawing/2014/main" val="1117147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Screenplay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Format and structure suited for performance, dialogue-focused, external actions over internal thoughts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The Social Network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i="1" dirty="0">
                          <a:effectLst/>
                        </a:rPr>
                        <a:t>A Streetcar Named Desire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624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46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F2CA-F26B-C4A8-1DA3-14247079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DIFFERENCE BETWEEN CREATIVE AND CONTENT WRITING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FD041-3F9B-5E01-1DB7-FCC51799D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87" y="1508443"/>
            <a:ext cx="5157787" cy="823912"/>
          </a:xfrm>
        </p:spPr>
        <p:txBody>
          <a:bodyPr/>
          <a:lstStyle/>
          <a:p>
            <a:pPr algn="ctr"/>
            <a:r>
              <a:rPr lang="en-IN" dirty="0"/>
              <a:t>CREATIVE WRITING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134C0-6AAC-5EF4-209E-FD316566D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5590" y="2505075"/>
            <a:ext cx="5157787" cy="417226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Creative writing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for artistic freedom.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Creative writing has the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capacity to entertain.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Creative writing has the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to inform.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Creative writing can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on the creative work that came before it.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Creative writing can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 varied points of view.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Creative writing is an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 form.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Creative writing can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deep themes.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A9388-967C-39C2-B8C7-67F2F22D7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8624" y="1508443"/>
            <a:ext cx="5183188" cy="823912"/>
          </a:xfrm>
        </p:spPr>
        <p:txBody>
          <a:bodyPr/>
          <a:lstStyle/>
          <a:p>
            <a:pPr algn="ctr"/>
            <a:r>
              <a:rPr lang="en-IN" dirty="0"/>
              <a:t>CONTENT WRITING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12EDE-AFB1-6A95-671D-7DB8D295D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78624" y="2505074"/>
            <a:ext cx="5183188" cy="417226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writing is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often a marketing tool.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writing may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 a high output.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writing may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 a quick turnaround.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writing should be engaging.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writing will likely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 a degree of research.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writing typically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aligns with a brand.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writing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relies on creativity.</a:t>
            </a:r>
          </a:p>
          <a:p>
            <a:pPr marL="0" indent="0" algn="just">
              <a:buNone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4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789E-F501-8597-6E92-A80B2CA0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pPr algn="ctr"/>
            <a:r>
              <a:rPr lang="en-IN" b="1" dirty="0"/>
              <a:t>SCIENTIFIC AND TECHNICAL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533AE-1E1E-9124-7846-DFE290EAD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20" y="1584960"/>
            <a:ext cx="11592560" cy="5019675"/>
          </a:xfrm>
        </p:spPr>
        <p:txBody>
          <a:bodyPr/>
          <a:lstStyle/>
          <a:p>
            <a:pPr algn="just"/>
            <a:r>
              <a:rPr lang="en-US" dirty="0"/>
              <a:t>Scientific and technical writing is used to record and present findings in any field of study that necessitates a methodical approach to the acquisition of knowledge.</a:t>
            </a:r>
          </a:p>
          <a:p>
            <a:pPr algn="just"/>
            <a:r>
              <a:rPr lang="en-US" dirty="0"/>
              <a:t>Every discipline from the hard sciences to the agricultural sciences to the engineering disciplines to the social sciences and even the humanities relies on technical writers.</a:t>
            </a:r>
          </a:p>
          <a:p>
            <a:pPr algn="just"/>
            <a:r>
              <a:rPr lang="en-US" dirty="0"/>
              <a:t>This means that it can be applied to a wide variety of written media.</a:t>
            </a:r>
          </a:p>
          <a:p>
            <a:pPr algn="just"/>
            <a:r>
              <a:rPr lang="en-US" dirty="0"/>
              <a:t>Reports, articles, papers, dissertations, theses, manuals, letters, and e-mails are all examples of scientific and technical writing.</a:t>
            </a:r>
          </a:p>
          <a:p>
            <a:pPr algn="just"/>
            <a:r>
              <a:rPr lang="en-US" dirty="0"/>
              <a:t>All forms of technical and scientific writing make use of the conventions of that genre.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47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494C-418A-C11D-6541-CB1A95A6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681"/>
            <a:ext cx="10515600" cy="843280"/>
          </a:xfrm>
        </p:spPr>
        <p:txBody>
          <a:bodyPr/>
          <a:lstStyle/>
          <a:p>
            <a:pPr algn="ctr"/>
            <a:r>
              <a:rPr lang="en-IN" b="1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8EB6-CFEE-C7E2-3B75-3D83ED20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70000"/>
            <a:ext cx="11567160" cy="53543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 scientific and technical report's aim and scope determine its format. Form reports, article reports, and formal research papers, dissertations, and theses are the most important scientific and technical reports.</a:t>
            </a:r>
          </a:p>
          <a:p>
            <a:pPr algn="just"/>
            <a:r>
              <a:rPr lang="en-US" dirty="0"/>
              <a:t>Form reports are made on organization-specific proformas. Report writers must fill in columns and provide facts under several headings. </a:t>
            </a:r>
          </a:p>
          <a:p>
            <a:pPr algn="just"/>
            <a:r>
              <a:rPr lang="en-US" dirty="0"/>
              <a:t>A genuine declaration of facts, figures, or data used to evaluate work in an institution or organization. </a:t>
            </a:r>
          </a:p>
          <a:p>
            <a:pPr algn="just"/>
            <a:r>
              <a:rPr lang="en-US" dirty="0"/>
              <a:t>Technical education, industry, and science frequently use such reports like technical articles, report articles. </a:t>
            </a:r>
          </a:p>
          <a:p>
            <a:pPr algn="just"/>
            <a:r>
              <a:rPr lang="en-US" dirty="0"/>
              <a:t>Headings, subheadings, tables, figures, charts, and graphs help communicate facts and findings. If necessary, appendices can provide related information.</a:t>
            </a:r>
          </a:p>
          <a:p>
            <a:pPr algn="just"/>
            <a:r>
              <a:rPr lang="en-US" dirty="0"/>
              <a:t>Formal reports involve large scientific and technological entities. This category includes institution annual reports, official committee, commission, public, and private enterprise reports. </a:t>
            </a:r>
          </a:p>
          <a:p>
            <a:pPr algn="just"/>
            <a:r>
              <a:rPr lang="en-US" dirty="0"/>
              <a:t>Formal reports are books with several chapters and sections. This report demands rigorous fact-picking and subject-organization.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44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F759-63D4-9EB2-22BE-2B89BA85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21"/>
            <a:ext cx="10515600" cy="883919"/>
          </a:xfrm>
        </p:spPr>
        <p:txBody>
          <a:bodyPr/>
          <a:lstStyle/>
          <a:p>
            <a:pPr algn="ctr"/>
            <a:r>
              <a:rPr lang="en-IN" b="1" dirty="0"/>
              <a:t>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4AE3-906C-375E-2B7D-1677211A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37920"/>
            <a:ext cx="11582400" cy="5466080"/>
          </a:xfrm>
        </p:spPr>
        <p:txBody>
          <a:bodyPr/>
          <a:lstStyle/>
          <a:p>
            <a:pPr algn="just"/>
            <a:r>
              <a:rPr lang="en-US" dirty="0"/>
              <a:t>Scientific and technical publications vary in length and format. These articles can preserve and share knowledge. Technical, semi-technical, and popular articles are available.</a:t>
            </a:r>
          </a:p>
          <a:p>
            <a:pPr algn="just"/>
            <a:r>
              <a:rPr lang="en-US" dirty="0"/>
              <a:t>Technical articles employ specialized terminology and abbreviations that only experts in a field understand. Specialized journals publish these Semi-technical articles can be understood and used by persons in related fields.</a:t>
            </a:r>
          </a:p>
          <a:p>
            <a:pPr algn="just"/>
            <a:r>
              <a:rPr lang="en-US" dirty="0"/>
              <a:t>Technical terms and abbreviations are minimized. </a:t>
            </a:r>
          </a:p>
          <a:p>
            <a:pPr algn="just"/>
            <a:r>
              <a:rPr lang="en-US" dirty="0"/>
              <a:t>These scientific journal articles are read by more people.</a:t>
            </a:r>
          </a:p>
          <a:p>
            <a:pPr algn="just"/>
            <a:r>
              <a:rPr lang="en-US" dirty="0"/>
              <a:t>Popular science and technology articles target educated non-specialists. Avoid technical terms and abbreviations. Information is presented simply and engagingly. These pieces are extensively read in popular periodicals and journals.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27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A4F1-872A-C7C7-9322-3813272E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395"/>
          </a:xfrm>
        </p:spPr>
        <p:txBody>
          <a:bodyPr>
            <a:normAutofit/>
          </a:bodyPr>
          <a:lstStyle/>
          <a:p>
            <a:pPr algn="ctr"/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DISSERTATIONS AND THESES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7258-1215-B3A6-F0DE-11D9E19B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503680"/>
            <a:ext cx="11460480" cy="4846320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Dissertations are like research papers, but they are wider in scope and longer in size.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dissertation is based on a students research on a particular subject. Like research paper, it must conform to specific format requirement and should strictly follow the rules of scientific and technical writing.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thesis is also based on the research work of a student or a scholar. It often refers to the outstanding research work done by scientists in various disciplines.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While the term dissertation is modest in connotation, the term thesis is high sounding; the former should, therefore, be preferred while referring to the research work done by a student at the masters or doctoral level.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7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1419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Nunito Sans</vt:lpstr>
      <vt:lpstr>Roboto</vt:lpstr>
      <vt:lpstr>Times New Roman</vt:lpstr>
      <vt:lpstr>Office Theme</vt:lpstr>
      <vt:lpstr>INTRODUCTION</vt:lpstr>
      <vt:lpstr>CREATIVE WRITING</vt:lpstr>
      <vt:lpstr>TYPES</vt:lpstr>
      <vt:lpstr>PowerPoint Presentation</vt:lpstr>
      <vt:lpstr>DIFFERENCE BETWEEN CREATIVE AND CONTENT WRITING</vt:lpstr>
      <vt:lpstr>SCIENTIFIC AND TECHNICAL WRITING</vt:lpstr>
      <vt:lpstr>REPORTS</vt:lpstr>
      <vt:lpstr>ARTICLES</vt:lpstr>
      <vt:lpstr>DISSERTATIONS AND THESES</vt:lpstr>
      <vt:lpstr>MANUALS</vt:lpstr>
      <vt:lpstr>SCIENTIFIC CORRESPONDENCE</vt:lpstr>
      <vt:lpstr>SCIENTIFIC/ RESEARCH PAPERS</vt:lpstr>
      <vt:lpstr>SCIENCE WRITING</vt:lpstr>
      <vt:lpstr>Qualities that are particularly important:</vt:lpstr>
      <vt:lpstr>DIFFERENCE BETWEEN SCIENTIFIC WRITING AND SCIENCE WRITING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 AND FEATURES</dc:title>
  <dc:creator>JAYASMITA KUANR</dc:creator>
  <cp:lastModifiedBy>JAYASMITA KUANR</cp:lastModifiedBy>
  <cp:revision>52</cp:revision>
  <dcterms:created xsi:type="dcterms:W3CDTF">2023-08-15T12:19:59Z</dcterms:created>
  <dcterms:modified xsi:type="dcterms:W3CDTF">2023-08-21T02:33:03Z</dcterms:modified>
</cp:coreProperties>
</file>