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557220E-A32D-4B1E-AC50-D9BFB316B722}" type="datetimeFigureOut">
              <a:rPr lang="en-IN" smtClean="0"/>
              <a:t>28-08-2023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38916422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57220E-A32D-4B1E-AC50-D9BFB316B722}"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186981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7220E-A32D-4B1E-AC50-D9BFB316B722}"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218975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7220E-A32D-4B1E-AC50-D9BFB316B722}"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4118586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7220E-A32D-4B1E-AC50-D9BFB316B722}"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3561347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7220E-A32D-4B1E-AC50-D9BFB316B722}"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1279354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7220E-A32D-4B1E-AC50-D9BFB316B722}"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2792745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7220E-A32D-4B1E-AC50-D9BFB316B722}"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DB96B-C694-45F4-B06D-E867D93B71FB}"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577389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7220E-A32D-4B1E-AC50-D9BFB316B722}"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93117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7220E-A32D-4B1E-AC50-D9BFB316B722}"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137094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7220E-A32D-4B1E-AC50-D9BFB316B722}"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382417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57220E-A32D-4B1E-AC50-D9BFB316B722}"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329125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57220E-A32D-4B1E-AC50-D9BFB316B722}" type="datetimeFigureOut">
              <a:rPr lang="en-IN" smtClean="0"/>
              <a:t>28-08-2023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126497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57220E-A32D-4B1E-AC50-D9BFB316B722}" type="datetimeFigureOut">
              <a:rPr lang="en-IN" smtClean="0"/>
              <a:t>28-08-2023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108234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557220E-A32D-4B1E-AC50-D9BFB316B722}" type="datetimeFigureOut">
              <a:rPr lang="en-IN" smtClean="0"/>
              <a:t>28-08-2023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283502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57220E-A32D-4B1E-AC50-D9BFB316B722}"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769559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57220E-A32D-4B1E-AC50-D9BFB316B722}"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BDB96B-C694-45F4-B06D-E867D93B71FB}" type="slidenum">
              <a:rPr lang="en-IN" smtClean="0"/>
              <a:t>‹#›</a:t>
            </a:fld>
            <a:endParaRPr lang="en-IN"/>
          </a:p>
        </p:txBody>
      </p:sp>
    </p:spTree>
    <p:extLst>
      <p:ext uri="{BB962C8B-B14F-4D97-AF65-F5344CB8AC3E}">
        <p14:creationId xmlns:p14="http://schemas.microsoft.com/office/powerpoint/2010/main" val="3050404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57220E-A32D-4B1E-AC50-D9BFB316B722}" type="datetimeFigureOut">
              <a:rPr lang="en-IN" smtClean="0"/>
              <a:t>28-08-2023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BDB96B-C694-45F4-B06D-E867D93B71FB}" type="slidenum">
              <a:rPr lang="en-IN" smtClean="0"/>
              <a:t>‹#›</a:t>
            </a:fld>
            <a:endParaRPr lang="en-IN"/>
          </a:p>
        </p:txBody>
      </p:sp>
    </p:spTree>
    <p:extLst>
      <p:ext uri="{BB962C8B-B14F-4D97-AF65-F5344CB8AC3E}">
        <p14:creationId xmlns:p14="http://schemas.microsoft.com/office/powerpoint/2010/main" val="31375431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63C8-38AE-E6BF-B0CB-7C99926A6EDF}"/>
              </a:ext>
            </a:extLst>
          </p:cNvPr>
          <p:cNvSpPr>
            <a:spLocks noGrp="1"/>
          </p:cNvSpPr>
          <p:nvPr>
            <p:ph type="ctrTitle"/>
          </p:nvPr>
        </p:nvSpPr>
        <p:spPr>
          <a:xfrm>
            <a:off x="680720" y="853440"/>
            <a:ext cx="9174480" cy="3180079"/>
          </a:xfrm>
        </p:spPr>
        <p:txBody>
          <a:bodyPr>
            <a:normAutofit/>
          </a:bodyPr>
          <a:lstStyle/>
          <a:p>
            <a:r>
              <a:rPr lang="en-IN" sz="8000" b="1" dirty="0"/>
              <a:t>AUDIENCE TYPES</a:t>
            </a:r>
          </a:p>
        </p:txBody>
      </p:sp>
    </p:spTree>
    <p:extLst>
      <p:ext uri="{BB962C8B-B14F-4D97-AF65-F5344CB8AC3E}">
        <p14:creationId xmlns:p14="http://schemas.microsoft.com/office/powerpoint/2010/main" val="73513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75736-B341-1161-0C1A-A1DAA1D30949}"/>
              </a:ext>
            </a:extLst>
          </p:cNvPr>
          <p:cNvSpPr>
            <a:spLocks noGrp="1"/>
          </p:cNvSpPr>
          <p:nvPr>
            <p:ph idx="1"/>
          </p:nvPr>
        </p:nvSpPr>
        <p:spPr>
          <a:xfrm>
            <a:off x="426720" y="1422399"/>
            <a:ext cx="11094720" cy="3667443"/>
          </a:xfrm>
        </p:spPr>
        <p:txBody>
          <a:bodyPr>
            <a:normAutofit/>
          </a:bodyPr>
          <a:lstStyle/>
          <a:p>
            <a:pPr marL="0" indent="0">
              <a:buNone/>
            </a:pPr>
            <a:r>
              <a:rPr lang="en-IN" sz="2400" dirty="0"/>
              <a:t>(II) </a:t>
            </a:r>
            <a:r>
              <a:rPr lang="en-IN" sz="2400" b="1" dirty="0"/>
              <a:t>NEEDS AND INTERESTS:</a:t>
            </a:r>
          </a:p>
          <a:p>
            <a:pPr marL="0" indent="0">
              <a:buNone/>
            </a:pPr>
            <a:endParaRPr lang="en-IN" sz="2400" dirty="0"/>
          </a:p>
          <a:p>
            <a:pPr algn="just"/>
            <a:r>
              <a:rPr lang="en-US" sz="2400" dirty="0"/>
              <a:t>Know what your audience expects from your document to plan it. Imagine how readers will use your document. What will they want? What should your readers expect in a manual on how to use a new smartphone? Do they want rapid responses to user questions or a whole phone function breakdown? Choose what readers want to read and what they don't.</a:t>
            </a:r>
            <a:endParaRPr lang="en-IN" sz="2400" dirty="0"/>
          </a:p>
        </p:txBody>
      </p:sp>
    </p:spTree>
    <p:extLst>
      <p:ext uri="{BB962C8B-B14F-4D97-AF65-F5344CB8AC3E}">
        <p14:creationId xmlns:p14="http://schemas.microsoft.com/office/powerpoint/2010/main" val="72847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FC589-DBC5-5E67-2D97-F72F70E801BC}"/>
              </a:ext>
            </a:extLst>
          </p:cNvPr>
          <p:cNvSpPr>
            <a:spLocks noGrp="1"/>
          </p:cNvSpPr>
          <p:nvPr>
            <p:ph idx="1"/>
          </p:nvPr>
        </p:nvSpPr>
        <p:spPr>
          <a:xfrm>
            <a:off x="487680" y="1005998"/>
            <a:ext cx="10993120" cy="4846003"/>
          </a:xfrm>
        </p:spPr>
        <p:txBody>
          <a:bodyPr>
            <a:normAutofit/>
          </a:bodyPr>
          <a:lstStyle/>
          <a:p>
            <a:pPr marL="0" indent="0">
              <a:buNone/>
            </a:pPr>
            <a:r>
              <a:rPr lang="en-IN" sz="2400" dirty="0"/>
              <a:t>(III) </a:t>
            </a:r>
            <a:r>
              <a:rPr lang="en-IN" sz="2400" b="1" dirty="0"/>
              <a:t>CULTURE AND VALUES:</a:t>
            </a:r>
          </a:p>
          <a:p>
            <a:pPr marL="0" indent="0">
              <a:buNone/>
            </a:pPr>
            <a:endParaRPr lang="en-IN" sz="2400" b="1" dirty="0"/>
          </a:p>
          <a:p>
            <a:pPr algn="just"/>
            <a:r>
              <a:rPr lang="en-US" sz="2400" dirty="0"/>
              <a:t>Culture and values are two inseparable factors that affect how people respond to and even create new ideas. Culture is the totality of a people's shared worldviews, norms, practices, and assumptions about how the world works. It's what makes a community special. Values are the ideals that form the basis for one's behaviour. To put it another way, values are the byproduct of a culture and can be thought of as the social dynamic that sets the tone.</a:t>
            </a:r>
            <a:endParaRPr lang="en-IN" sz="2400" dirty="0"/>
          </a:p>
        </p:txBody>
      </p:sp>
    </p:spTree>
    <p:extLst>
      <p:ext uri="{BB962C8B-B14F-4D97-AF65-F5344CB8AC3E}">
        <p14:creationId xmlns:p14="http://schemas.microsoft.com/office/powerpoint/2010/main" val="249925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A81A-9C78-1626-ACCD-E8D79296B150}"/>
              </a:ext>
            </a:extLst>
          </p:cNvPr>
          <p:cNvSpPr>
            <a:spLocks noGrp="1"/>
          </p:cNvSpPr>
          <p:nvPr>
            <p:ph type="title"/>
          </p:nvPr>
        </p:nvSpPr>
        <p:spPr>
          <a:xfrm>
            <a:off x="193040" y="711201"/>
            <a:ext cx="11785600" cy="1325563"/>
          </a:xfrm>
        </p:spPr>
        <p:txBody>
          <a:bodyPr>
            <a:normAutofit/>
          </a:bodyPr>
          <a:lstStyle/>
          <a:p>
            <a:pPr algn="just"/>
            <a:r>
              <a:rPr lang="en-US" sz="4000" b="1" dirty="0"/>
              <a:t>Keep in mind these five points when you conduct your audience's culture analysis:</a:t>
            </a:r>
            <a:endParaRPr lang="en-IN" sz="4000" b="1" dirty="0"/>
          </a:p>
        </p:txBody>
      </p:sp>
      <p:sp>
        <p:nvSpPr>
          <p:cNvPr id="3" name="Content Placeholder 2">
            <a:extLst>
              <a:ext uri="{FF2B5EF4-FFF2-40B4-BE49-F238E27FC236}">
                <a16:creationId xmlns:a16="http://schemas.microsoft.com/office/drawing/2014/main" id="{C1E86EC2-7DCB-9051-3616-662C76813004}"/>
              </a:ext>
            </a:extLst>
          </p:cNvPr>
          <p:cNvSpPr>
            <a:spLocks noGrp="1"/>
          </p:cNvSpPr>
          <p:nvPr>
            <p:ph idx="1"/>
          </p:nvPr>
        </p:nvSpPr>
        <p:spPr>
          <a:xfrm>
            <a:off x="213360" y="1737360"/>
            <a:ext cx="11785600" cy="4958079"/>
          </a:xfrm>
        </p:spPr>
        <p:txBody>
          <a:bodyPr>
            <a:normAutofit/>
          </a:bodyPr>
          <a:lstStyle/>
          <a:p>
            <a:pPr algn="just"/>
            <a:r>
              <a:rPr lang="en-IN" sz="2000" b="1" dirty="0"/>
              <a:t>It is learned</a:t>
            </a:r>
            <a:r>
              <a:rPr lang="en-IN" sz="2000" dirty="0"/>
              <a:t>- </a:t>
            </a:r>
            <a:r>
              <a:rPr lang="en-US" sz="2000" dirty="0"/>
              <a:t>The conscious and unconscious learning we endure throughout time forms valid beliefs. These views become cultural standards as we teach each other. Behaviours and actions express them constantly.</a:t>
            </a:r>
          </a:p>
          <a:p>
            <a:pPr algn="just"/>
            <a:r>
              <a:rPr lang="en-US" sz="2000" b="1" dirty="0"/>
              <a:t>It is shared</a:t>
            </a:r>
            <a:r>
              <a:rPr lang="en-US" sz="2000" dirty="0"/>
              <a:t>- You share beliefs, rituals, rites, customs, and assumptions with persons from similar cultural origins, even though you consider yourself an individual.</a:t>
            </a:r>
          </a:p>
          <a:p>
            <a:pPr algn="just"/>
            <a:r>
              <a:rPr lang="en-US" sz="2000" b="1" dirty="0"/>
              <a:t>It is dynamic</a:t>
            </a:r>
            <a:r>
              <a:rPr lang="en-US" sz="2000" dirty="0"/>
              <a:t>- Dynamic and multifaceted culture. Culture is fluid and changes daily in subtle and tangible ways. Understanding a communication's dynamic qualities requires attention to its cultural environment.</a:t>
            </a:r>
          </a:p>
          <a:p>
            <a:pPr algn="just"/>
            <a:r>
              <a:rPr lang="en-US" sz="2000" b="1" dirty="0"/>
              <a:t>It is systemic</a:t>
            </a:r>
            <a:r>
              <a:rPr lang="en-US" sz="2000" dirty="0"/>
              <a:t>- Behaviour patterns and deep structural systems exist below the waterline. Behaviours are the tip of the iceberg; we don't notice their causes. System changes are gradual and may not be noticeable until later.</a:t>
            </a:r>
          </a:p>
          <a:p>
            <a:pPr algn="just"/>
            <a:r>
              <a:rPr lang="en-US" sz="2000" b="1" dirty="0"/>
              <a:t>It is symbolic</a:t>
            </a:r>
            <a:r>
              <a:rPr lang="en-US" sz="2000" dirty="0"/>
              <a:t>- Cultural symbols, both verbal and nonverbal, connect people in unique ways. Different cultures interpret symbols differently because humans establish meaning between symbols and what they represent.</a:t>
            </a:r>
            <a:endParaRPr lang="en-IN" sz="2000" dirty="0"/>
          </a:p>
        </p:txBody>
      </p:sp>
    </p:spTree>
    <p:extLst>
      <p:ext uri="{BB962C8B-B14F-4D97-AF65-F5344CB8AC3E}">
        <p14:creationId xmlns:p14="http://schemas.microsoft.com/office/powerpoint/2010/main" val="353809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63734-A2EA-6F23-929E-5A6AF6F31BB2}"/>
              </a:ext>
            </a:extLst>
          </p:cNvPr>
          <p:cNvSpPr>
            <a:spLocks noGrp="1"/>
          </p:cNvSpPr>
          <p:nvPr>
            <p:ph type="title"/>
          </p:nvPr>
        </p:nvSpPr>
        <p:spPr>
          <a:xfrm>
            <a:off x="233680" y="812801"/>
            <a:ext cx="11734800" cy="1517968"/>
          </a:xfrm>
        </p:spPr>
        <p:txBody>
          <a:bodyPr>
            <a:normAutofit fontScale="90000"/>
          </a:bodyPr>
          <a:lstStyle/>
          <a:p>
            <a:pPr algn="ctr"/>
            <a:r>
              <a:rPr lang="en-US" b="0" i="0" dirty="0">
                <a:effectLst/>
                <a:latin typeface="Times New Roman" panose="02020603050405020304" pitchFamily="18" charset="0"/>
              </a:rPr>
              <a:t>There are two levels of culture and values you should consider: </a:t>
            </a:r>
            <a:r>
              <a:rPr lang="en-US" b="0" i="1" dirty="0">
                <a:effectLst/>
                <a:latin typeface="Times New Roman" panose="02020603050405020304" pitchFamily="18" charset="0"/>
              </a:rPr>
              <a:t>personal</a:t>
            </a:r>
            <a:r>
              <a:rPr lang="en-US" b="0" i="0" dirty="0">
                <a:effectLst/>
                <a:latin typeface="Times New Roman" panose="02020603050405020304" pitchFamily="18" charset="0"/>
              </a:rPr>
              <a:t> and </a:t>
            </a:r>
            <a:r>
              <a:rPr lang="en-US" b="0" i="1" dirty="0">
                <a:effectLst/>
                <a:latin typeface="Times New Roman" panose="02020603050405020304" pitchFamily="18" charset="0"/>
              </a:rPr>
              <a:t>corporate</a:t>
            </a:r>
            <a:r>
              <a:rPr lang="en-US" b="1" i="0" dirty="0">
                <a:effectLst/>
                <a:latin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E655F8C4-A652-59C9-6A1C-E484D2D9A3B2}"/>
              </a:ext>
            </a:extLst>
          </p:cNvPr>
          <p:cNvSpPr>
            <a:spLocks noGrp="1"/>
          </p:cNvSpPr>
          <p:nvPr>
            <p:ph idx="1"/>
          </p:nvPr>
        </p:nvSpPr>
        <p:spPr>
          <a:xfrm>
            <a:off x="233680" y="1825625"/>
            <a:ext cx="11734800" cy="4859654"/>
          </a:xfrm>
        </p:spPr>
        <p:txBody>
          <a:bodyPr>
            <a:normAutofit/>
          </a:bodyPr>
          <a:lstStyle/>
          <a:p>
            <a:pPr marL="0" indent="0" algn="just">
              <a:buNone/>
            </a:pPr>
            <a:r>
              <a:rPr lang="en-IN" sz="2000" b="1" dirty="0"/>
              <a:t>(I) PERSONAL CULTURE</a:t>
            </a:r>
          </a:p>
          <a:p>
            <a:pPr algn="just"/>
            <a:r>
              <a:rPr lang="en-US" sz="2000" dirty="0"/>
              <a:t>Shared religion, race, ethnicity, locality, and/or social groupings generate personal culture. A religious group's culture can influence attire, language, and celebrations. Individual values are shaped by culture and other circumstances.</a:t>
            </a:r>
            <a:endParaRPr lang="en-IN" sz="2000" dirty="0"/>
          </a:p>
          <a:p>
            <a:pPr marL="0" indent="0" algn="just">
              <a:buNone/>
            </a:pPr>
            <a:r>
              <a:rPr lang="en-IN" sz="2000" dirty="0"/>
              <a:t>(II) </a:t>
            </a:r>
            <a:r>
              <a:rPr lang="en-IN" sz="2000" b="1" dirty="0"/>
              <a:t>CORPORATE CULTURE</a:t>
            </a:r>
            <a:endParaRPr lang="en-IN" sz="2000" dirty="0"/>
          </a:p>
          <a:p>
            <a:pPr algn="just"/>
            <a:r>
              <a:rPr lang="en-US" sz="2000" dirty="0"/>
              <a:t>On a micro level corporate culture and values are comparable. Interactions between employees establish corporate culture. Departments may have their own cultures in addition to the company's. Companies set values and express them in mission statements, policies, and other structures. These ideas govern organizational aims and decisions. Personal and corporate elements can influence the reader when assessing culture and values.</a:t>
            </a:r>
            <a:endParaRPr lang="en-IN" sz="2000" dirty="0"/>
          </a:p>
        </p:txBody>
      </p:sp>
    </p:spTree>
    <p:extLst>
      <p:ext uri="{BB962C8B-B14F-4D97-AF65-F5344CB8AC3E}">
        <p14:creationId xmlns:p14="http://schemas.microsoft.com/office/powerpoint/2010/main" val="136323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64B79-46BF-7135-A35D-D55018974E24}"/>
              </a:ext>
            </a:extLst>
          </p:cNvPr>
          <p:cNvSpPr>
            <a:spLocks noGrp="1"/>
          </p:cNvSpPr>
          <p:nvPr>
            <p:ph idx="1"/>
          </p:nvPr>
        </p:nvSpPr>
        <p:spPr>
          <a:xfrm>
            <a:off x="970280" y="1442719"/>
            <a:ext cx="10515600" cy="3809683"/>
          </a:xfrm>
        </p:spPr>
        <p:txBody>
          <a:bodyPr>
            <a:normAutofit/>
          </a:bodyPr>
          <a:lstStyle/>
          <a:p>
            <a:pPr marL="0" indent="0" algn="ctr">
              <a:buNone/>
            </a:pPr>
            <a:r>
              <a:rPr lang="en-IN" sz="8800" b="1" dirty="0"/>
              <a:t>THANK YOU</a:t>
            </a:r>
          </a:p>
        </p:txBody>
      </p:sp>
    </p:spTree>
    <p:extLst>
      <p:ext uri="{BB962C8B-B14F-4D97-AF65-F5344CB8AC3E}">
        <p14:creationId xmlns:p14="http://schemas.microsoft.com/office/powerpoint/2010/main" val="332360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246F-238B-9093-EAEA-A4AA9D009DDD}"/>
              </a:ext>
            </a:extLst>
          </p:cNvPr>
          <p:cNvSpPr>
            <a:spLocks noGrp="1"/>
          </p:cNvSpPr>
          <p:nvPr>
            <p:ph type="title"/>
          </p:nvPr>
        </p:nvSpPr>
        <p:spPr>
          <a:xfrm>
            <a:off x="1102361" y="0"/>
            <a:ext cx="10131425" cy="1456267"/>
          </a:xfrm>
        </p:spPr>
        <p:txBody>
          <a:bodyPr/>
          <a:lstStyle/>
          <a:p>
            <a:pPr algn="ctr"/>
            <a:r>
              <a:rPr lang="en-IN" b="1" dirty="0"/>
              <a:t>INTRODUCTION</a:t>
            </a:r>
          </a:p>
        </p:txBody>
      </p:sp>
      <p:sp>
        <p:nvSpPr>
          <p:cNvPr id="3" name="Content Placeholder 2">
            <a:extLst>
              <a:ext uri="{FF2B5EF4-FFF2-40B4-BE49-F238E27FC236}">
                <a16:creationId xmlns:a16="http://schemas.microsoft.com/office/drawing/2014/main" id="{E841367F-54CD-8464-EE8C-FA2EA92995E7}"/>
              </a:ext>
            </a:extLst>
          </p:cNvPr>
          <p:cNvSpPr>
            <a:spLocks noGrp="1"/>
          </p:cNvSpPr>
          <p:nvPr>
            <p:ph idx="1"/>
          </p:nvPr>
        </p:nvSpPr>
        <p:spPr>
          <a:xfrm>
            <a:off x="162560" y="1388744"/>
            <a:ext cx="11887200" cy="5296536"/>
          </a:xfrm>
        </p:spPr>
        <p:txBody>
          <a:bodyPr>
            <a:normAutofit fontScale="92500"/>
          </a:bodyPr>
          <a:lstStyle/>
          <a:p>
            <a:pPr algn="just"/>
            <a:r>
              <a:rPr lang="en-US" sz="2400" dirty="0"/>
              <a:t>Technical writers must keep in mind their target demographic when formulating their messages.</a:t>
            </a:r>
          </a:p>
          <a:p>
            <a:pPr algn="just"/>
            <a:endParaRPr lang="en-US" sz="2400" dirty="0"/>
          </a:p>
          <a:p>
            <a:pPr algn="just"/>
            <a:r>
              <a:rPr lang="en-US" sz="2400" dirty="0"/>
              <a:t>Technical communication is the process of conveying technical information to a readership (or audience) in a way that takes into account the audience's goals, knowledge level, and other factors.</a:t>
            </a:r>
          </a:p>
          <a:p>
            <a:pPr algn="just"/>
            <a:endParaRPr lang="en-US" sz="2400" dirty="0"/>
          </a:p>
          <a:p>
            <a:pPr algn="just"/>
            <a:r>
              <a:rPr lang="en-US" sz="2400" dirty="0"/>
              <a:t>A basic ability for any technical communicator is the ability to clearly explain new information to the reader in papers, as well as to interpret highly technical concepts to groups with varying levels of technical understanding. </a:t>
            </a:r>
          </a:p>
          <a:p>
            <a:pPr algn="just"/>
            <a:endParaRPr lang="en-US" sz="2400" dirty="0"/>
          </a:p>
          <a:p>
            <a:pPr algn="just"/>
            <a:r>
              <a:rPr lang="en-US" sz="2400" dirty="0"/>
              <a:t>As a result, thinking about who will be reading your work is crucial at every stage of the process. Write for your intended audience, taking into account their needs, interests, culture, and background.</a:t>
            </a:r>
            <a:endParaRPr lang="en-IN" sz="2400" dirty="0"/>
          </a:p>
        </p:txBody>
      </p:sp>
    </p:spTree>
    <p:extLst>
      <p:ext uri="{BB962C8B-B14F-4D97-AF65-F5344CB8AC3E}">
        <p14:creationId xmlns:p14="http://schemas.microsoft.com/office/powerpoint/2010/main" val="65082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8CC6-C8BB-93EC-A152-82A40356A8A0}"/>
              </a:ext>
            </a:extLst>
          </p:cNvPr>
          <p:cNvSpPr>
            <a:spLocks noGrp="1"/>
          </p:cNvSpPr>
          <p:nvPr>
            <p:ph type="title"/>
          </p:nvPr>
        </p:nvSpPr>
        <p:spPr>
          <a:xfrm>
            <a:off x="685801" y="609600"/>
            <a:ext cx="11262359" cy="1456267"/>
          </a:xfrm>
        </p:spPr>
        <p:txBody>
          <a:bodyPr/>
          <a:lstStyle/>
          <a:p>
            <a:pPr algn="ctr"/>
            <a:r>
              <a:rPr lang="en-IN" b="1" dirty="0"/>
              <a:t>TYPES OF AUDIENCES</a:t>
            </a:r>
          </a:p>
        </p:txBody>
      </p:sp>
      <p:sp>
        <p:nvSpPr>
          <p:cNvPr id="3" name="Content Placeholder 2">
            <a:extLst>
              <a:ext uri="{FF2B5EF4-FFF2-40B4-BE49-F238E27FC236}">
                <a16:creationId xmlns:a16="http://schemas.microsoft.com/office/drawing/2014/main" id="{1EF22A00-AF59-139C-A4E1-444C72B08659}"/>
              </a:ext>
            </a:extLst>
          </p:cNvPr>
          <p:cNvSpPr>
            <a:spLocks noGrp="1"/>
          </p:cNvSpPr>
          <p:nvPr>
            <p:ph idx="1"/>
          </p:nvPr>
        </p:nvSpPr>
        <p:spPr>
          <a:xfrm>
            <a:off x="685801" y="1897062"/>
            <a:ext cx="10744200" cy="4351338"/>
          </a:xfrm>
        </p:spPr>
        <p:txBody>
          <a:bodyPr>
            <a:normAutofit fontScale="92500" lnSpcReduction="10000"/>
          </a:bodyPr>
          <a:lstStyle/>
          <a:p>
            <a:pPr marL="571500" indent="-571500" algn="ctr">
              <a:buAutoNum type="romanUcParenBoth"/>
            </a:pPr>
            <a:r>
              <a:rPr lang="en-IN" sz="3200" b="1" dirty="0"/>
              <a:t>EXPERTS</a:t>
            </a:r>
          </a:p>
          <a:p>
            <a:pPr marL="0" indent="0" algn="just">
              <a:buNone/>
            </a:pPr>
            <a:endParaRPr lang="en-IN" sz="3200" dirty="0"/>
          </a:p>
          <a:p>
            <a:pPr algn="just"/>
            <a:r>
              <a:rPr lang="en-US" sz="3200" dirty="0"/>
              <a:t>Individuals who are well-versed in the internal affairs of the company (and perhaps the philosophy and the product as well). </a:t>
            </a:r>
          </a:p>
          <a:p>
            <a:pPr algn="just"/>
            <a:r>
              <a:rPr lang="en-US" sz="3200" dirty="0"/>
              <a:t>They conceived it, crafted it, and examined it thoroughly, thus they are the experts. </a:t>
            </a:r>
          </a:p>
          <a:p>
            <a:pPr algn="just"/>
            <a:r>
              <a:rPr lang="en-US" sz="3200" dirty="0"/>
              <a:t>They typically hold doctorates and work in universities or the R&amp;D departments of corporations, governments, and IT companies.</a:t>
            </a:r>
            <a:endParaRPr lang="en-IN" sz="3200" dirty="0"/>
          </a:p>
          <a:p>
            <a:pPr marL="0" indent="0">
              <a:buNone/>
            </a:pPr>
            <a:endParaRPr lang="en-IN" dirty="0"/>
          </a:p>
          <a:p>
            <a:endParaRPr lang="en-IN" dirty="0"/>
          </a:p>
        </p:txBody>
      </p:sp>
    </p:spTree>
    <p:extLst>
      <p:ext uri="{BB962C8B-B14F-4D97-AF65-F5344CB8AC3E}">
        <p14:creationId xmlns:p14="http://schemas.microsoft.com/office/powerpoint/2010/main" val="169553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FDB71-6AC1-3512-278E-A7C4A3B8AEBD}"/>
              </a:ext>
            </a:extLst>
          </p:cNvPr>
          <p:cNvSpPr>
            <a:spLocks noGrp="1"/>
          </p:cNvSpPr>
          <p:nvPr>
            <p:ph idx="1"/>
          </p:nvPr>
        </p:nvSpPr>
        <p:spPr>
          <a:xfrm>
            <a:off x="807721" y="1400387"/>
            <a:ext cx="10131425" cy="3649133"/>
          </a:xfrm>
        </p:spPr>
        <p:txBody>
          <a:bodyPr>
            <a:normAutofit fontScale="92500" lnSpcReduction="10000"/>
          </a:bodyPr>
          <a:lstStyle/>
          <a:p>
            <a:pPr marL="0" indent="0" algn="ctr">
              <a:buNone/>
            </a:pPr>
            <a:r>
              <a:rPr lang="en-IN" sz="3200" dirty="0"/>
              <a:t>(II) </a:t>
            </a:r>
            <a:r>
              <a:rPr lang="en-IN" sz="3200" b="1" dirty="0"/>
              <a:t>TECHNICIANS</a:t>
            </a:r>
          </a:p>
          <a:p>
            <a:pPr marL="0" indent="0" algn="just">
              <a:buNone/>
            </a:pPr>
            <a:endParaRPr lang="en-IN" sz="3200" dirty="0"/>
          </a:p>
          <a:p>
            <a:pPr algn="just"/>
            <a:r>
              <a:rPr lang="en-US" sz="3200" dirty="0"/>
              <a:t>Those who put the designs and theories of experts into practice by creating, using, and fixing the products in question. </a:t>
            </a:r>
          </a:p>
          <a:p>
            <a:pPr algn="just"/>
            <a:r>
              <a:rPr lang="en-US" sz="3200" dirty="0"/>
              <a:t>They, too, possess extensive technical expertise, but their focus is more applied (they are the end users and operators).</a:t>
            </a:r>
            <a:endParaRPr lang="en-IN" sz="3200" dirty="0"/>
          </a:p>
        </p:txBody>
      </p:sp>
    </p:spTree>
    <p:extLst>
      <p:ext uri="{BB962C8B-B14F-4D97-AF65-F5344CB8AC3E}">
        <p14:creationId xmlns:p14="http://schemas.microsoft.com/office/powerpoint/2010/main" val="4167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7FA98-D755-3976-2051-D63DE7E25837}"/>
              </a:ext>
            </a:extLst>
          </p:cNvPr>
          <p:cNvSpPr>
            <a:spLocks noGrp="1"/>
          </p:cNvSpPr>
          <p:nvPr>
            <p:ph idx="1"/>
          </p:nvPr>
        </p:nvSpPr>
        <p:spPr>
          <a:xfrm>
            <a:off x="817881" y="1339427"/>
            <a:ext cx="10131425" cy="3649133"/>
          </a:xfrm>
        </p:spPr>
        <p:txBody>
          <a:bodyPr>
            <a:normAutofit fontScale="92500" lnSpcReduction="20000"/>
          </a:bodyPr>
          <a:lstStyle/>
          <a:p>
            <a:pPr marL="0" indent="0" algn="ctr">
              <a:buNone/>
            </a:pPr>
            <a:r>
              <a:rPr lang="en-IN" sz="3200" dirty="0"/>
              <a:t>(III) </a:t>
            </a:r>
            <a:r>
              <a:rPr lang="en-IN" sz="3200" b="1" dirty="0"/>
              <a:t>EXECUTIVES</a:t>
            </a:r>
          </a:p>
          <a:p>
            <a:pPr marL="0" indent="0" algn="ctr">
              <a:buNone/>
            </a:pPr>
            <a:endParaRPr lang="en-IN" sz="3200" dirty="0"/>
          </a:p>
          <a:p>
            <a:pPr algn="just"/>
            <a:r>
              <a:rPr lang="en-US" sz="3200" dirty="0"/>
              <a:t>Decision-makers in business, economics, administration, law, government, and politics. </a:t>
            </a:r>
          </a:p>
          <a:p>
            <a:pPr algn="just"/>
            <a:r>
              <a:rPr lang="en-US" sz="3200" dirty="0"/>
              <a:t>Most executives lack the requisite technical expertise. </a:t>
            </a:r>
          </a:p>
          <a:p>
            <a:pPr algn="just"/>
            <a:r>
              <a:rPr lang="en-US" sz="3200" dirty="0"/>
              <a:t>Executives (CEOs, committee members, and recruiting managers) are frequently the target readers of proposals and reports.</a:t>
            </a:r>
            <a:endParaRPr lang="en-IN" sz="3200" dirty="0"/>
          </a:p>
        </p:txBody>
      </p:sp>
    </p:spTree>
    <p:extLst>
      <p:ext uri="{BB962C8B-B14F-4D97-AF65-F5344CB8AC3E}">
        <p14:creationId xmlns:p14="http://schemas.microsoft.com/office/powerpoint/2010/main" val="2984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73961-01F0-0CC2-F358-ACCE9978A5D3}"/>
              </a:ext>
            </a:extLst>
          </p:cNvPr>
          <p:cNvSpPr>
            <a:spLocks noGrp="1"/>
          </p:cNvSpPr>
          <p:nvPr>
            <p:ph idx="1"/>
          </p:nvPr>
        </p:nvSpPr>
        <p:spPr>
          <a:xfrm>
            <a:off x="436880" y="1061878"/>
            <a:ext cx="11176000" cy="4734243"/>
          </a:xfrm>
        </p:spPr>
        <p:txBody>
          <a:bodyPr>
            <a:normAutofit/>
          </a:bodyPr>
          <a:lstStyle/>
          <a:p>
            <a:pPr marL="0" indent="0" algn="ctr">
              <a:buNone/>
            </a:pPr>
            <a:r>
              <a:rPr lang="en-IN" sz="2400" dirty="0"/>
              <a:t>(IV) </a:t>
            </a:r>
            <a:r>
              <a:rPr lang="en-IN" sz="2400" b="1" dirty="0"/>
              <a:t>GATEKEEPERS</a:t>
            </a:r>
          </a:p>
          <a:p>
            <a:pPr marL="0" indent="0" algn="ctr">
              <a:buNone/>
            </a:pPr>
            <a:endParaRPr lang="en-IN" sz="2400" dirty="0"/>
          </a:p>
          <a:p>
            <a:pPr algn="just"/>
            <a:r>
              <a:rPr lang="en-US" sz="2400" dirty="0"/>
              <a:t>Those in charge of the writer and the publication. They determine whether or not the document satisfies the requirements set forth by the writer's employer, as well as any applicable laws, regulations, legal duties, etc. </a:t>
            </a:r>
          </a:p>
          <a:p>
            <a:pPr algn="just"/>
            <a:r>
              <a:rPr lang="en-US" sz="2400" dirty="0"/>
              <a:t>Think of them as the writer's superiors; it's their job to make sure the final product serves the client's needs and adheres to the company's standards and procedures. </a:t>
            </a:r>
          </a:p>
          <a:p>
            <a:pPr algn="just"/>
            <a:r>
              <a:rPr lang="en-US" sz="2400" dirty="0"/>
              <a:t>A teacher acts as a gatekeeper in the classroom by making sure students adhere to the requirements and objectives of their assignments in the same way that a writer's superiors, lawyers, and teachers do.</a:t>
            </a:r>
            <a:endParaRPr lang="en-IN" sz="2400" dirty="0"/>
          </a:p>
        </p:txBody>
      </p:sp>
    </p:spTree>
    <p:extLst>
      <p:ext uri="{BB962C8B-B14F-4D97-AF65-F5344CB8AC3E}">
        <p14:creationId xmlns:p14="http://schemas.microsoft.com/office/powerpoint/2010/main" val="424709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A96907-F8BF-6819-2BBE-85017A534A54}"/>
              </a:ext>
            </a:extLst>
          </p:cNvPr>
          <p:cNvSpPr>
            <a:spLocks noGrp="1"/>
          </p:cNvSpPr>
          <p:nvPr>
            <p:ph idx="1"/>
          </p:nvPr>
        </p:nvSpPr>
        <p:spPr>
          <a:xfrm>
            <a:off x="949961" y="1471507"/>
            <a:ext cx="10131425" cy="3649133"/>
          </a:xfrm>
        </p:spPr>
        <p:txBody>
          <a:bodyPr>
            <a:normAutofit fontScale="85000" lnSpcReduction="10000"/>
          </a:bodyPr>
          <a:lstStyle/>
          <a:p>
            <a:pPr marL="0" indent="0" algn="ctr">
              <a:buNone/>
            </a:pPr>
            <a:r>
              <a:rPr lang="en-IN" sz="3200" dirty="0"/>
              <a:t>(V) </a:t>
            </a:r>
            <a:r>
              <a:rPr lang="en-IN" sz="3200" b="1" dirty="0"/>
              <a:t>NON- SPECIALISTS</a:t>
            </a:r>
          </a:p>
          <a:p>
            <a:pPr marL="0" indent="0" algn="ctr">
              <a:buNone/>
            </a:pPr>
            <a:endParaRPr lang="en-IN" sz="3200" dirty="0"/>
          </a:p>
          <a:p>
            <a:pPr algn="just"/>
            <a:r>
              <a:rPr lang="en-US" sz="3200" dirty="0"/>
              <a:t>Those who know the least about the subject in technical terms.</a:t>
            </a:r>
          </a:p>
          <a:p>
            <a:pPr algn="just"/>
            <a:r>
              <a:rPr lang="en-US" sz="3200" dirty="0"/>
              <a:t> People are interested in learning about and implementing novel technologies, goods, and procedures because they hope to put these to use in practical settings. </a:t>
            </a:r>
          </a:p>
          <a:p>
            <a:pPr algn="just"/>
            <a:r>
              <a:rPr lang="en-US" sz="3200" dirty="0"/>
              <a:t>Or, like the laypeople, they may simply be fascinated about a technical topic and wish to learn more about it.</a:t>
            </a:r>
            <a:endParaRPr lang="en-IN" sz="3200" dirty="0"/>
          </a:p>
        </p:txBody>
      </p:sp>
    </p:spTree>
    <p:extLst>
      <p:ext uri="{BB962C8B-B14F-4D97-AF65-F5344CB8AC3E}">
        <p14:creationId xmlns:p14="http://schemas.microsoft.com/office/powerpoint/2010/main" val="860926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7A1AF-D7AA-1E5E-8D70-712C72E2B50C}"/>
              </a:ext>
            </a:extLst>
          </p:cNvPr>
          <p:cNvSpPr>
            <a:spLocks noGrp="1"/>
          </p:cNvSpPr>
          <p:nvPr>
            <p:ph idx="1"/>
          </p:nvPr>
        </p:nvSpPr>
        <p:spPr>
          <a:xfrm>
            <a:off x="243840" y="467360"/>
            <a:ext cx="11744960" cy="6187440"/>
          </a:xfrm>
        </p:spPr>
        <p:txBody>
          <a:bodyPr>
            <a:normAutofit/>
          </a:bodyPr>
          <a:lstStyle/>
          <a:p>
            <a:pPr marL="0" indent="0" algn="ctr">
              <a:buNone/>
            </a:pPr>
            <a:r>
              <a:rPr lang="en-IN" sz="2000" dirty="0"/>
              <a:t>(VI) </a:t>
            </a:r>
            <a:r>
              <a:rPr lang="en-IN" sz="2000" b="1" dirty="0"/>
              <a:t>MULTIPLE OR MIXED AUDIENCES</a:t>
            </a:r>
          </a:p>
          <a:p>
            <a:pPr marL="0" indent="0" algn="ctr">
              <a:buNone/>
            </a:pPr>
            <a:endParaRPr lang="en-IN" sz="2000" dirty="0"/>
          </a:p>
          <a:p>
            <a:pPr algn="just"/>
            <a:r>
              <a:rPr lang="en-US" sz="2000" dirty="0"/>
              <a:t>In most cases, you will be writing for a diverse group of readers. The words "primary audience" and "secondary audience" are useful frameworks for distinguishing between these.</a:t>
            </a:r>
          </a:p>
          <a:p>
            <a:pPr algn="just"/>
            <a:endParaRPr lang="en-US" sz="2000" dirty="0"/>
          </a:p>
          <a:p>
            <a:pPr algn="just"/>
            <a:r>
              <a:rPr lang="en-US" sz="2000" dirty="0"/>
              <a:t>Primary Audience: The document's basic reader is the audience. For instance, laboratory personnel will be the main audience for safety protocols exhibited in a lab. This example requires adapting safety rules for technicians to comprehend to avoid physical injury.</a:t>
            </a:r>
          </a:p>
          <a:p>
            <a:pPr algn="just"/>
            <a:endParaRPr lang="en-US" sz="2000" dirty="0"/>
          </a:p>
          <a:p>
            <a:pPr algn="just"/>
            <a:r>
              <a:rPr lang="en-US" sz="2000" dirty="0"/>
              <a:t>Secondary Audience: Secondary audiences are those who may read or be interested in a material but are not the primary reader. Experts who police laboratory laws and safety standards and non-specialist cleaning personnel who clean and maintain the lab are examples. The experts ensure safety, while the non-specialists may need to follow the emergency protocols in this paper. For example, in the course of your advertisement, a client may need to consult their supervisor before agreeing to your terms.</a:t>
            </a:r>
            <a:endParaRPr lang="en-IN" sz="2000" dirty="0"/>
          </a:p>
        </p:txBody>
      </p:sp>
    </p:spTree>
    <p:extLst>
      <p:ext uri="{BB962C8B-B14F-4D97-AF65-F5344CB8AC3E}">
        <p14:creationId xmlns:p14="http://schemas.microsoft.com/office/powerpoint/2010/main" val="99885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D9DB-F77E-9942-B6C8-9AA4A325D499}"/>
              </a:ext>
            </a:extLst>
          </p:cNvPr>
          <p:cNvSpPr>
            <a:spLocks noGrp="1"/>
          </p:cNvSpPr>
          <p:nvPr>
            <p:ph type="title"/>
          </p:nvPr>
        </p:nvSpPr>
        <p:spPr/>
        <p:txBody>
          <a:bodyPr/>
          <a:lstStyle/>
          <a:p>
            <a:pPr algn="ctr"/>
            <a:r>
              <a:rPr lang="en-IN" b="1" dirty="0"/>
              <a:t>AUDIENCE ANALYSIS</a:t>
            </a:r>
          </a:p>
        </p:txBody>
      </p:sp>
      <p:sp>
        <p:nvSpPr>
          <p:cNvPr id="3" name="Content Placeholder 2">
            <a:extLst>
              <a:ext uri="{FF2B5EF4-FFF2-40B4-BE49-F238E27FC236}">
                <a16:creationId xmlns:a16="http://schemas.microsoft.com/office/drawing/2014/main" id="{A123AA41-E144-5AF6-9180-3205DFECB2F9}"/>
              </a:ext>
            </a:extLst>
          </p:cNvPr>
          <p:cNvSpPr>
            <a:spLocks noGrp="1"/>
          </p:cNvSpPr>
          <p:nvPr>
            <p:ph idx="1"/>
          </p:nvPr>
        </p:nvSpPr>
        <p:spPr>
          <a:xfrm>
            <a:off x="254000" y="1825624"/>
            <a:ext cx="11653520" cy="4849495"/>
          </a:xfrm>
        </p:spPr>
        <p:txBody>
          <a:bodyPr>
            <a:normAutofit/>
          </a:bodyPr>
          <a:lstStyle/>
          <a:p>
            <a:pPr marL="571500" indent="-571500">
              <a:buAutoNum type="romanUcParenBoth"/>
            </a:pPr>
            <a:r>
              <a:rPr lang="en-IN" sz="2000" b="1" dirty="0"/>
              <a:t>BACKGROUND- knowledge, experience and training:</a:t>
            </a:r>
          </a:p>
          <a:p>
            <a:pPr marL="0" indent="0">
              <a:buNone/>
            </a:pPr>
            <a:endParaRPr lang="en-IN" sz="2000" dirty="0"/>
          </a:p>
          <a:p>
            <a:pPr marL="0" indent="0" algn="just">
              <a:buNone/>
            </a:pPr>
            <a:r>
              <a:rPr lang="en-US" sz="2000" dirty="0"/>
              <a:t>How much knowledge, experience, or training your readers have is a major consideration. Does your document automatically provide background for people who may not know it? Imagine authoring a Windows software handbook. How much should your readers know about Windows? If some are likely to know nothing about Windows, should you explain? If you say no, your product may frustrate buyers. If you say yes, you </a:t>
            </a:r>
            <a:r>
              <a:rPr lang="en-US" sz="2000" dirty="0" err="1"/>
              <a:t>labour</a:t>
            </a:r>
            <a:r>
              <a:rPr lang="en-US" sz="2000" dirty="0"/>
              <a:t> more, add pages (and cost), and may anger knowledgeable users. This question has no simple answer, as it may depend on how small a subset of the audience needs that prior information.</a:t>
            </a:r>
            <a:endParaRPr lang="en-IN" sz="2000" dirty="0"/>
          </a:p>
          <a:p>
            <a:pPr marL="0" indent="0">
              <a:buNone/>
            </a:pPr>
            <a:endParaRPr lang="en-IN" sz="2000" dirty="0"/>
          </a:p>
        </p:txBody>
      </p:sp>
    </p:spTree>
    <p:extLst>
      <p:ext uri="{BB962C8B-B14F-4D97-AF65-F5344CB8AC3E}">
        <p14:creationId xmlns:p14="http://schemas.microsoft.com/office/powerpoint/2010/main" val="1764935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46</TotalTime>
  <Words>1260</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Celestial</vt:lpstr>
      <vt:lpstr>AUDIENCE TYPES</vt:lpstr>
      <vt:lpstr>INTRODUCTION</vt:lpstr>
      <vt:lpstr>TYPES OF AUDIENCES</vt:lpstr>
      <vt:lpstr>PowerPoint Presentation</vt:lpstr>
      <vt:lpstr>PowerPoint Presentation</vt:lpstr>
      <vt:lpstr>PowerPoint Presentation</vt:lpstr>
      <vt:lpstr>PowerPoint Presentation</vt:lpstr>
      <vt:lpstr>PowerPoint Presentation</vt:lpstr>
      <vt:lpstr>AUDIENCE ANALYSIS</vt:lpstr>
      <vt:lpstr>PowerPoint Presentation</vt:lpstr>
      <vt:lpstr>PowerPoint Presentation</vt:lpstr>
      <vt:lpstr>Keep in mind these five points when you conduct your audience's culture analysis:</vt:lpstr>
      <vt:lpstr>There are two levels of culture and values you should consider: personal and corporate.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AUDIENCE TYPES</dc:title>
  <dc:creator>JAYASMITA KUANR</dc:creator>
  <cp:lastModifiedBy>JAYASMITA KUANR</cp:lastModifiedBy>
  <cp:revision>63</cp:revision>
  <dcterms:created xsi:type="dcterms:W3CDTF">2023-08-28T06:14:59Z</dcterms:created>
  <dcterms:modified xsi:type="dcterms:W3CDTF">2023-08-28T07:01:37Z</dcterms:modified>
</cp:coreProperties>
</file>