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8" r:id="rId1"/>
  </p:sldMasterIdLst>
  <p:notesMasterIdLst>
    <p:notesMasterId r:id="rId31"/>
  </p:notesMasterIdLst>
  <p:sldIdLst>
    <p:sldId id="256" r:id="rId2"/>
    <p:sldId id="273" r:id="rId3"/>
    <p:sldId id="259" r:id="rId4"/>
    <p:sldId id="261" r:id="rId5"/>
    <p:sldId id="262" r:id="rId6"/>
    <p:sldId id="274" r:id="rId7"/>
    <p:sldId id="291" r:id="rId8"/>
    <p:sldId id="275" r:id="rId9"/>
    <p:sldId id="277" r:id="rId10"/>
    <p:sldId id="281" r:id="rId11"/>
    <p:sldId id="283" r:id="rId12"/>
    <p:sldId id="285" r:id="rId13"/>
    <p:sldId id="287" r:id="rId14"/>
    <p:sldId id="290" r:id="rId15"/>
    <p:sldId id="258" r:id="rId16"/>
    <p:sldId id="303" r:id="rId17"/>
    <p:sldId id="293" r:id="rId18"/>
    <p:sldId id="260" r:id="rId19"/>
    <p:sldId id="263" r:id="rId20"/>
    <p:sldId id="264" r:id="rId21"/>
    <p:sldId id="269" r:id="rId22"/>
    <p:sldId id="272" r:id="rId23"/>
    <p:sldId id="297" r:id="rId24"/>
    <p:sldId id="276" r:id="rId25"/>
    <p:sldId id="300" r:id="rId26"/>
    <p:sldId id="278" r:id="rId27"/>
    <p:sldId id="280" r:id="rId28"/>
    <p:sldId id="304"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1" autoAdjust="0"/>
  </p:normalViewPr>
  <p:slideViewPr>
    <p:cSldViewPr snapToGrid="0">
      <p:cViewPr varScale="1">
        <p:scale>
          <a:sx n="55" d="100"/>
          <a:sy n="55" d="100"/>
        </p:scale>
        <p:origin x="10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a:extLst>
            <a:ext uri="{FF2B5EF4-FFF2-40B4-BE49-F238E27FC236}">
              <a16:creationId xmlns:a16="http://schemas.microsoft.com/office/drawing/2014/main" id="{75DA2E26-601C-6633-D462-EA5A5AF55C07}"/>
            </a:ext>
          </a:extLst>
        </p:cNvPr>
        <p:cNvGrpSpPr/>
        <p:nvPr/>
      </p:nvGrpSpPr>
      <p:grpSpPr>
        <a:xfrm>
          <a:off x="0" y="0"/>
          <a:ext cx="0" cy="0"/>
          <a:chOff x="0" y="0"/>
          <a:chExt cx="0" cy="0"/>
        </a:xfrm>
      </p:grpSpPr>
      <p:sp>
        <p:nvSpPr>
          <p:cNvPr id="473" name="Google Shape;473;p25:notes">
            <a:extLst>
              <a:ext uri="{FF2B5EF4-FFF2-40B4-BE49-F238E27FC236}">
                <a16:creationId xmlns:a16="http://schemas.microsoft.com/office/drawing/2014/main" id="{3416DCF1-4922-CCE6-B37B-CD0D26C5E1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25:notes">
            <a:extLst>
              <a:ext uri="{FF2B5EF4-FFF2-40B4-BE49-F238E27FC236}">
                <a16:creationId xmlns:a16="http://schemas.microsoft.com/office/drawing/2014/main" id="{E8422581-D547-CDEC-57BB-A945C4B42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18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9201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7922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409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3311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204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576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0080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00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698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2600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550488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2449722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lnSpc>
          <a:spcPct val="90000"/>
        </a:lnSpc>
        <a:spcBef>
          <a:spcPct val="0"/>
        </a:spcBef>
        <a:buNone/>
        <a:defRPr sz="3600" kern="1200" spc="-60" baseline="0">
          <a:solidFill>
            <a:schemeClr val="tx1"/>
          </a:solidFill>
          <a:latin typeface="Maiandra GD" panose="020E0502030308020204" pitchFamily="34"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solidFill>
          <a:latin typeface="Candara" panose="020E0502030303020204" pitchFamily="34" charset="0"/>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solidFill>
          <a:latin typeface="Candara" panose="020E0502030303020204" pitchFamily="34" charset="0"/>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solidFill>
          <a:latin typeface="Candara" panose="020E0502030303020204" pitchFamily="34" charset="0"/>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069848" y="1298448"/>
            <a:ext cx="7315200" cy="2428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sz="4800" dirty="0">
                <a:solidFill>
                  <a:schemeClr val="tx1"/>
                </a:solidFill>
              </a:rPr>
              <a:t>STRUCTURE OF SCIENTIFIC DOCUMENTS</a:t>
            </a:r>
            <a:endParaRPr sz="4800" dirty="0">
              <a:solidFill>
                <a:schemeClr val="tx1"/>
              </a:solidFill>
            </a:endParaRPr>
          </a:p>
        </p:txBody>
      </p:sp>
      <p:sp>
        <p:nvSpPr>
          <p:cNvPr id="85" name="Google Shape;85;p13"/>
          <p:cNvSpPr txBox="1">
            <a:spLocks noGrp="1"/>
          </p:cNvSpPr>
          <p:nvPr>
            <p:ph type="subTitle" idx="1"/>
          </p:nvPr>
        </p:nvSpPr>
        <p:spPr>
          <a:xfrm>
            <a:off x="1100015" y="3900668"/>
            <a:ext cx="7315200" cy="168397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sz="4400" dirty="0"/>
              <a:t>TABLES &amp; FIGURES</a:t>
            </a:r>
            <a:endParaRPr sz="4400" dirty="0">
              <a:solidFill>
                <a:schemeClr val="tx1"/>
              </a:solidFill>
            </a:endParaRPr>
          </a:p>
        </p:txBody>
      </p:sp>
      <p:sp>
        <p:nvSpPr>
          <p:cNvPr id="2" name="TextBox 1">
            <a:extLst>
              <a:ext uri="{FF2B5EF4-FFF2-40B4-BE49-F238E27FC236}">
                <a16:creationId xmlns:a16="http://schemas.microsoft.com/office/drawing/2014/main" id="{297BDA83-A9F8-AC0B-3392-700E15D5CED9}"/>
              </a:ext>
            </a:extLst>
          </p:cNvPr>
          <p:cNvSpPr txBox="1"/>
          <p:nvPr/>
        </p:nvSpPr>
        <p:spPr>
          <a:xfrm>
            <a:off x="9792182" y="2210764"/>
            <a:ext cx="1759352" cy="1421928"/>
          </a:xfrm>
          <a:prstGeom prst="rect">
            <a:avLst/>
          </a:prstGeom>
          <a:noFill/>
        </p:spPr>
        <p:txBody>
          <a:bodyPr wrap="square" rtlCol="0">
            <a:spAutoFit/>
          </a:bodyPr>
          <a:lstStyle/>
          <a:p>
            <a:pPr marL="0" lvl="0" indent="0" algn="ctr" rtl="0">
              <a:lnSpc>
                <a:spcPct val="90000"/>
              </a:lnSpc>
              <a:spcBef>
                <a:spcPts val="0"/>
              </a:spcBef>
              <a:spcAft>
                <a:spcPts val="0"/>
              </a:spcAft>
              <a:buClr>
                <a:schemeClr val="dk1"/>
              </a:buClr>
              <a:buSzPts val="2400"/>
              <a:buNone/>
            </a:pPr>
            <a:r>
              <a:rPr lang="en-IN" sz="3200" dirty="0">
                <a:solidFill>
                  <a:schemeClr val="tx1"/>
                </a:solidFill>
              </a:rPr>
              <a:t>STW EX20003</a:t>
            </a:r>
          </a:p>
          <a:p>
            <a:pPr marL="0" lvl="0" indent="0" algn="ctr" rtl="0">
              <a:lnSpc>
                <a:spcPct val="90000"/>
              </a:lnSpc>
              <a:spcBef>
                <a:spcPts val="0"/>
              </a:spcBef>
              <a:spcAft>
                <a:spcPts val="0"/>
              </a:spcAft>
              <a:buClr>
                <a:schemeClr val="dk1"/>
              </a:buClr>
              <a:buSzPts val="2400"/>
              <a:buNone/>
            </a:pPr>
            <a:r>
              <a:rPr lang="en-IN" sz="3200" dirty="0">
                <a:solidFill>
                  <a:schemeClr val="tx1"/>
                </a:solidFill>
              </a:rPr>
              <a:t>UNIT 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231494" y="1145631"/>
            <a:ext cx="2928395" cy="4525963"/>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FOOTNOTES </a:t>
            </a:r>
          </a:p>
        </p:txBody>
      </p:sp>
      <p:sp>
        <p:nvSpPr>
          <p:cNvPr id="196" name="Google Shape;196;p30"/>
          <p:cNvSpPr txBox="1">
            <a:spLocks noGrp="1"/>
          </p:cNvSpPr>
          <p:nvPr>
            <p:ph type="body" idx="1"/>
          </p:nvPr>
        </p:nvSpPr>
        <p:spPr>
          <a:xfrm>
            <a:off x="3599728" y="1018571"/>
            <a:ext cx="8241174" cy="5107593"/>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3200"/>
              <a:buChar char="•"/>
            </a:pPr>
            <a:r>
              <a:rPr lang="en-US" sz="2400" dirty="0"/>
              <a:t>Special points can be made as footnotes to table to clarify ideas related to table as a whole, a particular column, row, or individual entry, or to results of tests of significance</a:t>
            </a:r>
            <a:endParaRPr sz="2400" dirty="0"/>
          </a:p>
          <a:p>
            <a:pPr marL="342900" indent="-342900">
              <a:spcBef>
                <a:spcPts val="592"/>
              </a:spcBef>
              <a:buClr>
                <a:schemeClr val="dk1"/>
              </a:buClr>
              <a:buSzPct val="100000"/>
              <a:buChar char="•"/>
            </a:pPr>
            <a:r>
              <a:rPr lang="en-US" sz="2400" dirty="0"/>
              <a:t>They should appear immediately after table, on same page</a:t>
            </a:r>
          </a:p>
          <a:p>
            <a:pPr marL="342900" indent="-342900">
              <a:spcBef>
                <a:spcPts val="592"/>
              </a:spcBef>
              <a:buClr>
                <a:schemeClr val="dk1"/>
              </a:buClr>
              <a:buSzPct val="100000"/>
              <a:buChar char="•"/>
            </a:pPr>
            <a:r>
              <a:rPr lang="en-US" sz="2400" dirty="0"/>
              <a:t>They should be left justified</a:t>
            </a:r>
          </a:p>
          <a:p>
            <a:pPr marL="342900" indent="-342900">
              <a:spcBef>
                <a:spcPts val="592"/>
              </a:spcBef>
              <a:buClr>
                <a:schemeClr val="dk1"/>
              </a:buClr>
              <a:buSzPct val="100000"/>
              <a:buChar char="•"/>
            </a:pPr>
            <a:r>
              <a:rPr lang="en-US" sz="2400" dirty="0"/>
              <a:t>They should appear in following sequence: Source note, General note, Specific note, Probability note</a:t>
            </a:r>
          </a:p>
          <a:p>
            <a:pPr marL="0" indent="0" algn="ctr">
              <a:spcBef>
                <a:spcPts val="592"/>
              </a:spcBef>
              <a:buClr>
                <a:schemeClr val="dk1"/>
              </a:buClr>
              <a:buSzPct val="100000"/>
              <a:buNone/>
            </a:pPr>
            <a:r>
              <a:rPr lang="en-US" sz="2400" dirty="0"/>
              <a:t>***</a:t>
            </a:r>
          </a:p>
          <a:p>
            <a:pPr marL="342900" indent="-342900">
              <a:spcBef>
                <a:spcPts val="592"/>
              </a:spcBef>
              <a:buClr>
                <a:schemeClr val="dk1"/>
              </a:buClr>
              <a:buSzPct val="100000"/>
              <a:buChar char="•"/>
            </a:pPr>
            <a:endParaRPr lang="en-US" sz="2400" dirty="0"/>
          </a:p>
          <a:p>
            <a:pPr marL="342900" indent="-342900">
              <a:spcBef>
                <a:spcPts val="0"/>
              </a:spcBef>
              <a:buClr>
                <a:schemeClr val="dk1"/>
              </a:buClr>
              <a:buSzPts val="3200"/>
              <a:buChar char="•"/>
            </a:pPr>
            <a:r>
              <a:rPr lang="en-US" sz="2400" dirty="0"/>
              <a:t>Standard abbreviations and symbols can be used e. g. n</a:t>
            </a:r>
            <a:r>
              <a:rPr lang="en-US" sz="2400" dirty="0">
                <a:solidFill>
                  <a:srgbClr val="0070C0"/>
                </a:solidFill>
              </a:rPr>
              <a:t>o. for number, % for percent</a:t>
            </a:r>
            <a:r>
              <a:rPr lang="en-US" sz="2400" dirty="0"/>
              <a:t>, </a:t>
            </a:r>
            <a:r>
              <a:rPr lang="en-US" sz="2400" dirty="0">
                <a:solidFill>
                  <a:srgbClr val="0070C0"/>
                </a:solidFill>
              </a:rPr>
              <a:t>χ</a:t>
            </a:r>
            <a:r>
              <a:rPr lang="en-US" sz="2400" baseline="30000" dirty="0">
                <a:solidFill>
                  <a:srgbClr val="0070C0"/>
                </a:solidFill>
              </a:rPr>
              <a:t>2</a:t>
            </a:r>
            <a:r>
              <a:rPr lang="en-US" sz="2400" dirty="0">
                <a:solidFill>
                  <a:srgbClr val="0070C0"/>
                </a:solidFill>
              </a:rPr>
              <a:t>, µ, and  σ</a:t>
            </a:r>
            <a:r>
              <a:rPr lang="en-US" sz="2400" baseline="30000" dirty="0">
                <a:solidFill>
                  <a:srgbClr val="0070C0"/>
                </a:solidFill>
              </a:rPr>
              <a:t>2</a:t>
            </a:r>
            <a:r>
              <a:rPr lang="en-US" sz="2400" dirty="0">
                <a:solidFill>
                  <a:srgbClr val="0070C0"/>
                </a:solidFill>
              </a:rPr>
              <a:t> </a:t>
            </a:r>
            <a:endParaRPr lang="en-US" sz="2400" dirty="0"/>
          </a:p>
          <a:p>
            <a:pPr marL="342900" indent="-342900">
              <a:spcBef>
                <a:spcPts val="640"/>
              </a:spcBef>
              <a:buClr>
                <a:schemeClr val="dk1"/>
              </a:buClr>
              <a:buSzPts val="3200"/>
              <a:buChar char="•"/>
            </a:pPr>
            <a:r>
              <a:rPr lang="en-US" sz="2400" dirty="0"/>
              <a:t>If a cell does not have an entry (empty cell), a dash should be put there and it should be explained in a general note</a:t>
            </a:r>
          </a:p>
          <a:p>
            <a:pPr marL="342900" indent="-342900">
              <a:spcBef>
                <a:spcPts val="592"/>
              </a:spcBef>
              <a:buClr>
                <a:schemeClr val="dk1"/>
              </a:buClr>
              <a:buSzPct val="100000"/>
              <a:buChar char="•"/>
            </a:pPr>
            <a:endParaRPr lang="en-US" sz="2400" dirty="0"/>
          </a:p>
          <a:p>
            <a:pPr marL="342900" indent="-154940">
              <a:spcBef>
                <a:spcPts val="592"/>
              </a:spcBef>
              <a:buClr>
                <a:schemeClr val="dk1"/>
              </a:buClr>
              <a:buSzPct val="100000"/>
              <a:buNone/>
            </a:pPr>
            <a:endParaRPr lang="en-US" sz="2400" dirty="0"/>
          </a:p>
          <a:p>
            <a:pPr marL="342900" indent="-342900">
              <a:spcBef>
                <a:spcPts val="640"/>
              </a:spcBef>
              <a:buClr>
                <a:schemeClr val="dk1"/>
              </a:buClr>
              <a:buSzPts val="3200"/>
              <a:buChar char="•"/>
            </a:pPr>
            <a:endParaRPr sz="2400" dirty="0"/>
          </a:p>
          <a:p>
            <a:pPr marL="342900" indent="-342900">
              <a:spcBef>
                <a:spcPts val="640"/>
              </a:spcBef>
              <a:buClr>
                <a:schemeClr val="dk1"/>
              </a:buClr>
              <a:buSzPts val="3200"/>
              <a:buNone/>
            </a:pPr>
            <a:endParaRPr sz="2400" dirty="0"/>
          </a:p>
          <a:p>
            <a:pPr marL="342900" indent="-139700">
              <a:spcBef>
                <a:spcPts val="640"/>
              </a:spcBef>
              <a:buClr>
                <a:schemeClr val="dk1"/>
              </a:buClr>
              <a:buSzPts val="3200"/>
              <a:buNone/>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277792" y="925974"/>
            <a:ext cx="2951545" cy="4838217"/>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SOURCE NOTES </a:t>
            </a:r>
            <a:br>
              <a:rPr lang="en-US" dirty="0"/>
            </a:br>
            <a:r>
              <a:rPr lang="en-US" dirty="0"/>
              <a:t>&amp; </a:t>
            </a:r>
            <a:br>
              <a:rPr lang="en-US" dirty="0"/>
            </a:br>
            <a:r>
              <a:rPr lang="en-US" dirty="0"/>
              <a:t>GENERAL NOTES</a:t>
            </a:r>
          </a:p>
        </p:txBody>
      </p:sp>
      <p:sp>
        <p:nvSpPr>
          <p:cNvPr id="207" name="Google Shape;207;p32"/>
          <p:cNvSpPr txBox="1">
            <a:spLocks noGrp="1"/>
          </p:cNvSpPr>
          <p:nvPr>
            <p:ph type="body" idx="1"/>
          </p:nvPr>
        </p:nvSpPr>
        <p:spPr>
          <a:xfrm>
            <a:off x="3414531" y="1226916"/>
            <a:ext cx="8588415" cy="5034988"/>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400" dirty="0"/>
              <a:t>Source notes give details of source of data contained in table e. g. </a:t>
            </a:r>
            <a:r>
              <a:rPr lang="en-US" sz="2400" dirty="0">
                <a:solidFill>
                  <a:srgbClr val="0070C0"/>
                </a:solidFill>
              </a:rPr>
              <a:t>Source: Government of India Department of Water Resources Publication, 2006.</a:t>
            </a:r>
            <a:endParaRPr sz="2400" dirty="0"/>
          </a:p>
          <a:p>
            <a:pPr marL="342900" indent="-342900">
              <a:spcBef>
                <a:spcPts val="544"/>
              </a:spcBef>
              <a:buClr>
                <a:schemeClr val="dk1"/>
              </a:buClr>
              <a:buSzPct val="100000"/>
              <a:buChar char="•"/>
            </a:pPr>
            <a:r>
              <a:rPr lang="en-US" sz="2400" dirty="0"/>
              <a:t>If you reproduce a table from someone else’s work, give reference (in usual referencing style) along with page number, as source note and take permission of author before using the table e. g. 	“</a:t>
            </a:r>
            <a:r>
              <a:rPr lang="en-US" sz="2400" dirty="0">
                <a:solidFill>
                  <a:srgbClr val="0070C0"/>
                </a:solidFill>
              </a:rPr>
              <a:t>With permission from . . .</a:t>
            </a:r>
            <a:r>
              <a:rPr lang="en-US" sz="2400" dirty="0"/>
              <a:t>”	</a:t>
            </a:r>
            <a:endParaRPr sz="2400" dirty="0"/>
          </a:p>
          <a:p>
            <a:pPr marL="342900" indent="-342900" algn="ctr">
              <a:spcBef>
                <a:spcPts val="544"/>
              </a:spcBef>
              <a:buClr>
                <a:schemeClr val="dk1"/>
              </a:buClr>
              <a:buSzPct val="100000"/>
              <a:buNone/>
            </a:pPr>
            <a:r>
              <a:rPr lang="en-IN" sz="2400" dirty="0"/>
              <a:t>***</a:t>
            </a:r>
            <a:endParaRPr sz="2400" dirty="0"/>
          </a:p>
          <a:p>
            <a:pPr marL="342900" indent="-342900">
              <a:spcBef>
                <a:spcPts val="0"/>
              </a:spcBef>
              <a:buClr>
                <a:schemeClr val="dk1"/>
              </a:buClr>
              <a:buSzPts val="3200"/>
              <a:buChar char="•"/>
            </a:pPr>
            <a:r>
              <a:rPr lang="en-US" sz="2400" dirty="0">
                <a:solidFill>
                  <a:srgbClr val="002060"/>
                </a:solidFill>
              </a:rPr>
              <a:t>General notes highlight general characteristic about nature of data/ information contained in table e. g. </a:t>
            </a:r>
          </a:p>
          <a:p>
            <a:pPr marL="342900" indent="-342900">
              <a:spcBef>
                <a:spcPts val="640"/>
              </a:spcBef>
              <a:buClr>
                <a:schemeClr val="dk1"/>
              </a:buClr>
              <a:buSzPts val="3200"/>
              <a:buNone/>
            </a:pPr>
            <a:r>
              <a:rPr lang="en-US" sz="2400" dirty="0">
                <a:solidFill>
                  <a:srgbClr val="002060"/>
                </a:solidFill>
              </a:rPr>
              <a:t>	Notes: </a:t>
            </a:r>
          </a:p>
          <a:p>
            <a:pPr marL="342900" indent="-342900">
              <a:spcBef>
                <a:spcPts val="440"/>
              </a:spcBef>
              <a:buClr>
                <a:schemeClr val="dk1"/>
              </a:buClr>
              <a:buSzPts val="2000"/>
              <a:buNone/>
            </a:pPr>
            <a:r>
              <a:rPr lang="en-US" sz="2400" dirty="0"/>
              <a:t>	</a:t>
            </a:r>
            <a:r>
              <a:rPr lang="en-US" sz="2400" dirty="0">
                <a:solidFill>
                  <a:srgbClr val="0070C0"/>
                </a:solidFill>
              </a:rPr>
              <a:t>1. The data were collected through a questionnaire survey.</a:t>
            </a:r>
            <a:endParaRPr lang="en-US" sz="2400" dirty="0"/>
          </a:p>
          <a:p>
            <a:pPr marL="342900" indent="-342900">
              <a:spcBef>
                <a:spcPts val="440"/>
              </a:spcBef>
              <a:buClr>
                <a:srgbClr val="0070C0"/>
              </a:buClr>
              <a:buSzPts val="2200"/>
              <a:buNone/>
            </a:pPr>
            <a:r>
              <a:rPr lang="en-US" sz="2400" dirty="0">
                <a:solidFill>
                  <a:srgbClr val="0070C0"/>
                </a:solidFill>
              </a:rPr>
              <a:t>	2. The number of respondents was 50.</a:t>
            </a:r>
            <a:endParaRPr lang="en-US" sz="2400" dirty="0"/>
          </a:p>
          <a:p>
            <a:pPr marL="342900" indent="-170180">
              <a:spcBef>
                <a:spcPts val="544"/>
              </a:spcBef>
              <a:buClr>
                <a:schemeClr val="dk1"/>
              </a:buClr>
              <a:buSzPct val="100000"/>
              <a:buNone/>
            </a:pP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300942" y="1145894"/>
            <a:ext cx="2905245" cy="4615144"/>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SPECIFIC NOTES </a:t>
            </a:r>
            <a:br>
              <a:rPr lang="en-US" dirty="0"/>
            </a:br>
            <a:r>
              <a:rPr lang="en-US" dirty="0"/>
              <a:t>&amp; PROBABILITY NOTES</a:t>
            </a:r>
          </a:p>
        </p:txBody>
      </p:sp>
      <p:sp>
        <p:nvSpPr>
          <p:cNvPr id="219" name="Google Shape;219;p34"/>
          <p:cNvSpPr txBox="1">
            <a:spLocks noGrp="1"/>
          </p:cNvSpPr>
          <p:nvPr>
            <p:ph type="body" idx="1"/>
          </p:nvPr>
        </p:nvSpPr>
        <p:spPr>
          <a:xfrm>
            <a:off x="3426106" y="671332"/>
            <a:ext cx="8380070" cy="59674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Char char="•"/>
            </a:pPr>
            <a:r>
              <a:rPr lang="en-US" sz="2400" dirty="0"/>
              <a:t>Specific notes expand on specific features of a column variable or specific entry in a cell: </a:t>
            </a:r>
            <a:endParaRPr sz="2400" dirty="0"/>
          </a:p>
          <a:p>
            <a:pPr marL="342900" indent="-342900">
              <a:spcBef>
                <a:spcPts val="544"/>
              </a:spcBef>
              <a:buClr>
                <a:schemeClr val="dk1"/>
              </a:buClr>
              <a:buSzPct val="100000"/>
              <a:buNone/>
            </a:pPr>
            <a:r>
              <a:rPr lang="en-US" sz="2400" baseline="30000" dirty="0"/>
              <a:t>	</a:t>
            </a:r>
            <a:r>
              <a:rPr lang="en-US" sz="2400" baseline="30000" dirty="0" err="1">
                <a:solidFill>
                  <a:srgbClr val="0070C0"/>
                </a:solidFill>
              </a:rPr>
              <a:t>a</a:t>
            </a:r>
            <a:r>
              <a:rPr lang="en-US" sz="2400" dirty="0" err="1">
                <a:solidFill>
                  <a:srgbClr val="0070C0"/>
                </a:solidFill>
              </a:rPr>
              <a:t>This</a:t>
            </a:r>
            <a:r>
              <a:rPr lang="en-US" sz="2400" dirty="0">
                <a:solidFill>
                  <a:srgbClr val="0070C0"/>
                </a:solidFill>
              </a:rPr>
              <a:t> value indicates the opinion of the respondents.  </a:t>
            </a:r>
            <a:endParaRPr sz="2400" dirty="0"/>
          </a:p>
          <a:p>
            <a:pPr marL="342900" indent="-342900">
              <a:spcBef>
                <a:spcPts val="442"/>
              </a:spcBef>
              <a:buClr>
                <a:srgbClr val="0070C0"/>
              </a:buClr>
              <a:buSzPct val="100000"/>
              <a:buNone/>
            </a:pPr>
            <a:r>
              <a:rPr lang="en-US" sz="2400" baseline="30000" dirty="0">
                <a:solidFill>
                  <a:srgbClr val="0070C0"/>
                </a:solidFill>
              </a:rPr>
              <a:t>	</a:t>
            </a:r>
            <a:r>
              <a:rPr lang="en-US" sz="2400" baseline="30000" dirty="0" err="1">
                <a:solidFill>
                  <a:srgbClr val="0070C0"/>
                </a:solidFill>
              </a:rPr>
              <a:t>b</a:t>
            </a:r>
            <a:r>
              <a:rPr lang="en-US" sz="2400" dirty="0" err="1">
                <a:solidFill>
                  <a:srgbClr val="0070C0"/>
                </a:solidFill>
              </a:rPr>
              <a:t>The</a:t>
            </a:r>
            <a:r>
              <a:rPr lang="en-US" sz="2400" dirty="0">
                <a:solidFill>
                  <a:srgbClr val="0070C0"/>
                </a:solidFill>
              </a:rPr>
              <a:t> figure indicates the result of an analysis.</a:t>
            </a:r>
            <a:endParaRPr sz="2400" dirty="0"/>
          </a:p>
          <a:p>
            <a:pPr marL="342900" indent="-342900">
              <a:spcBef>
                <a:spcPts val="442"/>
              </a:spcBef>
              <a:buClr>
                <a:srgbClr val="0070C0"/>
              </a:buClr>
              <a:buSzPct val="100000"/>
              <a:buNone/>
            </a:pPr>
            <a:r>
              <a:rPr lang="en-US" sz="2400" dirty="0">
                <a:solidFill>
                  <a:srgbClr val="0070C0"/>
                </a:solidFill>
              </a:rPr>
              <a:t>	</a:t>
            </a:r>
            <a:r>
              <a:rPr lang="en-US" sz="2400" baseline="30000" dirty="0">
                <a:solidFill>
                  <a:srgbClr val="0070C0"/>
                </a:solidFill>
              </a:rPr>
              <a:t>#</a:t>
            </a:r>
            <a:r>
              <a:rPr lang="en-US" sz="2400" dirty="0">
                <a:solidFill>
                  <a:srgbClr val="0070C0"/>
                </a:solidFill>
              </a:rPr>
              <a:t>It is a village in the district of Koraput in the state of Orissa.</a:t>
            </a:r>
            <a:endParaRPr sz="2400" dirty="0"/>
          </a:p>
          <a:p>
            <a:pPr marL="342900" indent="-342900">
              <a:spcBef>
                <a:spcPts val="544"/>
              </a:spcBef>
              <a:buClr>
                <a:schemeClr val="dk1"/>
              </a:buClr>
              <a:buSzPct val="100000"/>
              <a:buChar char="•"/>
            </a:pPr>
            <a:r>
              <a:rPr lang="en-US" sz="2400" dirty="0"/>
              <a:t>In case of numeric entry, alphabetic character is used</a:t>
            </a:r>
            <a:endParaRPr sz="2400" dirty="0"/>
          </a:p>
          <a:p>
            <a:pPr marL="342900" indent="-342900">
              <a:spcBef>
                <a:spcPts val="544"/>
              </a:spcBef>
              <a:buClr>
                <a:schemeClr val="dk1"/>
              </a:buClr>
              <a:buSzPct val="100000"/>
              <a:buChar char="•"/>
            </a:pPr>
            <a:r>
              <a:rPr lang="en-US" sz="2400" dirty="0"/>
              <a:t>In case of word entry, special symbol such as #, †, or ‡ is used</a:t>
            </a:r>
            <a:endParaRPr sz="2400" dirty="0"/>
          </a:p>
          <a:p>
            <a:pPr marL="342900" indent="-342900">
              <a:spcBef>
                <a:spcPts val="544"/>
              </a:spcBef>
              <a:buClr>
                <a:schemeClr val="dk1"/>
              </a:buClr>
              <a:buSzPct val="100000"/>
              <a:buChar char="•"/>
            </a:pPr>
            <a:r>
              <a:rPr lang="en-US" sz="2400" dirty="0"/>
              <a:t>Note that superscripts </a:t>
            </a:r>
            <a:r>
              <a:rPr lang="en-US" sz="2400" baseline="30000" dirty="0"/>
              <a:t>a</a:t>
            </a:r>
            <a:r>
              <a:rPr lang="en-US" sz="2400" dirty="0"/>
              <a:t>, </a:t>
            </a:r>
            <a:r>
              <a:rPr lang="en-US" sz="2400" baseline="30000" dirty="0"/>
              <a:t>b</a:t>
            </a:r>
            <a:r>
              <a:rPr lang="en-US" sz="2400" dirty="0"/>
              <a:t>, and special symbols # are also given along side corresponding entries in table</a:t>
            </a:r>
            <a:endParaRPr sz="2400" dirty="0"/>
          </a:p>
          <a:p>
            <a:pPr marL="342900" indent="-170180" algn="ctr">
              <a:spcBef>
                <a:spcPts val="544"/>
              </a:spcBef>
              <a:buClr>
                <a:schemeClr val="dk1"/>
              </a:buClr>
              <a:buSzPct val="100000"/>
              <a:buNone/>
            </a:pPr>
            <a:r>
              <a:rPr lang="en-IN" sz="2400" dirty="0"/>
              <a:t>***</a:t>
            </a:r>
            <a:endParaRPr sz="2400" dirty="0"/>
          </a:p>
          <a:p>
            <a:pPr marL="342900" indent="-342900">
              <a:spcBef>
                <a:spcPts val="0"/>
              </a:spcBef>
              <a:buClr>
                <a:schemeClr val="dk1"/>
              </a:buClr>
              <a:buSzPct val="100000"/>
              <a:buChar char="•"/>
            </a:pPr>
            <a:r>
              <a:rPr lang="en-US" sz="2400" dirty="0">
                <a:solidFill>
                  <a:srgbClr val="002060"/>
                </a:solidFill>
              </a:rPr>
              <a:t>Probability notes give level of significance in tests of hypotheses e. g</a:t>
            </a:r>
            <a:r>
              <a:rPr lang="en-US" sz="2400" dirty="0"/>
              <a:t>. 	</a:t>
            </a:r>
            <a:r>
              <a:rPr lang="en-US" sz="2400" dirty="0">
                <a:solidFill>
                  <a:srgbClr val="0070C0"/>
                </a:solidFill>
              </a:rPr>
              <a:t>*</a:t>
            </a:r>
            <a:r>
              <a:rPr lang="en-US" sz="2400" i="1" dirty="0">
                <a:solidFill>
                  <a:srgbClr val="0070C0"/>
                </a:solidFill>
              </a:rPr>
              <a:t>þ</a:t>
            </a:r>
            <a:r>
              <a:rPr lang="en-US" sz="2400" dirty="0">
                <a:solidFill>
                  <a:srgbClr val="0070C0"/>
                </a:solidFill>
              </a:rPr>
              <a:t> &lt; .05 	** </a:t>
            </a:r>
            <a:r>
              <a:rPr lang="en-US" sz="2400" i="1" dirty="0">
                <a:solidFill>
                  <a:srgbClr val="0070C0"/>
                </a:solidFill>
              </a:rPr>
              <a:t>þ</a:t>
            </a:r>
            <a:r>
              <a:rPr lang="en-US" sz="2400" dirty="0">
                <a:solidFill>
                  <a:srgbClr val="0070C0"/>
                </a:solidFill>
              </a:rPr>
              <a:t> &lt; .01</a:t>
            </a:r>
            <a:endParaRPr lang="en-US" sz="2400" dirty="0"/>
          </a:p>
          <a:p>
            <a:pPr marL="342900" indent="-342900">
              <a:spcBef>
                <a:spcPts val="592"/>
              </a:spcBef>
              <a:buClr>
                <a:srgbClr val="FF0000"/>
              </a:buClr>
              <a:buSzPct val="100000"/>
              <a:buChar char="•"/>
            </a:pPr>
            <a:r>
              <a:rPr lang="en-US" sz="2400" dirty="0">
                <a:solidFill>
                  <a:srgbClr val="002060"/>
                </a:solidFill>
              </a:rPr>
              <a:t>Usually asterisks are used for probability notes</a:t>
            </a:r>
          </a:p>
          <a:p>
            <a:pPr marL="342900" indent="-342900">
              <a:spcBef>
                <a:spcPts val="592"/>
              </a:spcBef>
              <a:buClr>
                <a:schemeClr val="dk1"/>
              </a:buClr>
              <a:buSzPct val="100000"/>
              <a:buChar char="•"/>
            </a:pPr>
            <a:r>
              <a:rPr lang="en-US" sz="2400" dirty="0">
                <a:solidFill>
                  <a:srgbClr val="002060"/>
                </a:solidFill>
              </a:rPr>
              <a:t>Because probability is always less than or equal to 1, ‘0’ does not appear before decimal point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289368" y="1041722"/>
            <a:ext cx="2847372" cy="4734044"/>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LOCATION OF TABLE </a:t>
            </a:r>
            <a:br>
              <a:rPr lang="en-US" dirty="0"/>
            </a:br>
            <a:r>
              <a:rPr lang="en-US" dirty="0"/>
              <a:t>IN TEXT</a:t>
            </a:r>
          </a:p>
        </p:txBody>
      </p:sp>
      <p:sp>
        <p:nvSpPr>
          <p:cNvPr id="231" name="Google Shape;231;p36"/>
          <p:cNvSpPr txBox="1">
            <a:spLocks noGrp="1"/>
          </p:cNvSpPr>
          <p:nvPr>
            <p:ph type="body" idx="1"/>
          </p:nvPr>
        </p:nvSpPr>
        <p:spPr>
          <a:xfrm>
            <a:off x="3507129" y="1307939"/>
            <a:ext cx="8229600" cy="5397661"/>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buChar char="•"/>
            </a:pPr>
            <a:r>
              <a:rPr lang="en-US" sz="2400" dirty="0"/>
              <a:t>Table should appear after, and close to, the text where it is first referenced</a:t>
            </a:r>
            <a:endParaRPr sz="2400" dirty="0"/>
          </a:p>
          <a:p>
            <a:pPr marL="342900" indent="-342900">
              <a:spcBef>
                <a:spcPts val="640"/>
              </a:spcBef>
              <a:buClr>
                <a:schemeClr val="dk1"/>
              </a:buClr>
              <a:buSzPts val="3200"/>
              <a:buChar char="•"/>
            </a:pPr>
            <a:r>
              <a:rPr lang="en-US" sz="2400" dirty="0"/>
              <a:t>Table should not spill over to second page</a:t>
            </a:r>
            <a:endParaRPr sz="2400" dirty="0"/>
          </a:p>
          <a:p>
            <a:pPr marL="342900" indent="-342900">
              <a:spcBef>
                <a:spcPts val="640"/>
              </a:spcBef>
              <a:buClr>
                <a:schemeClr val="dk1"/>
              </a:buClr>
              <a:buSzPts val="3200"/>
              <a:buChar char="•"/>
            </a:pPr>
            <a:r>
              <a:rPr lang="en-US" sz="2400" dirty="0"/>
              <a:t>If it is too long, break it up into two or three different tables.</a:t>
            </a:r>
          </a:p>
          <a:p>
            <a:pPr marL="342900" indent="-342900">
              <a:spcBef>
                <a:spcPts val="640"/>
              </a:spcBef>
              <a:buClr>
                <a:schemeClr val="dk1"/>
              </a:buClr>
              <a:buSzPts val="3200"/>
              <a:buChar char="•"/>
            </a:pPr>
            <a:r>
              <a:rPr lang="en-US" sz="2400" dirty="0"/>
              <a:t>In case a long table cannot be split, write at the foot of the page ‘Continued on next page’ or ‘Table 14.1 – continued’</a:t>
            </a:r>
          </a:p>
          <a:p>
            <a:pPr marL="342900" indent="-342900">
              <a:spcBef>
                <a:spcPts val="640"/>
              </a:spcBef>
              <a:buClr>
                <a:schemeClr val="dk1"/>
              </a:buClr>
              <a:buSzPts val="3200"/>
              <a:buChar char="•"/>
            </a:pPr>
            <a:r>
              <a:rPr lang="en-US" sz="2400" dirty="0"/>
              <a:t>Source note and general note appear on first page, whereas specific note and probability note are put on relevant pages</a:t>
            </a:r>
          </a:p>
          <a:p>
            <a:pPr marL="342900" indent="-342900">
              <a:spcBef>
                <a:spcPts val="640"/>
              </a:spcBef>
              <a:buClr>
                <a:schemeClr val="dk1"/>
              </a:buClr>
              <a:buSzPts val="3200"/>
              <a:buChar char="•"/>
            </a:pPr>
            <a:r>
              <a:rPr lang="en-US" sz="2400" dirty="0"/>
              <a:t>Table number is not printed on second page, but column headings are</a:t>
            </a:r>
          </a:p>
          <a:p>
            <a:pPr marL="342900" indent="-342900">
              <a:spcBef>
                <a:spcPts val="592"/>
              </a:spcBef>
              <a:buClr>
                <a:schemeClr val="dk1"/>
              </a:buClr>
              <a:buSzPct val="100000"/>
              <a:buNone/>
            </a:pPr>
            <a:r>
              <a:rPr lang="en-US" sz="2400" dirty="0"/>
              <a:t>  </a:t>
            </a:r>
          </a:p>
          <a:p>
            <a:pPr marL="342900" indent="-154940">
              <a:spcBef>
                <a:spcPts val="592"/>
              </a:spcBef>
              <a:buClr>
                <a:schemeClr val="dk1"/>
              </a:buClr>
              <a:buSzPct val="100000"/>
              <a:buNone/>
            </a:pPr>
            <a:endParaRPr lang="en-US" sz="2400" dirty="0"/>
          </a:p>
          <a:p>
            <a:pPr marL="342900" indent="-342900">
              <a:spcBef>
                <a:spcPts val="640"/>
              </a:spcBef>
              <a:buClr>
                <a:schemeClr val="dk1"/>
              </a:buClr>
              <a:buSzPts val="3200"/>
              <a:buNone/>
            </a:pPr>
            <a:endParaRPr sz="2400" dirty="0"/>
          </a:p>
          <a:p>
            <a:pPr marL="342900" indent="-139700">
              <a:spcBef>
                <a:spcPts val="640"/>
              </a:spcBef>
              <a:buClr>
                <a:schemeClr val="dk1"/>
              </a:buClr>
              <a:buSzPts val="3200"/>
              <a:buNone/>
            </a:pP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81024" y="1215343"/>
            <a:ext cx="3321934" cy="442152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FORMATTING</a:t>
            </a:r>
            <a:endParaRPr dirty="0"/>
          </a:p>
        </p:txBody>
      </p:sp>
      <p:sp>
        <p:nvSpPr>
          <p:cNvPr id="247" name="Google Shape;247;p39"/>
          <p:cNvSpPr txBox="1">
            <a:spLocks noGrp="1"/>
          </p:cNvSpPr>
          <p:nvPr>
            <p:ph type="body" idx="1"/>
          </p:nvPr>
        </p:nvSpPr>
        <p:spPr>
          <a:xfrm>
            <a:off x="3518704" y="578734"/>
            <a:ext cx="8194876" cy="5995685"/>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400" dirty="0"/>
              <a:t>Table titles and ‘Source’ and ‘Notes’ are in </a:t>
            </a:r>
            <a:r>
              <a:rPr lang="en-US" sz="2400" dirty="0">
                <a:solidFill>
                  <a:srgbClr val="0070C0"/>
                </a:solidFill>
              </a:rPr>
              <a:t>same font as text</a:t>
            </a:r>
            <a:endParaRPr sz="2400" dirty="0"/>
          </a:p>
          <a:p>
            <a:pPr marL="342900" indent="-342900">
              <a:spcBef>
                <a:spcPts val="592"/>
              </a:spcBef>
              <a:buClr>
                <a:schemeClr val="dk1"/>
              </a:buClr>
              <a:buSzPct val="100000"/>
              <a:buChar char="•"/>
            </a:pPr>
            <a:r>
              <a:rPr lang="en-US" sz="2400" dirty="0"/>
              <a:t>Body of table may have smaller font size but should </a:t>
            </a:r>
            <a:r>
              <a:rPr lang="en-US" sz="2400" dirty="0">
                <a:solidFill>
                  <a:srgbClr val="0070C0"/>
                </a:solidFill>
              </a:rPr>
              <a:t>not be less than 8-point</a:t>
            </a:r>
            <a:endParaRPr sz="2400" dirty="0"/>
          </a:p>
          <a:p>
            <a:pPr marL="342900" indent="-342900">
              <a:spcBef>
                <a:spcPts val="592"/>
              </a:spcBef>
              <a:buClr>
                <a:schemeClr val="dk1"/>
              </a:buClr>
              <a:buSzPct val="100000"/>
              <a:buChar char="•"/>
            </a:pPr>
            <a:r>
              <a:rPr lang="en-US" sz="2400" dirty="0"/>
              <a:t>Footnotes font size (except ‘Source’ and ‘Notes’) should be </a:t>
            </a:r>
            <a:r>
              <a:rPr lang="en-US" sz="2400" dirty="0">
                <a:solidFill>
                  <a:srgbClr val="0070C0"/>
                </a:solidFill>
              </a:rPr>
              <a:t>one point smaller than body of table </a:t>
            </a:r>
            <a:r>
              <a:rPr lang="en-US" sz="2400" dirty="0"/>
              <a:t>but should </a:t>
            </a:r>
            <a:r>
              <a:rPr lang="en-US" sz="2400" dirty="0">
                <a:solidFill>
                  <a:srgbClr val="0070C0"/>
                </a:solidFill>
              </a:rPr>
              <a:t>not be smaller than 7-point</a:t>
            </a:r>
          </a:p>
          <a:p>
            <a:pPr marL="342900" indent="-342900">
              <a:spcBef>
                <a:spcPts val="0"/>
              </a:spcBef>
              <a:buClr>
                <a:schemeClr val="dk1"/>
              </a:buClr>
              <a:buSzPct val="100000"/>
              <a:buChar char="•"/>
            </a:pPr>
            <a:r>
              <a:rPr lang="en-US" sz="2400" dirty="0"/>
              <a:t>Leave a two-line gap before table title and after footnote</a:t>
            </a:r>
          </a:p>
          <a:p>
            <a:pPr marL="342900" indent="-342900">
              <a:spcBef>
                <a:spcPts val="544"/>
              </a:spcBef>
              <a:buClr>
                <a:schemeClr val="dk1"/>
              </a:buClr>
              <a:buSzPct val="100000"/>
              <a:buChar char="•"/>
            </a:pPr>
            <a:r>
              <a:rPr lang="en-US" sz="2400" dirty="0"/>
              <a:t>Intersperse table and text on same page; do not leave blank, textless space after table, or blank table-less space after text</a:t>
            </a:r>
          </a:p>
          <a:p>
            <a:pPr marL="342900" indent="-342900">
              <a:spcBef>
                <a:spcPts val="544"/>
              </a:spcBef>
              <a:buClr>
                <a:schemeClr val="dk1"/>
              </a:buClr>
              <a:buSzPct val="100000"/>
              <a:buChar char="•"/>
            </a:pPr>
            <a:r>
              <a:rPr lang="en-US" sz="2400" dirty="0"/>
              <a:t>Fit table within normal margins, by reducing font size if necessary </a:t>
            </a:r>
          </a:p>
          <a:p>
            <a:pPr marL="342900" indent="-342900">
              <a:spcBef>
                <a:spcPts val="544"/>
              </a:spcBef>
              <a:buClr>
                <a:schemeClr val="dk1"/>
              </a:buClr>
              <a:buSzPct val="100000"/>
              <a:buChar char="•"/>
            </a:pPr>
            <a:r>
              <a:rPr lang="en-US" sz="2400" dirty="0"/>
              <a:t>If table is too wide to fit width of page, it may be printed in landscape mode</a:t>
            </a:r>
          </a:p>
          <a:p>
            <a:pPr marL="0" indent="0">
              <a:spcBef>
                <a:spcPts val="592"/>
              </a:spcBef>
              <a:buClr>
                <a:schemeClr val="dk1"/>
              </a:buClr>
              <a:buSzPct val="100000"/>
              <a:buNone/>
            </a:pPr>
            <a:endParaRPr sz="2400" dirty="0"/>
          </a:p>
          <a:p>
            <a:pPr marL="342900" indent="-154940">
              <a:spcBef>
                <a:spcPts val="592"/>
              </a:spcBef>
              <a:buClr>
                <a:schemeClr val="dk1"/>
              </a:buClr>
              <a:buSzPct val="100000"/>
              <a:buNone/>
            </a:pP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body" idx="1"/>
          </p:nvPr>
        </p:nvSpPr>
        <p:spPr>
          <a:xfrm>
            <a:off x="3657599" y="1400536"/>
            <a:ext cx="7847635" cy="50764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Char char="•"/>
            </a:pPr>
            <a:r>
              <a:rPr lang="en-US" sz="2400" dirty="0"/>
              <a:t>Any illustration other than a table is called a figure</a:t>
            </a:r>
            <a:endParaRPr sz="2400" dirty="0"/>
          </a:p>
          <a:p>
            <a:pPr marL="342900" indent="-342900">
              <a:spcBef>
                <a:spcPts val="496"/>
              </a:spcBef>
              <a:buClr>
                <a:schemeClr val="dk1"/>
              </a:buClr>
              <a:buSzPct val="100000"/>
              <a:buChar char="•"/>
            </a:pPr>
            <a:r>
              <a:rPr lang="en-US" sz="2400" dirty="0"/>
              <a:t>A figure may be a </a:t>
            </a:r>
            <a:endParaRPr sz="2400" dirty="0"/>
          </a:p>
          <a:p>
            <a:pPr>
              <a:spcBef>
                <a:spcPts val="496"/>
              </a:spcBef>
              <a:buClr>
                <a:schemeClr val="dk1"/>
              </a:buClr>
              <a:buSzPct val="100000"/>
            </a:pPr>
            <a:r>
              <a:rPr lang="en-US" sz="2400" dirty="0"/>
              <a:t>chart (boxes connected with lines, pie charts)</a:t>
            </a:r>
            <a:endParaRPr sz="2400" dirty="0"/>
          </a:p>
          <a:p>
            <a:pPr>
              <a:spcBef>
                <a:spcPts val="496"/>
              </a:spcBef>
              <a:buClr>
                <a:schemeClr val="dk1"/>
              </a:buClr>
              <a:buSzPct val="100000"/>
            </a:pPr>
            <a:r>
              <a:rPr lang="en-US" sz="2400" dirty="0"/>
              <a:t>graph (line graphs, bar graphs, scatter plots, box plots, pictorial graphs)</a:t>
            </a:r>
            <a:endParaRPr sz="2400" dirty="0"/>
          </a:p>
          <a:p>
            <a:pPr>
              <a:spcBef>
                <a:spcPts val="496"/>
              </a:spcBef>
              <a:buClr>
                <a:schemeClr val="dk1"/>
              </a:buClr>
              <a:buSzPct val="100000"/>
            </a:pPr>
            <a:r>
              <a:rPr lang="en-US" sz="2400" dirty="0"/>
              <a:t>photograph</a:t>
            </a:r>
            <a:endParaRPr sz="2400" dirty="0"/>
          </a:p>
          <a:p>
            <a:pPr>
              <a:spcBef>
                <a:spcPts val="496"/>
              </a:spcBef>
              <a:buClr>
                <a:schemeClr val="dk1"/>
              </a:buClr>
              <a:buSzPct val="100000"/>
            </a:pPr>
            <a:r>
              <a:rPr lang="en-US" sz="2400" dirty="0"/>
              <a:t>map</a:t>
            </a:r>
            <a:endParaRPr sz="2400" dirty="0"/>
          </a:p>
          <a:p>
            <a:pPr>
              <a:spcBef>
                <a:spcPts val="496"/>
              </a:spcBef>
              <a:buClr>
                <a:schemeClr val="dk1"/>
              </a:buClr>
              <a:buSzPct val="100000"/>
            </a:pPr>
            <a:r>
              <a:rPr lang="en-US" sz="2400" dirty="0"/>
              <a:t>drawing and diagram (block diagram, maps, and line art) </a:t>
            </a:r>
          </a:p>
          <a:p>
            <a:pPr>
              <a:spcBef>
                <a:spcPts val="496"/>
              </a:spcBef>
              <a:buClr>
                <a:schemeClr val="dk1"/>
              </a:buClr>
              <a:buSzPct val="100000"/>
            </a:pPr>
            <a:r>
              <a:rPr lang="en-US" sz="2400" dirty="0"/>
              <a:t>painting etc.</a:t>
            </a:r>
            <a:endParaRPr sz="2400" dirty="0"/>
          </a:p>
          <a:p>
            <a:pPr marL="342900" indent="-342900">
              <a:spcBef>
                <a:spcPts val="496"/>
              </a:spcBef>
              <a:buClr>
                <a:schemeClr val="dk1"/>
              </a:buClr>
              <a:buSzPct val="100000"/>
              <a:buChar char="•"/>
            </a:pPr>
            <a:r>
              <a:rPr lang="en-US" sz="2400" dirty="0"/>
              <a:t>A figure conveys an overall pattern or concept underlying a set of data</a:t>
            </a:r>
            <a:endParaRPr sz="2400" dirty="0"/>
          </a:p>
        </p:txBody>
      </p:sp>
      <p:sp>
        <p:nvSpPr>
          <p:cNvPr id="2" name="TextBox 1">
            <a:extLst>
              <a:ext uri="{FF2B5EF4-FFF2-40B4-BE49-F238E27FC236}">
                <a16:creationId xmlns:a16="http://schemas.microsoft.com/office/drawing/2014/main" id="{9093AA53-757B-0100-778B-72C67E0E0A36}"/>
              </a:ext>
            </a:extLst>
          </p:cNvPr>
          <p:cNvSpPr txBox="1"/>
          <p:nvPr/>
        </p:nvSpPr>
        <p:spPr>
          <a:xfrm>
            <a:off x="613458" y="2986268"/>
            <a:ext cx="2164466" cy="646331"/>
          </a:xfrm>
          <a:prstGeom prst="rect">
            <a:avLst/>
          </a:prstGeom>
          <a:noFill/>
        </p:spPr>
        <p:txBody>
          <a:bodyPr wrap="square" rtlCol="0">
            <a:spAutoFit/>
          </a:bodyPr>
          <a:lstStyle/>
          <a:p>
            <a:pPr algn="ctr"/>
            <a:r>
              <a:rPr lang="en-IN" sz="3600" dirty="0">
                <a:latin typeface="Maiandra GD" panose="020E0502030308020204" pitchFamily="34" charset="0"/>
              </a:rPr>
              <a:t>FIGURES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2DCB-5281-2E77-525D-D232BC4DE773}"/>
              </a:ext>
            </a:extLst>
          </p:cNvPr>
          <p:cNvSpPr>
            <a:spLocks noGrp="1"/>
          </p:cNvSpPr>
          <p:nvPr>
            <p:ph type="title"/>
          </p:nvPr>
        </p:nvSpPr>
        <p:spPr/>
        <p:txBody>
          <a:bodyPr/>
          <a:lstStyle/>
          <a:p>
            <a:pPr algn="ctr"/>
            <a:r>
              <a:rPr lang="en-IN" dirty="0"/>
              <a:t>CHOICE BETWEEN TABLES &amp; FIGURES</a:t>
            </a:r>
          </a:p>
        </p:txBody>
      </p:sp>
      <p:sp>
        <p:nvSpPr>
          <p:cNvPr id="3" name="Text Placeholder 2">
            <a:extLst>
              <a:ext uri="{FF2B5EF4-FFF2-40B4-BE49-F238E27FC236}">
                <a16:creationId xmlns:a16="http://schemas.microsoft.com/office/drawing/2014/main" id="{B9C692E3-0A7F-B5AA-CAF3-CD923FBC5DD9}"/>
              </a:ext>
            </a:extLst>
          </p:cNvPr>
          <p:cNvSpPr>
            <a:spLocks noGrp="1"/>
          </p:cNvSpPr>
          <p:nvPr>
            <p:ph type="body" idx="1"/>
          </p:nvPr>
        </p:nvSpPr>
        <p:spPr/>
        <p:txBody>
          <a:bodyPr>
            <a:normAutofit/>
          </a:bodyPr>
          <a:lstStyle/>
          <a:p>
            <a:pPr algn="ctr"/>
            <a:r>
              <a:rPr lang="en-IN" sz="2800" dirty="0"/>
              <a:t>TABLES</a:t>
            </a:r>
          </a:p>
        </p:txBody>
      </p:sp>
      <p:sp>
        <p:nvSpPr>
          <p:cNvPr id="4" name="Content Placeholder 3">
            <a:extLst>
              <a:ext uri="{FF2B5EF4-FFF2-40B4-BE49-F238E27FC236}">
                <a16:creationId xmlns:a16="http://schemas.microsoft.com/office/drawing/2014/main" id="{4E1CE1B7-FDC7-0F39-9EBF-9FF4E42B6A5E}"/>
              </a:ext>
            </a:extLst>
          </p:cNvPr>
          <p:cNvSpPr>
            <a:spLocks noGrp="1"/>
          </p:cNvSpPr>
          <p:nvPr>
            <p:ph sz="half" idx="2"/>
          </p:nvPr>
        </p:nvSpPr>
        <p:spPr/>
        <p:txBody>
          <a:bodyPr>
            <a:normAutofit/>
          </a:bodyPr>
          <a:lstStyle/>
          <a:p>
            <a:pPr marL="0" indent="0">
              <a:spcBef>
                <a:spcPts val="0"/>
              </a:spcBef>
              <a:buClr>
                <a:schemeClr val="dk1"/>
              </a:buClr>
              <a:buSzPct val="100000"/>
              <a:buNone/>
            </a:pPr>
            <a:r>
              <a:rPr lang="en-US" sz="2400" b="1" i="1" dirty="0"/>
              <a:t>Tables</a:t>
            </a:r>
            <a:r>
              <a:rPr lang="en-US" sz="2400" dirty="0"/>
              <a:t> are useful for presenting</a:t>
            </a:r>
          </a:p>
          <a:p>
            <a:pPr>
              <a:spcBef>
                <a:spcPts val="592"/>
              </a:spcBef>
              <a:buClr>
                <a:schemeClr val="dk1"/>
              </a:buClr>
              <a:buSzPct val="100000"/>
            </a:pPr>
            <a:r>
              <a:rPr lang="en-US" sz="2400" dirty="0"/>
              <a:t>raw or processed data</a:t>
            </a:r>
          </a:p>
          <a:p>
            <a:pPr>
              <a:spcBef>
                <a:spcPts val="592"/>
              </a:spcBef>
              <a:buClr>
                <a:schemeClr val="dk1"/>
              </a:buClr>
              <a:buSzPct val="100000"/>
            </a:pPr>
            <a:r>
              <a:rPr lang="en-US" sz="2400" dirty="0"/>
              <a:t>intermediate calculations</a:t>
            </a:r>
          </a:p>
          <a:p>
            <a:pPr>
              <a:spcBef>
                <a:spcPts val="592"/>
              </a:spcBef>
              <a:buClr>
                <a:schemeClr val="dk1"/>
              </a:buClr>
              <a:buSzPct val="100000"/>
            </a:pPr>
            <a:r>
              <a:rPr lang="en-US" sz="2400" dirty="0"/>
              <a:t>precision of data values</a:t>
            </a:r>
          </a:p>
          <a:p>
            <a:pPr>
              <a:spcBef>
                <a:spcPts val="592"/>
              </a:spcBef>
              <a:buClr>
                <a:schemeClr val="dk1"/>
              </a:buClr>
              <a:buSzPct val="100000"/>
            </a:pPr>
            <a:r>
              <a:rPr lang="en-US" sz="2400" dirty="0"/>
              <a:t>multiple comparison between elements</a:t>
            </a:r>
          </a:p>
        </p:txBody>
      </p:sp>
      <p:sp>
        <p:nvSpPr>
          <p:cNvPr id="5" name="Text Placeholder 4">
            <a:extLst>
              <a:ext uri="{FF2B5EF4-FFF2-40B4-BE49-F238E27FC236}">
                <a16:creationId xmlns:a16="http://schemas.microsoft.com/office/drawing/2014/main" id="{9D474838-B98D-9770-44AB-046922861183}"/>
              </a:ext>
            </a:extLst>
          </p:cNvPr>
          <p:cNvSpPr>
            <a:spLocks noGrp="1"/>
          </p:cNvSpPr>
          <p:nvPr>
            <p:ph type="body" sz="quarter" idx="3"/>
          </p:nvPr>
        </p:nvSpPr>
        <p:spPr/>
        <p:txBody>
          <a:bodyPr>
            <a:normAutofit/>
          </a:bodyPr>
          <a:lstStyle/>
          <a:p>
            <a:pPr algn="ctr"/>
            <a:r>
              <a:rPr lang="en-IN" sz="2800" dirty="0"/>
              <a:t>FIGURES</a:t>
            </a:r>
          </a:p>
        </p:txBody>
      </p:sp>
      <p:sp>
        <p:nvSpPr>
          <p:cNvPr id="6" name="Content Placeholder 5">
            <a:extLst>
              <a:ext uri="{FF2B5EF4-FFF2-40B4-BE49-F238E27FC236}">
                <a16:creationId xmlns:a16="http://schemas.microsoft.com/office/drawing/2014/main" id="{CFB77B13-3AC3-5527-D592-6C3D2A6388AD}"/>
              </a:ext>
            </a:extLst>
          </p:cNvPr>
          <p:cNvSpPr>
            <a:spLocks noGrp="1"/>
          </p:cNvSpPr>
          <p:nvPr>
            <p:ph sz="quarter" idx="4"/>
          </p:nvPr>
        </p:nvSpPr>
        <p:spPr/>
        <p:txBody>
          <a:bodyPr>
            <a:normAutofit/>
          </a:bodyPr>
          <a:lstStyle/>
          <a:p>
            <a:pPr marL="0" indent="0">
              <a:spcBef>
                <a:spcPts val="592"/>
              </a:spcBef>
              <a:buClr>
                <a:schemeClr val="dk1"/>
              </a:buClr>
              <a:buSzPct val="100000"/>
              <a:buNone/>
            </a:pPr>
            <a:r>
              <a:rPr lang="en-US" sz="2400" b="1" i="1" dirty="0"/>
              <a:t>Figures</a:t>
            </a:r>
            <a:r>
              <a:rPr lang="en-US" sz="2400" dirty="0"/>
              <a:t> are useful for presenting</a:t>
            </a:r>
          </a:p>
          <a:p>
            <a:pPr>
              <a:spcBef>
                <a:spcPts val="592"/>
              </a:spcBef>
              <a:buClr>
                <a:schemeClr val="dk1"/>
              </a:buClr>
              <a:buSzPct val="100000"/>
            </a:pPr>
            <a:r>
              <a:rPr lang="en-US" sz="2400" dirty="0"/>
              <a:t>overall trend or fluctuation</a:t>
            </a:r>
          </a:p>
          <a:p>
            <a:pPr>
              <a:spcBef>
                <a:spcPts val="592"/>
              </a:spcBef>
              <a:buClr>
                <a:schemeClr val="dk1"/>
              </a:buClr>
              <a:buSzPct val="100000"/>
            </a:pPr>
            <a:r>
              <a:rPr lang="en-US" sz="2400" dirty="0"/>
              <a:t>comprehending a story</a:t>
            </a:r>
          </a:p>
          <a:p>
            <a:pPr>
              <a:spcBef>
                <a:spcPts val="592"/>
              </a:spcBef>
              <a:buClr>
                <a:schemeClr val="dk1"/>
              </a:buClr>
              <a:buSzPct val="100000"/>
            </a:pPr>
            <a:r>
              <a:rPr lang="en-US" sz="2400" dirty="0"/>
              <a:t>comparing between multiple elements</a:t>
            </a:r>
          </a:p>
        </p:txBody>
      </p:sp>
    </p:spTree>
    <p:extLst>
      <p:ext uri="{BB962C8B-B14F-4D97-AF65-F5344CB8AC3E}">
        <p14:creationId xmlns:p14="http://schemas.microsoft.com/office/powerpoint/2010/main" val="53849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27322" y="1238490"/>
            <a:ext cx="3229336" cy="4548851"/>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REFERENCING FIGURES</a:t>
            </a:r>
          </a:p>
        </p:txBody>
      </p:sp>
      <p:sp>
        <p:nvSpPr>
          <p:cNvPr id="102" name="Google Shape;102;p16"/>
          <p:cNvSpPr txBox="1">
            <a:spLocks noGrp="1"/>
          </p:cNvSpPr>
          <p:nvPr>
            <p:ph type="body" idx="1"/>
          </p:nvPr>
        </p:nvSpPr>
        <p:spPr>
          <a:xfrm>
            <a:off x="3646024" y="914400"/>
            <a:ext cx="7882361" cy="5023413"/>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400" dirty="0"/>
              <a:t>All figures need to be referenced in text e. g.</a:t>
            </a:r>
            <a:endParaRPr sz="2400" dirty="0"/>
          </a:p>
          <a:p>
            <a:pPr marL="342900" indent="-342900">
              <a:spcBef>
                <a:spcPts val="592"/>
              </a:spcBef>
              <a:buClr>
                <a:schemeClr val="dk1"/>
              </a:buClr>
              <a:buSzPct val="100000"/>
              <a:buNone/>
            </a:pPr>
            <a:endParaRPr sz="2400" dirty="0"/>
          </a:p>
          <a:p>
            <a:pPr marL="342900" indent="-342900">
              <a:spcBef>
                <a:spcPts val="592"/>
              </a:spcBef>
              <a:buClr>
                <a:schemeClr val="dk1"/>
              </a:buClr>
              <a:buSzPct val="100000"/>
              <a:buNone/>
            </a:pPr>
            <a:r>
              <a:rPr lang="en-US" sz="2400" dirty="0"/>
              <a:t>	Figure 8.2 shows the variation of …</a:t>
            </a:r>
            <a:endParaRPr sz="2400" dirty="0"/>
          </a:p>
          <a:p>
            <a:pPr marL="342900" indent="-342900">
              <a:spcBef>
                <a:spcPts val="592"/>
              </a:spcBef>
              <a:buClr>
                <a:srgbClr val="0070C0"/>
              </a:buClr>
              <a:buSzPct val="100000"/>
              <a:buNone/>
            </a:pPr>
            <a:r>
              <a:rPr lang="en-US" sz="2400" dirty="0"/>
              <a:t>	The variation of . . . is shown in Figure 8.2.</a:t>
            </a:r>
            <a:endParaRPr sz="2400" dirty="0"/>
          </a:p>
          <a:p>
            <a:pPr marL="342900" indent="-342900">
              <a:spcBef>
                <a:spcPts val="592"/>
              </a:spcBef>
              <a:buClr>
                <a:srgbClr val="0070C0"/>
              </a:buClr>
              <a:buSzPct val="100000"/>
              <a:buNone/>
            </a:pPr>
            <a:r>
              <a:rPr lang="en-US" sz="2400" dirty="0"/>
              <a:t>	The variation of . . . is plotted (Fig. 8.2).</a:t>
            </a:r>
            <a:endParaRPr sz="2400" dirty="0"/>
          </a:p>
          <a:p>
            <a:pPr marL="342900" indent="-342900">
              <a:spcBef>
                <a:spcPts val="592"/>
              </a:spcBef>
              <a:buClr>
                <a:schemeClr val="dk1"/>
              </a:buClr>
              <a:buSzPct val="100000"/>
              <a:buNone/>
            </a:pPr>
            <a:endParaRPr sz="2400" dirty="0"/>
          </a:p>
          <a:p>
            <a:pPr marL="342900" indent="-342900">
              <a:spcBef>
                <a:spcPts val="592"/>
              </a:spcBef>
              <a:buClr>
                <a:srgbClr val="FF0000"/>
              </a:buClr>
              <a:buSzPct val="100000"/>
              <a:buChar char="•"/>
            </a:pPr>
            <a:r>
              <a:rPr lang="en-US" sz="2400" dirty="0"/>
              <a:t>When a figure number appears as first word of a sentence, it is not abbreviated</a:t>
            </a:r>
            <a:endParaRPr sz="2400" dirty="0"/>
          </a:p>
          <a:p>
            <a:pPr marL="342900" indent="-342900">
              <a:spcBef>
                <a:spcPts val="592"/>
              </a:spcBef>
              <a:buClr>
                <a:schemeClr val="dk1"/>
              </a:buClr>
              <a:buSzPct val="100000"/>
              <a:buNone/>
            </a:pPr>
            <a:endParaRPr sz="2400" dirty="0"/>
          </a:p>
          <a:p>
            <a:pPr marL="342900" indent="-342900">
              <a:spcBef>
                <a:spcPts val="592"/>
              </a:spcBef>
              <a:buClr>
                <a:schemeClr val="dk1"/>
              </a:buClr>
              <a:buSzPct val="100000"/>
              <a:buChar char="•"/>
            </a:pPr>
            <a:r>
              <a:rPr lang="en-US" sz="2400" dirty="0"/>
              <a:t>Only referencing figures in text is not enough, all essential features depicted in figure also need to be discussed</a:t>
            </a:r>
            <a:endParaRPr sz="2400" dirty="0"/>
          </a:p>
          <a:p>
            <a:pPr marL="342900" indent="-154940">
              <a:spcBef>
                <a:spcPts val="592"/>
              </a:spcBef>
              <a:buClr>
                <a:schemeClr val="dk1"/>
              </a:buClr>
              <a:buSzPct val="100000"/>
              <a:buNone/>
            </a:pPr>
            <a:endParaRPr sz="2400" dirty="0"/>
          </a:p>
          <a:p>
            <a:pPr marL="342900" indent="-154940">
              <a:spcBef>
                <a:spcPts val="592"/>
              </a:spcBef>
              <a:buClr>
                <a:schemeClr val="dk1"/>
              </a:buClr>
              <a:buSzPct val="100000"/>
              <a:buNone/>
            </a:pPr>
            <a:endParaR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24092" y="1099594"/>
            <a:ext cx="2801074" cy="4629873"/>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FIGURE CAPTION</a:t>
            </a:r>
            <a:br>
              <a:rPr lang="en-US" dirty="0"/>
            </a:br>
            <a:r>
              <a:rPr lang="en-US" dirty="0"/>
              <a:t>&amp; </a:t>
            </a:r>
            <a:br>
              <a:rPr lang="en-US" dirty="0"/>
            </a:br>
            <a:r>
              <a:rPr lang="en-US" dirty="0"/>
              <a:t>FIGURE </a:t>
            </a:r>
            <a:br>
              <a:rPr lang="en-US" dirty="0"/>
            </a:br>
            <a:r>
              <a:rPr lang="en-US" dirty="0"/>
              <a:t>NUMBER</a:t>
            </a:r>
          </a:p>
        </p:txBody>
      </p:sp>
      <p:sp>
        <p:nvSpPr>
          <p:cNvPr id="108" name="Google Shape;108;p17"/>
          <p:cNvSpPr txBox="1">
            <a:spLocks noGrp="1"/>
          </p:cNvSpPr>
          <p:nvPr>
            <p:ph type="body" idx="1"/>
          </p:nvPr>
        </p:nvSpPr>
        <p:spPr>
          <a:xfrm>
            <a:off x="3518704" y="231495"/>
            <a:ext cx="8241174" cy="6285052"/>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200" dirty="0"/>
              <a:t>Every figure should have short, one-line caption (title) </a:t>
            </a:r>
            <a:endParaRPr sz="2200" dirty="0"/>
          </a:p>
          <a:p>
            <a:pPr marL="342900" indent="-342900">
              <a:spcBef>
                <a:spcPts val="496"/>
              </a:spcBef>
              <a:buClr>
                <a:schemeClr val="dk1"/>
              </a:buClr>
              <a:buSzPct val="100000"/>
              <a:buChar char="•"/>
            </a:pPr>
            <a:r>
              <a:rPr lang="en-US" sz="2200" dirty="0"/>
              <a:t>'Figure’ or ‘Fig.’ and figure number, followed by colon and a space, precede caption</a:t>
            </a:r>
            <a:endParaRPr sz="2200" dirty="0"/>
          </a:p>
          <a:p>
            <a:pPr marL="342900" indent="-342900">
              <a:spcBef>
                <a:spcPts val="496"/>
              </a:spcBef>
              <a:buClr>
                <a:schemeClr val="dk1"/>
              </a:buClr>
              <a:buSzPct val="100000"/>
              <a:buChar char="•"/>
            </a:pPr>
            <a:r>
              <a:rPr lang="en-US" sz="2200" dirty="0"/>
              <a:t>Use words consistently in both text and figure caption e. g.</a:t>
            </a:r>
          </a:p>
          <a:p>
            <a:pPr marL="0" indent="0">
              <a:spcBef>
                <a:spcPts val="496"/>
              </a:spcBef>
              <a:buClr>
                <a:schemeClr val="dk1"/>
              </a:buClr>
              <a:buSzPct val="100000"/>
              <a:buNone/>
            </a:pPr>
            <a:endParaRPr lang="en-US" sz="2200" dirty="0"/>
          </a:p>
          <a:p>
            <a:pPr marL="0" indent="0">
              <a:spcBef>
                <a:spcPts val="496"/>
              </a:spcBef>
              <a:buClr>
                <a:schemeClr val="dk1"/>
              </a:buClr>
              <a:buSzPct val="100000"/>
              <a:buNone/>
            </a:pPr>
            <a:r>
              <a:rPr lang="en-US" sz="2200" dirty="0"/>
              <a:t>Figure 5.1: Probability Density Function of Population Density</a:t>
            </a:r>
          </a:p>
          <a:p>
            <a:pPr marL="0" indent="0">
              <a:spcBef>
                <a:spcPts val="496"/>
              </a:spcBef>
              <a:buClr>
                <a:schemeClr val="dk1"/>
              </a:buClr>
              <a:buSzPct val="100000"/>
              <a:buNone/>
            </a:pPr>
            <a:r>
              <a:rPr lang="en-US" sz="2200" dirty="0"/>
              <a:t>Fig. 5.1: Probability Density Function of Population Density</a:t>
            </a:r>
            <a:endParaRPr sz="2200" dirty="0"/>
          </a:p>
          <a:p>
            <a:pPr marL="342900" indent="-342900">
              <a:spcBef>
                <a:spcPts val="496"/>
              </a:spcBef>
              <a:buClr>
                <a:schemeClr val="dk1"/>
              </a:buClr>
              <a:buSzPct val="100000"/>
              <a:buNone/>
            </a:pPr>
            <a:endParaRPr sz="2200" dirty="0"/>
          </a:p>
          <a:p>
            <a:pPr marL="342900" indent="-342900">
              <a:spcBef>
                <a:spcPts val="496"/>
              </a:spcBef>
              <a:buClr>
                <a:schemeClr val="dk1"/>
              </a:buClr>
              <a:buSzPct val="100000"/>
              <a:buChar char="•"/>
            </a:pPr>
            <a:r>
              <a:rPr lang="en-US" sz="2200" dirty="0"/>
              <a:t>Figure caption, along with figure number, appears below figure and is usually placed symmetric to figure</a:t>
            </a:r>
            <a:endParaRPr sz="2200" dirty="0"/>
          </a:p>
          <a:p>
            <a:pPr marL="342900" indent="-342900">
              <a:spcBef>
                <a:spcPts val="496"/>
              </a:spcBef>
              <a:buClr>
                <a:srgbClr val="FF0000"/>
              </a:buClr>
              <a:buSzPct val="100000"/>
              <a:buChar char="•"/>
            </a:pPr>
            <a:r>
              <a:rPr lang="en-US" sz="2200" dirty="0"/>
              <a:t>No period appears after figure caption</a:t>
            </a:r>
            <a:endParaRPr sz="2200" dirty="0"/>
          </a:p>
          <a:p>
            <a:pPr marL="342900" indent="-185420">
              <a:spcBef>
                <a:spcPts val="496"/>
              </a:spcBef>
              <a:buClr>
                <a:schemeClr val="dk1"/>
              </a:buClr>
              <a:buSzPct val="100000"/>
              <a:buNone/>
            </a:pPr>
            <a:endParaRPr lang="en-IN" sz="2200" dirty="0"/>
          </a:p>
          <a:p>
            <a:pPr marL="342900" indent="-342900">
              <a:spcBef>
                <a:spcPts val="640"/>
              </a:spcBef>
              <a:buClr>
                <a:schemeClr val="dk1"/>
              </a:buClr>
              <a:buSzPts val="3200"/>
              <a:buChar char="•"/>
            </a:pPr>
            <a:r>
              <a:rPr lang="en-US" sz="2200" dirty="0"/>
              <a:t>In small documents figures are numbered serially as they are first referenced</a:t>
            </a:r>
          </a:p>
          <a:p>
            <a:pPr marL="342900" indent="-342900">
              <a:spcBef>
                <a:spcPts val="640"/>
              </a:spcBef>
              <a:buClr>
                <a:schemeClr val="dk1"/>
              </a:buClr>
              <a:buSzPts val="3200"/>
              <a:buChar char="•"/>
            </a:pPr>
            <a:r>
              <a:rPr lang="en-US" sz="2200" dirty="0"/>
              <a:t>In large, multi-chapter documents, figure number follows a double-numeration system (such as Fig. 5.1) where first number indicates chapter number and second number indicates serial number of figure in that chapter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20"/>
          <p:cNvGrpSpPr/>
          <p:nvPr/>
        </p:nvGrpSpPr>
        <p:grpSpPr>
          <a:xfrm>
            <a:off x="1880829" y="2298599"/>
            <a:ext cx="3886200" cy="3276600"/>
            <a:chOff x="1676400" y="1714500"/>
            <a:chExt cx="1971675" cy="1514475"/>
          </a:xfrm>
        </p:grpSpPr>
        <p:cxnSp>
          <p:nvCxnSpPr>
            <p:cNvPr id="126" name="Google Shape;126;p20"/>
            <p:cNvCxnSpPr/>
            <p:nvPr/>
          </p:nvCxnSpPr>
          <p:spPr>
            <a:xfrm>
              <a:off x="2170430" y="2235200"/>
              <a:ext cx="714375" cy="0"/>
            </a:xfrm>
            <a:prstGeom prst="straightConnector1">
              <a:avLst/>
            </a:prstGeom>
            <a:noFill/>
            <a:ln w="9525" cap="flat" cmpd="sng">
              <a:solidFill>
                <a:srgbClr val="000000"/>
              </a:solidFill>
              <a:prstDash val="solid"/>
              <a:round/>
              <a:headEnd type="none" w="med" len="med"/>
              <a:tailEnd type="none" w="med" len="med"/>
            </a:ln>
          </p:spPr>
        </p:cxnSp>
        <p:cxnSp>
          <p:nvCxnSpPr>
            <p:cNvPr id="127" name="Google Shape;127;p20"/>
            <p:cNvCxnSpPr/>
            <p:nvPr/>
          </p:nvCxnSpPr>
          <p:spPr>
            <a:xfrm>
              <a:off x="2884805" y="2235200"/>
              <a:ext cx="0" cy="638175"/>
            </a:xfrm>
            <a:prstGeom prst="straightConnector1">
              <a:avLst/>
            </a:prstGeom>
            <a:noFill/>
            <a:ln w="9525" cap="flat" cmpd="sng">
              <a:solidFill>
                <a:srgbClr val="000000"/>
              </a:solidFill>
              <a:prstDash val="solid"/>
              <a:round/>
              <a:headEnd type="none" w="med" len="med"/>
              <a:tailEnd type="none" w="med" len="med"/>
            </a:ln>
          </p:spPr>
        </p:cxnSp>
        <p:cxnSp>
          <p:nvCxnSpPr>
            <p:cNvPr id="128" name="Google Shape;128;p20"/>
            <p:cNvCxnSpPr/>
            <p:nvPr/>
          </p:nvCxnSpPr>
          <p:spPr>
            <a:xfrm rot="10800000">
              <a:off x="2170430" y="2873375"/>
              <a:ext cx="714375" cy="0"/>
            </a:xfrm>
            <a:prstGeom prst="straightConnector1">
              <a:avLst/>
            </a:prstGeom>
            <a:noFill/>
            <a:ln w="9525" cap="flat" cmpd="sng">
              <a:solidFill>
                <a:srgbClr val="000000"/>
              </a:solidFill>
              <a:prstDash val="solid"/>
              <a:round/>
              <a:headEnd type="none" w="med" len="med"/>
              <a:tailEnd type="none" w="med" len="med"/>
            </a:ln>
          </p:spPr>
        </p:cxnSp>
        <p:cxnSp>
          <p:nvCxnSpPr>
            <p:cNvPr id="129" name="Google Shape;129;p20"/>
            <p:cNvCxnSpPr/>
            <p:nvPr/>
          </p:nvCxnSpPr>
          <p:spPr>
            <a:xfrm>
              <a:off x="2170430" y="2235200"/>
              <a:ext cx="0" cy="638175"/>
            </a:xfrm>
            <a:prstGeom prst="straightConnector1">
              <a:avLst/>
            </a:prstGeom>
            <a:noFill/>
            <a:ln w="9525" cap="flat" cmpd="sng">
              <a:solidFill>
                <a:srgbClr val="000000"/>
              </a:solidFill>
              <a:prstDash val="solid"/>
              <a:round/>
              <a:headEnd type="none" w="med" len="med"/>
              <a:tailEnd type="none" w="med" len="med"/>
            </a:ln>
          </p:spPr>
        </p:cxnSp>
        <p:cxnSp>
          <p:nvCxnSpPr>
            <p:cNvPr id="130" name="Google Shape;130;p20"/>
            <p:cNvCxnSpPr/>
            <p:nvPr/>
          </p:nvCxnSpPr>
          <p:spPr>
            <a:xfrm>
              <a:off x="2465705" y="1949450"/>
              <a:ext cx="714375" cy="0"/>
            </a:xfrm>
            <a:prstGeom prst="straightConnector1">
              <a:avLst/>
            </a:prstGeom>
            <a:noFill/>
            <a:ln w="9525" cap="flat" cmpd="sng">
              <a:solidFill>
                <a:srgbClr val="000000"/>
              </a:solidFill>
              <a:prstDash val="solid"/>
              <a:round/>
              <a:headEnd type="none" w="med" len="med"/>
              <a:tailEnd type="none" w="med" len="med"/>
            </a:ln>
          </p:spPr>
        </p:cxnSp>
        <p:cxnSp>
          <p:nvCxnSpPr>
            <p:cNvPr id="131" name="Google Shape;131;p20"/>
            <p:cNvCxnSpPr/>
            <p:nvPr/>
          </p:nvCxnSpPr>
          <p:spPr>
            <a:xfrm>
              <a:off x="3180080" y="1949450"/>
              <a:ext cx="0" cy="638175"/>
            </a:xfrm>
            <a:prstGeom prst="straightConnector1">
              <a:avLst/>
            </a:prstGeom>
            <a:noFill/>
            <a:ln w="9525" cap="flat" cmpd="sng">
              <a:solidFill>
                <a:srgbClr val="000000"/>
              </a:solidFill>
              <a:prstDash val="solid"/>
              <a:round/>
              <a:headEnd type="none" w="med" len="med"/>
              <a:tailEnd type="none" w="med" len="med"/>
            </a:ln>
          </p:spPr>
        </p:cxnSp>
        <p:cxnSp>
          <p:nvCxnSpPr>
            <p:cNvPr id="132" name="Google Shape;132;p20"/>
            <p:cNvCxnSpPr/>
            <p:nvPr/>
          </p:nvCxnSpPr>
          <p:spPr>
            <a:xfrm rot="10800000">
              <a:off x="2465705" y="2587625"/>
              <a:ext cx="714375" cy="0"/>
            </a:xfrm>
            <a:prstGeom prst="straightConnector1">
              <a:avLst/>
            </a:prstGeom>
            <a:noFill/>
            <a:ln w="9525" cap="flat" cmpd="sng">
              <a:solidFill>
                <a:srgbClr val="000000"/>
              </a:solidFill>
              <a:prstDash val="dash"/>
              <a:round/>
              <a:headEnd type="none" w="med" len="med"/>
              <a:tailEnd type="none" w="med" len="med"/>
            </a:ln>
          </p:spPr>
        </p:cxnSp>
        <p:cxnSp>
          <p:nvCxnSpPr>
            <p:cNvPr id="133" name="Google Shape;133;p20"/>
            <p:cNvCxnSpPr/>
            <p:nvPr/>
          </p:nvCxnSpPr>
          <p:spPr>
            <a:xfrm>
              <a:off x="2465705" y="1949450"/>
              <a:ext cx="0" cy="638175"/>
            </a:xfrm>
            <a:prstGeom prst="straightConnector1">
              <a:avLst/>
            </a:prstGeom>
            <a:noFill/>
            <a:ln w="9525" cap="flat" cmpd="sng">
              <a:solidFill>
                <a:srgbClr val="000000"/>
              </a:solidFill>
              <a:prstDash val="dash"/>
              <a:round/>
              <a:headEnd type="none" w="med" len="med"/>
              <a:tailEnd type="none" w="med" len="med"/>
            </a:ln>
          </p:spPr>
        </p:cxnSp>
        <p:cxnSp>
          <p:nvCxnSpPr>
            <p:cNvPr id="134" name="Google Shape;134;p20"/>
            <p:cNvCxnSpPr/>
            <p:nvPr/>
          </p:nvCxnSpPr>
          <p:spPr>
            <a:xfrm rot="10800000" flipH="1">
              <a:off x="2170430" y="2583180"/>
              <a:ext cx="295275" cy="290195"/>
            </a:xfrm>
            <a:prstGeom prst="straightConnector1">
              <a:avLst/>
            </a:prstGeom>
            <a:noFill/>
            <a:ln w="12700" cap="flat" cmpd="sng">
              <a:solidFill>
                <a:srgbClr val="000000"/>
              </a:solidFill>
              <a:prstDash val="dash"/>
              <a:round/>
              <a:headEnd type="none" w="med" len="med"/>
              <a:tailEnd type="none" w="med" len="med"/>
            </a:ln>
          </p:spPr>
        </p:cxnSp>
        <p:cxnSp>
          <p:nvCxnSpPr>
            <p:cNvPr id="135" name="Google Shape;135;p20"/>
            <p:cNvCxnSpPr/>
            <p:nvPr/>
          </p:nvCxnSpPr>
          <p:spPr>
            <a:xfrm rot="10800000" flipH="1">
              <a:off x="2884805" y="2583180"/>
              <a:ext cx="295275" cy="290195"/>
            </a:xfrm>
            <a:prstGeom prst="straightConnector1">
              <a:avLst/>
            </a:prstGeom>
            <a:noFill/>
            <a:ln w="12700" cap="flat" cmpd="sng">
              <a:solidFill>
                <a:srgbClr val="000000"/>
              </a:solidFill>
              <a:prstDash val="solid"/>
              <a:round/>
              <a:headEnd type="none" w="med" len="med"/>
              <a:tailEnd type="none" w="med" len="med"/>
            </a:ln>
          </p:spPr>
        </p:cxnSp>
        <p:cxnSp>
          <p:nvCxnSpPr>
            <p:cNvPr id="136" name="Google Shape;136;p20"/>
            <p:cNvCxnSpPr/>
            <p:nvPr/>
          </p:nvCxnSpPr>
          <p:spPr>
            <a:xfrm rot="10800000" flipH="1">
              <a:off x="2884805" y="1945005"/>
              <a:ext cx="295275" cy="290195"/>
            </a:xfrm>
            <a:prstGeom prst="straightConnector1">
              <a:avLst/>
            </a:prstGeom>
            <a:noFill/>
            <a:ln w="12700" cap="flat" cmpd="sng">
              <a:solidFill>
                <a:srgbClr val="000000"/>
              </a:solidFill>
              <a:prstDash val="solid"/>
              <a:round/>
              <a:headEnd type="none" w="med" len="med"/>
              <a:tailEnd type="none" w="med" len="med"/>
            </a:ln>
          </p:spPr>
        </p:cxnSp>
        <p:cxnSp>
          <p:nvCxnSpPr>
            <p:cNvPr id="137" name="Google Shape;137;p20"/>
            <p:cNvCxnSpPr/>
            <p:nvPr/>
          </p:nvCxnSpPr>
          <p:spPr>
            <a:xfrm rot="10800000" flipH="1">
              <a:off x="2171065" y="1945005"/>
              <a:ext cx="295275" cy="290195"/>
            </a:xfrm>
            <a:prstGeom prst="straightConnector1">
              <a:avLst/>
            </a:prstGeom>
            <a:noFill/>
            <a:ln w="12700" cap="flat" cmpd="sng">
              <a:solidFill>
                <a:srgbClr val="000000"/>
              </a:solidFill>
              <a:prstDash val="solid"/>
              <a:round/>
              <a:headEnd type="none" w="med" len="med"/>
              <a:tailEnd type="none" w="med" len="med"/>
            </a:ln>
          </p:spPr>
        </p:cxnSp>
        <p:sp>
          <p:nvSpPr>
            <p:cNvPr id="138" name="Google Shape;138;p20"/>
            <p:cNvSpPr txBox="1"/>
            <p:nvPr/>
          </p:nvSpPr>
          <p:spPr>
            <a:xfrm>
              <a:off x="2238375" y="1714500"/>
              <a:ext cx="3905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dirty="0" err="1">
                  <a:solidFill>
                    <a:schemeClr val="dk1"/>
                  </a:solidFill>
                  <a:latin typeface="Candara" panose="020E0502030303020204" pitchFamily="34" charset="0"/>
                  <a:ea typeface="Arial"/>
                  <a:cs typeface="Arial"/>
                  <a:sym typeface="Arial"/>
                </a:rPr>
                <a:t>bc</a:t>
              </a:r>
              <a:r>
                <a:rPr lang="en-US" sz="2000" dirty="0">
                  <a:solidFill>
                    <a:schemeClr val="dk1"/>
                  </a:solidFill>
                  <a:latin typeface="Candara" panose="020E0502030303020204" pitchFamily="34" charset="0"/>
                  <a:ea typeface="Arial"/>
                  <a:cs typeface="Arial"/>
                  <a:sym typeface="Arial"/>
                </a:rPr>
                <a:t>=80</a:t>
              </a:r>
              <a:endParaRPr sz="2000" dirty="0">
                <a:latin typeface="Candara" panose="020E0502030303020204" pitchFamily="34" charset="0"/>
              </a:endParaRPr>
            </a:p>
          </p:txBody>
        </p:sp>
        <p:sp>
          <p:nvSpPr>
            <p:cNvPr id="139" name="Google Shape;139;p20"/>
            <p:cNvSpPr txBox="1"/>
            <p:nvPr/>
          </p:nvSpPr>
          <p:spPr>
            <a:xfrm>
              <a:off x="2851467" y="2171405"/>
              <a:ext cx="390525" cy="209550"/>
            </a:xfrm>
            <a:prstGeom prst="rect">
              <a:avLst/>
            </a:prstGeom>
            <a:noFill/>
            <a:ln>
              <a:noFill/>
            </a:ln>
          </p:spPr>
          <p:txBody>
            <a:bodyPr spcFirstLastPara="1" wrap="square" lIns="0" tIns="0" rIns="0" bIns="0" anchor="t" anchorCtr="0">
              <a:noAutofit/>
            </a:bodyPr>
            <a:lstStyle/>
            <a:p>
              <a:pPr algn="r">
                <a:buClr>
                  <a:schemeClr val="dk1"/>
                </a:buClr>
                <a:buSzPts val="1800"/>
              </a:pPr>
              <a:r>
                <a:rPr lang="en-US" sz="2000">
                  <a:solidFill>
                    <a:schemeClr val="dk1"/>
                  </a:solidFill>
                  <a:latin typeface="Candara" panose="020E0502030303020204" pitchFamily="34" charset="0"/>
                  <a:ea typeface="Arial"/>
                  <a:cs typeface="Arial"/>
                  <a:sym typeface="Arial"/>
                </a:rPr>
                <a:t>ac=60</a:t>
              </a:r>
              <a:endParaRPr sz="2000">
                <a:latin typeface="Candara" panose="020E0502030303020204" pitchFamily="34" charset="0"/>
              </a:endParaRPr>
            </a:p>
          </p:txBody>
        </p:sp>
        <p:sp>
          <p:nvSpPr>
            <p:cNvPr id="140" name="Google Shape;140;p20"/>
            <p:cNvSpPr txBox="1"/>
            <p:nvPr/>
          </p:nvSpPr>
          <p:spPr>
            <a:xfrm>
              <a:off x="3190875" y="2514600"/>
              <a:ext cx="457200"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a:solidFill>
                    <a:schemeClr val="dk1"/>
                  </a:solidFill>
                  <a:latin typeface="Candara" panose="020E0502030303020204" pitchFamily="34" charset="0"/>
                  <a:ea typeface="Arial"/>
                  <a:cs typeface="Arial"/>
                  <a:sym typeface="Arial"/>
                </a:rPr>
                <a:t>ab=65</a:t>
              </a:r>
              <a:endParaRPr sz="2000">
                <a:latin typeface="Candara" panose="020E0502030303020204" pitchFamily="34" charset="0"/>
              </a:endParaRPr>
            </a:p>
          </p:txBody>
        </p:sp>
        <p:sp>
          <p:nvSpPr>
            <p:cNvPr id="141" name="Google Shape;141;p20"/>
            <p:cNvSpPr txBox="1"/>
            <p:nvPr/>
          </p:nvSpPr>
          <p:spPr>
            <a:xfrm>
              <a:off x="1933575" y="2905125"/>
              <a:ext cx="4286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a:solidFill>
                    <a:schemeClr val="dk1"/>
                  </a:solidFill>
                  <a:latin typeface="Candara" panose="020E0502030303020204" pitchFamily="34" charset="0"/>
                  <a:ea typeface="Arial"/>
                  <a:cs typeface="Arial"/>
                  <a:sym typeface="Arial"/>
                </a:rPr>
                <a:t>(1)=45</a:t>
              </a:r>
              <a:endParaRPr sz="2000">
                <a:latin typeface="Candara" panose="020E0502030303020204" pitchFamily="34" charset="0"/>
              </a:endParaRPr>
            </a:p>
          </p:txBody>
        </p:sp>
        <p:sp>
          <p:nvSpPr>
            <p:cNvPr id="142" name="Google Shape;142;p20"/>
            <p:cNvSpPr txBox="1"/>
            <p:nvPr/>
          </p:nvSpPr>
          <p:spPr>
            <a:xfrm>
              <a:off x="1676400" y="2438400"/>
              <a:ext cx="3905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b="1">
                  <a:solidFill>
                    <a:schemeClr val="dk1"/>
                  </a:solidFill>
                  <a:latin typeface="Candara" panose="020E0502030303020204" pitchFamily="34" charset="0"/>
                  <a:ea typeface="Arial"/>
                  <a:cs typeface="Arial"/>
                  <a:sym typeface="Arial"/>
                </a:rPr>
                <a:t>C</a:t>
              </a:r>
              <a:endParaRPr sz="2000">
                <a:solidFill>
                  <a:schemeClr val="dk1"/>
                </a:solidFill>
                <a:latin typeface="Candara" panose="020E0502030303020204" pitchFamily="34" charset="0"/>
                <a:ea typeface="Arial"/>
                <a:cs typeface="Arial"/>
                <a:sym typeface="Arial"/>
              </a:endParaRPr>
            </a:p>
          </p:txBody>
        </p:sp>
        <p:sp>
          <p:nvSpPr>
            <p:cNvPr id="143" name="Google Shape;143;p20"/>
            <p:cNvSpPr txBox="1"/>
            <p:nvPr/>
          </p:nvSpPr>
          <p:spPr>
            <a:xfrm>
              <a:off x="2343150" y="3019425"/>
              <a:ext cx="3905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b="1">
                  <a:solidFill>
                    <a:schemeClr val="dk1"/>
                  </a:solidFill>
                  <a:latin typeface="Candara" panose="020E0502030303020204" pitchFamily="34" charset="0"/>
                  <a:ea typeface="Arial"/>
                  <a:cs typeface="Arial"/>
                  <a:sym typeface="Arial"/>
                </a:rPr>
                <a:t>A</a:t>
              </a:r>
              <a:endParaRPr sz="2000">
                <a:solidFill>
                  <a:schemeClr val="dk1"/>
                </a:solidFill>
                <a:latin typeface="Candara" panose="020E0502030303020204" pitchFamily="34" charset="0"/>
                <a:ea typeface="Arial"/>
                <a:cs typeface="Arial"/>
                <a:sym typeface="Arial"/>
              </a:endParaRPr>
            </a:p>
          </p:txBody>
        </p:sp>
        <p:sp>
          <p:nvSpPr>
            <p:cNvPr id="144" name="Google Shape;144;p20"/>
            <p:cNvSpPr txBox="1"/>
            <p:nvPr/>
          </p:nvSpPr>
          <p:spPr>
            <a:xfrm>
              <a:off x="3124200" y="2698750"/>
              <a:ext cx="180975" cy="209550"/>
            </a:xfrm>
            <a:prstGeom prst="rect">
              <a:avLst/>
            </a:prstGeom>
            <a:noFill/>
            <a:ln>
              <a:noFill/>
            </a:ln>
          </p:spPr>
          <p:txBody>
            <a:bodyPr spcFirstLastPara="1" wrap="square" lIns="0" tIns="0" rIns="0" bIns="0" anchor="t" anchorCtr="0">
              <a:noAutofit/>
            </a:bodyPr>
            <a:lstStyle/>
            <a:p>
              <a:pPr>
                <a:buClr>
                  <a:schemeClr val="dk1"/>
                </a:buClr>
                <a:buSzPts val="1800"/>
              </a:pPr>
              <a:r>
                <a:rPr lang="en-US" sz="2000" b="1">
                  <a:solidFill>
                    <a:schemeClr val="dk1"/>
                  </a:solidFill>
                  <a:latin typeface="Candara" panose="020E0502030303020204" pitchFamily="34" charset="0"/>
                  <a:ea typeface="Times New Roman"/>
                  <a:cs typeface="Times New Roman"/>
                  <a:sym typeface="Times New Roman"/>
                </a:rPr>
                <a:t>B</a:t>
              </a:r>
              <a:endParaRPr sz="2000">
                <a:solidFill>
                  <a:schemeClr val="dk1"/>
                </a:solidFill>
                <a:latin typeface="Candara" panose="020E0502030303020204" pitchFamily="34" charset="0"/>
                <a:ea typeface="Arial"/>
                <a:cs typeface="Arial"/>
                <a:sym typeface="Arial"/>
              </a:endParaRPr>
            </a:p>
          </p:txBody>
        </p:sp>
      </p:grpSp>
      <p:grpSp>
        <p:nvGrpSpPr>
          <p:cNvPr id="145" name="Google Shape;145;p20"/>
          <p:cNvGrpSpPr/>
          <p:nvPr/>
        </p:nvGrpSpPr>
        <p:grpSpPr>
          <a:xfrm>
            <a:off x="6346517" y="2363284"/>
            <a:ext cx="3790950" cy="3124200"/>
            <a:chOff x="4667250" y="1714500"/>
            <a:chExt cx="1952625" cy="1514475"/>
          </a:xfrm>
        </p:grpSpPr>
        <p:cxnSp>
          <p:nvCxnSpPr>
            <p:cNvPr id="146" name="Google Shape;146;p20"/>
            <p:cNvCxnSpPr/>
            <p:nvPr/>
          </p:nvCxnSpPr>
          <p:spPr>
            <a:xfrm>
              <a:off x="5161280" y="2235200"/>
              <a:ext cx="714375" cy="0"/>
            </a:xfrm>
            <a:prstGeom prst="straightConnector1">
              <a:avLst/>
            </a:prstGeom>
            <a:noFill/>
            <a:ln w="9525" cap="flat" cmpd="sng">
              <a:solidFill>
                <a:srgbClr val="000000"/>
              </a:solidFill>
              <a:prstDash val="solid"/>
              <a:round/>
              <a:headEnd type="none" w="med" len="med"/>
              <a:tailEnd type="none" w="med" len="med"/>
            </a:ln>
          </p:spPr>
        </p:cxnSp>
        <p:cxnSp>
          <p:nvCxnSpPr>
            <p:cNvPr id="147" name="Google Shape;147;p20"/>
            <p:cNvCxnSpPr/>
            <p:nvPr/>
          </p:nvCxnSpPr>
          <p:spPr>
            <a:xfrm>
              <a:off x="5875655" y="2235200"/>
              <a:ext cx="0" cy="638175"/>
            </a:xfrm>
            <a:prstGeom prst="straightConnector1">
              <a:avLst/>
            </a:prstGeom>
            <a:noFill/>
            <a:ln w="9525" cap="flat" cmpd="sng">
              <a:solidFill>
                <a:srgbClr val="000000"/>
              </a:solidFill>
              <a:prstDash val="solid"/>
              <a:round/>
              <a:headEnd type="none" w="med" len="med"/>
              <a:tailEnd type="none" w="med" len="med"/>
            </a:ln>
          </p:spPr>
        </p:cxnSp>
        <p:cxnSp>
          <p:nvCxnSpPr>
            <p:cNvPr id="148" name="Google Shape;148;p20"/>
            <p:cNvCxnSpPr/>
            <p:nvPr/>
          </p:nvCxnSpPr>
          <p:spPr>
            <a:xfrm rot="10800000">
              <a:off x="5161280" y="2873375"/>
              <a:ext cx="714375" cy="0"/>
            </a:xfrm>
            <a:prstGeom prst="straightConnector1">
              <a:avLst/>
            </a:prstGeom>
            <a:noFill/>
            <a:ln w="9525" cap="flat" cmpd="sng">
              <a:solidFill>
                <a:srgbClr val="000000"/>
              </a:solidFill>
              <a:prstDash val="solid"/>
              <a:round/>
              <a:headEnd type="none" w="med" len="med"/>
              <a:tailEnd type="none" w="med" len="med"/>
            </a:ln>
          </p:spPr>
        </p:cxnSp>
        <p:cxnSp>
          <p:nvCxnSpPr>
            <p:cNvPr id="149" name="Google Shape;149;p20"/>
            <p:cNvCxnSpPr/>
            <p:nvPr/>
          </p:nvCxnSpPr>
          <p:spPr>
            <a:xfrm>
              <a:off x="5161280" y="2235200"/>
              <a:ext cx="0" cy="638175"/>
            </a:xfrm>
            <a:prstGeom prst="straightConnector1">
              <a:avLst/>
            </a:prstGeom>
            <a:noFill/>
            <a:ln w="9525" cap="flat" cmpd="sng">
              <a:solidFill>
                <a:srgbClr val="000000"/>
              </a:solidFill>
              <a:prstDash val="solid"/>
              <a:round/>
              <a:headEnd type="none" w="med" len="med"/>
              <a:tailEnd type="none" w="med" len="med"/>
            </a:ln>
          </p:spPr>
        </p:cxnSp>
        <p:cxnSp>
          <p:nvCxnSpPr>
            <p:cNvPr id="150" name="Google Shape;150;p20"/>
            <p:cNvCxnSpPr/>
            <p:nvPr/>
          </p:nvCxnSpPr>
          <p:spPr>
            <a:xfrm>
              <a:off x="5456555" y="1949450"/>
              <a:ext cx="714375" cy="0"/>
            </a:xfrm>
            <a:prstGeom prst="straightConnector1">
              <a:avLst/>
            </a:prstGeom>
            <a:noFill/>
            <a:ln w="9525" cap="flat" cmpd="sng">
              <a:solidFill>
                <a:srgbClr val="000000"/>
              </a:solidFill>
              <a:prstDash val="solid"/>
              <a:round/>
              <a:headEnd type="none" w="med" len="med"/>
              <a:tailEnd type="none" w="med" len="med"/>
            </a:ln>
          </p:spPr>
        </p:cxnSp>
        <p:cxnSp>
          <p:nvCxnSpPr>
            <p:cNvPr id="151" name="Google Shape;151;p20"/>
            <p:cNvCxnSpPr/>
            <p:nvPr/>
          </p:nvCxnSpPr>
          <p:spPr>
            <a:xfrm>
              <a:off x="6170930" y="1949450"/>
              <a:ext cx="0" cy="638175"/>
            </a:xfrm>
            <a:prstGeom prst="straightConnector1">
              <a:avLst/>
            </a:prstGeom>
            <a:noFill/>
            <a:ln w="9525" cap="flat" cmpd="sng">
              <a:solidFill>
                <a:srgbClr val="000000"/>
              </a:solidFill>
              <a:prstDash val="solid"/>
              <a:round/>
              <a:headEnd type="none" w="med" len="med"/>
              <a:tailEnd type="none" w="med" len="med"/>
            </a:ln>
          </p:spPr>
        </p:cxnSp>
        <p:cxnSp>
          <p:nvCxnSpPr>
            <p:cNvPr id="152" name="Google Shape;152;p20"/>
            <p:cNvCxnSpPr/>
            <p:nvPr/>
          </p:nvCxnSpPr>
          <p:spPr>
            <a:xfrm rot="10800000">
              <a:off x="5456555" y="2587625"/>
              <a:ext cx="714375" cy="0"/>
            </a:xfrm>
            <a:prstGeom prst="straightConnector1">
              <a:avLst/>
            </a:prstGeom>
            <a:noFill/>
            <a:ln w="9525" cap="flat" cmpd="sng">
              <a:solidFill>
                <a:srgbClr val="000000"/>
              </a:solidFill>
              <a:prstDash val="dash"/>
              <a:round/>
              <a:headEnd type="none" w="med" len="med"/>
              <a:tailEnd type="none" w="med" len="med"/>
            </a:ln>
          </p:spPr>
        </p:cxnSp>
        <p:cxnSp>
          <p:nvCxnSpPr>
            <p:cNvPr id="153" name="Google Shape;153;p20"/>
            <p:cNvCxnSpPr/>
            <p:nvPr/>
          </p:nvCxnSpPr>
          <p:spPr>
            <a:xfrm>
              <a:off x="5456555" y="1949450"/>
              <a:ext cx="0" cy="638175"/>
            </a:xfrm>
            <a:prstGeom prst="straightConnector1">
              <a:avLst/>
            </a:prstGeom>
            <a:noFill/>
            <a:ln w="9525" cap="flat" cmpd="sng">
              <a:solidFill>
                <a:srgbClr val="000000"/>
              </a:solidFill>
              <a:prstDash val="dash"/>
              <a:round/>
              <a:headEnd type="none" w="med" len="med"/>
              <a:tailEnd type="none" w="med" len="med"/>
            </a:ln>
          </p:spPr>
        </p:cxnSp>
        <p:cxnSp>
          <p:nvCxnSpPr>
            <p:cNvPr id="154" name="Google Shape;154;p20"/>
            <p:cNvCxnSpPr/>
            <p:nvPr/>
          </p:nvCxnSpPr>
          <p:spPr>
            <a:xfrm rot="10800000" flipH="1">
              <a:off x="5161280" y="2583180"/>
              <a:ext cx="295275" cy="290195"/>
            </a:xfrm>
            <a:prstGeom prst="straightConnector1">
              <a:avLst/>
            </a:prstGeom>
            <a:noFill/>
            <a:ln w="12700" cap="flat" cmpd="sng">
              <a:solidFill>
                <a:srgbClr val="000000"/>
              </a:solidFill>
              <a:prstDash val="dash"/>
              <a:round/>
              <a:headEnd type="none" w="med" len="med"/>
              <a:tailEnd type="none" w="med" len="med"/>
            </a:ln>
          </p:spPr>
        </p:cxnSp>
        <p:cxnSp>
          <p:nvCxnSpPr>
            <p:cNvPr id="155" name="Google Shape;155;p20"/>
            <p:cNvCxnSpPr/>
            <p:nvPr/>
          </p:nvCxnSpPr>
          <p:spPr>
            <a:xfrm rot="10800000" flipH="1">
              <a:off x="5875655" y="2583180"/>
              <a:ext cx="295275" cy="290195"/>
            </a:xfrm>
            <a:prstGeom prst="straightConnector1">
              <a:avLst/>
            </a:prstGeom>
            <a:noFill/>
            <a:ln w="12700" cap="flat" cmpd="sng">
              <a:solidFill>
                <a:srgbClr val="000000"/>
              </a:solidFill>
              <a:prstDash val="solid"/>
              <a:round/>
              <a:headEnd type="none" w="med" len="med"/>
              <a:tailEnd type="none" w="med" len="med"/>
            </a:ln>
          </p:spPr>
        </p:cxnSp>
        <p:cxnSp>
          <p:nvCxnSpPr>
            <p:cNvPr id="156" name="Google Shape;156;p20"/>
            <p:cNvCxnSpPr/>
            <p:nvPr/>
          </p:nvCxnSpPr>
          <p:spPr>
            <a:xfrm rot="10800000" flipH="1">
              <a:off x="5875655" y="1945005"/>
              <a:ext cx="295275" cy="290195"/>
            </a:xfrm>
            <a:prstGeom prst="straightConnector1">
              <a:avLst/>
            </a:prstGeom>
            <a:noFill/>
            <a:ln w="12700" cap="flat" cmpd="sng">
              <a:solidFill>
                <a:srgbClr val="000000"/>
              </a:solidFill>
              <a:prstDash val="solid"/>
              <a:round/>
              <a:headEnd type="none" w="med" len="med"/>
              <a:tailEnd type="none" w="med" len="med"/>
            </a:ln>
          </p:spPr>
        </p:cxnSp>
        <p:cxnSp>
          <p:nvCxnSpPr>
            <p:cNvPr id="157" name="Google Shape;157;p20"/>
            <p:cNvCxnSpPr/>
            <p:nvPr/>
          </p:nvCxnSpPr>
          <p:spPr>
            <a:xfrm rot="10800000" flipH="1">
              <a:off x="5161915" y="1945005"/>
              <a:ext cx="295275" cy="290195"/>
            </a:xfrm>
            <a:prstGeom prst="straightConnector1">
              <a:avLst/>
            </a:prstGeom>
            <a:noFill/>
            <a:ln w="12700" cap="flat" cmpd="sng">
              <a:solidFill>
                <a:srgbClr val="000000"/>
              </a:solidFill>
              <a:prstDash val="solid"/>
              <a:round/>
              <a:headEnd type="none" w="med" len="med"/>
              <a:tailEnd type="none" w="med" len="med"/>
            </a:ln>
          </p:spPr>
        </p:cxnSp>
        <p:sp>
          <p:nvSpPr>
            <p:cNvPr id="158" name="Google Shape;158;p20"/>
            <p:cNvSpPr txBox="1"/>
            <p:nvPr/>
          </p:nvSpPr>
          <p:spPr>
            <a:xfrm>
              <a:off x="5934075" y="1714500"/>
              <a:ext cx="685800"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a:solidFill>
                    <a:schemeClr val="dk1"/>
                  </a:solidFill>
                  <a:latin typeface="Candara" panose="020E0502030303020204" pitchFamily="34" charset="0"/>
                  <a:ea typeface="Arial"/>
                  <a:cs typeface="Arial"/>
                  <a:sym typeface="Arial"/>
                </a:rPr>
                <a:t>abcd=96</a:t>
              </a:r>
              <a:endParaRPr sz="2000">
                <a:latin typeface="Candara" panose="020E0502030303020204" pitchFamily="34" charset="0"/>
              </a:endParaRPr>
            </a:p>
          </p:txBody>
        </p:sp>
        <p:sp>
          <p:nvSpPr>
            <p:cNvPr id="159" name="Google Shape;159;p20"/>
            <p:cNvSpPr txBox="1"/>
            <p:nvPr/>
          </p:nvSpPr>
          <p:spPr>
            <a:xfrm>
              <a:off x="4719003" y="2173116"/>
              <a:ext cx="3905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a:solidFill>
                    <a:schemeClr val="dk1"/>
                  </a:solidFill>
                  <a:latin typeface="Candara" panose="020E0502030303020204" pitchFamily="34" charset="0"/>
                  <a:ea typeface="Arial"/>
                  <a:cs typeface="Arial"/>
                  <a:sym typeface="Arial"/>
                </a:rPr>
                <a:t>cd=75</a:t>
              </a:r>
              <a:endParaRPr sz="2000">
                <a:latin typeface="Candara" panose="020E0502030303020204" pitchFamily="34" charset="0"/>
              </a:endParaRPr>
            </a:p>
          </p:txBody>
        </p:sp>
        <p:sp>
          <p:nvSpPr>
            <p:cNvPr id="160" name="Google Shape;160;p20"/>
            <p:cNvSpPr txBox="1"/>
            <p:nvPr/>
          </p:nvSpPr>
          <p:spPr>
            <a:xfrm>
              <a:off x="4976102" y="2492694"/>
              <a:ext cx="457200"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a:solidFill>
                    <a:schemeClr val="dk1"/>
                  </a:solidFill>
                  <a:latin typeface="Candara" panose="020E0502030303020204" pitchFamily="34" charset="0"/>
                  <a:ea typeface="Arial"/>
                  <a:cs typeface="Arial"/>
                  <a:sym typeface="Arial"/>
                </a:rPr>
                <a:t>bd=45</a:t>
              </a:r>
              <a:endParaRPr sz="2000">
                <a:latin typeface="Candara" panose="020E0502030303020204" pitchFamily="34" charset="0"/>
              </a:endParaRPr>
            </a:p>
          </p:txBody>
        </p:sp>
        <p:sp>
          <p:nvSpPr>
            <p:cNvPr id="161" name="Google Shape;161;p20"/>
            <p:cNvSpPr txBox="1"/>
            <p:nvPr/>
          </p:nvSpPr>
          <p:spPr>
            <a:xfrm>
              <a:off x="5705475" y="2905125"/>
              <a:ext cx="571500"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a:solidFill>
                    <a:schemeClr val="dk1"/>
                  </a:solidFill>
                  <a:latin typeface="Candara" panose="020E0502030303020204" pitchFamily="34" charset="0"/>
                  <a:ea typeface="Arial"/>
                  <a:cs typeface="Arial"/>
                  <a:sym typeface="Arial"/>
                </a:rPr>
                <a:t>ad=100</a:t>
              </a:r>
              <a:endParaRPr sz="2000">
                <a:latin typeface="Candara" panose="020E0502030303020204" pitchFamily="34" charset="0"/>
              </a:endParaRPr>
            </a:p>
          </p:txBody>
        </p:sp>
        <p:sp>
          <p:nvSpPr>
            <p:cNvPr id="162" name="Google Shape;162;p20"/>
            <p:cNvSpPr txBox="1"/>
            <p:nvPr/>
          </p:nvSpPr>
          <p:spPr>
            <a:xfrm>
              <a:off x="4667250" y="2438400"/>
              <a:ext cx="3905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b="1">
                  <a:solidFill>
                    <a:schemeClr val="dk1"/>
                  </a:solidFill>
                  <a:latin typeface="Candara" panose="020E0502030303020204" pitchFamily="34" charset="0"/>
                  <a:ea typeface="Arial"/>
                  <a:cs typeface="Arial"/>
                  <a:sym typeface="Arial"/>
                </a:rPr>
                <a:t>C</a:t>
              </a:r>
              <a:endParaRPr sz="2000">
                <a:solidFill>
                  <a:schemeClr val="dk1"/>
                </a:solidFill>
                <a:latin typeface="Candara" panose="020E0502030303020204" pitchFamily="34" charset="0"/>
                <a:ea typeface="Arial"/>
                <a:cs typeface="Arial"/>
                <a:sym typeface="Arial"/>
              </a:endParaRPr>
            </a:p>
          </p:txBody>
        </p:sp>
        <p:sp>
          <p:nvSpPr>
            <p:cNvPr id="163" name="Google Shape;163;p20"/>
            <p:cNvSpPr txBox="1"/>
            <p:nvPr/>
          </p:nvSpPr>
          <p:spPr>
            <a:xfrm>
              <a:off x="5334000" y="3019425"/>
              <a:ext cx="390525" cy="209550"/>
            </a:xfrm>
            <a:prstGeom prst="rect">
              <a:avLst/>
            </a:prstGeom>
            <a:noFill/>
            <a:ln>
              <a:noFill/>
            </a:ln>
          </p:spPr>
          <p:txBody>
            <a:bodyPr spcFirstLastPara="1" wrap="square" lIns="0" tIns="0" rIns="0" bIns="0" anchor="t" anchorCtr="0">
              <a:noAutofit/>
            </a:bodyPr>
            <a:lstStyle/>
            <a:p>
              <a:pPr algn="ctr">
                <a:buClr>
                  <a:schemeClr val="dk1"/>
                </a:buClr>
                <a:buSzPts val="1800"/>
              </a:pPr>
              <a:r>
                <a:rPr lang="en-US" sz="2000" b="1">
                  <a:solidFill>
                    <a:schemeClr val="dk1"/>
                  </a:solidFill>
                  <a:latin typeface="Candara" panose="020E0502030303020204" pitchFamily="34" charset="0"/>
                  <a:ea typeface="Arial"/>
                  <a:cs typeface="Arial"/>
                  <a:sym typeface="Arial"/>
                </a:rPr>
                <a:t>A</a:t>
              </a:r>
              <a:endParaRPr sz="2000">
                <a:solidFill>
                  <a:schemeClr val="dk1"/>
                </a:solidFill>
                <a:latin typeface="Candara" panose="020E0502030303020204" pitchFamily="34" charset="0"/>
                <a:ea typeface="Arial"/>
                <a:cs typeface="Arial"/>
                <a:sym typeface="Arial"/>
              </a:endParaRPr>
            </a:p>
          </p:txBody>
        </p:sp>
        <p:sp>
          <p:nvSpPr>
            <p:cNvPr id="164" name="Google Shape;164;p20"/>
            <p:cNvSpPr txBox="1"/>
            <p:nvPr/>
          </p:nvSpPr>
          <p:spPr>
            <a:xfrm>
              <a:off x="6115050" y="2762250"/>
              <a:ext cx="390525" cy="209550"/>
            </a:xfrm>
            <a:prstGeom prst="rect">
              <a:avLst/>
            </a:prstGeom>
            <a:noFill/>
            <a:ln>
              <a:noFill/>
            </a:ln>
          </p:spPr>
          <p:txBody>
            <a:bodyPr spcFirstLastPara="1" wrap="square" lIns="0" tIns="0" rIns="0" bIns="0" anchor="t" anchorCtr="0">
              <a:noAutofit/>
            </a:bodyPr>
            <a:lstStyle/>
            <a:p>
              <a:pPr>
                <a:buClr>
                  <a:schemeClr val="dk1"/>
                </a:buClr>
                <a:buSzPts val="1800"/>
              </a:pPr>
              <a:r>
                <a:rPr lang="en-US" sz="2000" b="1">
                  <a:solidFill>
                    <a:schemeClr val="dk1"/>
                  </a:solidFill>
                  <a:latin typeface="Candara" panose="020E0502030303020204" pitchFamily="34" charset="0"/>
                  <a:ea typeface="Times New Roman"/>
                  <a:cs typeface="Times New Roman"/>
                  <a:sym typeface="Times New Roman"/>
                </a:rPr>
                <a:t>B</a:t>
              </a:r>
              <a:endParaRPr sz="2000">
                <a:solidFill>
                  <a:schemeClr val="dk1"/>
                </a:solidFill>
                <a:latin typeface="Candara" panose="020E0502030303020204" pitchFamily="34" charset="0"/>
                <a:ea typeface="Arial"/>
                <a:cs typeface="Arial"/>
                <a:sym typeface="Arial"/>
              </a:endParaRPr>
            </a:p>
          </p:txBody>
        </p:sp>
      </p:grpSp>
      <p:sp>
        <p:nvSpPr>
          <p:cNvPr id="165" name="Google Shape;165;p20"/>
          <p:cNvSpPr txBox="1"/>
          <p:nvPr/>
        </p:nvSpPr>
        <p:spPr>
          <a:xfrm>
            <a:off x="2220291" y="5600199"/>
            <a:ext cx="3124200" cy="430887"/>
          </a:xfrm>
          <a:prstGeom prst="rect">
            <a:avLst/>
          </a:prstGeom>
          <a:noFill/>
          <a:ln>
            <a:noFill/>
          </a:ln>
        </p:spPr>
        <p:txBody>
          <a:bodyPr spcFirstLastPara="1" wrap="square" lIns="91425" tIns="45700" rIns="91425" bIns="45700" anchor="t" anchorCtr="0">
            <a:spAutoFit/>
          </a:bodyPr>
          <a:lstStyle/>
          <a:p>
            <a:r>
              <a:rPr lang="en-US" sz="2200" b="1" i="1" dirty="0">
                <a:solidFill>
                  <a:schemeClr val="dk1"/>
                </a:solidFill>
                <a:latin typeface="Candara" panose="020E0502030303020204" pitchFamily="34" charset="0"/>
                <a:ea typeface="Calibri"/>
                <a:cs typeface="Calibri"/>
                <a:sym typeface="Calibri"/>
              </a:rPr>
              <a:t>a</a:t>
            </a:r>
            <a:r>
              <a:rPr lang="en-US" sz="2200" b="1" dirty="0">
                <a:solidFill>
                  <a:schemeClr val="dk1"/>
                </a:solidFill>
                <a:latin typeface="Candara" panose="020E0502030303020204" pitchFamily="34" charset="0"/>
                <a:ea typeface="Calibri"/>
                <a:cs typeface="Calibri"/>
                <a:sym typeface="Calibri"/>
              </a:rPr>
              <a:t>. The Principal Fraction </a:t>
            </a:r>
            <a:endParaRPr dirty="0">
              <a:latin typeface="Candara" panose="020E0502030303020204" pitchFamily="34" charset="0"/>
            </a:endParaRPr>
          </a:p>
        </p:txBody>
      </p:sp>
      <p:sp>
        <p:nvSpPr>
          <p:cNvPr id="166" name="Google Shape;166;p20"/>
          <p:cNvSpPr txBox="1"/>
          <p:nvPr/>
        </p:nvSpPr>
        <p:spPr>
          <a:xfrm>
            <a:off x="6492426" y="5614635"/>
            <a:ext cx="3429000" cy="430887"/>
          </a:xfrm>
          <a:prstGeom prst="rect">
            <a:avLst/>
          </a:prstGeom>
          <a:noFill/>
          <a:ln>
            <a:noFill/>
          </a:ln>
        </p:spPr>
        <p:txBody>
          <a:bodyPr spcFirstLastPara="1" wrap="square" lIns="91425" tIns="45700" rIns="91425" bIns="45700" anchor="t" anchorCtr="0">
            <a:spAutoFit/>
          </a:bodyPr>
          <a:lstStyle/>
          <a:p>
            <a:r>
              <a:rPr lang="en-US" sz="2200" b="1" i="1" dirty="0">
                <a:solidFill>
                  <a:schemeClr val="dk1"/>
                </a:solidFill>
                <a:latin typeface="Candara" panose="020E0502030303020204" pitchFamily="34" charset="0"/>
                <a:ea typeface="Calibri"/>
                <a:cs typeface="Calibri"/>
                <a:sym typeface="Calibri"/>
              </a:rPr>
              <a:t>b</a:t>
            </a:r>
            <a:r>
              <a:rPr lang="en-US" sz="2200" b="1" dirty="0">
                <a:solidFill>
                  <a:schemeClr val="dk1"/>
                </a:solidFill>
                <a:latin typeface="Candara" panose="020E0502030303020204" pitchFamily="34" charset="0"/>
                <a:ea typeface="Calibri"/>
                <a:cs typeface="Calibri"/>
                <a:sym typeface="Calibri"/>
              </a:rPr>
              <a:t>. The Alternate Fraction </a:t>
            </a:r>
            <a:endParaRPr dirty="0">
              <a:latin typeface="Candara" panose="020E0502030303020204" pitchFamily="34" charset="0"/>
            </a:endParaRPr>
          </a:p>
        </p:txBody>
      </p:sp>
      <p:sp>
        <p:nvSpPr>
          <p:cNvPr id="167" name="Google Shape;167;p20"/>
          <p:cNvSpPr txBox="1"/>
          <p:nvPr/>
        </p:nvSpPr>
        <p:spPr>
          <a:xfrm>
            <a:off x="3065742" y="6095522"/>
            <a:ext cx="6096000" cy="707846"/>
          </a:xfrm>
          <a:prstGeom prst="rect">
            <a:avLst/>
          </a:prstGeom>
          <a:noFill/>
          <a:ln>
            <a:noFill/>
          </a:ln>
        </p:spPr>
        <p:txBody>
          <a:bodyPr spcFirstLastPara="1" wrap="square" lIns="91425" tIns="45700" rIns="91425" bIns="45700" anchor="t" anchorCtr="0">
            <a:spAutoFit/>
          </a:bodyPr>
          <a:lstStyle/>
          <a:p>
            <a:r>
              <a:rPr lang="en-US" sz="2200" b="1" dirty="0">
                <a:solidFill>
                  <a:schemeClr val="dk1"/>
                </a:solidFill>
                <a:latin typeface="Candara" panose="020E0502030303020204" pitchFamily="34" charset="0"/>
                <a:ea typeface="Calibri"/>
                <a:cs typeface="Calibri"/>
                <a:sym typeface="Calibri"/>
              </a:rPr>
              <a:t>Figure 2: The Two One-Half Fractions of 2</a:t>
            </a:r>
            <a:r>
              <a:rPr lang="en-US" sz="2200" b="1" baseline="30000" dirty="0">
                <a:solidFill>
                  <a:schemeClr val="dk1"/>
                </a:solidFill>
                <a:latin typeface="Candara" panose="020E0502030303020204" pitchFamily="34" charset="0"/>
                <a:ea typeface="Calibri"/>
                <a:cs typeface="Calibri"/>
                <a:sym typeface="Calibri"/>
              </a:rPr>
              <a:t>3</a:t>
            </a:r>
            <a:r>
              <a:rPr lang="en-US" sz="2200" b="1" dirty="0">
                <a:solidFill>
                  <a:schemeClr val="dk1"/>
                </a:solidFill>
                <a:latin typeface="Candara" panose="020E0502030303020204" pitchFamily="34" charset="0"/>
                <a:ea typeface="Calibri"/>
                <a:cs typeface="Calibri"/>
                <a:sym typeface="Calibri"/>
              </a:rPr>
              <a:t> Design</a:t>
            </a:r>
          </a:p>
          <a:p>
            <a:pPr algn="ctr"/>
            <a:r>
              <a:rPr lang="en-US" sz="1800" b="1" dirty="0">
                <a:solidFill>
                  <a:schemeClr val="dk1"/>
                </a:solidFill>
                <a:latin typeface="Calibri"/>
                <a:ea typeface="Calibri"/>
                <a:cs typeface="Calibri"/>
                <a:sym typeface="Calibri"/>
              </a:rPr>
              <a:t>Source: Montgomery (2010, p. 295) </a:t>
            </a:r>
            <a:endParaRPr lang="en-US" dirty="0"/>
          </a:p>
        </p:txBody>
      </p:sp>
      <p:sp>
        <p:nvSpPr>
          <p:cNvPr id="2" name="TextBox 1">
            <a:extLst>
              <a:ext uri="{FF2B5EF4-FFF2-40B4-BE49-F238E27FC236}">
                <a16:creationId xmlns:a16="http://schemas.microsoft.com/office/drawing/2014/main" id="{90D1426D-FFAE-1EE5-F80A-5A560555A6B9}"/>
              </a:ext>
            </a:extLst>
          </p:cNvPr>
          <p:cNvSpPr txBox="1"/>
          <p:nvPr/>
        </p:nvSpPr>
        <p:spPr>
          <a:xfrm>
            <a:off x="1593449" y="426445"/>
            <a:ext cx="9005103" cy="1477328"/>
          </a:xfrm>
          <a:prstGeom prst="rect">
            <a:avLst/>
          </a:prstGeom>
          <a:noFill/>
        </p:spPr>
        <p:txBody>
          <a:bodyPr wrap="square" rtlCol="0">
            <a:spAutoFit/>
          </a:bodyPr>
          <a:lstStyle/>
          <a:p>
            <a:pPr algn="ctr"/>
            <a:r>
              <a:rPr lang="en-US" sz="2400" dirty="0">
                <a:latin typeface="Candara" panose="020E0502030303020204" pitchFamily="34" charset="0"/>
              </a:rPr>
              <a:t>SUBPLOTS</a:t>
            </a:r>
          </a:p>
          <a:p>
            <a:pPr algn="ctr"/>
            <a:r>
              <a:rPr lang="en-US" sz="2400" dirty="0">
                <a:latin typeface="Candara" panose="020E0502030303020204" pitchFamily="34" charset="0"/>
              </a:rPr>
              <a:t>Related figures may be assigned letters </a:t>
            </a:r>
            <a:r>
              <a:rPr lang="en-US" sz="2400" i="1" dirty="0">
                <a:latin typeface="Candara" panose="020E0502030303020204" pitchFamily="34" charset="0"/>
              </a:rPr>
              <a:t>a</a:t>
            </a:r>
            <a:r>
              <a:rPr lang="en-US" sz="2400" dirty="0">
                <a:latin typeface="Candara" panose="020E0502030303020204" pitchFamily="34" charset="0"/>
              </a:rPr>
              <a:t> and </a:t>
            </a:r>
            <a:r>
              <a:rPr lang="en-US" sz="2400" i="1" dirty="0">
                <a:latin typeface="Candara" panose="020E0502030303020204" pitchFamily="34" charset="0"/>
              </a:rPr>
              <a:t>b</a:t>
            </a:r>
            <a:r>
              <a:rPr lang="en-US" sz="2400" dirty="0">
                <a:latin typeface="Candara" panose="020E0502030303020204" pitchFamily="34" charset="0"/>
              </a:rPr>
              <a:t>,</a:t>
            </a:r>
            <a:r>
              <a:rPr lang="en-US" sz="2400" i="1" dirty="0">
                <a:latin typeface="Candara" panose="020E0502030303020204" pitchFamily="34" charset="0"/>
              </a:rPr>
              <a:t> </a:t>
            </a:r>
            <a:r>
              <a:rPr lang="en-US" sz="2400" dirty="0">
                <a:latin typeface="Candara" panose="020E0502030303020204" pitchFamily="34" charset="0"/>
              </a:rPr>
              <a:t>with figure number and label appearing below e. g. </a:t>
            </a:r>
            <a:r>
              <a:rPr lang="en-US" sz="2400" dirty="0">
                <a:solidFill>
                  <a:srgbClr val="0070C0"/>
                </a:solidFill>
                <a:latin typeface="Candara" panose="020E0502030303020204" pitchFamily="34" charset="0"/>
              </a:rPr>
              <a:t>Fig. 2</a:t>
            </a:r>
            <a:r>
              <a:rPr lang="en-US" sz="2400" i="1" dirty="0">
                <a:solidFill>
                  <a:srgbClr val="0070C0"/>
                </a:solidFill>
                <a:latin typeface="Candara" panose="020E0502030303020204" pitchFamily="34" charset="0"/>
              </a:rPr>
              <a:t>a </a:t>
            </a:r>
            <a:r>
              <a:rPr lang="en-US" sz="2400" dirty="0">
                <a:solidFill>
                  <a:srgbClr val="0070C0"/>
                </a:solidFill>
                <a:latin typeface="Candara" panose="020E0502030303020204" pitchFamily="34" charset="0"/>
              </a:rPr>
              <a:t>and</a:t>
            </a:r>
            <a:r>
              <a:rPr lang="en-US" sz="2400" i="1" dirty="0">
                <a:solidFill>
                  <a:srgbClr val="0070C0"/>
                </a:solidFill>
                <a:latin typeface="Candara" panose="020E0502030303020204" pitchFamily="34" charset="0"/>
              </a:rPr>
              <a:t> </a:t>
            </a:r>
            <a:r>
              <a:rPr lang="en-US" sz="2400" dirty="0">
                <a:solidFill>
                  <a:srgbClr val="0070C0"/>
                </a:solidFill>
                <a:latin typeface="Candara" panose="020E0502030303020204" pitchFamily="34" charset="0"/>
              </a:rPr>
              <a:t>Fig. 2</a:t>
            </a:r>
            <a:r>
              <a:rPr lang="en-US" sz="2400" i="1" dirty="0">
                <a:solidFill>
                  <a:srgbClr val="0070C0"/>
                </a:solidFill>
                <a:latin typeface="Candara" panose="020E0502030303020204" pitchFamily="34" charset="0"/>
              </a:rPr>
              <a:t>b</a:t>
            </a:r>
            <a:endParaRPr lang="en-US" sz="2400" dirty="0">
              <a:latin typeface="Candara" panose="020E0502030303020204" pitchFamily="3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00942" y="1064871"/>
            <a:ext cx="2801073" cy="4803493"/>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dirty="0"/>
              <a:t>TITLE OF TABLE</a:t>
            </a:r>
            <a:endParaRPr dirty="0"/>
          </a:p>
        </p:txBody>
      </p:sp>
      <p:sp>
        <p:nvSpPr>
          <p:cNvPr id="91" name="Google Shape;91;p14"/>
          <p:cNvSpPr txBox="1">
            <a:spLocks noGrp="1"/>
          </p:cNvSpPr>
          <p:nvPr>
            <p:ph type="body" idx="1"/>
          </p:nvPr>
        </p:nvSpPr>
        <p:spPr>
          <a:xfrm>
            <a:off x="3703898" y="1851949"/>
            <a:ext cx="7870786" cy="4274215"/>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buChar char="•"/>
            </a:pPr>
            <a:r>
              <a:rPr lang="en-US" sz="2800" dirty="0"/>
              <a:t>Every table must have a title on top  </a:t>
            </a:r>
          </a:p>
          <a:p>
            <a:pPr marL="342900" indent="-342900">
              <a:spcBef>
                <a:spcPts val="640"/>
              </a:spcBef>
              <a:buClr>
                <a:schemeClr val="dk1"/>
              </a:buClr>
              <a:buSzPts val="3200"/>
              <a:buChar char="•"/>
            </a:pPr>
            <a:r>
              <a:rPr lang="en-US" sz="2800" dirty="0"/>
              <a:t>Title should be short (preferably one line), clear, and self-explanatory</a:t>
            </a:r>
          </a:p>
          <a:p>
            <a:pPr marL="342900" indent="-342900">
              <a:spcBef>
                <a:spcPts val="640"/>
              </a:spcBef>
              <a:buClr>
                <a:schemeClr val="dk1"/>
              </a:buClr>
              <a:buSzPts val="3200"/>
              <a:buChar char="•"/>
            </a:pPr>
            <a:r>
              <a:rPr lang="en-US" sz="2800" dirty="0"/>
              <a:t>Subtitle, if necessary, may be given in parentheses</a:t>
            </a:r>
          </a:p>
          <a:p>
            <a:pPr marL="342900" indent="-342900">
              <a:spcBef>
                <a:spcPts val="640"/>
              </a:spcBef>
              <a:buClr>
                <a:srgbClr val="FF0000"/>
              </a:buClr>
              <a:buSzPts val="3200"/>
              <a:buChar char="•"/>
            </a:pPr>
            <a:r>
              <a:rPr lang="en-US" sz="2800" dirty="0"/>
              <a:t>Titles and subtitles must follow capitalization rules</a:t>
            </a:r>
          </a:p>
          <a:p>
            <a:pPr marL="342900" indent="-139700">
              <a:spcBef>
                <a:spcPts val="640"/>
              </a:spcBef>
              <a:buClr>
                <a:schemeClr val="dk1"/>
              </a:buClr>
              <a:buSzPts val="3200"/>
              <a:buNone/>
            </a:pPr>
            <a:endParaRPr lang="en-US" dirty="0"/>
          </a:p>
          <a:p>
            <a:pPr marL="342900" indent="-342900">
              <a:spcBef>
                <a:spcPts val="640"/>
              </a:spcBef>
              <a:buClr>
                <a:schemeClr val="dk1"/>
              </a:buClr>
              <a:buSzPts val="3200"/>
              <a:buChar char="•"/>
            </a:pPr>
            <a:endParaRPr dirty="0"/>
          </a:p>
          <a:p>
            <a:pPr marL="342900" indent="-139700">
              <a:spcBef>
                <a:spcPts val="640"/>
              </a:spcBef>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416690" y="1088020"/>
            <a:ext cx="2754774" cy="4699322"/>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FIGURE LEGENDS</a:t>
            </a:r>
            <a:br>
              <a:rPr lang="en-US" dirty="0"/>
            </a:br>
            <a:r>
              <a:rPr lang="en-US" dirty="0"/>
              <a:t>&amp; </a:t>
            </a:r>
            <a:br>
              <a:rPr lang="en-US" dirty="0"/>
            </a:br>
            <a:r>
              <a:rPr lang="en-US" dirty="0"/>
              <a:t>CITING SOURCE</a:t>
            </a:r>
          </a:p>
        </p:txBody>
      </p:sp>
      <p:sp>
        <p:nvSpPr>
          <p:cNvPr id="173" name="Google Shape;173;p21"/>
          <p:cNvSpPr txBox="1">
            <a:spLocks noGrp="1"/>
          </p:cNvSpPr>
          <p:nvPr>
            <p:ph type="body" idx="1"/>
          </p:nvPr>
        </p:nvSpPr>
        <p:spPr>
          <a:xfrm>
            <a:off x="3553428" y="405114"/>
            <a:ext cx="8032830" cy="5960961"/>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200" dirty="0"/>
              <a:t>Legend clarifies meanings of line styles, symbols, or other details given in figure</a:t>
            </a:r>
            <a:endParaRPr sz="2200" dirty="0"/>
          </a:p>
          <a:p>
            <a:pPr marL="342900" indent="-342900">
              <a:spcBef>
                <a:spcPts val="544"/>
              </a:spcBef>
              <a:buClr>
                <a:schemeClr val="dk1"/>
              </a:buClr>
              <a:buSzPct val="100000"/>
              <a:buChar char="•"/>
            </a:pPr>
            <a:r>
              <a:rPr lang="en-US" sz="2200" dirty="0"/>
              <a:t>Legend may also be an explanation consisting of one or more sentences, in which case figure caption ends with period after which legend starts e. g.</a:t>
            </a:r>
            <a:endParaRPr sz="2200" dirty="0"/>
          </a:p>
          <a:p>
            <a:pPr marL="342900" indent="-342900">
              <a:spcBef>
                <a:spcPts val="544"/>
              </a:spcBef>
              <a:buClr>
                <a:schemeClr val="dk1"/>
              </a:buClr>
              <a:buSzPct val="100000"/>
              <a:buNone/>
            </a:pPr>
            <a:r>
              <a:rPr lang="en-US" sz="2200" dirty="0"/>
              <a:t> Figure 5.2: Annual Production of Indian Steel Plants. This figure indicates the annual production of hot metal in India.</a:t>
            </a:r>
          </a:p>
          <a:p>
            <a:pPr marL="342900" indent="-342900" algn="ctr">
              <a:spcBef>
                <a:spcPts val="544"/>
              </a:spcBef>
              <a:buClr>
                <a:schemeClr val="dk1"/>
              </a:buClr>
              <a:buSzPct val="100000"/>
              <a:buNone/>
            </a:pPr>
            <a:r>
              <a:rPr lang="en-US" sz="2200" dirty="0"/>
              <a:t>***</a:t>
            </a:r>
          </a:p>
          <a:p>
            <a:pPr marL="342900" indent="-342900">
              <a:spcBef>
                <a:spcPts val="0"/>
              </a:spcBef>
              <a:buClr>
                <a:schemeClr val="dk1"/>
              </a:buClr>
              <a:buSzPts val="3200"/>
              <a:buChar char="•"/>
            </a:pPr>
            <a:r>
              <a:rPr lang="en-US" sz="2200" dirty="0"/>
              <a:t>If figure is taken from already published work, its source must be mentioned below figure caption</a:t>
            </a:r>
          </a:p>
          <a:p>
            <a:pPr marL="342900" indent="-342900">
              <a:spcBef>
                <a:spcPts val="640"/>
              </a:spcBef>
              <a:buClr>
                <a:schemeClr val="dk1"/>
              </a:buClr>
              <a:buSzPts val="3200"/>
              <a:buChar char="•"/>
            </a:pPr>
            <a:r>
              <a:rPr lang="en-US" sz="2200" dirty="0"/>
              <a:t>For such reproduction, prior permission of copyright owner is required</a:t>
            </a:r>
          </a:p>
          <a:p>
            <a:pPr marL="342900" indent="-342900">
              <a:spcBef>
                <a:spcPts val="640"/>
              </a:spcBef>
              <a:buClr>
                <a:schemeClr val="dk1"/>
              </a:buClr>
              <a:buSzPts val="3200"/>
              <a:buChar char="•"/>
            </a:pPr>
            <a:r>
              <a:rPr lang="en-US" sz="2200" dirty="0"/>
              <a:t>Write ‘With permission from . . .’ as a footnote to figure</a:t>
            </a:r>
          </a:p>
          <a:p>
            <a:pPr marL="342900" indent="-342900">
              <a:spcBef>
                <a:spcPts val="0"/>
              </a:spcBef>
              <a:buClr>
                <a:schemeClr val="dk1"/>
              </a:buClr>
              <a:buSzPct val="100000"/>
              <a:buChar char="•"/>
            </a:pPr>
            <a:r>
              <a:rPr lang="en-US" sz="2200" dirty="0"/>
              <a:t>If figure from own published paper is used, publisher’s permission is needed in signed copyright transfer from</a:t>
            </a:r>
          </a:p>
          <a:p>
            <a:pPr marL="342900" indent="-342900">
              <a:spcBef>
                <a:spcPts val="592"/>
              </a:spcBef>
              <a:buClr>
                <a:schemeClr val="dk1"/>
              </a:buClr>
              <a:buSzPct val="100000"/>
              <a:buChar char="•"/>
            </a:pPr>
            <a:r>
              <a:rPr lang="en-US" sz="2200" dirty="0"/>
              <a:t>If data published by someone else is used to develop a figure, the source should be credited by writing ‘Data from . . .’ after figure caption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405114" y="1064870"/>
            <a:ext cx="2777924" cy="4664597"/>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FIGURE LOCATION</a:t>
            </a:r>
            <a:br>
              <a:rPr lang="en-US" dirty="0"/>
            </a:br>
            <a:r>
              <a:rPr lang="en-US" dirty="0"/>
              <a:t>&amp;</a:t>
            </a:r>
            <a:br>
              <a:rPr lang="en-US" dirty="0"/>
            </a:br>
            <a:r>
              <a:rPr lang="en-US" dirty="0"/>
              <a:t>LINE THICKNESS</a:t>
            </a:r>
          </a:p>
        </p:txBody>
      </p:sp>
      <p:sp>
        <p:nvSpPr>
          <p:cNvPr id="243" name="Google Shape;243;p26"/>
          <p:cNvSpPr txBox="1">
            <a:spLocks noGrp="1"/>
          </p:cNvSpPr>
          <p:nvPr>
            <p:ph type="body" idx="1"/>
          </p:nvPr>
        </p:nvSpPr>
        <p:spPr>
          <a:xfrm>
            <a:off x="3588152" y="1064871"/>
            <a:ext cx="8009680" cy="5061294"/>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3200"/>
              <a:buChar char="•"/>
            </a:pPr>
            <a:r>
              <a:rPr lang="en-US" sz="2400" dirty="0"/>
              <a:t>Figure should be placed after, and close to, text where it is first referred</a:t>
            </a:r>
            <a:endParaRPr sz="2400" dirty="0"/>
          </a:p>
          <a:p>
            <a:pPr marL="342900" indent="-342900">
              <a:spcBef>
                <a:spcPts val="640"/>
              </a:spcBef>
              <a:buClr>
                <a:schemeClr val="dk1"/>
              </a:buClr>
              <a:buSzPts val="3200"/>
              <a:buChar char="•"/>
            </a:pPr>
            <a:r>
              <a:rPr lang="en-US" sz="2400" dirty="0"/>
              <a:t>If it cannot be fitted on the page where it is first referred, it should be given on top of next page</a:t>
            </a:r>
          </a:p>
          <a:p>
            <a:pPr marL="0" indent="0" algn="ctr">
              <a:spcBef>
                <a:spcPts val="640"/>
              </a:spcBef>
              <a:buClr>
                <a:schemeClr val="dk1"/>
              </a:buClr>
              <a:buSzPts val="3200"/>
              <a:buNone/>
            </a:pPr>
            <a:r>
              <a:rPr lang="en-US" sz="2400" dirty="0"/>
              <a:t>***</a:t>
            </a:r>
          </a:p>
          <a:p>
            <a:pPr marL="342900" indent="-342900">
              <a:spcBef>
                <a:spcPts val="0"/>
              </a:spcBef>
              <a:buClr>
                <a:schemeClr val="dk1"/>
              </a:buClr>
              <a:buSzPts val="3200"/>
              <a:buChar char="•"/>
            </a:pPr>
            <a:r>
              <a:rPr lang="en-US" sz="2400" dirty="0"/>
              <a:t>Lines in a figure should not be thinner than 0.5 point and should be of uniform density</a:t>
            </a:r>
          </a:p>
          <a:p>
            <a:pPr marL="342900" indent="-342900">
              <a:spcBef>
                <a:spcPts val="640"/>
              </a:spcBef>
              <a:buClr>
                <a:schemeClr val="dk1"/>
              </a:buClr>
              <a:buSzPts val="3200"/>
              <a:buChar char="•"/>
            </a:pPr>
            <a:r>
              <a:rPr lang="en-US" sz="2400" dirty="0"/>
              <a:t>Figures of equal importance should be of same size</a:t>
            </a:r>
          </a:p>
          <a:p>
            <a:pPr marL="342900" indent="-342900">
              <a:spcBef>
                <a:spcPts val="640"/>
              </a:spcBef>
              <a:buClr>
                <a:schemeClr val="dk1"/>
              </a:buClr>
              <a:buSzPts val="3200"/>
              <a:buChar char="•"/>
            </a:pPr>
            <a:r>
              <a:rPr lang="en-US" sz="2400" dirty="0"/>
              <a:t>For computer-generated figures, output must have minimum resolution of 300 dpi</a:t>
            </a:r>
          </a:p>
          <a:p>
            <a:pPr marL="342900" indent="-342900">
              <a:spcBef>
                <a:spcPts val="0"/>
              </a:spcBef>
              <a:buClr>
                <a:schemeClr val="dk1"/>
              </a:buClr>
              <a:buSzPts val="3200"/>
              <a:buChar char="•"/>
            </a:pPr>
            <a:r>
              <a:rPr lang="en-US" sz="2400" dirty="0"/>
              <a:t>Aspect ratio of a figure is height: width :: 2:3</a:t>
            </a:r>
          </a:p>
          <a:p>
            <a:pPr marL="342900" indent="-342900">
              <a:spcBef>
                <a:spcPts val="640"/>
              </a:spcBef>
              <a:buClr>
                <a:schemeClr val="dk1"/>
              </a:buClr>
              <a:buSzPts val="3200"/>
              <a:buChar char="•"/>
            </a:pPr>
            <a:r>
              <a:rPr lang="en-US" sz="2400" dirty="0"/>
              <a:t>Use arrows, circles, call-out boxes, and similar aids to help you draw attention to details if needed</a:t>
            </a:r>
          </a:p>
          <a:p>
            <a:pPr marL="342900" indent="-342900">
              <a:spcBef>
                <a:spcPts val="640"/>
              </a:spcBef>
              <a:buClr>
                <a:schemeClr val="dk1"/>
              </a:buClr>
              <a:buSzPts val="3200"/>
              <a:buChar char="•"/>
            </a:pPr>
            <a:r>
              <a:rPr lang="en-US" sz="2400" dirty="0"/>
              <a:t>In block diagrams, use maximum of 10 blocks or shapes</a:t>
            </a:r>
          </a:p>
          <a:p>
            <a:pPr marL="342900" indent="-342900">
              <a:spcBef>
                <a:spcPts val="640"/>
              </a:spcBef>
              <a:buClr>
                <a:schemeClr val="dk1"/>
              </a:buClr>
              <a:buSzPts val="3200"/>
              <a:buChar char="•"/>
            </a:pPr>
            <a:endParaRPr sz="2400" dirty="0"/>
          </a:p>
          <a:p>
            <a:pPr marL="342900" indent="-139700">
              <a:spcBef>
                <a:spcPts val="640"/>
              </a:spcBef>
              <a:buClr>
                <a:schemeClr val="dk1"/>
              </a:buClr>
              <a:buSzPts val="3200"/>
              <a:buNone/>
            </a:pP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324091" y="1145894"/>
            <a:ext cx="2858947" cy="4537276"/>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dirty="0"/>
              <a:t>GRAPHS</a:t>
            </a:r>
            <a:endParaRPr dirty="0"/>
          </a:p>
        </p:txBody>
      </p:sp>
      <p:sp>
        <p:nvSpPr>
          <p:cNvPr id="261" name="Google Shape;261;p29"/>
          <p:cNvSpPr txBox="1">
            <a:spLocks noGrp="1"/>
          </p:cNvSpPr>
          <p:nvPr>
            <p:ph type="body" idx="1"/>
          </p:nvPr>
        </p:nvSpPr>
        <p:spPr>
          <a:xfrm>
            <a:off x="3680748" y="1600201"/>
            <a:ext cx="7720315" cy="4082969"/>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buChar char="•"/>
            </a:pPr>
            <a:r>
              <a:rPr lang="en-US" sz="2800" dirty="0"/>
              <a:t>Graph is a special form of figure that shows variation of dependent variables (Y-axis) with change in value of an independent variable (X-axis)</a:t>
            </a:r>
            <a:endParaRPr sz="2800" dirty="0"/>
          </a:p>
          <a:p>
            <a:pPr marL="342900" indent="-139700">
              <a:spcBef>
                <a:spcPts val="640"/>
              </a:spcBef>
              <a:buClr>
                <a:schemeClr val="dk1"/>
              </a:buClr>
              <a:buSzPts val="3200"/>
              <a:buNone/>
            </a:pPr>
            <a:endParaRPr sz="2800" dirty="0"/>
          </a:p>
          <a:p>
            <a:pPr marL="342900" indent="-342900">
              <a:spcBef>
                <a:spcPts val="640"/>
              </a:spcBef>
              <a:buClr>
                <a:schemeClr val="dk1"/>
              </a:buClr>
              <a:buSzPts val="3200"/>
              <a:buChar char="•"/>
            </a:pPr>
            <a:r>
              <a:rPr lang="en-US" sz="2800" dirty="0"/>
              <a:t>Graphs may be two- or three-dimensional</a:t>
            </a:r>
            <a:endParaRPr sz="2800" dirty="0"/>
          </a:p>
          <a:p>
            <a:pPr marL="342900" indent="-139700">
              <a:spcBef>
                <a:spcPts val="640"/>
              </a:spcBef>
              <a:buClr>
                <a:schemeClr val="dk1"/>
              </a:buClr>
              <a:buSzPts val="3200"/>
              <a:buNone/>
            </a:pPr>
            <a:endParaRPr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266218" y="1053296"/>
            <a:ext cx="2963119" cy="476877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GRAPH GUIDELINES</a:t>
            </a:r>
          </a:p>
        </p:txBody>
      </p:sp>
      <p:sp>
        <p:nvSpPr>
          <p:cNvPr id="267" name="Google Shape;267;p30"/>
          <p:cNvSpPr txBox="1">
            <a:spLocks noGrp="1"/>
          </p:cNvSpPr>
          <p:nvPr>
            <p:ph type="body" idx="1"/>
          </p:nvPr>
        </p:nvSpPr>
        <p:spPr>
          <a:xfrm>
            <a:off x="3553427" y="254643"/>
            <a:ext cx="8079129" cy="6374757"/>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Char char="•"/>
            </a:pPr>
            <a:r>
              <a:rPr lang="en-US" dirty="0"/>
              <a:t>Label both X and Y axes and write their units of measure</a:t>
            </a:r>
            <a:endParaRPr dirty="0"/>
          </a:p>
          <a:p>
            <a:pPr marL="342900" indent="-342900">
              <a:spcBef>
                <a:spcPts val="544"/>
              </a:spcBef>
              <a:buClr>
                <a:srgbClr val="FF0000"/>
              </a:buClr>
              <a:buSzPct val="100000"/>
              <a:buChar char="•"/>
            </a:pPr>
            <a:r>
              <a:rPr lang="en-US" dirty="0"/>
              <a:t>Do not crowd interval marks on axis scales</a:t>
            </a:r>
            <a:endParaRPr dirty="0"/>
          </a:p>
          <a:p>
            <a:pPr marL="342900" indent="-342900">
              <a:spcBef>
                <a:spcPts val="544"/>
              </a:spcBef>
              <a:buClr>
                <a:schemeClr val="dk1"/>
              </a:buClr>
              <a:buSzPct val="100000"/>
              <a:buChar char="•"/>
            </a:pPr>
            <a:r>
              <a:rPr lang="en-US" dirty="0"/>
              <a:t>Line weights should be heaviest for graph, and lightest for boundary (maximize data-ink ratio)</a:t>
            </a:r>
            <a:endParaRPr dirty="0"/>
          </a:p>
          <a:p>
            <a:pPr marL="342900" indent="-342900">
              <a:spcBef>
                <a:spcPts val="544"/>
              </a:spcBef>
              <a:buClr>
                <a:schemeClr val="dk1"/>
              </a:buClr>
              <a:buSzPct val="100000"/>
              <a:buChar char="•"/>
            </a:pPr>
            <a:r>
              <a:rPr lang="en-US" dirty="0"/>
              <a:t>All symbols and letters in axis labels and legend must be clear and readable (not less than 8 point)</a:t>
            </a:r>
          </a:p>
          <a:p>
            <a:pPr marL="342900" indent="-342900">
              <a:spcBef>
                <a:spcPts val="0"/>
              </a:spcBef>
              <a:buClr>
                <a:schemeClr val="dk1"/>
              </a:buClr>
              <a:buSzPct val="100000"/>
              <a:buChar char="•"/>
            </a:pPr>
            <a:r>
              <a:rPr lang="en-US" dirty="0"/>
              <a:t>To compare values of two variables, plot two variables on same graph using same scale</a:t>
            </a:r>
          </a:p>
          <a:p>
            <a:pPr marL="342900" indent="-342900">
              <a:spcBef>
                <a:spcPts val="544"/>
              </a:spcBef>
              <a:buClr>
                <a:schemeClr val="dk1"/>
              </a:buClr>
              <a:buSzPct val="100000"/>
              <a:buChar char="•"/>
            </a:pPr>
            <a:r>
              <a:rPr lang="en-US" dirty="0"/>
              <a:t>Give tick marks at equal intervals on each axis to indicate units of measurement; tick marks should not be too many, and should point outwards for both axes</a:t>
            </a:r>
          </a:p>
          <a:p>
            <a:pPr marL="342900" indent="-342900">
              <a:spcBef>
                <a:spcPts val="544"/>
              </a:spcBef>
              <a:buClr>
                <a:schemeClr val="dk1"/>
              </a:buClr>
              <a:buSzPct val="100000"/>
              <a:buChar char="•"/>
            </a:pPr>
            <a:r>
              <a:rPr lang="en-US" dirty="0"/>
              <a:t>Place axis label parallel to axis unless label is short (one or two words); do not stack letters or words vertically</a:t>
            </a:r>
          </a:p>
          <a:p>
            <a:pPr marL="342900" indent="-342900">
              <a:spcBef>
                <a:spcPts val="544"/>
              </a:spcBef>
              <a:buClr>
                <a:schemeClr val="dk1"/>
              </a:buClr>
              <a:buSzPct val="100000"/>
              <a:buChar char="•"/>
            </a:pPr>
            <a:r>
              <a:rPr lang="en-US" dirty="0"/>
              <a:t>To have better clarity, choose Y-axis scale such that curves are separated by adequate space  </a:t>
            </a:r>
          </a:p>
          <a:p>
            <a:pPr marL="342900" indent="-342900">
              <a:spcBef>
                <a:spcPts val="544"/>
              </a:spcBef>
              <a:buClr>
                <a:schemeClr val="dk1"/>
              </a:buClr>
              <a:buSzPct val="100000"/>
              <a:buChar char="•"/>
            </a:pPr>
            <a:r>
              <a:rPr lang="en-US" dirty="0"/>
              <a:t>Do not clutter graph with more than four curves</a:t>
            </a:r>
          </a:p>
          <a:p>
            <a:pPr marL="342900" indent="-342900">
              <a:spcBef>
                <a:spcPts val="0"/>
              </a:spcBef>
              <a:buClr>
                <a:schemeClr val="dk1"/>
              </a:buClr>
              <a:buSzPts val="3200"/>
              <a:buChar char="•"/>
            </a:pPr>
            <a:r>
              <a:rPr lang="en-US" dirty="0"/>
              <a:t>In case of bar graphs, show error bar (1-sigma) or error bar (95 % C. I.) on top of each bar</a:t>
            </a:r>
          </a:p>
          <a:p>
            <a:pPr marL="342900" indent="-342900">
              <a:spcBef>
                <a:spcPts val="640"/>
              </a:spcBef>
              <a:buClr>
                <a:srgbClr val="FF0000"/>
              </a:buClr>
              <a:buSzPts val="3200"/>
              <a:buChar char="•"/>
            </a:pPr>
            <a:r>
              <a:rPr lang="en-US" dirty="0"/>
              <a:t>Box plots show median, 1</a:t>
            </a:r>
            <a:r>
              <a:rPr lang="en-US" baseline="30000" dirty="0"/>
              <a:t>st</a:t>
            </a:r>
            <a:r>
              <a:rPr lang="en-US" dirty="0"/>
              <a:t> and 3</a:t>
            </a:r>
            <a:r>
              <a:rPr lang="en-US" baseline="30000" dirty="0"/>
              <a:t>rd</a:t>
            </a:r>
            <a:r>
              <a:rPr lang="en-US" dirty="0"/>
              <a:t> quartiles, and extreme values (maximum and minimum, or 1.5 × IQR, or 1-sigma) on whiskers above and below box</a:t>
            </a:r>
            <a:endParaRPr dirty="0"/>
          </a:p>
          <a:p>
            <a:pPr marL="342900" indent="-342900">
              <a:spcBef>
                <a:spcPts val="544"/>
              </a:spcBef>
              <a:buClr>
                <a:schemeClr val="dk1"/>
              </a:buClr>
              <a:buSzPct val="10000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cxnSp>
        <p:nvCxnSpPr>
          <p:cNvPr id="283" name="Google Shape;283;p33"/>
          <p:cNvCxnSpPr>
            <a:cxnSpLocks/>
          </p:cNvCxnSpPr>
          <p:nvPr/>
        </p:nvCxnSpPr>
        <p:spPr>
          <a:xfrm>
            <a:off x="4078354" y="2106459"/>
            <a:ext cx="6574333" cy="7248"/>
          </a:xfrm>
          <a:prstGeom prst="straightConnector1">
            <a:avLst/>
          </a:prstGeom>
          <a:noFill/>
          <a:ln w="28575" cap="flat" cmpd="sng">
            <a:solidFill>
              <a:srgbClr val="4A7DBA"/>
            </a:solidFill>
            <a:prstDash val="solid"/>
            <a:round/>
            <a:headEnd type="none" w="sm" len="sm"/>
            <a:tailEnd type="none" w="sm" len="sm"/>
          </a:ln>
        </p:spPr>
      </p:cxnSp>
      <p:sp>
        <p:nvSpPr>
          <p:cNvPr id="284" name="Google Shape;284;p33"/>
          <p:cNvSpPr/>
          <p:nvPr/>
        </p:nvSpPr>
        <p:spPr>
          <a:xfrm>
            <a:off x="6731423" y="1512423"/>
            <a:ext cx="972475" cy="405685"/>
          </a:xfrm>
          <a:prstGeom prst="rect">
            <a:avLst/>
          </a:prstGeom>
          <a:solidFill>
            <a:schemeClr val="lt1"/>
          </a:solidFill>
          <a:ln w="2857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2000">
              <a:solidFill>
                <a:schemeClr val="lt1"/>
              </a:solidFill>
              <a:latin typeface="Candara" panose="020E0502030303020204" pitchFamily="34" charset="0"/>
              <a:ea typeface="Calibri"/>
              <a:cs typeface="Calibri"/>
              <a:sym typeface="Calibri"/>
            </a:endParaRPr>
          </a:p>
        </p:txBody>
      </p:sp>
      <p:cxnSp>
        <p:nvCxnSpPr>
          <p:cNvPr id="285" name="Google Shape;285;p33"/>
          <p:cNvCxnSpPr>
            <a:cxnSpLocks/>
          </p:cNvCxnSpPr>
          <p:nvPr/>
        </p:nvCxnSpPr>
        <p:spPr>
          <a:xfrm>
            <a:off x="7044922" y="1493104"/>
            <a:ext cx="9659" cy="434663"/>
          </a:xfrm>
          <a:prstGeom prst="straightConnector1">
            <a:avLst/>
          </a:prstGeom>
          <a:noFill/>
          <a:ln w="28575" cap="flat" cmpd="sng">
            <a:solidFill>
              <a:srgbClr val="4A7DBA"/>
            </a:solidFill>
            <a:prstDash val="solid"/>
            <a:round/>
            <a:headEnd type="none" w="sm" len="sm"/>
            <a:tailEnd type="none" w="sm" len="sm"/>
          </a:ln>
        </p:spPr>
      </p:cxnSp>
      <p:cxnSp>
        <p:nvCxnSpPr>
          <p:cNvPr id="286" name="Google Shape;286;p33"/>
          <p:cNvCxnSpPr>
            <a:endCxn id="284" idx="1"/>
          </p:cNvCxnSpPr>
          <p:nvPr/>
        </p:nvCxnSpPr>
        <p:spPr>
          <a:xfrm>
            <a:off x="5209664" y="1715265"/>
            <a:ext cx="1521759" cy="1"/>
          </a:xfrm>
          <a:prstGeom prst="straightConnector1">
            <a:avLst/>
          </a:prstGeom>
          <a:noFill/>
          <a:ln w="28575" cap="flat" cmpd="sng">
            <a:solidFill>
              <a:srgbClr val="4A7DBA"/>
            </a:solidFill>
            <a:prstDash val="solid"/>
            <a:round/>
            <a:headEnd type="none" w="sm" len="sm"/>
            <a:tailEnd type="none" w="sm" len="sm"/>
          </a:ln>
        </p:spPr>
      </p:cxnSp>
      <p:cxnSp>
        <p:nvCxnSpPr>
          <p:cNvPr id="287" name="Google Shape;287;p33"/>
          <p:cNvCxnSpPr>
            <a:cxnSpLocks/>
          </p:cNvCxnSpPr>
          <p:nvPr/>
        </p:nvCxnSpPr>
        <p:spPr>
          <a:xfrm flipV="1">
            <a:off x="7650183" y="1712448"/>
            <a:ext cx="1164944" cy="8453"/>
          </a:xfrm>
          <a:prstGeom prst="straightConnector1">
            <a:avLst/>
          </a:prstGeom>
          <a:noFill/>
          <a:ln w="28575" cap="flat" cmpd="sng">
            <a:solidFill>
              <a:srgbClr val="4A7DBA"/>
            </a:solidFill>
            <a:prstDash val="solid"/>
            <a:round/>
            <a:headEnd type="none" w="sm" len="sm"/>
            <a:tailEnd type="none" w="sm" len="sm"/>
          </a:ln>
        </p:spPr>
      </p:cxnSp>
      <p:cxnSp>
        <p:nvCxnSpPr>
          <p:cNvPr id="288" name="Google Shape;288;p33"/>
          <p:cNvCxnSpPr>
            <a:cxnSpLocks/>
          </p:cNvCxnSpPr>
          <p:nvPr/>
        </p:nvCxnSpPr>
        <p:spPr>
          <a:xfrm>
            <a:off x="5219341" y="1628332"/>
            <a:ext cx="0" cy="164206"/>
          </a:xfrm>
          <a:prstGeom prst="straightConnector1">
            <a:avLst/>
          </a:prstGeom>
          <a:noFill/>
          <a:ln w="28575" cap="flat" cmpd="sng">
            <a:solidFill>
              <a:srgbClr val="4A7DBA"/>
            </a:solidFill>
            <a:prstDash val="solid"/>
            <a:round/>
            <a:headEnd type="none" w="sm" len="sm"/>
            <a:tailEnd type="none" w="sm" len="sm"/>
          </a:ln>
        </p:spPr>
      </p:cxnSp>
      <p:cxnSp>
        <p:nvCxnSpPr>
          <p:cNvPr id="289" name="Google Shape;289;p33"/>
          <p:cNvCxnSpPr>
            <a:cxnSpLocks/>
          </p:cNvCxnSpPr>
          <p:nvPr/>
        </p:nvCxnSpPr>
        <p:spPr>
          <a:xfrm>
            <a:off x="5612101" y="1715264"/>
            <a:ext cx="1164944" cy="0"/>
          </a:xfrm>
          <a:prstGeom prst="straightConnector1">
            <a:avLst/>
          </a:prstGeom>
          <a:noFill/>
          <a:ln w="28575" cap="flat" cmpd="sng">
            <a:solidFill>
              <a:srgbClr val="4A7DBA"/>
            </a:solidFill>
            <a:prstDash val="solid"/>
            <a:round/>
            <a:headEnd type="none" w="sm" len="sm"/>
            <a:tailEnd type="none" w="sm" len="sm"/>
          </a:ln>
        </p:spPr>
      </p:cxnSp>
      <p:cxnSp>
        <p:nvCxnSpPr>
          <p:cNvPr id="290" name="Google Shape;290;p33"/>
          <p:cNvCxnSpPr>
            <a:cxnSpLocks/>
          </p:cNvCxnSpPr>
          <p:nvPr/>
        </p:nvCxnSpPr>
        <p:spPr>
          <a:xfrm>
            <a:off x="8820597" y="1626721"/>
            <a:ext cx="0" cy="164206"/>
          </a:xfrm>
          <a:prstGeom prst="straightConnector1">
            <a:avLst/>
          </a:prstGeom>
          <a:noFill/>
          <a:ln w="28575" cap="flat" cmpd="sng">
            <a:solidFill>
              <a:srgbClr val="4A7DBA"/>
            </a:solidFill>
            <a:prstDash val="solid"/>
            <a:round/>
            <a:headEnd type="none" w="sm" len="sm"/>
            <a:tailEnd type="none" w="sm" len="sm"/>
          </a:ln>
        </p:spPr>
      </p:cxnSp>
      <p:sp>
        <p:nvSpPr>
          <p:cNvPr id="291" name="Google Shape;291;p33"/>
          <p:cNvSpPr txBox="1"/>
          <p:nvPr/>
        </p:nvSpPr>
        <p:spPr>
          <a:xfrm>
            <a:off x="9197348" y="1599199"/>
            <a:ext cx="284448" cy="400069"/>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r>
              <a:rPr lang="en-US" sz="2000">
                <a:solidFill>
                  <a:schemeClr val="dk1"/>
                </a:solidFill>
                <a:latin typeface="Candara" panose="020E0502030303020204" pitchFamily="34" charset="0"/>
                <a:ea typeface="Calibri"/>
                <a:cs typeface="Calibri"/>
                <a:sym typeface="Calibri"/>
              </a:rPr>
              <a:t>*</a:t>
            </a:r>
            <a:endParaRPr sz="2000">
              <a:latin typeface="Candara" panose="020E0502030303020204" pitchFamily="34" charset="0"/>
            </a:endParaRPr>
          </a:p>
        </p:txBody>
      </p:sp>
      <p:sp>
        <p:nvSpPr>
          <p:cNvPr id="292" name="Google Shape;292;p33"/>
          <p:cNvSpPr txBox="1"/>
          <p:nvPr/>
        </p:nvSpPr>
        <p:spPr>
          <a:xfrm>
            <a:off x="10201059" y="1542139"/>
            <a:ext cx="279406" cy="400069"/>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r>
              <a:rPr lang="en-US" sz="2000">
                <a:solidFill>
                  <a:schemeClr val="dk1"/>
                </a:solidFill>
                <a:latin typeface="Candara" panose="020E0502030303020204" pitchFamily="34" charset="0"/>
                <a:ea typeface="Calibri"/>
                <a:cs typeface="Calibri"/>
                <a:sym typeface="Calibri"/>
              </a:rPr>
              <a:t>◦</a:t>
            </a:r>
            <a:endParaRPr sz="2000">
              <a:latin typeface="Candara" panose="020E0502030303020204" pitchFamily="34" charset="0"/>
            </a:endParaRPr>
          </a:p>
        </p:txBody>
      </p:sp>
      <p:sp>
        <p:nvSpPr>
          <p:cNvPr id="293" name="Google Shape;293;p33"/>
          <p:cNvSpPr txBox="1"/>
          <p:nvPr/>
        </p:nvSpPr>
        <p:spPr>
          <a:xfrm>
            <a:off x="3460831" y="3072389"/>
            <a:ext cx="3940546" cy="3785611"/>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Candara" panose="020E0502030303020204" pitchFamily="34" charset="0"/>
                <a:ea typeface="Calibri"/>
                <a:cs typeface="Calibri"/>
                <a:sym typeface="Calibri"/>
              </a:rPr>
              <a:t>Lower Inner Fence:	</a:t>
            </a:r>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.25 – 1.5 </a:t>
            </a:r>
            <a:r>
              <a:rPr lang="en-US" sz="2000" i="1" dirty="0">
                <a:solidFill>
                  <a:schemeClr val="dk1"/>
                </a:solidFill>
                <a:latin typeface="Candara" panose="020E0502030303020204" pitchFamily="34" charset="0"/>
                <a:ea typeface="Calibri"/>
                <a:cs typeface="Calibri"/>
                <a:sym typeface="Calibri"/>
              </a:rPr>
              <a:t>IQR</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Upper Inner Fence:	</a:t>
            </a:r>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.75 + 1.5 </a:t>
            </a:r>
            <a:r>
              <a:rPr lang="en-US" sz="2000" i="1" dirty="0">
                <a:solidFill>
                  <a:schemeClr val="dk1"/>
                </a:solidFill>
                <a:latin typeface="Candara" panose="020E0502030303020204" pitchFamily="34" charset="0"/>
                <a:ea typeface="Calibri"/>
                <a:cs typeface="Calibri"/>
                <a:sym typeface="Calibri"/>
              </a:rPr>
              <a:t>IQR</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Lower Outer Fence:	</a:t>
            </a:r>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.25 – 3 </a:t>
            </a:r>
            <a:r>
              <a:rPr lang="en-US" sz="2000" i="1" dirty="0">
                <a:solidFill>
                  <a:schemeClr val="dk1"/>
                </a:solidFill>
                <a:latin typeface="Candara" panose="020E0502030303020204" pitchFamily="34" charset="0"/>
                <a:ea typeface="Calibri"/>
                <a:cs typeface="Calibri"/>
                <a:sym typeface="Calibri"/>
              </a:rPr>
              <a:t>IQR</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Upper Outer Fence:	</a:t>
            </a:r>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.75 + 3 </a:t>
            </a:r>
            <a:r>
              <a:rPr lang="en-US" sz="2000" i="1" dirty="0">
                <a:solidFill>
                  <a:schemeClr val="dk1"/>
                </a:solidFill>
                <a:latin typeface="Candara" panose="020E0502030303020204" pitchFamily="34" charset="0"/>
                <a:ea typeface="Calibri"/>
                <a:cs typeface="Calibri"/>
                <a:sym typeface="Calibri"/>
              </a:rPr>
              <a:t>IQR</a:t>
            </a:r>
            <a:endParaRPr sz="2000" dirty="0">
              <a:latin typeface="Candara" panose="020E0502030303020204" pitchFamily="34" charset="0"/>
            </a:endParaRPr>
          </a:p>
          <a:p>
            <a:endParaRPr sz="2000" i="1" dirty="0">
              <a:solidFill>
                <a:schemeClr val="dk1"/>
              </a:solidFill>
              <a:latin typeface="Candara" panose="020E0502030303020204" pitchFamily="34" charset="0"/>
              <a:ea typeface="Calibri"/>
              <a:cs typeface="Calibri"/>
              <a:sym typeface="Calibri"/>
            </a:endParaRPr>
          </a:p>
          <a:p>
            <a:r>
              <a:rPr lang="en-US" sz="2000" dirty="0">
                <a:solidFill>
                  <a:schemeClr val="dk1"/>
                </a:solidFill>
                <a:latin typeface="Candara" panose="020E0502030303020204" pitchFamily="34" charset="0"/>
                <a:ea typeface="Calibri"/>
                <a:cs typeface="Calibri"/>
                <a:sym typeface="Calibri"/>
              </a:rPr>
              <a:t>Mild outliers are outside the inner fences but inside the outer fences.</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Extreme outliers are outside the outer fences.</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 </a:t>
            </a:r>
            <a:endParaRPr sz="2000" dirty="0">
              <a:latin typeface="Candara" panose="020E0502030303020204" pitchFamily="34" charset="0"/>
            </a:endParaRPr>
          </a:p>
          <a:p>
            <a:endParaRPr sz="2000" dirty="0">
              <a:solidFill>
                <a:schemeClr val="dk1"/>
              </a:solidFill>
              <a:latin typeface="Candara" panose="020E0502030303020204" pitchFamily="34" charset="0"/>
              <a:ea typeface="Calibri"/>
              <a:cs typeface="Calibri"/>
              <a:sym typeface="Calibri"/>
            </a:endParaRPr>
          </a:p>
          <a:p>
            <a:endParaRPr sz="2000" dirty="0">
              <a:solidFill>
                <a:schemeClr val="dk1"/>
              </a:solidFill>
              <a:latin typeface="Candara" panose="020E0502030303020204" pitchFamily="34" charset="0"/>
              <a:ea typeface="Calibri"/>
              <a:cs typeface="Calibri"/>
              <a:sym typeface="Calibri"/>
            </a:endParaRPr>
          </a:p>
        </p:txBody>
      </p:sp>
      <p:sp>
        <p:nvSpPr>
          <p:cNvPr id="294" name="Google Shape;294;p33"/>
          <p:cNvSpPr txBox="1"/>
          <p:nvPr/>
        </p:nvSpPr>
        <p:spPr>
          <a:xfrm>
            <a:off x="8704204" y="618309"/>
            <a:ext cx="1186637" cy="707846"/>
          </a:xfrm>
          <a:prstGeom prst="rect">
            <a:avLst/>
          </a:prstGeom>
          <a:noFill/>
          <a:ln>
            <a:noFill/>
          </a:ln>
        </p:spPr>
        <p:txBody>
          <a:bodyPr spcFirstLastPara="1" wrap="square" lIns="91425" tIns="45700" rIns="91425" bIns="45700" anchor="t" anchorCtr="0">
            <a:spAutoFit/>
          </a:bodyPr>
          <a:lstStyle/>
          <a:p>
            <a:r>
              <a:rPr lang="en-US" sz="2000" b="1">
                <a:solidFill>
                  <a:schemeClr val="dk1"/>
                </a:solidFill>
                <a:latin typeface="Candara" panose="020E0502030303020204" pitchFamily="34" charset="0"/>
                <a:ea typeface="Calibri"/>
                <a:cs typeface="Calibri"/>
                <a:sym typeface="Calibri"/>
              </a:rPr>
              <a:t>Mild Outliers</a:t>
            </a:r>
            <a:endParaRPr sz="2000">
              <a:latin typeface="Candara" panose="020E0502030303020204" pitchFamily="34" charset="0"/>
            </a:endParaRPr>
          </a:p>
        </p:txBody>
      </p:sp>
      <p:sp>
        <p:nvSpPr>
          <p:cNvPr id="295" name="Google Shape;295;p33"/>
          <p:cNvSpPr txBox="1"/>
          <p:nvPr/>
        </p:nvSpPr>
        <p:spPr>
          <a:xfrm>
            <a:off x="10201059" y="329167"/>
            <a:ext cx="1416759" cy="707846"/>
          </a:xfrm>
          <a:prstGeom prst="rect">
            <a:avLst/>
          </a:prstGeom>
          <a:noFill/>
          <a:ln>
            <a:noFill/>
          </a:ln>
        </p:spPr>
        <p:txBody>
          <a:bodyPr spcFirstLastPara="1" wrap="square" lIns="91425" tIns="45700" rIns="91425" bIns="45700" anchor="t" anchorCtr="0">
            <a:spAutoFit/>
          </a:bodyPr>
          <a:lstStyle/>
          <a:p>
            <a:r>
              <a:rPr lang="en-US" sz="2000" b="1" dirty="0">
                <a:solidFill>
                  <a:schemeClr val="dk1"/>
                </a:solidFill>
                <a:latin typeface="Candara" panose="020E0502030303020204" pitchFamily="34" charset="0"/>
                <a:ea typeface="Calibri"/>
                <a:cs typeface="Calibri"/>
                <a:sym typeface="Calibri"/>
              </a:rPr>
              <a:t>Extreme Outliers</a:t>
            </a:r>
            <a:endParaRPr sz="2000" dirty="0">
              <a:latin typeface="Candara" panose="020E0502030303020204" pitchFamily="34" charset="0"/>
            </a:endParaRPr>
          </a:p>
        </p:txBody>
      </p:sp>
      <p:cxnSp>
        <p:nvCxnSpPr>
          <p:cNvPr id="296" name="Google Shape;296;p33"/>
          <p:cNvCxnSpPr>
            <a:stCxn id="294" idx="2"/>
            <a:endCxn id="291" idx="0"/>
          </p:cNvCxnSpPr>
          <p:nvPr/>
        </p:nvCxnSpPr>
        <p:spPr>
          <a:xfrm>
            <a:off x="9297523" y="1326155"/>
            <a:ext cx="42049" cy="273044"/>
          </a:xfrm>
          <a:prstGeom prst="straightConnector1">
            <a:avLst/>
          </a:prstGeom>
          <a:noFill/>
          <a:ln w="9525" cap="flat" cmpd="sng">
            <a:solidFill>
              <a:srgbClr val="4A7DBA"/>
            </a:solidFill>
            <a:prstDash val="solid"/>
            <a:round/>
            <a:headEnd type="none" w="sm" len="sm"/>
            <a:tailEnd type="triangle" w="med" len="med"/>
          </a:ln>
        </p:spPr>
      </p:cxnSp>
      <p:cxnSp>
        <p:nvCxnSpPr>
          <p:cNvPr id="297" name="Google Shape;297;p33"/>
          <p:cNvCxnSpPr>
            <a:cxnSpLocks/>
          </p:cNvCxnSpPr>
          <p:nvPr/>
        </p:nvCxnSpPr>
        <p:spPr>
          <a:xfrm flipH="1">
            <a:off x="10323553" y="980506"/>
            <a:ext cx="314575" cy="723491"/>
          </a:xfrm>
          <a:prstGeom prst="straightConnector1">
            <a:avLst/>
          </a:prstGeom>
          <a:noFill/>
          <a:ln w="9525" cap="flat" cmpd="sng">
            <a:solidFill>
              <a:srgbClr val="4A7DBA"/>
            </a:solidFill>
            <a:prstDash val="solid"/>
            <a:round/>
            <a:headEnd type="none" w="sm" len="sm"/>
            <a:tailEnd type="triangle" w="med" len="med"/>
          </a:ln>
        </p:spPr>
      </p:cxnSp>
      <p:cxnSp>
        <p:nvCxnSpPr>
          <p:cNvPr id="298" name="Google Shape;298;p33"/>
          <p:cNvCxnSpPr>
            <a:cxnSpLocks/>
          </p:cNvCxnSpPr>
          <p:nvPr/>
        </p:nvCxnSpPr>
        <p:spPr>
          <a:xfrm flipV="1">
            <a:off x="4397907" y="2119339"/>
            <a:ext cx="0" cy="106250"/>
          </a:xfrm>
          <a:prstGeom prst="straightConnector1">
            <a:avLst/>
          </a:prstGeom>
          <a:noFill/>
          <a:ln w="28575" cap="flat" cmpd="sng">
            <a:solidFill>
              <a:srgbClr val="4A7DBA"/>
            </a:solidFill>
            <a:prstDash val="solid"/>
            <a:round/>
            <a:headEnd type="none" w="sm" len="sm"/>
            <a:tailEnd type="none" w="sm" len="sm"/>
          </a:ln>
        </p:spPr>
      </p:cxnSp>
      <p:cxnSp>
        <p:nvCxnSpPr>
          <p:cNvPr id="299" name="Google Shape;299;p33"/>
          <p:cNvCxnSpPr>
            <a:cxnSpLocks/>
          </p:cNvCxnSpPr>
          <p:nvPr/>
        </p:nvCxnSpPr>
        <p:spPr>
          <a:xfrm flipV="1">
            <a:off x="6582439" y="2112199"/>
            <a:ext cx="0" cy="106250"/>
          </a:xfrm>
          <a:prstGeom prst="straightConnector1">
            <a:avLst/>
          </a:prstGeom>
          <a:noFill/>
          <a:ln w="28575" cap="flat" cmpd="sng">
            <a:solidFill>
              <a:srgbClr val="4A7DBA"/>
            </a:solidFill>
            <a:prstDash val="solid"/>
            <a:round/>
            <a:headEnd type="none" w="sm" len="sm"/>
            <a:tailEnd type="none" w="sm" len="sm"/>
          </a:ln>
        </p:spPr>
      </p:cxnSp>
      <p:cxnSp>
        <p:nvCxnSpPr>
          <p:cNvPr id="300" name="Google Shape;300;p33"/>
          <p:cNvCxnSpPr>
            <a:cxnSpLocks/>
          </p:cNvCxnSpPr>
          <p:nvPr/>
        </p:nvCxnSpPr>
        <p:spPr>
          <a:xfrm flipV="1">
            <a:off x="8697240" y="2101483"/>
            <a:ext cx="0" cy="106250"/>
          </a:xfrm>
          <a:prstGeom prst="straightConnector1">
            <a:avLst/>
          </a:prstGeom>
          <a:noFill/>
          <a:ln w="28575" cap="flat" cmpd="sng">
            <a:solidFill>
              <a:srgbClr val="4A7DBA"/>
            </a:solidFill>
            <a:prstDash val="solid"/>
            <a:round/>
            <a:headEnd type="none" w="sm" len="sm"/>
            <a:tailEnd type="none" w="sm" len="sm"/>
          </a:ln>
        </p:spPr>
      </p:cxnSp>
      <p:cxnSp>
        <p:nvCxnSpPr>
          <p:cNvPr id="301" name="Google Shape;301;p33"/>
          <p:cNvCxnSpPr>
            <a:cxnSpLocks/>
          </p:cNvCxnSpPr>
          <p:nvPr/>
        </p:nvCxnSpPr>
        <p:spPr>
          <a:xfrm flipV="1">
            <a:off x="10630884" y="2090214"/>
            <a:ext cx="0" cy="106250"/>
          </a:xfrm>
          <a:prstGeom prst="straightConnector1">
            <a:avLst/>
          </a:prstGeom>
          <a:noFill/>
          <a:ln w="28575" cap="flat" cmpd="sng">
            <a:solidFill>
              <a:srgbClr val="4A7DBA"/>
            </a:solidFill>
            <a:prstDash val="solid"/>
            <a:round/>
            <a:headEnd type="none" w="sm" len="sm"/>
            <a:tailEnd type="none" w="sm" len="sm"/>
          </a:ln>
        </p:spPr>
      </p:cxnSp>
      <p:sp>
        <p:nvSpPr>
          <p:cNvPr id="302" name="Google Shape;302;p33"/>
          <p:cNvSpPr txBox="1"/>
          <p:nvPr/>
        </p:nvSpPr>
        <p:spPr>
          <a:xfrm>
            <a:off x="3970260" y="2225589"/>
            <a:ext cx="6888836" cy="400069"/>
          </a:xfrm>
          <a:prstGeom prst="rect">
            <a:avLst/>
          </a:prstGeom>
          <a:noFill/>
          <a:ln>
            <a:noFill/>
          </a:ln>
        </p:spPr>
        <p:txBody>
          <a:bodyPr spcFirstLastPara="1" wrap="square" lIns="91425" tIns="45700" rIns="91425" bIns="45700" anchor="t" anchorCtr="0">
            <a:spAutoFit/>
          </a:bodyPr>
          <a:lstStyle/>
          <a:p>
            <a:r>
              <a:rPr lang="en-US" sz="2000">
                <a:solidFill>
                  <a:schemeClr val="dk1"/>
                </a:solidFill>
                <a:latin typeface="Candara" panose="020E0502030303020204" pitchFamily="34" charset="0"/>
                <a:ea typeface="Calibri"/>
                <a:cs typeface="Calibri"/>
                <a:sym typeface="Calibri"/>
              </a:rPr>
              <a:t>0		         5		               10	                                         15</a:t>
            </a:r>
            <a:endParaRPr sz="2000">
              <a:latin typeface="Candara" panose="020E0502030303020204" pitchFamily="34" charset="0"/>
            </a:endParaRPr>
          </a:p>
        </p:txBody>
      </p:sp>
      <p:sp>
        <p:nvSpPr>
          <p:cNvPr id="303" name="Google Shape;303;p33"/>
          <p:cNvSpPr txBox="1"/>
          <p:nvPr/>
        </p:nvSpPr>
        <p:spPr>
          <a:xfrm>
            <a:off x="7438261" y="2301200"/>
            <a:ext cx="505706" cy="400069"/>
          </a:xfrm>
          <a:prstGeom prst="rect">
            <a:avLst/>
          </a:prstGeom>
          <a:noFill/>
          <a:ln>
            <a:noFill/>
          </a:ln>
        </p:spPr>
        <p:txBody>
          <a:bodyPr spcFirstLastPara="1" wrap="square" lIns="91425" tIns="45700" rIns="91425" bIns="45700" anchor="t" anchorCtr="0">
            <a:spAutoFit/>
          </a:bodyPr>
          <a:lstStyle/>
          <a:p>
            <a:r>
              <a:rPr lang="en-US" sz="2000" i="1">
                <a:solidFill>
                  <a:schemeClr val="dk1"/>
                </a:solidFill>
                <a:latin typeface="Candara" panose="020E0502030303020204" pitchFamily="34" charset="0"/>
                <a:ea typeface="Calibri"/>
                <a:cs typeface="Calibri"/>
                <a:sym typeface="Calibri"/>
              </a:rPr>
              <a:t>X</a:t>
            </a:r>
            <a:endParaRPr sz="2000">
              <a:latin typeface="Candara" panose="020E0502030303020204" pitchFamily="34" charset="0"/>
            </a:endParaRPr>
          </a:p>
        </p:txBody>
      </p:sp>
      <p:sp>
        <p:nvSpPr>
          <p:cNvPr id="304" name="Google Shape;304;p33"/>
          <p:cNvSpPr txBox="1"/>
          <p:nvPr/>
        </p:nvSpPr>
        <p:spPr>
          <a:xfrm>
            <a:off x="7763935" y="2697075"/>
            <a:ext cx="4042243" cy="347783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r>
              <a:rPr lang="en-US" sz="2000" b="1" dirty="0">
                <a:solidFill>
                  <a:srgbClr val="FF0000"/>
                </a:solidFill>
                <a:latin typeface="Candara" panose="020E0502030303020204" pitchFamily="34" charset="0"/>
                <a:ea typeface="Calibri"/>
                <a:cs typeface="Calibri"/>
                <a:sym typeface="Calibri"/>
              </a:rPr>
              <a:t>Example:</a:t>
            </a:r>
            <a:endParaRPr sz="2000" dirty="0">
              <a:latin typeface="Candara" panose="020E0502030303020204" pitchFamily="34" charset="0"/>
            </a:endParaRPr>
          </a:p>
          <a:p>
            <a:r>
              <a:rPr lang="en-US" sz="2000" b="1" dirty="0">
                <a:solidFill>
                  <a:srgbClr val="FF0000"/>
                </a:solidFill>
                <a:latin typeface="Candara" panose="020E0502030303020204" pitchFamily="34" charset="0"/>
                <a:ea typeface="Calibri"/>
                <a:cs typeface="Calibri"/>
                <a:sym typeface="Calibri"/>
              </a:rPr>
              <a:t>Consider data: 1 4 7 8 9 12 32</a:t>
            </a:r>
            <a:endParaRPr sz="2000" dirty="0">
              <a:latin typeface="Candara" panose="020E0502030303020204" pitchFamily="34" charset="0"/>
            </a:endParaRPr>
          </a:p>
          <a:p>
            <a:endParaRPr sz="2000" dirty="0">
              <a:solidFill>
                <a:schemeClr val="dk1"/>
              </a:solidFill>
              <a:latin typeface="Candara" panose="020E0502030303020204" pitchFamily="34" charset="0"/>
              <a:ea typeface="Calibri"/>
              <a:cs typeface="Calibri"/>
              <a:sym typeface="Calibri"/>
            </a:endParaRPr>
          </a:p>
          <a:p>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.50 = 2</a:t>
            </a:r>
            <a:r>
              <a:rPr lang="en-US" sz="2000" baseline="30000" dirty="0">
                <a:solidFill>
                  <a:schemeClr val="dk1"/>
                </a:solidFill>
                <a:latin typeface="Candara" panose="020E0502030303020204" pitchFamily="34" charset="0"/>
                <a:ea typeface="Calibri"/>
                <a:cs typeface="Calibri"/>
                <a:sym typeface="Calibri"/>
              </a:rPr>
              <a:t>nd</a:t>
            </a:r>
            <a:r>
              <a:rPr lang="en-US" sz="2000" dirty="0">
                <a:solidFill>
                  <a:schemeClr val="dk1"/>
                </a:solidFill>
                <a:latin typeface="Candara" panose="020E0502030303020204" pitchFamily="34" charset="0"/>
                <a:ea typeface="Calibri"/>
                <a:cs typeface="Calibri"/>
                <a:sym typeface="Calibri"/>
              </a:rPr>
              <a:t> quartile = Median = 8 </a:t>
            </a:r>
            <a:endParaRPr sz="2000" dirty="0">
              <a:latin typeface="Candara" panose="020E0502030303020204" pitchFamily="34" charset="0"/>
            </a:endParaRPr>
          </a:p>
          <a:p>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.25 = 1</a:t>
            </a:r>
            <a:r>
              <a:rPr lang="en-US" sz="2000" baseline="30000" dirty="0">
                <a:solidFill>
                  <a:schemeClr val="dk1"/>
                </a:solidFill>
                <a:latin typeface="Candara" panose="020E0502030303020204" pitchFamily="34" charset="0"/>
                <a:ea typeface="Calibri"/>
                <a:cs typeface="Calibri"/>
                <a:sym typeface="Calibri"/>
              </a:rPr>
              <a:t>st</a:t>
            </a:r>
            <a:r>
              <a:rPr lang="en-US" sz="2000" dirty="0">
                <a:solidFill>
                  <a:schemeClr val="dk1"/>
                </a:solidFill>
                <a:latin typeface="Candara" panose="020E0502030303020204" pitchFamily="34" charset="0"/>
                <a:ea typeface="Calibri"/>
                <a:cs typeface="Calibri"/>
                <a:sym typeface="Calibri"/>
              </a:rPr>
              <a:t> quartile = 4 </a:t>
            </a:r>
            <a:endParaRPr sz="2000" dirty="0">
              <a:latin typeface="Candara" panose="020E0502030303020204" pitchFamily="34" charset="0"/>
            </a:endParaRPr>
          </a:p>
          <a:p>
            <a:r>
              <a:rPr lang="en-US" sz="2000" i="1" dirty="0">
                <a:solidFill>
                  <a:schemeClr val="dk1"/>
                </a:solidFill>
                <a:latin typeface="Candara" panose="020E0502030303020204" pitchFamily="34" charset="0"/>
                <a:ea typeface="Calibri"/>
                <a:cs typeface="Calibri"/>
                <a:sym typeface="Calibri"/>
              </a:rPr>
              <a:t>x</a:t>
            </a:r>
            <a:r>
              <a:rPr lang="en-US" sz="2000" dirty="0">
                <a:solidFill>
                  <a:schemeClr val="dk1"/>
                </a:solidFill>
                <a:latin typeface="Candara" panose="020E0502030303020204" pitchFamily="34" charset="0"/>
                <a:ea typeface="Calibri"/>
                <a:cs typeface="Calibri"/>
                <a:sym typeface="Calibri"/>
              </a:rPr>
              <a:t>.75 = 3</a:t>
            </a:r>
            <a:r>
              <a:rPr lang="en-US" sz="2000" baseline="30000" dirty="0">
                <a:solidFill>
                  <a:schemeClr val="dk1"/>
                </a:solidFill>
                <a:latin typeface="Candara" panose="020E0502030303020204" pitchFamily="34" charset="0"/>
                <a:ea typeface="Calibri"/>
                <a:cs typeface="Calibri"/>
                <a:sym typeface="Calibri"/>
              </a:rPr>
              <a:t>rd</a:t>
            </a:r>
            <a:r>
              <a:rPr lang="en-US" sz="2000" dirty="0">
                <a:solidFill>
                  <a:schemeClr val="dk1"/>
                </a:solidFill>
                <a:latin typeface="Candara" panose="020E0502030303020204" pitchFamily="34" charset="0"/>
                <a:ea typeface="Calibri"/>
                <a:cs typeface="Calibri"/>
                <a:sym typeface="Calibri"/>
              </a:rPr>
              <a:t> quartile =12</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IQR = 12 – 4 = 8</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(1.5)(IQR) = (1.5)(12) = 18</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Upper Outer Fence = 12 + 18 = 30</a:t>
            </a:r>
            <a:endParaRPr sz="2000" dirty="0">
              <a:latin typeface="Candara" panose="020E0502030303020204" pitchFamily="34" charset="0"/>
            </a:endParaRPr>
          </a:p>
          <a:p>
            <a:endParaRPr sz="2000" dirty="0">
              <a:solidFill>
                <a:schemeClr val="dk1"/>
              </a:solidFill>
              <a:latin typeface="Candara" panose="020E0502030303020204" pitchFamily="34" charset="0"/>
              <a:ea typeface="Calibri"/>
              <a:cs typeface="Calibri"/>
              <a:sym typeface="Calibri"/>
            </a:endParaRPr>
          </a:p>
          <a:p>
            <a:r>
              <a:rPr lang="en-US" sz="2000" b="1" dirty="0">
                <a:solidFill>
                  <a:srgbClr val="0070C0"/>
                </a:solidFill>
                <a:latin typeface="Candara" panose="020E0502030303020204" pitchFamily="34" charset="0"/>
                <a:ea typeface="Calibri"/>
                <a:cs typeface="Calibri"/>
                <a:sym typeface="Calibri"/>
              </a:rPr>
              <a:t>32 is an extreme outlier</a:t>
            </a:r>
            <a:endParaRPr sz="2000" b="1" dirty="0">
              <a:solidFill>
                <a:schemeClr val="dk1"/>
              </a:solidFill>
              <a:latin typeface="Candara" panose="020E0502030303020204" pitchFamily="34" charset="0"/>
              <a:ea typeface="Calibri"/>
              <a:cs typeface="Calibri"/>
              <a:sym typeface="Calibri"/>
            </a:endParaRPr>
          </a:p>
        </p:txBody>
      </p:sp>
      <p:sp>
        <p:nvSpPr>
          <p:cNvPr id="305" name="Google Shape;305;p33"/>
          <p:cNvSpPr txBox="1"/>
          <p:nvPr/>
        </p:nvSpPr>
        <p:spPr>
          <a:xfrm>
            <a:off x="5714678" y="616573"/>
            <a:ext cx="2775604" cy="400069"/>
          </a:xfrm>
          <a:prstGeom prst="rect">
            <a:avLst/>
          </a:prstGeom>
          <a:noFill/>
          <a:ln>
            <a:noFill/>
          </a:ln>
        </p:spPr>
        <p:txBody>
          <a:bodyPr spcFirstLastPara="1" wrap="square" lIns="91425" tIns="45700" rIns="91425" bIns="45700" anchor="t" anchorCtr="0">
            <a:spAutoFit/>
          </a:bodyPr>
          <a:lstStyle/>
          <a:p>
            <a:pPr algn="ctr"/>
            <a:r>
              <a:rPr lang="en-US" sz="2000">
                <a:solidFill>
                  <a:schemeClr val="dk1"/>
                </a:solidFill>
                <a:latin typeface="Candara" panose="020E0502030303020204" pitchFamily="34" charset="0"/>
                <a:ea typeface="Calibri"/>
                <a:cs typeface="Calibri"/>
                <a:sym typeface="Calibri"/>
              </a:rPr>
              <a:t>Box Plot</a:t>
            </a:r>
            <a:endParaRPr sz="2000">
              <a:solidFill>
                <a:schemeClr val="dk1"/>
              </a:solidFill>
              <a:latin typeface="Candara" panose="020E0502030303020204" pitchFamily="34" charset="0"/>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p:nvPr/>
        </p:nvSpPr>
        <p:spPr>
          <a:xfrm>
            <a:off x="2750712" y="1166345"/>
            <a:ext cx="3110248" cy="2134673"/>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ndara" panose="020E0502030303020204" pitchFamily="34" charset="0"/>
              <a:ea typeface="Calibri"/>
              <a:cs typeface="Calibri"/>
              <a:sym typeface="Calibri"/>
            </a:endParaRPr>
          </a:p>
        </p:txBody>
      </p:sp>
      <p:sp>
        <p:nvSpPr>
          <p:cNvPr id="311" name="Google Shape;311;p34"/>
          <p:cNvSpPr txBox="1"/>
          <p:nvPr/>
        </p:nvSpPr>
        <p:spPr>
          <a:xfrm>
            <a:off x="2673439" y="3358851"/>
            <a:ext cx="3374268" cy="300082"/>
          </a:xfrm>
          <a:prstGeom prst="rect">
            <a:avLst/>
          </a:prstGeom>
          <a:noFill/>
          <a:ln>
            <a:noFill/>
          </a:ln>
        </p:spPr>
        <p:txBody>
          <a:bodyPr spcFirstLastPara="1" wrap="square" lIns="91425" tIns="45700" rIns="91425" bIns="45700" anchor="t" anchorCtr="0">
            <a:spAutoFit/>
          </a:bodyPr>
          <a:lstStyle/>
          <a:p>
            <a:r>
              <a:rPr lang="en-US" sz="1350">
                <a:solidFill>
                  <a:schemeClr val="dk1"/>
                </a:solidFill>
                <a:latin typeface="Candara" panose="020E0502030303020204" pitchFamily="34" charset="0"/>
                <a:ea typeface="Calibri"/>
                <a:cs typeface="Calibri"/>
                <a:sym typeface="Calibri"/>
              </a:rPr>
              <a:t>100 150  200    250   300   350  400  450  500</a:t>
            </a:r>
            <a:endParaRPr>
              <a:latin typeface="Candara" panose="020E0502030303020204" pitchFamily="34" charset="0"/>
            </a:endParaRPr>
          </a:p>
        </p:txBody>
      </p:sp>
      <p:sp>
        <p:nvSpPr>
          <p:cNvPr id="312" name="Google Shape;312;p34"/>
          <p:cNvSpPr txBox="1"/>
          <p:nvPr/>
        </p:nvSpPr>
        <p:spPr>
          <a:xfrm>
            <a:off x="2258098" y="1098729"/>
            <a:ext cx="460421" cy="2377574"/>
          </a:xfrm>
          <a:prstGeom prst="rect">
            <a:avLst/>
          </a:prstGeom>
          <a:noFill/>
          <a:ln>
            <a:noFill/>
          </a:ln>
        </p:spPr>
        <p:txBody>
          <a:bodyPr spcFirstLastPara="1" wrap="square" lIns="91425" tIns="45700" rIns="91425" bIns="45700" anchor="t" anchorCtr="0">
            <a:spAutoFit/>
          </a:bodyPr>
          <a:lstStyle/>
          <a:p>
            <a:r>
              <a:rPr lang="en-US" sz="1350">
                <a:solidFill>
                  <a:schemeClr val="dk1"/>
                </a:solidFill>
                <a:latin typeface="Candara" panose="020E0502030303020204" pitchFamily="34" charset="0"/>
                <a:ea typeface="Calibri"/>
                <a:cs typeface="Calibri"/>
                <a:sym typeface="Calibri"/>
              </a:rPr>
              <a:t>20</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18</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16</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14</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12</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10</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8</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6</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4</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2</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0</a:t>
            </a:r>
            <a:endParaRPr>
              <a:latin typeface="Candara" panose="020E0502030303020204" pitchFamily="34" charset="0"/>
            </a:endParaRPr>
          </a:p>
        </p:txBody>
      </p:sp>
      <p:sp>
        <p:nvSpPr>
          <p:cNvPr id="313" name="Google Shape;313;p34"/>
          <p:cNvSpPr txBox="1"/>
          <p:nvPr/>
        </p:nvSpPr>
        <p:spPr>
          <a:xfrm>
            <a:off x="1746964" y="1745000"/>
            <a:ext cx="550573" cy="507831"/>
          </a:xfrm>
          <a:prstGeom prst="rect">
            <a:avLst/>
          </a:prstGeom>
          <a:noFill/>
          <a:ln>
            <a:noFill/>
          </a:ln>
        </p:spPr>
        <p:txBody>
          <a:bodyPr spcFirstLastPara="1" wrap="square" lIns="91425" tIns="45700" rIns="91425" bIns="45700" anchor="t" anchorCtr="0">
            <a:spAutoFit/>
          </a:bodyPr>
          <a:lstStyle/>
          <a:p>
            <a:r>
              <a:rPr lang="en-US" sz="1350" b="1">
                <a:solidFill>
                  <a:schemeClr val="dk1"/>
                </a:solidFill>
                <a:latin typeface="Candara" panose="020E0502030303020204" pitchFamily="34" charset="0"/>
                <a:ea typeface="Calibri"/>
                <a:cs typeface="Calibri"/>
                <a:sym typeface="Calibri"/>
              </a:rPr>
              <a:t>% of Total</a:t>
            </a:r>
            <a:endParaRPr>
              <a:latin typeface="Candara" panose="020E0502030303020204" pitchFamily="34" charset="0"/>
            </a:endParaRPr>
          </a:p>
        </p:txBody>
      </p:sp>
      <p:sp>
        <p:nvSpPr>
          <p:cNvPr id="314" name="Google Shape;314;p34"/>
          <p:cNvSpPr/>
          <p:nvPr/>
        </p:nvSpPr>
        <p:spPr>
          <a:xfrm>
            <a:off x="7282466" y="1155076"/>
            <a:ext cx="3110248" cy="2134673"/>
          </a:xfrm>
          <a:prstGeom prst="rect">
            <a:avLst/>
          </a:prstGeom>
          <a:solidFill>
            <a:schemeClr val="lt1"/>
          </a:solidFill>
          <a:ln w="95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ndara" panose="020E0502030303020204" pitchFamily="34" charset="0"/>
              <a:ea typeface="Calibri"/>
              <a:cs typeface="Calibri"/>
              <a:sym typeface="Calibri"/>
            </a:endParaRPr>
          </a:p>
        </p:txBody>
      </p:sp>
      <p:cxnSp>
        <p:nvCxnSpPr>
          <p:cNvPr id="315" name="Google Shape;315;p34"/>
          <p:cNvCxnSpPr/>
          <p:nvPr/>
        </p:nvCxnSpPr>
        <p:spPr>
          <a:xfrm rot="10800000">
            <a:off x="7195535" y="3183497"/>
            <a:ext cx="77273" cy="0"/>
          </a:xfrm>
          <a:prstGeom prst="straightConnector1">
            <a:avLst/>
          </a:prstGeom>
          <a:noFill/>
          <a:ln w="9525" cap="flat" cmpd="sng">
            <a:solidFill>
              <a:srgbClr val="4A7DBA"/>
            </a:solidFill>
            <a:prstDash val="solid"/>
            <a:round/>
            <a:headEnd type="none" w="sm" len="sm"/>
            <a:tailEnd type="none" w="sm" len="sm"/>
          </a:ln>
        </p:spPr>
      </p:cxnSp>
      <p:cxnSp>
        <p:nvCxnSpPr>
          <p:cNvPr id="316" name="Google Shape;316;p34"/>
          <p:cNvCxnSpPr/>
          <p:nvPr/>
        </p:nvCxnSpPr>
        <p:spPr>
          <a:xfrm rot="10800000">
            <a:off x="7205195" y="2660294"/>
            <a:ext cx="77273" cy="0"/>
          </a:xfrm>
          <a:prstGeom prst="straightConnector1">
            <a:avLst/>
          </a:prstGeom>
          <a:noFill/>
          <a:ln w="9525" cap="flat" cmpd="sng">
            <a:solidFill>
              <a:srgbClr val="4A7DBA"/>
            </a:solidFill>
            <a:prstDash val="solid"/>
            <a:round/>
            <a:headEnd type="none" w="sm" len="sm"/>
            <a:tailEnd type="none" w="sm" len="sm"/>
          </a:ln>
        </p:spPr>
      </p:cxnSp>
      <p:cxnSp>
        <p:nvCxnSpPr>
          <p:cNvPr id="317" name="Google Shape;317;p34"/>
          <p:cNvCxnSpPr/>
          <p:nvPr/>
        </p:nvCxnSpPr>
        <p:spPr>
          <a:xfrm rot="10800000">
            <a:off x="7195535" y="2166066"/>
            <a:ext cx="77273" cy="0"/>
          </a:xfrm>
          <a:prstGeom prst="straightConnector1">
            <a:avLst/>
          </a:prstGeom>
          <a:noFill/>
          <a:ln w="9525" cap="flat" cmpd="sng">
            <a:solidFill>
              <a:srgbClr val="4A7DBA"/>
            </a:solidFill>
            <a:prstDash val="solid"/>
            <a:round/>
            <a:headEnd type="none" w="sm" len="sm"/>
            <a:tailEnd type="none" w="sm" len="sm"/>
          </a:ln>
        </p:spPr>
      </p:cxnSp>
      <p:cxnSp>
        <p:nvCxnSpPr>
          <p:cNvPr id="318" name="Google Shape;318;p34"/>
          <p:cNvCxnSpPr/>
          <p:nvPr/>
        </p:nvCxnSpPr>
        <p:spPr>
          <a:xfrm rot="10800000">
            <a:off x="7205195" y="1691158"/>
            <a:ext cx="77273" cy="0"/>
          </a:xfrm>
          <a:prstGeom prst="straightConnector1">
            <a:avLst/>
          </a:prstGeom>
          <a:noFill/>
          <a:ln w="9525" cap="flat" cmpd="sng">
            <a:solidFill>
              <a:srgbClr val="4A7DBA"/>
            </a:solidFill>
            <a:prstDash val="solid"/>
            <a:round/>
            <a:headEnd type="none" w="sm" len="sm"/>
            <a:tailEnd type="none" w="sm" len="sm"/>
          </a:ln>
        </p:spPr>
      </p:cxnSp>
      <p:cxnSp>
        <p:nvCxnSpPr>
          <p:cNvPr id="319" name="Google Shape;319;p34"/>
          <p:cNvCxnSpPr/>
          <p:nvPr/>
        </p:nvCxnSpPr>
        <p:spPr>
          <a:xfrm rot="10800000">
            <a:off x="7195535" y="1245227"/>
            <a:ext cx="77273" cy="0"/>
          </a:xfrm>
          <a:prstGeom prst="straightConnector1">
            <a:avLst/>
          </a:prstGeom>
          <a:noFill/>
          <a:ln w="9525" cap="flat" cmpd="sng">
            <a:solidFill>
              <a:srgbClr val="4A7DBA"/>
            </a:solidFill>
            <a:prstDash val="solid"/>
            <a:round/>
            <a:headEnd type="none" w="sm" len="sm"/>
            <a:tailEnd type="none" w="sm" len="sm"/>
          </a:ln>
        </p:spPr>
      </p:cxnSp>
      <p:cxnSp>
        <p:nvCxnSpPr>
          <p:cNvPr id="320" name="Google Shape;320;p34"/>
          <p:cNvCxnSpPr/>
          <p:nvPr/>
        </p:nvCxnSpPr>
        <p:spPr>
          <a:xfrm>
            <a:off x="7408036" y="3289748"/>
            <a:ext cx="0" cy="96592"/>
          </a:xfrm>
          <a:prstGeom prst="straightConnector1">
            <a:avLst/>
          </a:prstGeom>
          <a:noFill/>
          <a:ln w="9525" cap="flat" cmpd="sng">
            <a:solidFill>
              <a:srgbClr val="4A7DBA"/>
            </a:solidFill>
            <a:prstDash val="solid"/>
            <a:round/>
            <a:headEnd type="none" w="sm" len="sm"/>
            <a:tailEnd type="none" w="sm" len="sm"/>
          </a:ln>
        </p:spPr>
      </p:cxnSp>
      <p:cxnSp>
        <p:nvCxnSpPr>
          <p:cNvPr id="321" name="Google Shape;321;p34"/>
          <p:cNvCxnSpPr/>
          <p:nvPr/>
        </p:nvCxnSpPr>
        <p:spPr>
          <a:xfrm>
            <a:off x="8090616" y="3297797"/>
            <a:ext cx="0" cy="96592"/>
          </a:xfrm>
          <a:prstGeom prst="straightConnector1">
            <a:avLst/>
          </a:prstGeom>
          <a:noFill/>
          <a:ln w="9525" cap="flat" cmpd="sng">
            <a:solidFill>
              <a:srgbClr val="4A7DBA"/>
            </a:solidFill>
            <a:prstDash val="solid"/>
            <a:round/>
            <a:headEnd type="none" w="sm" len="sm"/>
            <a:tailEnd type="none" w="sm" len="sm"/>
          </a:ln>
        </p:spPr>
      </p:cxnSp>
      <p:cxnSp>
        <p:nvCxnSpPr>
          <p:cNvPr id="322" name="Google Shape;322;p34"/>
          <p:cNvCxnSpPr/>
          <p:nvPr/>
        </p:nvCxnSpPr>
        <p:spPr>
          <a:xfrm>
            <a:off x="8840810" y="3281698"/>
            <a:ext cx="0" cy="96592"/>
          </a:xfrm>
          <a:prstGeom prst="straightConnector1">
            <a:avLst/>
          </a:prstGeom>
          <a:noFill/>
          <a:ln w="9525" cap="flat" cmpd="sng">
            <a:solidFill>
              <a:srgbClr val="4A7DBA"/>
            </a:solidFill>
            <a:prstDash val="solid"/>
            <a:round/>
            <a:headEnd type="none" w="sm" len="sm"/>
            <a:tailEnd type="none" w="sm" len="sm"/>
          </a:ln>
        </p:spPr>
      </p:cxnSp>
      <p:cxnSp>
        <p:nvCxnSpPr>
          <p:cNvPr id="323" name="Google Shape;323;p34"/>
          <p:cNvCxnSpPr/>
          <p:nvPr/>
        </p:nvCxnSpPr>
        <p:spPr>
          <a:xfrm>
            <a:off x="9600664" y="3289748"/>
            <a:ext cx="0" cy="96592"/>
          </a:xfrm>
          <a:prstGeom prst="straightConnector1">
            <a:avLst/>
          </a:prstGeom>
          <a:noFill/>
          <a:ln w="9525" cap="flat" cmpd="sng">
            <a:solidFill>
              <a:srgbClr val="4A7DBA"/>
            </a:solidFill>
            <a:prstDash val="solid"/>
            <a:round/>
            <a:headEnd type="none" w="sm" len="sm"/>
            <a:tailEnd type="none" w="sm" len="sm"/>
          </a:ln>
        </p:spPr>
      </p:cxnSp>
      <p:cxnSp>
        <p:nvCxnSpPr>
          <p:cNvPr id="324" name="Google Shape;324;p34"/>
          <p:cNvCxnSpPr/>
          <p:nvPr/>
        </p:nvCxnSpPr>
        <p:spPr>
          <a:xfrm>
            <a:off x="10321881" y="3297797"/>
            <a:ext cx="0" cy="96592"/>
          </a:xfrm>
          <a:prstGeom prst="straightConnector1">
            <a:avLst/>
          </a:prstGeom>
          <a:noFill/>
          <a:ln w="9525" cap="flat" cmpd="sng">
            <a:solidFill>
              <a:srgbClr val="4A7DBA"/>
            </a:solidFill>
            <a:prstDash val="solid"/>
            <a:round/>
            <a:headEnd type="none" w="sm" len="sm"/>
            <a:tailEnd type="none" w="sm" len="sm"/>
          </a:ln>
        </p:spPr>
      </p:cxnSp>
      <p:sp>
        <p:nvSpPr>
          <p:cNvPr id="325" name="Google Shape;325;p34"/>
          <p:cNvSpPr txBox="1"/>
          <p:nvPr/>
        </p:nvSpPr>
        <p:spPr>
          <a:xfrm>
            <a:off x="7205194" y="3375316"/>
            <a:ext cx="3472466" cy="715581"/>
          </a:xfrm>
          <a:prstGeom prst="rect">
            <a:avLst/>
          </a:prstGeom>
          <a:noFill/>
          <a:ln>
            <a:noFill/>
          </a:ln>
        </p:spPr>
        <p:txBody>
          <a:bodyPr spcFirstLastPara="1" wrap="square" lIns="91425" tIns="45700" rIns="91425" bIns="45700" anchor="t" anchorCtr="0">
            <a:spAutoFit/>
          </a:bodyPr>
          <a:lstStyle/>
          <a:p>
            <a:r>
              <a:rPr lang="en-US" sz="1350">
                <a:solidFill>
                  <a:schemeClr val="dk1"/>
                </a:solidFill>
                <a:latin typeface="Candara" panose="020E0502030303020204" pitchFamily="34" charset="0"/>
                <a:ea typeface="Calibri"/>
                <a:cs typeface="Calibri"/>
                <a:sym typeface="Calibri"/>
              </a:rPr>
              <a:t>   1               3                 5                 7                9</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a:t>
            </a:r>
            <a:r>
              <a:rPr lang="en-US" sz="1350" b="1">
                <a:solidFill>
                  <a:schemeClr val="dk1"/>
                </a:solidFill>
                <a:latin typeface="Candara" panose="020E0502030303020204" pitchFamily="34" charset="0"/>
                <a:ea typeface="Calibri"/>
                <a:cs typeface="Calibri"/>
                <a:sym typeface="Calibri"/>
              </a:rPr>
              <a:t>log</a:t>
            </a:r>
            <a:r>
              <a:rPr lang="en-US" sz="750" b="1">
                <a:solidFill>
                  <a:schemeClr val="dk1"/>
                </a:solidFill>
                <a:latin typeface="Candara" panose="020E0502030303020204" pitchFamily="34" charset="0"/>
                <a:ea typeface="Calibri"/>
                <a:cs typeface="Calibri"/>
                <a:sym typeface="Calibri"/>
              </a:rPr>
              <a:t>2</a:t>
            </a:r>
            <a:r>
              <a:rPr lang="en-US" sz="1350" b="1">
                <a:solidFill>
                  <a:schemeClr val="dk1"/>
                </a:solidFill>
                <a:latin typeface="Candara" panose="020E0502030303020204" pitchFamily="34" charset="0"/>
                <a:ea typeface="Calibri"/>
                <a:cs typeface="Calibri"/>
                <a:sym typeface="Calibri"/>
              </a:rPr>
              <a:t> </a:t>
            </a:r>
            <a:r>
              <a:rPr lang="en-US" sz="1350">
                <a:solidFill>
                  <a:schemeClr val="dk1"/>
                </a:solidFill>
                <a:latin typeface="Candara" panose="020E0502030303020204" pitchFamily="34" charset="0"/>
                <a:ea typeface="Calibri"/>
                <a:cs typeface="Calibri"/>
                <a:sym typeface="Calibri"/>
              </a:rPr>
              <a:t>(</a:t>
            </a:r>
            <a:r>
              <a:rPr lang="en-US" sz="1350" b="1">
                <a:solidFill>
                  <a:schemeClr val="dk1"/>
                </a:solidFill>
                <a:latin typeface="Candara" panose="020E0502030303020204" pitchFamily="34" charset="0"/>
                <a:ea typeface="Calibri"/>
                <a:cs typeface="Calibri"/>
                <a:sym typeface="Calibri"/>
              </a:rPr>
              <a:t>Number of Recipients)</a:t>
            </a:r>
            <a:endParaRPr>
              <a:latin typeface="Candara" panose="020E0502030303020204" pitchFamily="34" charset="0"/>
            </a:endParaRPr>
          </a:p>
          <a:p>
            <a:r>
              <a:rPr lang="en-US" sz="1350">
                <a:solidFill>
                  <a:schemeClr val="dk1"/>
                </a:solidFill>
                <a:latin typeface="Candara" panose="020E0502030303020204" pitchFamily="34" charset="0"/>
                <a:ea typeface="Calibri"/>
                <a:cs typeface="Calibri"/>
                <a:sym typeface="Calibri"/>
              </a:rPr>
              <a:t> </a:t>
            </a:r>
            <a:endParaRPr>
              <a:latin typeface="Candara" panose="020E0502030303020204" pitchFamily="34" charset="0"/>
            </a:endParaRPr>
          </a:p>
        </p:txBody>
      </p:sp>
      <p:sp>
        <p:nvSpPr>
          <p:cNvPr id="326" name="Google Shape;326;p34"/>
          <p:cNvSpPr txBox="1"/>
          <p:nvPr/>
        </p:nvSpPr>
        <p:spPr>
          <a:xfrm>
            <a:off x="6789852" y="1155076"/>
            <a:ext cx="460421" cy="216982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20</a:t>
            </a:r>
            <a:endParaRPr>
              <a:latin typeface="Candara" panose="020E0502030303020204" pitchFamily="34" charset="0"/>
            </a:endParaRPr>
          </a:p>
          <a:p>
            <a:endParaRPr sz="1500">
              <a:solidFill>
                <a:schemeClr val="dk1"/>
              </a:solidFill>
              <a:latin typeface="Candara" panose="020E0502030303020204" pitchFamily="34" charset="0"/>
              <a:ea typeface="Calibri"/>
              <a:cs typeface="Calibri"/>
              <a:sym typeface="Calibri"/>
            </a:endParaRPr>
          </a:p>
          <a:p>
            <a:r>
              <a:rPr lang="en-US" sz="1500">
                <a:solidFill>
                  <a:schemeClr val="dk1"/>
                </a:solidFill>
                <a:latin typeface="Candara" panose="020E0502030303020204" pitchFamily="34" charset="0"/>
                <a:ea typeface="Calibri"/>
                <a:cs typeface="Calibri"/>
                <a:sym typeface="Calibri"/>
              </a:rPr>
              <a:t>15</a:t>
            </a:r>
            <a:endParaRPr>
              <a:latin typeface="Candara" panose="020E0502030303020204" pitchFamily="34" charset="0"/>
            </a:endParaRPr>
          </a:p>
          <a:p>
            <a:endParaRPr sz="1500">
              <a:solidFill>
                <a:schemeClr val="dk1"/>
              </a:solidFill>
              <a:latin typeface="Candara" panose="020E0502030303020204" pitchFamily="34" charset="0"/>
              <a:ea typeface="Calibri"/>
              <a:cs typeface="Calibri"/>
              <a:sym typeface="Calibri"/>
            </a:endParaRPr>
          </a:p>
          <a:p>
            <a:r>
              <a:rPr lang="en-US" sz="1500">
                <a:solidFill>
                  <a:schemeClr val="dk1"/>
                </a:solidFill>
                <a:latin typeface="Candara" panose="020E0502030303020204" pitchFamily="34" charset="0"/>
                <a:ea typeface="Calibri"/>
                <a:cs typeface="Calibri"/>
                <a:sym typeface="Calibri"/>
              </a:rPr>
              <a:t>10</a:t>
            </a:r>
            <a:endParaRPr>
              <a:latin typeface="Candara" panose="020E0502030303020204" pitchFamily="34" charset="0"/>
            </a:endParaRPr>
          </a:p>
          <a:p>
            <a:endParaRPr sz="1500">
              <a:solidFill>
                <a:schemeClr val="dk1"/>
              </a:solidFill>
              <a:latin typeface="Candara" panose="020E0502030303020204" pitchFamily="34" charset="0"/>
              <a:ea typeface="Calibri"/>
              <a:cs typeface="Calibri"/>
              <a:sym typeface="Calibri"/>
            </a:endParaRPr>
          </a:p>
          <a:p>
            <a:r>
              <a:rPr lang="en-US" sz="1500">
                <a:solidFill>
                  <a:schemeClr val="dk1"/>
                </a:solidFill>
                <a:latin typeface="Candara" panose="020E0502030303020204" pitchFamily="34" charset="0"/>
                <a:ea typeface="Calibri"/>
                <a:cs typeface="Calibri"/>
                <a:sym typeface="Calibri"/>
              </a:rPr>
              <a:t>  5</a:t>
            </a:r>
            <a:endParaRPr>
              <a:latin typeface="Candara" panose="020E0502030303020204" pitchFamily="34" charset="0"/>
            </a:endParaRPr>
          </a:p>
          <a:p>
            <a:endParaRPr sz="1500">
              <a:solidFill>
                <a:schemeClr val="dk1"/>
              </a:solidFill>
              <a:latin typeface="Candara" panose="020E0502030303020204" pitchFamily="34" charset="0"/>
              <a:ea typeface="Calibri"/>
              <a:cs typeface="Calibri"/>
              <a:sym typeface="Calibri"/>
            </a:endParaRPr>
          </a:p>
          <a:p>
            <a:r>
              <a:rPr lang="en-US" sz="1500">
                <a:solidFill>
                  <a:schemeClr val="dk1"/>
                </a:solidFill>
                <a:latin typeface="Candara" panose="020E0502030303020204" pitchFamily="34" charset="0"/>
                <a:ea typeface="Calibri"/>
                <a:cs typeface="Calibri"/>
                <a:sym typeface="Calibri"/>
              </a:rPr>
              <a:t>  0</a:t>
            </a:r>
            <a:endParaRPr>
              <a:latin typeface="Candara" panose="020E0502030303020204" pitchFamily="34" charset="0"/>
            </a:endParaRPr>
          </a:p>
        </p:txBody>
      </p:sp>
      <p:sp>
        <p:nvSpPr>
          <p:cNvPr id="327" name="Google Shape;327;p34"/>
          <p:cNvSpPr txBox="1"/>
          <p:nvPr/>
        </p:nvSpPr>
        <p:spPr>
          <a:xfrm rot="-5400000">
            <a:off x="5869840" y="1922245"/>
            <a:ext cx="1397630" cy="300082"/>
          </a:xfrm>
          <a:prstGeom prst="rect">
            <a:avLst/>
          </a:prstGeom>
          <a:noFill/>
          <a:ln>
            <a:noFill/>
          </a:ln>
        </p:spPr>
        <p:txBody>
          <a:bodyPr spcFirstLastPara="1" wrap="square" lIns="91425" tIns="45700" rIns="91425" bIns="45700" anchor="t" anchorCtr="0">
            <a:spAutoFit/>
          </a:bodyPr>
          <a:lstStyle/>
          <a:p>
            <a:r>
              <a:rPr lang="en-US" sz="1350" b="1">
                <a:solidFill>
                  <a:schemeClr val="dk1"/>
                </a:solidFill>
                <a:latin typeface="Candara" panose="020E0502030303020204" pitchFamily="34" charset="0"/>
                <a:ea typeface="Calibri"/>
                <a:cs typeface="Calibri"/>
                <a:sym typeface="Calibri"/>
              </a:rPr>
              <a:t>% of Total</a:t>
            </a:r>
            <a:endParaRPr>
              <a:latin typeface="Candara" panose="020E0502030303020204" pitchFamily="34" charset="0"/>
            </a:endParaRPr>
          </a:p>
        </p:txBody>
      </p:sp>
      <p:cxnSp>
        <p:nvCxnSpPr>
          <p:cNvPr id="328" name="Google Shape;328;p34"/>
          <p:cNvCxnSpPr/>
          <p:nvPr/>
        </p:nvCxnSpPr>
        <p:spPr>
          <a:xfrm rot="10800000">
            <a:off x="10402375" y="3176993"/>
            <a:ext cx="77273" cy="0"/>
          </a:xfrm>
          <a:prstGeom prst="straightConnector1">
            <a:avLst/>
          </a:prstGeom>
          <a:noFill/>
          <a:ln w="9525" cap="flat" cmpd="sng">
            <a:solidFill>
              <a:srgbClr val="4A7DBA"/>
            </a:solidFill>
            <a:prstDash val="solid"/>
            <a:round/>
            <a:headEnd type="none" w="sm" len="sm"/>
            <a:tailEnd type="none" w="sm" len="sm"/>
          </a:ln>
        </p:spPr>
      </p:cxnSp>
      <p:cxnSp>
        <p:nvCxnSpPr>
          <p:cNvPr id="329" name="Google Shape;329;p34"/>
          <p:cNvCxnSpPr/>
          <p:nvPr/>
        </p:nvCxnSpPr>
        <p:spPr>
          <a:xfrm>
            <a:off x="8840811" y="1058483"/>
            <a:ext cx="0" cy="96592"/>
          </a:xfrm>
          <a:prstGeom prst="straightConnector1">
            <a:avLst/>
          </a:prstGeom>
          <a:noFill/>
          <a:ln w="9525" cap="flat" cmpd="sng">
            <a:solidFill>
              <a:srgbClr val="4A7DBA"/>
            </a:solidFill>
            <a:prstDash val="solid"/>
            <a:round/>
            <a:headEnd type="none" w="sm" len="sm"/>
            <a:tailEnd type="none" w="sm" len="sm"/>
          </a:ln>
        </p:spPr>
      </p:cxnSp>
      <p:cxnSp>
        <p:nvCxnSpPr>
          <p:cNvPr id="330" name="Google Shape;330;p34"/>
          <p:cNvCxnSpPr/>
          <p:nvPr/>
        </p:nvCxnSpPr>
        <p:spPr>
          <a:xfrm>
            <a:off x="9615153" y="1058483"/>
            <a:ext cx="0" cy="96592"/>
          </a:xfrm>
          <a:prstGeom prst="straightConnector1">
            <a:avLst/>
          </a:prstGeom>
          <a:noFill/>
          <a:ln w="9525" cap="flat" cmpd="sng">
            <a:solidFill>
              <a:srgbClr val="4A7DBA"/>
            </a:solidFill>
            <a:prstDash val="solid"/>
            <a:round/>
            <a:headEnd type="none" w="sm" len="sm"/>
            <a:tailEnd type="none" w="sm" len="sm"/>
          </a:ln>
        </p:spPr>
      </p:cxnSp>
      <p:cxnSp>
        <p:nvCxnSpPr>
          <p:cNvPr id="331" name="Google Shape;331;p34"/>
          <p:cNvCxnSpPr/>
          <p:nvPr/>
        </p:nvCxnSpPr>
        <p:spPr>
          <a:xfrm>
            <a:off x="7401597" y="1048824"/>
            <a:ext cx="0" cy="96592"/>
          </a:xfrm>
          <a:prstGeom prst="straightConnector1">
            <a:avLst/>
          </a:prstGeom>
          <a:noFill/>
          <a:ln w="9525" cap="flat" cmpd="sng">
            <a:solidFill>
              <a:srgbClr val="4A7DBA"/>
            </a:solidFill>
            <a:prstDash val="solid"/>
            <a:round/>
            <a:headEnd type="none" w="sm" len="sm"/>
            <a:tailEnd type="none" w="sm" len="sm"/>
          </a:ln>
        </p:spPr>
      </p:cxnSp>
      <p:cxnSp>
        <p:nvCxnSpPr>
          <p:cNvPr id="332" name="Google Shape;332;p34"/>
          <p:cNvCxnSpPr/>
          <p:nvPr/>
        </p:nvCxnSpPr>
        <p:spPr>
          <a:xfrm>
            <a:off x="8090616" y="1048824"/>
            <a:ext cx="0" cy="96592"/>
          </a:xfrm>
          <a:prstGeom prst="straightConnector1">
            <a:avLst/>
          </a:prstGeom>
          <a:noFill/>
          <a:ln w="9525" cap="flat" cmpd="sng">
            <a:solidFill>
              <a:srgbClr val="4A7DBA"/>
            </a:solidFill>
            <a:prstDash val="solid"/>
            <a:round/>
            <a:headEnd type="none" w="sm" len="sm"/>
            <a:tailEnd type="none" w="sm" len="sm"/>
          </a:ln>
        </p:spPr>
      </p:cxnSp>
      <p:cxnSp>
        <p:nvCxnSpPr>
          <p:cNvPr id="333" name="Google Shape;333;p34"/>
          <p:cNvCxnSpPr/>
          <p:nvPr/>
        </p:nvCxnSpPr>
        <p:spPr>
          <a:xfrm>
            <a:off x="10289684" y="1058483"/>
            <a:ext cx="0" cy="96592"/>
          </a:xfrm>
          <a:prstGeom prst="straightConnector1">
            <a:avLst/>
          </a:prstGeom>
          <a:noFill/>
          <a:ln w="9525" cap="flat" cmpd="sng">
            <a:solidFill>
              <a:srgbClr val="4A7DBA"/>
            </a:solidFill>
            <a:prstDash val="solid"/>
            <a:round/>
            <a:headEnd type="none" w="sm" len="sm"/>
            <a:tailEnd type="none" w="sm" len="sm"/>
          </a:ln>
        </p:spPr>
      </p:cxnSp>
      <p:cxnSp>
        <p:nvCxnSpPr>
          <p:cNvPr id="334" name="Google Shape;334;p34"/>
          <p:cNvCxnSpPr/>
          <p:nvPr/>
        </p:nvCxnSpPr>
        <p:spPr>
          <a:xfrm rot="10800000">
            <a:off x="10399154" y="2671563"/>
            <a:ext cx="77273" cy="0"/>
          </a:xfrm>
          <a:prstGeom prst="straightConnector1">
            <a:avLst/>
          </a:prstGeom>
          <a:noFill/>
          <a:ln w="9525" cap="flat" cmpd="sng">
            <a:solidFill>
              <a:srgbClr val="4A7DBA"/>
            </a:solidFill>
            <a:prstDash val="solid"/>
            <a:round/>
            <a:headEnd type="none" w="sm" len="sm"/>
            <a:tailEnd type="none" w="sm" len="sm"/>
          </a:ln>
        </p:spPr>
      </p:cxnSp>
      <p:cxnSp>
        <p:nvCxnSpPr>
          <p:cNvPr id="335" name="Google Shape;335;p34"/>
          <p:cNvCxnSpPr/>
          <p:nvPr/>
        </p:nvCxnSpPr>
        <p:spPr>
          <a:xfrm rot="10800000">
            <a:off x="10399154" y="2166066"/>
            <a:ext cx="77273" cy="0"/>
          </a:xfrm>
          <a:prstGeom prst="straightConnector1">
            <a:avLst/>
          </a:prstGeom>
          <a:noFill/>
          <a:ln w="9525" cap="flat" cmpd="sng">
            <a:solidFill>
              <a:srgbClr val="4A7DBA"/>
            </a:solidFill>
            <a:prstDash val="solid"/>
            <a:round/>
            <a:headEnd type="none" w="sm" len="sm"/>
            <a:tailEnd type="none" w="sm" len="sm"/>
          </a:ln>
        </p:spPr>
      </p:cxnSp>
      <p:cxnSp>
        <p:nvCxnSpPr>
          <p:cNvPr id="336" name="Google Shape;336;p34"/>
          <p:cNvCxnSpPr/>
          <p:nvPr/>
        </p:nvCxnSpPr>
        <p:spPr>
          <a:xfrm rot="10800000">
            <a:off x="10399154" y="1691158"/>
            <a:ext cx="77273" cy="0"/>
          </a:xfrm>
          <a:prstGeom prst="straightConnector1">
            <a:avLst/>
          </a:prstGeom>
          <a:noFill/>
          <a:ln w="9525" cap="flat" cmpd="sng">
            <a:solidFill>
              <a:srgbClr val="4A7DBA"/>
            </a:solidFill>
            <a:prstDash val="solid"/>
            <a:round/>
            <a:headEnd type="none" w="sm" len="sm"/>
            <a:tailEnd type="none" w="sm" len="sm"/>
          </a:ln>
        </p:spPr>
      </p:cxnSp>
      <p:cxnSp>
        <p:nvCxnSpPr>
          <p:cNvPr id="337" name="Google Shape;337;p34"/>
          <p:cNvCxnSpPr/>
          <p:nvPr/>
        </p:nvCxnSpPr>
        <p:spPr>
          <a:xfrm rot="10800000">
            <a:off x="10392715" y="1222625"/>
            <a:ext cx="77273" cy="0"/>
          </a:xfrm>
          <a:prstGeom prst="straightConnector1">
            <a:avLst/>
          </a:prstGeom>
          <a:noFill/>
          <a:ln w="9525" cap="flat" cmpd="sng">
            <a:solidFill>
              <a:srgbClr val="4A7DBA"/>
            </a:solidFill>
            <a:prstDash val="solid"/>
            <a:round/>
            <a:headEnd type="none" w="sm" len="sm"/>
            <a:tailEnd type="none" w="sm" len="sm"/>
          </a:ln>
        </p:spPr>
      </p:cxnSp>
      <p:cxnSp>
        <p:nvCxnSpPr>
          <p:cNvPr id="338" name="Google Shape;338;p34"/>
          <p:cNvCxnSpPr/>
          <p:nvPr/>
        </p:nvCxnSpPr>
        <p:spPr>
          <a:xfrm flipH="1">
            <a:off x="2827988" y="1166344"/>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39" name="Google Shape;339;p34"/>
          <p:cNvCxnSpPr/>
          <p:nvPr/>
        </p:nvCxnSpPr>
        <p:spPr>
          <a:xfrm flipH="1">
            <a:off x="3145530" y="1145106"/>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0" name="Google Shape;340;p34"/>
          <p:cNvCxnSpPr/>
          <p:nvPr/>
        </p:nvCxnSpPr>
        <p:spPr>
          <a:xfrm flipH="1">
            <a:off x="3510567" y="1154275"/>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1" name="Google Shape;341;p34"/>
          <p:cNvCxnSpPr/>
          <p:nvPr/>
        </p:nvCxnSpPr>
        <p:spPr>
          <a:xfrm flipH="1">
            <a:off x="3904983" y="1160309"/>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2" name="Google Shape;342;p34"/>
          <p:cNvCxnSpPr/>
          <p:nvPr/>
        </p:nvCxnSpPr>
        <p:spPr>
          <a:xfrm flipH="1">
            <a:off x="4289739" y="1166344"/>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3" name="Google Shape;343;p34"/>
          <p:cNvCxnSpPr/>
          <p:nvPr/>
        </p:nvCxnSpPr>
        <p:spPr>
          <a:xfrm flipH="1">
            <a:off x="4684154" y="1180032"/>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4" name="Google Shape;344;p34"/>
          <p:cNvCxnSpPr/>
          <p:nvPr/>
        </p:nvCxnSpPr>
        <p:spPr>
          <a:xfrm flipH="1">
            <a:off x="5009345" y="1166344"/>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5" name="Google Shape;345;p34"/>
          <p:cNvCxnSpPr/>
          <p:nvPr/>
        </p:nvCxnSpPr>
        <p:spPr>
          <a:xfrm flipH="1">
            <a:off x="5336548" y="1138978"/>
            <a:ext cx="9659" cy="2146742"/>
          </a:xfrm>
          <a:prstGeom prst="straightConnector1">
            <a:avLst/>
          </a:prstGeom>
          <a:noFill/>
          <a:ln w="9525" cap="flat" cmpd="sng">
            <a:solidFill>
              <a:srgbClr val="4A7DBA"/>
            </a:solidFill>
            <a:prstDash val="solid"/>
            <a:round/>
            <a:headEnd type="none" w="sm" len="sm"/>
            <a:tailEnd type="none" w="sm" len="sm"/>
          </a:ln>
        </p:spPr>
      </p:cxnSp>
      <p:cxnSp>
        <p:nvCxnSpPr>
          <p:cNvPr id="346" name="Google Shape;346;p34"/>
          <p:cNvCxnSpPr/>
          <p:nvPr/>
        </p:nvCxnSpPr>
        <p:spPr>
          <a:xfrm flipH="1">
            <a:off x="5654091" y="1160714"/>
            <a:ext cx="9659" cy="2146742"/>
          </a:xfrm>
          <a:prstGeom prst="straightConnector1">
            <a:avLst/>
          </a:prstGeom>
          <a:noFill/>
          <a:ln w="9525" cap="flat" cmpd="sng">
            <a:solidFill>
              <a:srgbClr val="4A7DBA"/>
            </a:solidFill>
            <a:prstDash val="solid"/>
            <a:round/>
            <a:headEnd type="none" w="sm" len="sm"/>
            <a:tailEnd type="none" w="sm" len="sm"/>
          </a:ln>
        </p:spPr>
      </p:cxnSp>
      <p:sp>
        <p:nvSpPr>
          <p:cNvPr id="347" name="Google Shape;347;p34"/>
          <p:cNvSpPr txBox="1"/>
          <p:nvPr/>
        </p:nvSpPr>
        <p:spPr>
          <a:xfrm>
            <a:off x="9484756" y="1348324"/>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cxnSp>
        <p:nvCxnSpPr>
          <p:cNvPr id="348" name="Google Shape;348;p34"/>
          <p:cNvCxnSpPr/>
          <p:nvPr/>
        </p:nvCxnSpPr>
        <p:spPr>
          <a:xfrm rot="10800000" flipH="1">
            <a:off x="2750712" y="1637136"/>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49" name="Google Shape;349;p34"/>
          <p:cNvCxnSpPr/>
          <p:nvPr/>
        </p:nvCxnSpPr>
        <p:spPr>
          <a:xfrm rot="10800000" flipH="1">
            <a:off x="2748293" y="3142413"/>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0" name="Google Shape;350;p34"/>
          <p:cNvCxnSpPr/>
          <p:nvPr/>
        </p:nvCxnSpPr>
        <p:spPr>
          <a:xfrm rot="10800000" flipH="1">
            <a:off x="2747490" y="2793106"/>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1" name="Google Shape;351;p34"/>
          <p:cNvCxnSpPr/>
          <p:nvPr/>
        </p:nvCxnSpPr>
        <p:spPr>
          <a:xfrm rot="10800000" flipH="1">
            <a:off x="2756751" y="2027257"/>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2" name="Google Shape;352;p34"/>
          <p:cNvCxnSpPr/>
          <p:nvPr/>
        </p:nvCxnSpPr>
        <p:spPr>
          <a:xfrm rot="10800000" flipH="1">
            <a:off x="2754134" y="1255123"/>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3" name="Google Shape;353;p34"/>
          <p:cNvCxnSpPr/>
          <p:nvPr/>
        </p:nvCxnSpPr>
        <p:spPr>
          <a:xfrm rot="10800000" flipH="1">
            <a:off x="2755539" y="2414785"/>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4" name="Google Shape;354;p34"/>
          <p:cNvCxnSpPr/>
          <p:nvPr/>
        </p:nvCxnSpPr>
        <p:spPr>
          <a:xfrm rot="10800000" flipH="1">
            <a:off x="2747494" y="2964972"/>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5" name="Google Shape;355;p34"/>
          <p:cNvCxnSpPr/>
          <p:nvPr/>
        </p:nvCxnSpPr>
        <p:spPr>
          <a:xfrm rot="10800000" flipH="1">
            <a:off x="2744275" y="2230145"/>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6" name="Google Shape;356;p34"/>
          <p:cNvCxnSpPr/>
          <p:nvPr/>
        </p:nvCxnSpPr>
        <p:spPr>
          <a:xfrm rot="10800000" flipH="1">
            <a:off x="2763587" y="2598338"/>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7" name="Google Shape;357;p34"/>
          <p:cNvCxnSpPr/>
          <p:nvPr/>
        </p:nvCxnSpPr>
        <p:spPr>
          <a:xfrm rot="10800000" flipH="1">
            <a:off x="2756548" y="1837075"/>
            <a:ext cx="3129567" cy="11270"/>
          </a:xfrm>
          <a:prstGeom prst="straightConnector1">
            <a:avLst/>
          </a:prstGeom>
          <a:noFill/>
          <a:ln w="9525" cap="flat" cmpd="sng">
            <a:solidFill>
              <a:srgbClr val="4A7DBA"/>
            </a:solidFill>
            <a:prstDash val="solid"/>
            <a:round/>
            <a:headEnd type="none" w="sm" len="sm"/>
            <a:tailEnd type="none" w="sm" len="sm"/>
          </a:ln>
        </p:spPr>
      </p:cxnSp>
      <p:cxnSp>
        <p:nvCxnSpPr>
          <p:cNvPr id="358" name="Google Shape;358;p34"/>
          <p:cNvCxnSpPr/>
          <p:nvPr/>
        </p:nvCxnSpPr>
        <p:spPr>
          <a:xfrm rot="10800000" flipH="1">
            <a:off x="2747490" y="1431821"/>
            <a:ext cx="3129567" cy="11270"/>
          </a:xfrm>
          <a:prstGeom prst="straightConnector1">
            <a:avLst/>
          </a:prstGeom>
          <a:noFill/>
          <a:ln w="9525" cap="flat" cmpd="sng">
            <a:solidFill>
              <a:srgbClr val="4A7DBA"/>
            </a:solidFill>
            <a:prstDash val="solid"/>
            <a:round/>
            <a:headEnd type="none" w="sm" len="sm"/>
            <a:tailEnd type="none" w="sm" len="sm"/>
          </a:ln>
        </p:spPr>
      </p:cxnSp>
      <p:sp>
        <p:nvSpPr>
          <p:cNvPr id="359" name="Google Shape;359;p34"/>
          <p:cNvSpPr txBox="1"/>
          <p:nvPr/>
        </p:nvSpPr>
        <p:spPr>
          <a:xfrm>
            <a:off x="6070272" y="4146130"/>
            <a:ext cx="4607388" cy="1615787"/>
          </a:xfrm>
          <a:prstGeom prst="rect">
            <a:avLst/>
          </a:prstGeom>
          <a:noFill/>
          <a:ln>
            <a:noFill/>
          </a:ln>
        </p:spPr>
        <p:txBody>
          <a:bodyPr spcFirstLastPara="1" wrap="square" lIns="91425" tIns="45700" rIns="91425" bIns="45700" anchor="t" anchorCtr="0">
            <a:spAutoFit/>
          </a:bodyPr>
          <a:lstStyle/>
          <a:p>
            <a:pPr marL="214313" indent="-214313">
              <a:buClr>
                <a:srgbClr val="FF0000"/>
              </a:buClr>
              <a:buSzPts val="1650"/>
              <a:buFont typeface="Arial"/>
              <a:buChar char="•"/>
            </a:pPr>
            <a:r>
              <a:rPr lang="en-US" sz="1650">
                <a:solidFill>
                  <a:srgbClr val="FF0000"/>
                </a:solidFill>
                <a:latin typeface="Candara" panose="020E0502030303020204" pitchFamily="34" charset="0"/>
                <a:ea typeface="Calibri"/>
                <a:cs typeface="Calibri"/>
                <a:sym typeface="Calibri"/>
              </a:rPr>
              <a:t>Data rectangles </a:t>
            </a:r>
            <a:r>
              <a:rPr lang="en-US" sz="1650">
                <a:solidFill>
                  <a:schemeClr val="dk1"/>
                </a:solidFill>
                <a:latin typeface="Candara" panose="020E0502030303020204" pitchFamily="34" charset="0"/>
                <a:ea typeface="Calibri"/>
                <a:cs typeface="Calibri"/>
                <a:sym typeface="Calibri"/>
              </a:rPr>
              <a:t>smaller than the </a:t>
            </a:r>
            <a:r>
              <a:rPr lang="en-US" sz="1650">
                <a:solidFill>
                  <a:srgbClr val="FF0000"/>
                </a:solidFill>
                <a:latin typeface="Candara" panose="020E0502030303020204" pitchFamily="34" charset="0"/>
                <a:ea typeface="Calibri"/>
                <a:cs typeface="Calibri"/>
                <a:sym typeface="Calibri"/>
              </a:rPr>
              <a:t>scale rectangles</a:t>
            </a:r>
            <a:r>
              <a:rPr lang="en-US" sz="165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a:p>
            <a:pPr marL="214313" indent="-214313">
              <a:buClr>
                <a:schemeClr val="dk1"/>
              </a:buClr>
              <a:buSzPts val="1650"/>
              <a:buFont typeface="Arial"/>
              <a:buChar char="•"/>
            </a:pPr>
            <a:r>
              <a:rPr lang="en-US" sz="1650">
                <a:solidFill>
                  <a:schemeClr val="dk1"/>
                </a:solidFill>
                <a:latin typeface="Candara" panose="020E0502030303020204" pitchFamily="34" charset="0"/>
                <a:ea typeface="Calibri"/>
                <a:cs typeface="Calibri"/>
                <a:sym typeface="Calibri"/>
              </a:rPr>
              <a:t>Grids are omitted.</a:t>
            </a:r>
            <a:endParaRPr>
              <a:latin typeface="Candara" panose="020E0502030303020204" pitchFamily="34" charset="0"/>
            </a:endParaRPr>
          </a:p>
          <a:p>
            <a:pPr marL="214313" indent="-214313">
              <a:buClr>
                <a:schemeClr val="dk1"/>
              </a:buClr>
              <a:buSzPts val="1650"/>
              <a:buFont typeface="Arial"/>
              <a:buChar char="•"/>
            </a:pPr>
            <a:r>
              <a:rPr lang="en-US" sz="1650">
                <a:solidFill>
                  <a:schemeClr val="dk1"/>
                </a:solidFill>
                <a:latin typeface="Candara" panose="020E0502030303020204" pitchFamily="34" charset="0"/>
                <a:ea typeface="Calibri"/>
                <a:cs typeface="Calibri"/>
                <a:sym typeface="Calibri"/>
              </a:rPr>
              <a:t>Less number of ticks.</a:t>
            </a:r>
            <a:endParaRPr>
              <a:latin typeface="Candara" panose="020E0502030303020204" pitchFamily="34" charset="0"/>
            </a:endParaRPr>
          </a:p>
          <a:p>
            <a:pPr marL="214313" indent="-214313">
              <a:buClr>
                <a:schemeClr val="dk1"/>
              </a:buClr>
              <a:buSzPts val="1650"/>
              <a:buFont typeface="Arial"/>
              <a:buChar char="•"/>
            </a:pPr>
            <a:r>
              <a:rPr lang="en-US" sz="1650">
                <a:solidFill>
                  <a:schemeClr val="dk1"/>
                </a:solidFill>
                <a:latin typeface="Candara" panose="020E0502030303020204" pitchFamily="34" charset="0"/>
                <a:ea typeface="Calibri"/>
                <a:cs typeface="Calibri"/>
                <a:sym typeface="Calibri"/>
              </a:rPr>
              <a:t>Tick marks pointed outward.</a:t>
            </a:r>
            <a:endParaRPr>
              <a:latin typeface="Candara" panose="020E0502030303020204" pitchFamily="34" charset="0"/>
            </a:endParaRPr>
          </a:p>
          <a:p>
            <a:pPr marL="214313" indent="-214313">
              <a:buClr>
                <a:schemeClr val="dk1"/>
              </a:buClr>
              <a:buSzPts val="1650"/>
              <a:buFont typeface="Arial"/>
              <a:buChar char="•"/>
            </a:pPr>
            <a:r>
              <a:rPr lang="en-US" sz="1650">
                <a:solidFill>
                  <a:schemeClr val="dk1"/>
                </a:solidFill>
                <a:latin typeface="Candara" panose="020E0502030303020204" pitchFamily="34" charset="0"/>
                <a:ea typeface="Calibri"/>
                <a:cs typeface="Calibri"/>
                <a:sym typeface="Calibri"/>
              </a:rPr>
              <a:t>Logarithmic scale (to the base 2) is used.</a:t>
            </a:r>
            <a:endParaRPr>
              <a:latin typeface="Candara" panose="020E0502030303020204" pitchFamily="34" charset="0"/>
            </a:endParaRPr>
          </a:p>
        </p:txBody>
      </p:sp>
      <p:sp>
        <p:nvSpPr>
          <p:cNvPr id="360" name="Google Shape;360;p34"/>
          <p:cNvSpPr txBox="1"/>
          <p:nvPr/>
        </p:nvSpPr>
        <p:spPr>
          <a:xfrm>
            <a:off x="8871999" y="1771402"/>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1" name="Google Shape;361;p34"/>
          <p:cNvSpPr txBox="1"/>
          <p:nvPr/>
        </p:nvSpPr>
        <p:spPr>
          <a:xfrm>
            <a:off x="9073233" y="1981008"/>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2" name="Google Shape;362;p34"/>
          <p:cNvSpPr txBox="1"/>
          <p:nvPr/>
        </p:nvSpPr>
        <p:spPr>
          <a:xfrm>
            <a:off x="8831170" y="2204548"/>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3" name="Google Shape;363;p34"/>
          <p:cNvSpPr txBox="1"/>
          <p:nvPr/>
        </p:nvSpPr>
        <p:spPr>
          <a:xfrm>
            <a:off x="8560713" y="2145115"/>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4" name="Google Shape;364;p34"/>
          <p:cNvSpPr txBox="1"/>
          <p:nvPr/>
        </p:nvSpPr>
        <p:spPr>
          <a:xfrm>
            <a:off x="9632356" y="172510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5" name="Google Shape;365;p34"/>
          <p:cNvSpPr txBox="1"/>
          <p:nvPr/>
        </p:nvSpPr>
        <p:spPr>
          <a:xfrm>
            <a:off x="7843528" y="2739376"/>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6" name="Google Shape;366;p34"/>
          <p:cNvSpPr txBox="1"/>
          <p:nvPr/>
        </p:nvSpPr>
        <p:spPr>
          <a:xfrm>
            <a:off x="7683336" y="2557418"/>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7" name="Google Shape;367;p34"/>
          <p:cNvSpPr txBox="1"/>
          <p:nvPr/>
        </p:nvSpPr>
        <p:spPr>
          <a:xfrm>
            <a:off x="8046360" y="247908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8" name="Google Shape;368;p34"/>
          <p:cNvSpPr txBox="1"/>
          <p:nvPr/>
        </p:nvSpPr>
        <p:spPr>
          <a:xfrm>
            <a:off x="8400537" y="247908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69" name="Google Shape;369;p34"/>
          <p:cNvSpPr txBox="1"/>
          <p:nvPr/>
        </p:nvSpPr>
        <p:spPr>
          <a:xfrm>
            <a:off x="7497799" y="2889262"/>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0" name="Google Shape;370;p34"/>
          <p:cNvSpPr txBox="1"/>
          <p:nvPr/>
        </p:nvSpPr>
        <p:spPr>
          <a:xfrm>
            <a:off x="3196240" y="3759761"/>
            <a:ext cx="2239718" cy="300082"/>
          </a:xfrm>
          <a:prstGeom prst="rect">
            <a:avLst/>
          </a:prstGeom>
          <a:noFill/>
          <a:ln>
            <a:noFill/>
          </a:ln>
        </p:spPr>
        <p:txBody>
          <a:bodyPr spcFirstLastPara="1" wrap="square" lIns="91425" tIns="45700" rIns="91425" bIns="45700" anchor="t" anchorCtr="0">
            <a:spAutoFit/>
          </a:bodyPr>
          <a:lstStyle/>
          <a:p>
            <a:r>
              <a:rPr lang="en-US" sz="1350" b="1">
                <a:solidFill>
                  <a:schemeClr val="dk1"/>
                </a:solidFill>
                <a:latin typeface="Candara" panose="020E0502030303020204" pitchFamily="34" charset="0"/>
                <a:ea typeface="Calibri"/>
                <a:cs typeface="Calibri"/>
                <a:sym typeface="Calibri"/>
              </a:rPr>
              <a:t>Number of Recipients</a:t>
            </a:r>
            <a:endParaRPr>
              <a:latin typeface="Candara" panose="020E0502030303020204" pitchFamily="34" charset="0"/>
            </a:endParaRPr>
          </a:p>
        </p:txBody>
      </p:sp>
      <p:sp>
        <p:nvSpPr>
          <p:cNvPr id="371" name="Google Shape;371;p34"/>
          <p:cNvSpPr txBox="1"/>
          <p:nvPr/>
        </p:nvSpPr>
        <p:spPr>
          <a:xfrm>
            <a:off x="5018220" y="1202893"/>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2" name="Google Shape;372;p34"/>
          <p:cNvSpPr txBox="1"/>
          <p:nvPr/>
        </p:nvSpPr>
        <p:spPr>
          <a:xfrm>
            <a:off x="5731569" y="1810144"/>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3" name="Google Shape;373;p34"/>
          <p:cNvSpPr txBox="1"/>
          <p:nvPr/>
        </p:nvSpPr>
        <p:spPr>
          <a:xfrm>
            <a:off x="3335902" y="2602936"/>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4" name="Google Shape;374;p34"/>
          <p:cNvSpPr txBox="1"/>
          <p:nvPr/>
        </p:nvSpPr>
        <p:spPr>
          <a:xfrm>
            <a:off x="3450202" y="2717236"/>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5" name="Google Shape;375;p34"/>
          <p:cNvSpPr txBox="1"/>
          <p:nvPr/>
        </p:nvSpPr>
        <p:spPr>
          <a:xfrm>
            <a:off x="3555853" y="2493830"/>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6" name="Google Shape;376;p34"/>
          <p:cNvSpPr txBox="1"/>
          <p:nvPr/>
        </p:nvSpPr>
        <p:spPr>
          <a:xfrm>
            <a:off x="3370113" y="2752658"/>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7" name="Google Shape;377;p34"/>
          <p:cNvSpPr txBox="1"/>
          <p:nvPr/>
        </p:nvSpPr>
        <p:spPr>
          <a:xfrm>
            <a:off x="3494466" y="2606975"/>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8" name="Google Shape;378;p34"/>
          <p:cNvSpPr txBox="1"/>
          <p:nvPr/>
        </p:nvSpPr>
        <p:spPr>
          <a:xfrm>
            <a:off x="2762789" y="3073017"/>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79" name="Google Shape;379;p34"/>
          <p:cNvSpPr txBox="1"/>
          <p:nvPr/>
        </p:nvSpPr>
        <p:spPr>
          <a:xfrm>
            <a:off x="2868441" y="284961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0" name="Google Shape;380;p34"/>
          <p:cNvSpPr txBox="1"/>
          <p:nvPr/>
        </p:nvSpPr>
        <p:spPr>
          <a:xfrm>
            <a:off x="2807053" y="2962756"/>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1" name="Google Shape;381;p34"/>
          <p:cNvSpPr txBox="1"/>
          <p:nvPr/>
        </p:nvSpPr>
        <p:spPr>
          <a:xfrm>
            <a:off x="2877089" y="3081065"/>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2" name="Google Shape;382;p34"/>
          <p:cNvSpPr txBox="1"/>
          <p:nvPr/>
        </p:nvSpPr>
        <p:spPr>
          <a:xfrm>
            <a:off x="2982741" y="296391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3" name="Google Shape;383;p34"/>
          <p:cNvSpPr txBox="1"/>
          <p:nvPr/>
        </p:nvSpPr>
        <p:spPr>
          <a:xfrm>
            <a:off x="2921353" y="3048079"/>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4" name="Google Shape;384;p34"/>
          <p:cNvSpPr txBox="1"/>
          <p:nvPr/>
        </p:nvSpPr>
        <p:spPr>
          <a:xfrm>
            <a:off x="2894797" y="2953885"/>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5" name="Google Shape;385;p34"/>
          <p:cNvSpPr txBox="1"/>
          <p:nvPr/>
        </p:nvSpPr>
        <p:spPr>
          <a:xfrm>
            <a:off x="3000448" y="2730479"/>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6" name="Google Shape;386;p34"/>
          <p:cNvSpPr txBox="1"/>
          <p:nvPr/>
        </p:nvSpPr>
        <p:spPr>
          <a:xfrm>
            <a:off x="3016545" y="2911567"/>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7" name="Google Shape;387;p34"/>
          <p:cNvSpPr txBox="1"/>
          <p:nvPr/>
        </p:nvSpPr>
        <p:spPr>
          <a:xfrm>
            <a:off x="3135678" y="2904345"/>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8" name="Google Shape;388;p34"/>
          <p:cNvSpPr txBox="1"/>
          <p:nvPr/>
        </p:nvSpPr>
        <p:spPr>
          <a:xfrm>
            <a:off x="3153385" y="2670913"/>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89" name="Google Shape;389;p34"/>
          <p:cNvSpPr txBox="1"/>
          <p:nvPr/>
        </p:nvSpPr>
        <p:spPr>
          <a:xfrm>
            <a:off x="3169482" y="285200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0" name="Google Shape;390;p34"/>
          <p:cNvSpPr txBox="1"/>
          <p:nvPr/>
        </p:nvSpPr>
        <p:spPr>
          <a:xfrm>
            <a:off x="2932835" y="3020256"/>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1" name="Google Shape;391;p34"/>
          <p:cNvSpPr txBox="1"/>
          <p:nvPr/>
        </p:nvSpPr>
        <p:spPr>
          <a:xfrm>
            <a:off x="2950543" y="2786824"/>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2" name="Google Shape;392;p34"/>
          <p:cNvSpPr txBox="1"/>
          <p:nvPr/>
        </p:nvSpPr>
        <p:spPr>
          <a:xfrm>
            <a:off x="2966639" y="2967912"/>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3" name="Google Shape;393;p34"/>
          <p:cNvSpPr txBox="1"/>
          <p:nvPr/>
        </p:nvSpPr>
        <p:spPr>
          <a:xfrm>
            <a:off x="3010108" y="2904345"/>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4" name="Google Shape;394;p34"/>
          <p:cNvSpPr txBox="1"/>
          <p:nvPr/>
        </p:nvSpPr>
        <p:spPr>
          <a:xfrm>
            <a:off x="3027815" y="2670913"/>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5" name="Google Shape;395;p34"/>
          <p:cNvSpPr txBox="1"/>
          <p:nvPr/>
        </p:nvSpPr>
        <p:spPr>
          <a:xfrm>
            <a:off x="3043912" y="2852001"/>
            <a:ext cx="260797" cy="323165"/>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ndara" panose="020E0502030303020204" pitchFamily="34" charset="0"/>
                <a:ea typeface="Calibri"/>
                <a:cs typeface="Calibri"/>
                <a:sym typeface="Calibri"/>
              </a:rPr>
              <a:t>◦</a:t>
            </a:r>
            <a:endParaRPr>
              <a:latin typeface="Candara" panose="020E0502030303020204" pitchFamily="34" charset="0"/>
            </a:endParaRPr>
          </a:p>
        </p:txBody>
      </p:sp>
      <p:sp>
        <p:nvSpPr>
          <p:cNvPr id="396" name="Google Shape;396;p34"/>
          <p:cNvSpPr txBox="1"/>
          <p:nvPr/>
        </p:nvSpPr>
        <p:spPr>
          <a:xfrm>
            <a:off x="2689742" y="4170338"/>
            <a:ext cx="2814832" cy="600164"/>
          </a:xfrm>
          <a:prstGeom prst="rect">
            <a:avLst/>
          </a:prstGeom>
          <a:noFill/>
          <a:ln>
            <a:noFill/>
          </a:ln>
        </p:spPr>
        <p:txBody>
          <a:bodyPr spcFirstLastPara="1" wrap="square" lIns="91425" tIns="45700" rIns="91425" bIns="45700" anchor="t" anchorCtr="0">
            <a:spAutoFit/>
          </a:bodyPr>
          <a:lstStyle/>
          <a:p>
            <a:pPr algn="ctr"/>
            <a:r>
              <a:rPr lang="en-US" sz="1650" b="1">
                <a:solidFill>
                  <a:schemeClr val="dk1"/>
                </a:solidFill>
                <a:latin typeface="Candara" panose="020E0502030303020204" pitchFamily="34" charset="0"/>
                <a:ea typeface="Calibri"/>
                <a:cs typeface="Calibri"/>
                <a:sym typeface="Calibri"/>
              </a:rPr>
              <a:t>Poorly Constructed Scatterplot</a:t>
            </a:r>
            <a:endParaRPr>
              <a:latin typeface="Candara" panose="020E0502030303020204" pitchFamily="34" charset="0"/>
            </a:endParaRPr>
          </a:p>
        </p:txBody>
      </p:sp>
      <p:cxnSp>
        <p:nvCxnSpPr>
          <p:cNvPr id="397" name="Google Shape;397;p34"/>
          <p:cNvCxnSpPr>
            <a:stCxn id="369" idx="1"/>
          </p:cNvCxnSpPr>
          <p:nvPr/>
        </p:nvCxnSpPr>
        <p:spPr>
          <a:xfrm rot="10800000" flipH="1">
            <a:off x="7497798" y="1525944"/>
            <a:ext cx="2395500" cy="1524900"/>
          </a:xfrm>
          <a:prstGeom prst="straightConnector1">
            <a:avLst/>
          </a:prstGeom>
          <a:noFill/>
          <a:ln w="28575" cap="flat" cmpd="sng">
            <a:solidFill>
              <a:srgbClr val="4A7DBA"/>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5"/>
          <p:cNvSpPr/>
          <p:nvPr/>
        </p:nvSpPr>
        <p:spPr>
          <a:xfrm>
            <a:off x="2472203" y="1477058"/>
            <a:ext cx="2810814" cy="2412155"/>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cxnSp>
        <p:nvCxnSpPr>
          <p:cNvPr id="403" name="Google Shape;403;p35"/>
          <p:cNvCxnSpPr/>
          <p:nvPr/>
        </p:nvCxnSpPr>
        <p:spPr>
          <a:xfrm rot="10800000">
            <a:off x="2385272" y="3676111"/>
            <a:ext cx="77273" cy="0"/>
          </a:xfrm>
          <a:prstGeom prst="straightConnector1">
            <a:avLst/>
          </a:prstGeom>
          <a:noFill/>
          <a:ln w="9525" cap="flat" cmpd="sng">
            <a:solidFill>
              <a:srgbClr val="4A7DBA"/>
            </a:solidFill>
            <a:prstDash val="solid"/>
            <a:round/>
            <a:headEnd type="none" w="sm" len="sm"/>
            <a:tailEnd type="none" w="sm" len="sm"/>
          </a:ln>
        </p:spPr>
      </p:cxnSp>
      <p:cxnSp>
        <p:nvCxnSpPr>
          <p:cNvPr id="404" name="Google Shape;404;p35"/>
          <p:cNvCxnSpPr/>
          <p:nvPr/>
        </p:nvCxnSpPr>
        <p:spPr>
          <a:xfrm rot="10800000">
            <a:off x="2394932" y="2988704"/>
            <a:ext cx="77273" cy="0"/>
          </a:xfrm>
          <a:prstGeom prst="straightConnector1">
            <a:avLst/>
          </a:prstGeom>
          <a:noFill/>
          <a:ln w="9525" cap="flat" cmpd="sng">
            <a:solidFill>
              <a:srgbClr val="4A7DBA"/>
            </a:solidFill>
            <a:prstDash val="solid"/>
            <a:round/>
            <a:headEnd type="none" w="sm" len="sm"/>
            <a:tailEnd type="none" w="sm" len="sm"/>
          </a:ln>
        </p:spPr>
      </p:cxnSp>
      <p:cxnSp>
        <p:nvCxnSpPr>
          <p:cNvPr id="405" name="Google Shape;405;p35"/>
          <p:cNvCxnSpPr/>
          <p:nvPr/>
        </p:nvCxnSpPr>
        <p:spPr>
          <a:xfrm rot="10800000">
            <a:off x="2394932" y="2299687"/>
            <a:ext cx="77273" cy="0"/>
          </a:xfrm>
          <a:prstGeom prst="straightConnector1">
            <a:avLst/>
          </a:prstGeom>
          <a:noFill/>
          <a:ln w="9525" cap="flat" cmpd="sng">
            <a:solidFill>
              <a:srgbClr val="4A7DBA"/>
            </a:solidFill>
            <a:prstDash val="solid"/>
            <a:round/>
            <a:headEnd type="none" w="sm" len="sm"/>
            <a:tailEnd type="none" w="sm" len="sm"/>
          </a:ln>
        </p:spPr>
      </p:cxnSp>
      <p:cxnSp>
        <p:nvCxnSpPr>
          <p:cNvPr id="406" name="Google Shape;406;p35"/>
          <p:cNvCxnSpPr/>
          <p:nvPr/>
        </p:nvCxnSpPr>
        <p:spPr>
          <a:xfrm rot="10800000">
            <a:off x="2385272" y="1592956"/>
            <a:ext cx="77273" cy="0"/>
          </a:xfrm>
          <a:prstGeom prst="straightConnector1">
            <a:avLst/>
          </a:prstGeom>
          <a:noFill/>
          <a:ln w="9525" cap="flat" cmpd="sng">
            <a:solidFill>
              <a:srgbClr val="4A7DBA"/>
            </a:solidFill>
            <a:prstDash val="solid"/>
            <a:round/>
            <a:headEnd type="none" w="sm" len="sm"/>
            <a:tailEnd type="none" w="sm" len="sm"/>
          </a:ln>
        </p:spPr>
      </p:cxnSp>
      <p:cxnSp>
        <p:nvCxnSpPr>
          <p:cNvPr id="407" name="Google Shape;407;p35"/>
          <p:cNvCxnSpPr/>
          <p:nvPr/>
        </p:nvCxnSpPr>
        <p:spPr>
          <a:xfrm>
            <a:off x="2942281" y="3896660"/>
            <a:ext cx="0" cy="96592"/>
          </a:xfrm>
          <a:prstGeom prst="straightConnector1">
            <a:avLst/>
          </a:prstGeom>
          <a:noFill/>
          <a:ln w="9525" cap="flat" cmpd="sng">
            <a:solidFill>
              <a:srgbClr val="4A7DBA"/>
            </a:solidFill>
            <a:prstDash val="solid"/>
            <a:round/>
            <a:headEnd type="none" w="sm" len="sm"/>
            <a:tailEnd type="none" w="sm" len="sm"/>
          </a:ln>
        </p:spPr>
      </p:cxnSp>
      <p:cxnSp>
        <p:nvCxnSpPr>
          <p:cNvPr id="408" name="Google Shape;408;p35"/>
          <p:cNvCxnSpPr/>
          <p:nvPr/>
        </p:nvCxnSpPr>
        <p:spPr>
          <a:xfrm>
            <a:off x="3383384" y="3880561"/>
            <a:ext cx="0" cy="96592"/>
          </a:xfrm>
          <a:prstGeom prst="straightConnector1">
            <a:avLst/>
          </a:prstGeom>
          <a:noFill/>
          <a:ln w="9525" cap="flat" cmpd="sng">
            <a:solidFill>
              <a:srgbClr val="4A7DBA"/>
            </a:solidFill>
            <a:prstDash val="solid"/>
            <a:round/>
            <a:headEnd type="none" w="sm" len="sm"/>
            <a:tailEnd type="none" w="sm" len="sm"/>
          </a:ln>
        </p:spPr>
      </p:cxnSp>
      <p:cxnSp>
        <p:nvCxnSpPr>
          <p:cNvPr id="409" name="Google Shape;409;p35"/>
          <p:cNvCxnSpPr/>
          <p:nvPr/>
        </p:nvCxnSpPr>
        <p:spPr>
          <a:xfrm>
            <a:off x="3814826" y="3888611"/>
            <a:ext cx="0" cy="96592"/>
          </a:xfrm>
          <a:prstGeom prst="straightConnector1">
            <a:avLst/>
          </a:prstGeom>
          <a:noFill/>
          <a:ln w="9525" cap="flat" cmpd="sng">
            <a:solidFill>
              <a:srgbClr val="4A7DBA"/>
            </a:solidFill>
            <a:prstDash val="solid"/>
            <a:round/>
            <a:headEnd type="none" w="sm" len="sm"/>
            <a:tailEnd type="none" w="sm" len="sm"/>
          </a:ln>
        </p:spPr>
      </p:cxnSp>
      <p:sp>
        <p:nvSpPr>
          <p:cNvPr id="410" name="Google Shape;410;p35"/>
          <p:cNvSpPr txBox="1"/>
          <p:nvPr/>
        </p:nvSpPr>
        <p:spPr>
          <a:xfrm>
            <a:off x="1988656" y="1472217"/>
            <a:ext cx="386957" cy="2631490"/>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libri"/>
                <a:ea typeface="Calibri"/>
                <a:cs typeface="Calibri"/>
                <a:sym typeface="Calibri"/>
              </a:rPr>
              <a:t> 40</a:t>
            </a:r>
            <a:endParaRPr/>
          </a:p>
          <a:p>
            <a:endParaRPr sz="1500">
              <a:solidFill>
                <a:schemeClr val="dk1"/>
              </a:solidFill>
              <a:latin typeface="Calibri"/>
              <a:ea typeface="Calibri"/>
              <a:cs typeface="Calibri"/>
              <a:sym typeface="Calibri"/>
            </a:endParaRPr>
          </a:p>
          <a:p>
            <a:endParaRPr sz="1500">
              <a:solidFill>
                <a:schemeClr val="dk1"/>
              </a:solidFill>
              <a:latin typeface="Calibri"/>
              <a:ea typeface="Calibri"/>
              <a:cs typeface="Calibri"/>
              <a:sym typeface="Calibri"/>
            </a:endParaRPr>
          </a:p>
          <a:p>
            <a:r>
              <a:rPr lang="en-US" sz="1500">
                <a:solidFill>
                  <a:schemeClr val="dk1"/>
                </a:solidFill>
                <a:latin typeface="Calibri"/>
                <a:ea typeface="Calibri"/>
                <a:cs typeface="Calibri"/>
                <a:sym typeface="Calibri"/>
              </a:rPr>
              <a:t>30</a:t>
            </a:r>
            <a:endParaRPr/>
          </a:p>
          <a:p>
            <a:endParaRPr sz="1500">
              <a:solidFill>
                <a:schemeClr val="dk1"/>
              </a:solidFill>
              <a:latin typeface="Calibri"/>
              <a:ea typeface="Calibri"/>
              <a:cs typeface="Calibri"/>
              <a:sym typeface="Calibri"/>
            </a:endParaRPr>
          </a:p>
          <a:p>
            <a:endParaRPr sz="1500">
              <a:solidFill>
                <a:schemeClr val="dk1"/>
              </a:solidFill>
              <a:latin typeface="Calibri"/>
              <a:ea typeface="Calibri"/>
              <a:cs typeface="Calibri"/>
              <a:sym typeface="Calibri"/>
            </a:endParaRPr>
          </a:p>
          <a:p>
            <a:r>
              <a:rPr lang="en-US" sz="1500">
                <a:solidFill>
                  <a:schemeClr val="dk1"/>
                </a:solidFill>
                <a:latin typeface="Calibri"/>
                <a:ea typeface="Calibri"/>
                <a:cs typeface="Calibri"/>
                <a:sym typeface="Calibri"/>
              </a:rPr>
              <a:t>20</a:t>
            </a:r>
            <a:endParaRPr/>
          </a:p>
          <a:p>
            <a:endParaRPr sz="1500">
              <a:solidFill>
                <a:schemeClr val="dk1"/>
              </a:solidFill>
              <a:latin typeface="Calibri"/>
              <a:ea typeface="Calibri"/>
              <a:cs typeface="Calibri"/>
              <a:sym typeface="Calibri"/>
            </a:endParaRPr>
          </a:p>
          <a:p>
            <a:endParaRPr sz="1500">
              <a:solidFill>
                <a:schemeClr val="dk1"/>
              </a:solidFill>
              <a:latin typeface="Calibri"/>
              <a:ea typeface="Calibri"/>
              <a:cs typeface="Calibri"/>
              <a:sym typeface="Calibri"/>
            </a:endParaRPr>
          </a:p>
          <a:p>
            <a:r>
              <a:rPr lang="en-US" sz="1500">
                <a:solidFill>
                  <a:schemeClr val="dk1"/>
                </a:solidFill>
                <a:latin typeface="Calibri"/>
                <a:ea typeface="Calibri"/>
                <a:cs typeface="Calibri"/>
                <a:sym typeface="Calibri"/>
              </a:rPr>
              <a:t>10</a:t>
            </a:r>
            <a:endParaRPr/>
          </a:p>
        </p:txBody>
      </p:sp>
      <p:sp>
        <p:nvSpPr>
          <p:cNvPr id="411" name="Google Shape;411;p35"/>
          <p:cNvSpPr txBox="1"/>
          <p:nvPr/>
        </p:nvSpPr>
        <p:spPr>
          <a:xfrm rot="-5400000">
            <a:off x="465921" y="2426133"/>
            <a:ext cx="2647017" cy="300082"/>
          </a:xfrm>
          <a:prstGeom prst="rect">
            <a:avLst/>
          </a:prstGeom>
          <a:noFill/>
          <a:ln>
            <a:noFill/>
          </a:ln>
        </p:spPr>
        <p:txBody>
          <a:bodyPr spcFirstLastPara="1" wrap="square" lIns="91425" tIns="45700" rIns="91425" bIns="45700" anchor="t" anchorCtr="0">
            <a:spAutoFit/>
          </a:bodyPr>
          <a:lstStyle/>
          <a:p>
            <a:pPr algn="ctr"/>
            <a:r>
              <a:rPr lang="en-US" sz="1350" b="1">
                <a:solidFill>
                  <a:schemeClr val="dk1"/>
                </a:solidFill>
                <a:latin typeface="Calibri"/>
                <a:ea typeface="Calibri"/>
                <a:cs typeface="Calibri"/>
                <a:sym typeface="Calibri"/>
              </a:rPr>
              <a:t>Number of Registered Voters</a:t>
            </a:r>
            <a:endParaRPr/>
          </a:p>
        </p:txBody>
      </p:sp>
      <p:cxnSp>
        <p:nvCxnSpPr>
          <p:cNvPr id="412" name="Google Shape;412;p35"/>
          <p:cNvCxnSpPr/>
          <p:nvPr/>
        </p:nvCxnSpPr>
        <p:spPr>
          <a:xfrm>
            <a:off x="3885659" y="1377235"/>
            <a:ext cx="0" cy="96592"/>
          </a:xfrm>
          <a:prstGeom prst="straightConnector1">
            <a:avLst/>
          </a:prstGeom>
          <a:noFill/>
          <a:ln w="9525" cap="flat" cmpd="sng">
            <a:solidFill>
              <a:srgbClr val="4A7DBA"/>
            </a:solidFill>
            <a:prstDash val="solid"/>
            <a:round/>
            <a:headEnd type="none" w="sm" len="sm"/>
            <a:tailEnd type="none" w="sm" len="sm"/>
          </a:ln>
        </p:spPr>
      </p:cxnSp>
      <p:cxnSp>
        <p:nvCxnSpPr>
          <p:cNvPr id="413" name="Google Shape;413;p35"/>
          <p:cNvCxnSpPr/>
          <p:nvPr/>
        </p:nvCxnSpPr>
        <p:spPr>
          <a:xfrm>
            <a:off x="4766253" y="1375626"/>
            <a:ext cx="0" cy="96592"/>
          </a:xfrm>
          <a:prstGeom prst="straightConnector1">
            <a:avLst/>
          </a:prstGeom>
          <a:noFill/>
          <a:ln w="9525" cap="flat" cmpd="sng">
            <a:solidFill>
              <a:srgbClr val="4A7DBA"/>
            </a:solidFill>
            <a:prstDash val="solid"/>
            <a:round/>
            <a:headEnd type="none" w="sm" len="sm"/>
            <a:tailEnd type="none" w="sm" len="sm"/>
          </a:ln>
        </p:spPr>
      </p:cxnSp>
      <p:cxnSp>
        <p:nvCxnSpPr>
          <p:cNvPr id="414" name="Google Shape;414;p35"/>
          <p:cNvCxnSpPr/>
          <p:nvPr/>
        </p:nvCxnSpPr>
        <p:spPr>
          <a:xfrm>
            <a:off x="2572016" y="1396553"/>
            <a:ext cx="0" cy="96592"/>
          </a:xfrm>
          <a:prstGeom prst="straightConnector1">
            <a:avLst/>
          </a:prstGeom>
          <a:noFill/>
          <a:ln w="9525" cap="flat" cmpd="sng">
            <a:solidFill>
              <a:srgbClr val="4A7DBA"/>
            </a:solidFill>
            <a:prstDash val="solid"/>
            <a:round/>
            <a:headEnd type="none" w="sm" len="sm"/>
            <a:tailEnd type="none" w="sm" len="sm"/>
          </a:ln>
        </p:spPr>
      </p:cxnSp>
      <p:cxnSp>
        <p:nvCxnSpPr>
          <p:cNvPr id="415" name="Google Shape;415;p35"/>
          <p:cNvCxnSpPr/>
          <p:nvPr/>
        </p:nvCxnSpPr>
        <p:spPr>
          <a:xfrm>
            <a:off x="4284906" y="1375626"/>
            <a:ext cx="0" cy="96592"/>
          </a:xfrm>
          <a:prstGeom prst="straightConnector1">
            <a:avLst/>
          </a:prstGeom>
          <a:noFill/>
          <a:ln w="9525" cap="flat" cmpd="sng">
            <a:solidFill>
              <a:srgbClr val="4A7DBA"/>
            </a:solidFill>
            <a:prstDash val="solid"/>
            <a:round/>
            <a:headEnd type="none" w="sm" len="sm"/>
            <a:tailEnd type="none" w="sm" len="sm"/>
          </a:ln>
        </p:spPr>
      </p:cxnSp>
      <p:cxnSp>
        <p:nvCxnSpPr>
          <p:cNvPr id="416" name="Google Shape;416;p35"/>
          <p:cNvCxnSpPr/>
          <p:nvPr/>
        </p:nvCxnSpPr>
        <p:spPr>
          <a:xfrm>
            <a:off x="2539819" y="3888611"/>
            <a:ext cx="0" cy="96592"/>
          </a:xfrm>
          <a:prstGeom prst="straightConnector1">
            <a:avLst/>
          </a:prstGeom>
          <a:noFill/>
          <a:ln w="9525" cap="flat" cmpd="sng">
            <a:solidFill>
              <a:srgbClr val="4A7DBA"/>
            </a:solidFill>
            <a:prstDash val="solid"/>
            <a:round/>
            <a:headEnd type="none" w="sm" len="sm"/>
            <a:tailEnd type="none" w="sm" len="sm"/>
          </a:ln>
        </p:spPr>
      </p:cxnSp>
      <p:sp>
        <p:nvSpPr>
          <p:cNvPr id="417" name="Google Shape;417;p35"/>
          <p:cNvSpPr txBox="1"/>
          <p:nvPr/>
        </p:nvSpPr>
        <p:spPr>
          <a:xfrm>
            <a:off x="2510242" y="4455883"/>
            <a:ext cx="2761511" cy="369332"/>
          </a:xfrm>
          <a:prstGeom prst="rect">
            <a:avLst/>
          </a:prstGeom>
          <a:noFill/>
          <a:ln>
            <a:noFill/>
          </a:ln>
        </p:spPr>
        <p:txBody>
          <a:bodyPr spcFirstLastPara="1" wrap="square" lIns="91425" tIns="45700" rIns="91425" bIns="45700" anchor="t" anchorCtr="0">
            <a:spAutoFit/>
          </a:bodyPr>
          <a:lstStyle/>
          <a:p>
            <a:pPr algn="ctr"/>
            <a:r>
              <a:rPr lang="en-US" b="1">
                <a:solidFill>
                  <a:schemeClr val="dk1"/>
                </a:solidFill>
                <a:latin typeface="Calibri"/>
                <a:ea typeface="Calibri"/>
                <a:cs typeface="Calibri"/>
                <a:sym typeface="Calibri"/>
              </a:rPr>
              <a:t>Aspect Ratio Set to 1.0</a:t>
            </a:r>
            <a:endParaRPr/>
          </a:p>
        </p:txBody>
      </p:sp>
      <p:cxnSp>
        <p:nvCxnSpPr>
          <p:cNvPr id="418" name="Google Shape;418;p35"/>
          <p:cNvCxnSpPr/>
          <p:nvPr/>
        </p:nvCxnSpPr>
        <p:spPr>
          <a:xfrm>
            <a:off x="4220513" y="3888611"/>
            <a:ext cx="0" cy="96592"/>
          </a:xfrm>
          <a:prstGeom prst="straightConnector1">
            <a:avLst/>
          </a:prstGeom>
          <a:noFill/>
          <a:ln w="9525" cap="flat" cmpd="sng">
            <a:solidFill>
              <a:srgbClr val="4A7DBA"/>
            </a:solidFill>
            <a:prstDash val="solid"/>
            <a:round/>
            <a:headEnd type="none" w="sm" len="sm"/>
            <a:tailEnd type="none" w="sm" len="sm"/>
          </a:ln>
        </p:spPr>
      </p:cxnSp>
      <p:cxnSp>
        <p:nvCxnSpPr>
          <p:cNvPr id="419" name="Google Shape;419;p35"/>
          <p:cNvCxnSpPr/>
          <p:nvPr/>
        </p:nvCxnSpPr>
        <p:spPr>
          <a:xfrm>
            <a:off x="4672880" y="3877341"/>
            <a:ext cx="0" cy="96592"/>
          </a:xfrm>
          <a:prstGeom prst="straightConnector1">
            <a:avLst/>
          </a:prstGeom>
          <a:noFill/>
          <a:ln w="9525" cap="flat" cmpd="sng">
            <a:solidFill>
              <a:srgbClr val="4A7DBA"/>
            </a:solidFill>
            <a:prstDash val="solid"/>
            <a:round/>
            <a:headEnd type="none" w="sm" len="sm"/>
            <a:tailEnd type="none" w="sm" len="sm"/>
          </a:ln>
        </p:spPr>
      </p:cxnSp>
      <p:cxnSp>
        <p:nvCxnSpPr>
          <p:cNvPr id="420" name="Google Shape;420;p35"/>
          <p:cNvCxnSpPr/>
          <p:nvPr/>
        </p:nvCxnSpPr>
        <p:spPr>
          <a:xfrm>
            <a:off x="5086614" y="3895048"/>
            <a:ext cx="0" cy="96592"/>
          </a:xfrm>
          <a:prstGeom prst="straightConnector1">
            <a:avLst/>
          </a:prstGeom>
          <a:noFill/>
          <a:ln w="9525" cap="flat" cmpd="sng">
            <a:solidFill>
              <a:srgbClr val="4A7DBA"/>
            </a:solidFill>
            <a:prstDash val="solid"/>
            <a:round/>
            <a:headEnd type="none" w="sm" len="sm"/>
            <a:tailEnd type="none" w="sm" len="sm"/>
          </a:ln>
        </p:spPr>
      </p:cxnSp>
      <p:cxnSp>
        <p:nvCxnSpPr>
          <p:cNvPr id="421" name="Google Shape;421;p35"/>
          <p:cNvCxnSpPr/>
          <p:nvPr/>
        </p:nvCxnSpPr>
        <p:spPr>
          <a:xfrm>
            <a:off x="5162277" y="1393333"/>
            <a:ext cx="0" cy="96592"/>
          </a:xfrm>
          <a:prstGeom prst="straightConnector1">
            <a:avLst/>
          </a:prstGeom>
          <a:noFill/>
          <a:ln w="9525" cap="flat" cmpd="sng">
            <a:solidFill>
              <a:srgbClr val="4A7DBA"/>
            </a:solidFill>
            <a:prstDash val="solid"/>
            <a:round/>
            <a:headEnd type="none" w="sm" len="sm"/>
            <a:tailEnd type="none" w="sm" len="sm"/>
          </a:ln>
        </p:spPr>
      </p:cxnSp>
      <p:cxnSp>
        <p:nvCxnSpPr>
          <p:cNvPr id="422" name="Google Shape;422;p35"/>
          <p:cNvCxnSpPr/>
          <p:nvPr/>
        </p:nvCxnSpPr>
        <p:spPr>
          <a:xfrm>
            <a:off x="2997015" y="1382063"/>
            <a:ext cx="0" cy="96592"/>
          </a:xfrm>
          <a:prstGeom prst="straightConnector1">
            <a:avLst/>
          </a:prstGeom>
          <a:noFill/>
          <a:ln w="9525" cap="flat" cmpd="sng">
            <a:solidFill>
              <a:srgbClr val="4A7DBA"/>
            </a:solidFill>
            <a:prstDash val="solid"/>
            <a:round/>
            <a:headEnd type="none" w="sm" len="sm"/>
            <a:tailEnd type="none" w="sm" len="sm"/>
          </a:ln>
        </p:spPr>
      </p:cxnSp>
      <p:cxnSp>
        <p:nvCxnSpPr>
          <p:cNvPr id="423" name="Google Shape;423;p35"/>
          <p:cNvCxnSpPr/>
          <p:nvPr/>
        </p:nvCxnSpPr>
        <p:spPr>
          <a:xfrm>
            <a:off x="3468704" y="1378845"/>
            <a:ext cx="0" cy="96592"/>
          </a:xfrm>
          <a:prstGeom prst="straightConnector1">
            <a:avLst/>
          </a:prstGeom>
          <a:noFill/>
          <a:ln w="9525" cap="flat" cmpd="sng">
            <a:solidFill>
              <a:srgbClr val="4A7DBA"/>
            </a:solidFill>
            <a:prstDash val="solid"/>
            <a:round/>
            <a:headEnd type="none" w="sm" len="sm"/>
            <a:tailEnd type="none" w="sm" len="sm"/>
          </a:ln>
        </p:spPr>
      </p:cxnSp>
      <p:cxnSp>
        <p:nvCxnSpPr>
          <p:cNvPr id="424" name="Google Shape;424;p35"/>
          <p:cNvCxnSpPr/>
          <p:nvPr/>
        </p:nvCxnSpPr>
        <p:spPr>
          <a:xfrm rot="10800000">
            <a:off x="5271753" y="3674500"/>
            <a:ext cx="77273" cy="0"/>
          </a:xfrm>
          <a:prstGeom prst="straightConnector1">
            <a:avLst/>
          </a:prstGeom>
          <a:noFill/>
          <a:ln w="9525" cap="flat" cmpd="sng">
            <a:solidFill>
              <a:srgbClr val="4A7DBA"/>
            </a:solidFill>
            <a:prstDash val="solid"/>
            <a:round/>
            <a:headEnd type="none" w="sm" len="sm"/>
            <a:tailEnd type="none" w="sm" len="sm"/>
          </a:ln>
        </p:spPr>
      </p:cxnSp>
      <p:cxnSp>
        <p:nvCxnSpPr>
          <p:cNvPr id="425" name="Google Shape;425;p35"/>
          <p:cNvCxnSpPr/>
          <p:nvPr/>
        </p:nvCxnSpPr>
        <p:spPr>
          <a:xfrm rot="10800000">
            <a:off x="5281412" y="2987093"/>
            <a:ext cx="77273" cy="0"/>
          </a:xfrm>
          <a:prstGeom prst="straightConnector1">
            <a:avLst/>
          </a:prstGeom>
          <a:noFill/>
          <a:ln w="9525" cap="flat" cmpd="sng">
            <a:solidFill>
              <a:srgbClr val="4A7DBA"/>
            </a:solidFill>
            <a:prstDash val="solid"/>
            <a:round/>
            <a:headEnd type="none" w="sm" len="sm"/>
            <a:tailEnd type="none" w="sm" len="sm"/>
          </a:ln>
        </p:spPr>
      </p:cxnSp>
      <p:cxnSp>
        <p:nvCxnSpPr>
          <p:cNvPr id="426" name="Google Shape;426;p35"/>
          <p:cNvCxnSpPr/>
          <p:nvPr/>
        </p:nvCxnSpPr>
        <p:spPr>
          <a:xfrm rot="10800000">
            <a:off x="5281412" y="2298076"/>
            <a:ext cx="77273" cy="0"/>
          </a:xfrm>
          <a:prstGeom prst="straightConnector1">
            <a:avLst/>
          </a:prstGeom>
          <a:noFill/>
          <a:ln w="9525" cap="flat" cmpd="sng">
            <a:solidFill>
              <a:srgbClr val="4A7DBA"/>
            </a:solidFill>
            <a:prstDash val="solid"/>
            <a:round/>
            <a:headEnd type="none" w="sm" len="sm"/>
            <a:tailEnd type="none" w="sm" len="sm"/>
          </a:ln>
        </p:spPr>
      </p:cxnSp>
      <p:cxnSp>
        <p:nvCxnSpPr>
          <p:cNvPr id="427" name="Google Shape;427;p35"/>
          <p:cNvCxnSpPr/>
          <p:nvPr/>
        </p:nvCxnSpPr>
        <p:spPr>
          <a:xfrm rot="10800000">
            <a:off x="5271753" y="1591345"/>
            <a:ext cx="77273" cy="0"/>
          </a:xfrm>
          <a:prstGeom prst="straightConnector1">
            <a:avLst/>
          </a:prstGeom>
          <a:noFill/>
          <a:ln w="9525" cap="flat" cmpd="sng">
            <a:solidFill>
              <a:srgbClr val="4A7DBA"/>
            </a:solidFill>
            <a:prstDash val="solid"/>
            <a:round/>
            <a:headEnd type="none" w="sm" len="sm"/>
            <a:tailEnd type="none" w="sm" len="sm"/>
          </a:ln>
        </p:spPr>
      </p:cxnSp>
      <p:sp>
        <p:nvSpPr>
          <p:cNvPr id="428" name="Google Shape;428;p35"/>
          <p:cNvSpPr txBox="1"/>
          <p:nvPr/>
        </p:nvSpPr>
        <p:spPr>
          <a:xfrm>
            <a:off x="2836031" y="4160681"/>
            <a:ext cx="1991399" cy="300082"/>
          </a:xfrm>
          <a:prstGeom prst="rect">
            <a:avLst/>
          </a:prstGeom>
          <a:noFill/>
          <a:ln>
            <a:noFill/>
          </a:ln>
        </p:spPr>
        <p:txBody>
          <a:bodyPr spcFirstLastPara="1" wrap="square" lIns="91425" tIns="45700" rIns="91425" bIns="45700" anchor="t" anchorCtr="0">
            <a:spAutoFit/>
          </a:bodyPr>
          <a:lstStyle/>
          <a:p>
            <a:pPr algn="ctr"/>
            <a:r>
              <a:rPr lang="en-US" sz="1350" b="1">
                <a:solidFill>
                  <a:schemeClr val="dk1"/>
                </a:solidFill>
                <a:latin typeface="Calibri"/>
                <a:ea typeface="Calibri"/>
                <a:cs typeface="Calibri"/>
                <a:sym typeface="Calibri"/>
              </a:rPr>
              <a:t>Month</a:t>
            </a:r>
            <a:endParaRPr/>
          </a:p>
        </p:txBody>
      </p:sp>
      <p:sp>
        <p:nvSpPr>
          <p:cNvPr id="429" name="Google Shape;429;p35"/>
          <p:cNvSpPr txBox="1"/>
          <p:nvPr/>
        </p:nvSpPr>
        <p:spPr>
          <a:xfrm>
            <a:off x="2423909" y="3971624"/>
            <a:ext cx="3016191" cy="300042"/>
          </a:xfrm>
          <a:prstGeom prst="rect">
            <a:avLst/>
          </a:prstGeom>
          <a:noFill/>
          <a:ln>
            <a:noFill/>
          </a:ln>
        </p:spPr>
        <p:txBody>
          <a:bodyPr spcFirstLastPara="1" wrap="square" lIns="91425" tIns="45700" rIns="91425" bIns="45700" anchor="t" anchorCtr="0">
            <a:spAutoFit/>
          </a:bodyPr>
          <a:lstStyle/>
          <a:p>
            <a:r>
              <a:rPr lang="en-US" sz="1350" dirty="0">
                <a:solidFill>
                  <a:schemeClr val="dk1"/>
                </a:solidFill>
                <a:latin typeface="Calibri"/>
                <a:ea typeface="Calibri"/>
                <a:cs typeface="Calibri"/>
                <a:sym typeface="Calibri"/>
              </a:rPr>
              <a:t>0       20       40      60      80      100      120</a:t>
            </a:r>
            <a:endParaRPr dirty="0"/>
          </a:p>
        </p:txBody>
      </p:sp>
      <p:cxnSp>
        <p:nvCxnSpPr>
          <p:cNvPr id="430" name="Google Shape;430;p35"/>
          <p:cNvCxnSpPr/>
          <p:nvPr/>
        </p:nvCxnSpPr>
        <p:spPr>
          <a:xfrm rot="10800000" flipH="1">
            <a:off x="2572016" y="1591346"/>
            <a:ext cx="93370" cy="2083155"/>
          </a:xfrm>
          <a:prstGeom prst="straightConnector1">
            <a:avLst/>
          </a:prstGeom>
          <a:noFill/>
          <a:ln w="28575" cap="flat" cmpd="sng">
            <a:solidFill>
              <a:schemeClr val="accent1"/>
            </a:solidFill>
            <a:prstDash val="solid"/>
            <a:round/>
            <a:headEnd type="none" w="sm" len="sm"/>
            <a:tailEnd type="none" w="sm" len="sm"/>
          </a:ln>
        </p:spPr>
      </p:cxnSp>
      <p:cxnSp>
        <p:nvCxnSpPr>
          <p:cNvPr id="431" name="Google Shape;431;p35"/>
          <p:cNvCxnSpPr/>
          <p:nvPr/>
        </p:nvCxnSpPr>
        <p:spPr>
          <a:xfrm>
            <a:off x="2675044" y="1591346"/>
            <a:ext cx="66008" cy="2083155"/>
          </a:xfrm>
          <a:prstGeom prst="straightConnector1">
            <a:avLst/>
          </a:prstGeom>
          <a:noFill/>
          <a:ln w="28575" cap="flat" cmpd="sng">
            <a:solidFill>
              <a:srgbClr val="4A7DBA"/>
            </a:solidFill>
            <a:prstDash val="solid"/>
            <a:round/>
            <a:headEnd type="none" w="sm" len="sm"/>
            <a:tailEnd type="none" w="sm" len="sm"/>
          </a:ln>
        </p:spPr>
      </p:cxnSp>
      <p:sp>
        <p:nvSpPr>
          <p:cNvPr id="432" name="Google Shape;432;p35"/>
          <p:cNvSpPr/>
          <p:nvPr/>
        </p:nvSpPr>
        <p:spPr>
          <a:xfrm>
            <a:off x="2750712" y="1616602"/>
            <a:ext cx="2424448" cy="2250223"/>
          </a:xfrm>
          <a:custGeom>
            <a:avLst/>
            <a:gdLst/>
            <a:ahLst/>
            <a:cxnLst/>
            <a:rect l="l" t="t" r="r" b="b"/>
            <a:pathLst>
              <a:path w="3232597" h="3000297" extrusionOk="0">
                <a:moveTo>
                  <a:pt x="0" y="2748163"/>
                </a:moveTo>
                <a:cubicBezTo>
                  <a:pt x="21464" y="2700940"/>
                  <a:pt x="42929" y="2653718"/>
                  <a:pt x="64394" y="2632253"/>
                </a:cubicBezTo>
                <a:cubicBezTo>
                  <a:pt x="85859" y="2610788"/>
                  <a:pt x="109470" y="2647278"/>
                  <a:pt x="128788" y="2619374"/>
                </a:cubicBezTo>
                <a:cubicBezTo>
                  <a:pt x="148106" y="2591470"/>
                  <a:pt x="156693" y="2501318"/>
                  <a:pt x="180304" y="2464828"/>
                </a:cubicBezTo>
                <a:cubicBezTo>
                  <a:pt x="203915" y="2428338"/>
                  <a:pt x="242552" y="2378968"/>
                  <a:pt x="270456" y="2400433"/>
                </a:cubicBezTo>
                <a:cubicBezTo>
                  <a:pt x="298360" y="2421898"/>
                  <a:pt x="324118" y="2527076"/>
                  <a:pt x="347729" y="2593617"/>
                </a:cubicBezTo>
                <a:cubicBezTo>
                  <a:pt x="371340" y="2660158"/>
                  <a:pt x="358462" y="2977836"/>
                  <a:pt x="412124" y="2799678"/>
                </a:cubicBezTo>
                <a:cubicBezTo>
                  <a:pt x="465786" y="2621520"/>
                  <a:pt x="609600" y="1505352"/>
                  <a:pt x="669701" y="1524670"/>
                </a:cubicBezTo>
                <a:cubicBezTo>
                  <a:pt x="729802" y="1543988"/>
                  <a:pt x="738388" y="2700940"/>
                  <a:pt x="772732" y="2915588"/>
                </a:cubicBezTo>
                <a:cubicBezTo>
                  <a:pt x="807076" y="3130236"/>
                  <a:pt x="852152" y="2876951"/>
                  <a:pt x="875763" y="2812557"/>
                </a:cubicBezTo>
                <a:cubicBezTo>
                  <a:pt x="899374" y="2748163"/>
                  <a:pt x="895082" y="2580737"/>
                  <a:pt x="914400" y="2529222"/>
                </a:cubicBezTo>
                <a:cubicBezTo>
                  <a:pt x="933718" y="2477707"/>
                  <a:pt x="970208" y="2529222"/>
                  <a:pt x="991673" y="2503464"/>
                </a:cubicBezTo>
                <a:cubicBezTo>
                  <a:pt x="1013138" y="2477706"/>
                  <a:pt x="1023870" y="2368237"/>
                  <a:pt x="1043188" y="2374676"/>
                </a:cubicBezTo>
                <a:cubicBezTo>
                  <a:pt x="1062506" y="2381115"/>
                  <a:pt x="1088265" y="2466974"/>
                  <a:pt x="1107583" y="2542101"/>
                </a:cubicBezTo>
                <a:cubicBezTo>
                  <a:pt x="1126901" y="2617228"/>
                  <a:pt x="1098997" y="3241853"/>
                  <a:pt x="1159098" y="2825436"/>
                </a:cubicBezTo>
                <a:cubicBezTo>
                  <a:pt x="1219199" y="2409019"/>
                  <a:pt x="1414529" y="307617"/>
                  <a:pt x="1468191" y="43600"/>
                </a:cubicBezTo>
                <a:cubicBezTo>
                  <a:pt x="1521853" y="-220417"/>
                  <a:pt x="1472484" y="781989"/>
                  <a:pt x="1481070" y="1241335"/>
                </a:cubicBezTo>
                <a:cubicBezTo>
                  <a:pt x="1489656" y="1700681"/>
                  <a:pt x="1496096" y="2565712"/>
                  <a:pt x="1519707" y="2799678"/>
                </a:cubicBezTo>
                <a:cubicBezTo>
                  <a:pt x="1543318" y="3033644"/>
                  <a:pt x="1590541" y="2694501"/>
                  <a:pt x="1622738" y="2645132"/>
                </a:cubicBezTo>
                <a:cubicBezTo>
                  <a:pt x="1654935" y="2595763"/>
                  <a:pt x="1674253" y="2520636"/>
                  <a:pt x="1712890" y="2503464"/>
                </a:cubicBezTo>
                <a:cubicBezTo>
                  <a:pt x="1751527" y="2486292"/>
                  <a:pt x="1820213" y="2486292"/>
                  <a:pt x="1854557" y="2542101"/>
                </a:cubicBezTo>
                <a:cubicBezTo>
                  <a:pt x="1888901" y="2597909"/>
                  <a:pt x="1852411" y="3029352"/>
                  <a:pt x="1918952" y="2838315"/>
                </a:cubicBezTo>
                <a:cubicBezTo>
                  <a:pt x="1985493" y="2647278"/>
                  <a:pt x="2197995" y="1455982"/>
                  <a:pt x="2253803" y="1395881"/>
                </a:cubicBezTo>
                <a:cubicBezTo>
                  <a:pt x="2309611" y="1335780"/>
                  <a:pt x="2247364" y="2248034"/>
                  <a:pt x="2253803" y="2477707"/>
                </a:cubicBezTo>
                <a:cubicBezTo>
                  <a:pt x="2260242" y="2707380"/>
                  <a:pt x="2262389" y="2754603"/>
                  <a:pt x="2292439" y="2773921"/>
                </a:cubicBezTo>
                <a:cubicBezTo>
                  <a:pt x="2322489" y="2793239"/>
                  <a:pt x="2386885" y="2619375"/>
                  <a:pt x="2434107" y="2593617"/>
                </a:cubicBezTo>
                <a:cubicBezTo>
                  <a:pt x="2481329" y="2567859"/>
                  <a:pt x="2509233" y="3048670"/>
                  <a:pt x="2575774" y="2619374"/>
                </a:cubicBezTo>
                <a:cubicBezTo>
                  <a:pt x="2642315" y="2190078"/>
                  <a:pt x="2775397" y="11402"/>
                  <a:pt x="2833352" y="17842"/>
                </a:cubicBezTo>
                <a:cubicBezTo>
                  <a:pt x="2891307" y="24281"/>
                  <a:pt x="2887014" y="2245887"/>
                  <a:pt x="2923504" y="2658011"/>
                </a:cubicBezTo>
                <a:cubicBezTo>
                  <a:pt x="2959994" y="3070135"/>
                  <a:pt x="3000778" y="2497025"/>
                  <a:pt x="3052293" y="2490586"/>
                </a:cubicBezTo>
                <a:cubicBezTo>
                  <a:pt x="3103809" y="2484146"/>
                  <a:pt x="3232597" y="2619374"/>
                  <a:pt x="3232597" y="2619374"/>
                </a:cubicBezTo>
                <a:lnTo>
                  <a:pt x="3232597" y="2619374"/>
                </a:lnTo>
              </a:path>
            </a:pathLst>
          </a:custGeom>
          <a:noFill/>
          <a:ln w="2857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33" name="Google Shape;433;p35"/>
          <p:cNvSpPr/>
          <p:nvPr/>
        </p:nvSpPr>
        <p:spPr>
          <a:xfrm>
            <a:off x="6409088" y="2386670"/>
            <a:ext cx="3845566" cy="793750"/>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cxnSp>
        <p:nvCxnSpPr>
          <p:cNvPr id="434" name="Google Shape;434;p35"/>
          <p:cNvCxnSpPr/>
          <p:nvPr/>
        </p:nvCxnSpPr>
        <p:spPr>
          <a:xfrm rot="10800000">
            <a:off x="6312497" y="2905597"/>
            <a:ext cx="77273" cy="0"/>
          </a:xfrm>
          <a:prstGeom prst="straightConnector1">
            <a:avLst/>
          </a:prstGeom>
          <a:noFill/>
          <a:ln w="9525" cap="flat" cmpd="sng">
            <a:solidFill>
              <a:srgbClr val="4A7DBA"/>
            </a:solidFill>
            <a:prstDash val="solid"/>
            <a:round/>
            <a:headEnd type="none" w="sm" len="sm"/>
            <a:tailEnd type="none" w="sm" len="sm"/>
          </a:ln>
        </p:spPr>
      </p:cxnSp>
      <p:cxnSp>
        <p:nvCxnSpPr>
          <p:cNvPr id="435" name="Google Shape;435;p35"/>
          <p:cNvCxnSpPr/>
          <p:nvPr/>
        </p:nvCxnSpPr>
        <p:spPr>
          <a:xfrm rot="10800000">
            <a:off x="6341475" y="3098174"/>
            <a:ext cx="77273" cy="0"/>
          </a:xfrm>
          <a:prstGeom prst="straightConnector1">
            <a:avLst/>
          </a:prstGeom>
          <a:noFill/>
          <a:ln w="9525" cap="flat" cmpd="sng">
            <a:solidFill>
              <a:srgbClr val="4A7DBA"/>
            </a:solidFill>
            <a:prstDash val="solid"/>
            <a:round/>
            <a:headEnd type="none" w="sm" len="sm"/>
            <a:tailEnd type="none" w="sm" len="sm"/>
          </a:ln>
        </p:spPr>
      </p:cxnSp>
      <p:cxnSp>
        <p:nvCxnSpPr>
          <p:cNvPr id="436" name="Google Shape;436;p35"/>
          <p:cNvCxnSpPr/>
          <p:nvPr/>
        </p:nvCxnSpPr>
        <p:spPr>
          <a:xfrm rot="10800000">
            <a:off x="6333038" y="2481510"/>
            <a:ext cx="77273" cy="0"/>
          </a:xfrm>
          <a:prstGeom prst="straightConnector1">
            <a:avLst/>
          </a:prstGeom>
          <a:noFill/>
          <a:ln w="9525" cap="flat" cmpd="sng">
            <a:solidFill>
              <a:srgbClr val="4A7DBA"/>
            </a:solidFill>
            <a:prstDash val="solid"/>
            <a:round/>
            <a:headEnd type="none" w="sm" len="sm"/>
            <a:tailEnd type="none" w="sm" len="sm"/>
          </a:ln>
        </p:spPr>
      </p:cxnSp>
      <p:cxnSp>
        <p:nvCxnSpPr>
          <p:cNvPr id="437" name="Google Shape;437;p35"/>
          <p:cNvCxnSpPr/>
          <p:nvPr/>
        </p:nvCxnSpPr>
        <p:spPr>
          <a:xfrm rot="10800000">
            <a:off x="6313720" y="2710808"/>
            <a:ext cx="77273" cy="0"/>
          </a:xfrm>
          <a:prstGeom prst="straightConnector1">
            <a:avLst/>
          </a:prstGeom>
          <a:noFill/>
          <a:ln w="9525" cap="flat" cmpd="sng">
            <a:solidFill>
              <a:srgbClr val="4A7DBA"/>
            </a:solidFill>
            <a:prstDash val="solid"/>
            <a:round/>
            <a:headEnd type="none" w="sm" len="sm"/>
            <a:tailEnd type="none" w="sm" len="sm"/>
          </a:ln>
        </p:spPr>
      </p:cxnSp>
      <p:cxnSp>
        <p:nvCxnSpPr>
          <p:cNvPr id="438" name="Google Shape;438;p35"/>
          <p:cNvCxnSpPr/>
          <p:nvPr/>
        </p:nvCxnSpPr>
        <p:spPr>
          <a:xfrm>
            <a:off x="7160504" y="3179273"/>
            <a:ext cx="0" cy="96592"/>
          </a:xfrm>
          <a:prstGeom prst="straightConnector1">
            <a:avLst/>
          </a:prstGeom>
          <a:noFill/>
          <a:ln w="9525" cap="flat" cmpd="sng">
            <a:solidFill>
              <a:srgbClr val="4A7DBA"/>
            </a:solidFill>
            <a:prstDash val="solid"/>
            <a:round/>
            <a:headEnd type="none" w="sm" len="sm"/>
            <a:tailEnd type="none" w="sm" len="sm"/>
          </a:ln>
        </p:spPr>
      </p:cxnSp>
      <p:cxnSp>
        <p:nvCxnSpPr>
          <p:cNvPr id="439" name="Google Shape;439;p35"/>
          <p:cNvCxnSpPr/>
          <p:nvPr/>
        </p:nvCxnSpPr>
        <p:spPr>
          <a:xfrm>
            <a:off x="7814108" y="3163174"/>
            <a:ext cx="0" cy="96592"/>
          </a:xfrm>
          <a:prstGeom prst="straightConnector1">
            <a:avLst/>
          </a:prstGeom>
          <a:noFill/>
          <a:ln w="9525" cap="flat" cmpd="sng">
            <a:solidFill>
              <a:srgbClr val="4A7DBA"/>
            </a:solidFill>
            <a:prstDash val="solid"/>
            <a:round/>
            <a:headEnd type="none" w="sm" len="sm"/>
            <a:tailEnd type="none" w="sm" len="sm"/>
          </a:ln>
        </p:spPr>
      </p:cxnSp>
      <p:cxnSp>
        <p:nvCxnSpPr>
          <p:cNvPr id="440" name="Google Shape;440;p35"/>
          <p:cNvCxnSpPr/>
          <p:nvPr/>
        </p:nvCxnSpPr>
        <p:spPr>
          <a:xfrm>
            <a:off x="8458051" y="3171224"/>
            <a:ext cx="0" cy="96592"/>
          </a:xfrm>
          <a:prstGeom prst="straightConnector1">
            <a:avLst/>
          </a:prstGeom>
          <a:noFill/>
          <a:ln w="9525" cap="flat" cmpd="sng">
            <a:solidFill>
              <a:srgbClr val="4A7DBA"/>
            </a:solidFill>
            <a:prstDash val="solid"/>
            <a:round/>
            <a:headEnd type="none" w="sm" len="sm"/>
            <a:tailEnd type="none" w="sm" len="sm"/>
          </a:ln>
        </p:spPr>
      </p:cxnSp>
      <p:sp>
        <p:nvSpPr>
          <p:cNvPr id="441" name="Google Shape;441;p35"/>
          <p:cNvSpPr txBox="1"/>
          <p:nvPr/>
        </p:nvSpPr>
        <p:spPr>
          <a:xfrm>
            <a:off x="6004036" y="2291686"/>
            <a:ext cx="386957" cy="1015663"/>
          </a:xfrm>
          <a:prstGeom prst="rect">
            <a:avLst/>
          </a:prstGeom>
          <a:noFill/>
          <a:ln>
            <a:noFill/>
          </a:ln>
        </p:spPr>
        <p:txBody>
          <a:bodyPr spcFirstLastPara="1" wrap="square" lIns="91425" tIns="45700" rIns="91425" bIns="45700" anchor="t" anchorCtr="0">
            <a:spAutoFit/>
          </a:bodyPr>
          <a:lstStyle/>
          <a:p>
            <a:r>
              <a:rPr lang="en-US" sz="1500">
                <a:solidFill>
                  <a:schemeClr val="dk1"/>
                </a:solidFill>
                <a:latin typeface="Calibri"/>
                <a:ea typeface="Calibri"/>
                <a:cs typeface="Calibri"/>
                <a:sym typeface="Calibri"/>
              </a:rPr>
              <a:t>40</a:t>
            </a:r>
            <a:endParaRPr/>
          </a:p>
          <a:p>
            <a:r>
              <a:rPr lang="en-US" sz="1500">
                <a:solidFill>
                  <a:schemeClr val="dk1"/>
                </a:solidFill>
                <a:latin typeface="Calibri"/>
                <a:ea typeface="Calibri"/>
                <a:cs typeface="Calibri"/>
                <a:sym typeface="Calibri"/>
              </a:rPr>
              <a:t>30</a:t>
            </a:r>
            <a:endParaRPr/>
          </a:p>
          <a:p>
            <a:r>
              <a:rPr lang="en-US" sz="1500">
                <a:solidFill>
                  <a:schemeClr val="dk1"/>
                </a:solidFill>
                <a:latin typeface="Calibri"/>
                <a:ea typeface="Calibri"/>
                <a:cs typeface="Calibri"/>
                <a:sym typeface="Calibri"/>
              </a:rPr>
              <a:t>20</a:t>
            </a:r>
            <a:endParaRPr/>
          </a:p>
          <a:p>
            <a:r>
              <a:rPr lang="en-US" sz="1500">
                <a:solidFill>
                  <a:schemeClr val="dk1"/>
                </a:solidFill>
                <a:latin typeface="Calibri"/>
                <a:ea typeface="Calibri"/>
                <a:cs typeface="Calibri"/>
                <a:sym typeface="Calibri"/>
              </a:rPr>
              <a:t>10</a:t>
            </a:r>
            <a:endParaRPr/>
          </a:p>
        </p:txBody>
      </p:sp>
      <p:sp>
        <p:nvSpPr>
          <p:cNvPr id="442" name="Google Shape;442;p35"/>
          <p:cNvSpPr txBox="1"/>
          <p:nvPr/>
        </p:nvSpPr>
        <p:spPr>
          <a:xfrm rot="-5400000">
            <a:off x="4796391" y="2510962"/>
            <a:ext cx="2290286" cy="300082"/>
          </a:xfrm>
          <a:prstGeom prst="rect">
            <a:avLst/>
          </a:prstGeom>
          <a:noFill/>
          <a:ln>
            <a:noFill/>
          </a:ln>
        </p:spPr>
        <p:txBody>
          <a:bodyPr spcFirstLastPara="1" wrap="square" lIns="91425" tIns="45700" rIns="91425" bIns="45700" anchor="t" anchorCtr="0">
            <a:spAutoFit/>
          </a:bodyPr>
          <a:lstStyle/>
          <a:p>
            <a:pPr algn="ctr"/>
            <a:r>
              <a:rPr lang="en-US" sz="1350" b="1">
                <a:solidFill>
                  <a:schemeClr val="dk1"/>
                </a:solidFill>
                <a:latin typeface="Calibri"/>
                <a:ea typeface="Calibri"/>
                <a:cs typeface="Calibri"/>
                <a:sym typeface="Calibri"/>
              </a:rPr>
              <a:t>Number of Registered Voters</a:t>
            </a:r>
            <a:endParaRPr/>
          </a:p>
        </p:txBody>
      </p:sp>
      <p:cxnSp>
        <p:nvCxnSpPr>
          <p:cNvPr id="443" name="Google Shape;443;p35"/>
          <p:cNvCxnSpPr/>
          <p:nvPr/>
        </p:nvCxnSpPr>
        <p:spPr>
          <a:xfrm>
            <a:off x="8458051" y="2289025"/>
            <a:ext cx="0" cy="96592"/>
          </a:xfrm>
          <a:prstGeom prst="straightConnector1">
            <a:avLst/>
          </a:prstGeom>
          <a:noFill/>
          <a:ln w="9525" cap="flat" cmpd="sng">
            <a:solidFill>
              <a:srgbClr val="4A7DBA"/>
            </a:solidFill>
            <a:prstDash val="solid"/>
            <a:round/>
            <a:headEnd type="none" w="sm" len="sm"/>
            <a:tailEnd type="none" w="sm" len="sm"/>
          </a:ln>
        </p:spPr>
      </p:cxnSp>
      <p:cxnSp>
        <p:nvCxnSpPr>
          <p:cNvPr id="444" name="Google Shape;444;p35"/>
          <p:cNvCxnSpPr/>
          <p:nvPr/>
        </p:nvCxnSpPr>
        <p:spPr>
          <a:xfrm>
            <a:off x="9638468" y="2282199"/>
            <a:ext cx="0" cy="96592"/>
          </a:xfrm>
          <a:prstGeom prst="straightConnector1">
            <a:avLst/>
          </a:prstGeom>
          <a:noFill/>
          <a:ln w="9525" cap="flat" cmpd="sng">
            <a:solidFill>
              <a:srgbClr val="4A7DBA"/>
            </a:solidFill>
            <a:prstDash val="solid"/>
            <a:round/>
            <a:headEnd type="none" w="sm" len="sm"/>
            <a:tailEnd type="none" w="sm" len="sm"/>
          </a:ln>
        </p:spPr>
      </p:cxnSp>
      <p:cxnSp>
        <p:nvCxnSpPr>
          <p:cNvPr id="445" name="Google Shape;445;p35"/>
          <p:cNvCxnSpPr/>
          <p:nvPr/>
        </p:nvCxnSpPr>
        <p:spPr>
          <a:xfrm>
            <a:off x="6537882" y="2290636"/>
            <a:ext cx="0" cy="96592"/>
          </a:xfrm>
          <a:prstGeom prst="straightConnector1">
            <a:avLst/>
          </a:prstGeom>
          <a:noFill/>
          <a:ln w="9525" cap="flat" cmpd="sng">
            <a:solidFill>
              <a:srgbClr val="4A7DBA"/>
            </a:solidFill>
            <a:prstDash val="solid"/>
            <a:round/>
            <a:headEnd type="none" w="sm" len="sm"/>
            <a:tailEnd type="none" w="sm" len="sm"/>
          </a:ln>
        </p:spPr>
      </p:cxnSp>
      <p:cxnSp>
        <p:nvCxnSpPr>
          <p:cNvPr id="446" name="Google Shape;446;p35"/>
          <p:cNvCxnSpPr/>
          <p:nvPr/>
        </p:nvCxnSpPr>
        <p:spPr>
          <a:xfrm>
            <a:off x="9062143" y="2284808"/>
            <a:ext cx="0" cy="96592"/>
          </a:xfrm>
          <a:prstGeom prst="straightConnector1">
            <a:avLst/>
          </a:prstGeom>
          <a:noFill/>
          <a:ln w="9525" cap="flat" cmpd="sng">
            <a:solidFill>
              <a:srgbClr val="4A7DBA"/>
            </a:solidFill>
            <a:prstDash val="solid"/>
            <a:round/>
            <a:headEnd type="none" w="sm" len="sm"/>
            <a:tailEnd type="none" w="sm" len="sm"/>
          </a:ln>
        </p:spPr>
      </p:cxnSp>
      <p:cxnSp>
        <p:nvCxnSpPr>
          <p:cNvPr id="447" name="Google Shape;447;p35"/>
          <p:cNvCxnSpPr/>
          <p:nvPr/>
        </p:nvCxnSpPr>
        <p:spPr>
          <a:xfrm>
            <a:off x="6535881" y="3171224"/>
            <a:ext cx="0" cy="96592"/>
          </a:xfrm>
          <a:prstGeom prst="straightConnector1">
            <a:avLst/>
          </a:prstGeom>
          <a:noFill/>
          <a:ln w="9525" cap="flat" cmpd="sng">
            <a:solidFill>
              <a:srgbClr val="4A7DBA"/>
            </a:solidFill>
            <a:prstDash val="solid"/>
            <a:round/>
            <a:headEnd type="none" w="sm" len="sm"/>
            <a:tailEnd type="none" w="sm" len="sm"/>
          </a:ln>
        </p:spPr>
      </p:cxnSp>
      <p:sp>
        <p:nvSpPr>
          <p:cNvPr id="448" name="Google Shape;448;p35"/>
          <p:cNvSpPr txBox="1"/>
          <p:nvPr/>
        </p:nvSpPr>
        <p:spPr>
          <a:xfrm>
            <a:off x="6282296" y="4007719"/>
            <a:ext cx="3757412" cy="369332"/>
          </a:xfrm>
          <a:prstGeom prst="rect">
            <a:avLst/>
          </a:prstGeom>
          <a:noFill/>
          <a:ln>
            <a:noFill/>
          </a:ln>
        </p:spPr>
        <p:txBody>
          <a:bodyPr spcFirstLastPara="1" wrap="square" lIns="91425" tIns="45700" rIns="91425" bIns="45700" anchor="t" anchorCtr="0">
            <a:spAutoFit/>
          </a:bodyPr>
          <a:lstStyle/>
          <a:p>
            <a:pPr algn="ctr"/>
            <a:r>
              <a:rPr lang="en-US" b="1">
                <a:solidFill>
                  <a:schemeClr val="dk1"/>
                </a:solidFill>
                <a:latin typeface="Calibri"/>
                <a:ea typeface="Calibri"/>
                <a:cs typeface="Calibri"/>
                <a:sym typeface="Calibri"/>
              </a:rPr>
              <a:t>Aspect Ratio Banked to 45 Degrees</a:t>
            </a:r>
            <a:endParaRPr/>
          </a:p>
        </p:txBody>
      </p:sp>
      <p:cxnSp>
        <p:nvCxnSpPr>
          <p:cNvPr id="449" name="Google Shape;449;p35"/>
          <p:cNvCxnSpPr/>
          <p:nvPr/>
        </p:nvCxnSpPr>
        <p:spPr>
          <a:xfrm>
            <a:off x="9037604" y="3171224"/>
            <a:ext cx="0" cy="96592"/>
          </a:xfrm>
          <a:prstGeom prst="straightConnector1">
            <a:avLst/>
          </a:prstGeom>
          <a:noFill/>
          <a:ln w="9525" cap="flat" cmpd="sng">
            <a:solidFill>
              <a:srgbClr val="4A7DBA"/>
            </a:solidFill>
            <a:prstDash val="solid"/>
            <a:round/>
            <a:headEnd type="none" w="sm" len="sm"/>
            <a:tailEnd type="none" w="sm" len="sm"/>
          </a:ln>
        </p:spPr>
      </p:cxnSp>
      <p:cxnSp>
        <p:nvCxnSpPr>
          <p:cNvPr id="450" name="Google Shape;450;p35"/>
          <p:cNvCxnSpPr/>
          <p:nvPr/>
        </p:nvCxnSpPr>
        <p:spPr>
          <a:xfrm>
            <a:off x="9615540" y="3179272"/>
            <a:ext cx="0" cy="96592"/>
          </a:xfrm>
          <a:prstGeom prst="straightConnector1">
            <a:avLst/>
          </a:prstGeom>
          <a:noFill/>
          <a:ln w="9525" cap="flat" cmpd="sng">
            <a:solidFill>
              <a:srgbClr val="4A7DBA"/>
            </a:solidFill>
            <a:prstDash val="solid"/>
            <a:round/>
            <a:headEnd type="none" w="sm" len="sm"/>
            <a:tailEnd type="none" w="sm" len="sm"/>
          </a:ln>
        </p:spPr>
      </p:cxnSp>
      <p:cxnSp>
        <p:nvCxnSpPr>
          <p:cNvPr id="451" name="Google Shape;451;p35"/>
          <p:cNvCxnSpPr/>
          <p:nvPr/>
        </p:nvCxnSpPr>
        <p:spPr>
          <a:xfrm>
            <a:off x="10135524" y="3177661"/>
            <a:ext cx="0" cy="96592"/>
          </a:xfrm>
          <a:prstGeom prst="straightConnector1">
            <a:avLst/>
          </a:prstGeom>
          <a:noFill/>
          <a:ln w="9525" cap="flat" cmpd="sng">
            <a:solidFill>
              <a:srgbClr val="4A7DBA"/>
            </a:solidFill>
            <a:prstDash val="solid"/>
            <a:round/>
            <a:headEnd type="none" w="sm" len="sm"/>
            <a:tailEnd type="none" w="sm" len="sm"/>
          </a:ln>
        </p:spPr>
      </p:cxnSp>
      <p:cxnSp>
        <p:nvCxnSpPr>
          <p:cNvPr id="452" name="Google Shape;452;p35"/>
          <p:cNvCxnSpPr/>
          <p:nvPr/>
        </p:nvCxnSpPr>
        <p:spPr>
          <a:xfrm>
            <a:off x="10135524" y="2288417"/>
            <a:ext cx="0" cy="96592"/>
          </a:xfrm>
          <a:prstGeom prst="straightConnector1">
            <a:avLst/>
          </a:prstGeom>
          <a:noFill/>
          <a:ln w="9525" cap="flat" cmpd="sng">
            <a:solidFill>
              <a:srgbClr val="4A7DBA"/>
            </a:solidFill>
            <a:prstDash val="solid"/>
            <a:round/>
            <a:headEnd type="none" w="sm" len="sm"/>
            <a:tailEnd type="none" w="sm" len="sm"/>
          </a:ln>
        </p:spPr>
      </p:cxnSp>
      <p:cxnSp>
        <p:nvCxnSpPr>
          <p:cNvPr id="453" name="Google Shape;453;p35"/>
          <p:cNvCxnSpPr/>
          <p:nvPr/>
        </p:nvCxnSpPr>
        <p:spPr>
          <a:xfrm>
            <a:off x="7172161" y="2300295"/>
            <a:ext cx="0" cy="96592"/>
          </a:xfrm>
          <a:prstGeom prst="straightConnector1">
            <a:avLst/>
          </a:prstGeom>
          <a:noFill/>
          <a:ln w="9525" cap="flat" cmpd="sng">
            <a:solidFill>
              <a:srgbClr val="4A7DBA"/>
            </a:solidFill>
            <a:prstDash val="solid"/>
            <a:round/>
            <a:headEnd type="none" w="sm" len="sm"/>
            <a:tailEnd type="none" w="sm" len="sm"/>
          </a:ln>
        </p:spPr>
      </p:cxnSp>
      <p:cxnSp>
        <p:nvCxnSpPr>
          <p:cNvPr id="454" name="Google Shape;454;p35"/>
          <p:cNvCxnSpPr/>
          <p:nvPr/>
        </p:nvCxnSpPr>
        <p:spPr>
          <a:xfrm>
            <a:off x="7814497" y="2288027"/>
            <a:ext cx="0" cy="96592"/>
          </a:xfrm>
          <a:prstGeom prst="straightConnector1">
            <a:avLst/>
          </a:prstGeom>
          <a:noFill/>
          <a:ln w="9525" cap="flat" cmpd="sng">
            <a:solidFill>
              <a:srgbClr val="4A7DBA"/>
            </a:solidFill>
            <a:prstDash val="solid"/>
            <a:round/>
            <a:headEnd type="none" w="sm" len="sm"/>
            <a:tailEnd type="none" w="sm" len="sm"/>
          </a:ln>
        </p:spPr>
      </p:cxnSp>
      <p:cxnSp>
        <p:nvCxnSpPr>
          <p:cNvPr id="455" name="Google Shape;455;p35"/>
          <p:cNvCxnSpPr/>
          <p:nvPr/>
        </p:nvCxnSpPr>
        <p:spPr>
          <a:xfrm rot="10800000">
            <a:off x="10262708" y="3046352"/>
            <a:ext cx="77273" cy="0"/>
          </a:xfrm>
          <a:prstGeom prst="straightConnector1">
            <a:avLst/>
          </a:prstGeom>
          <a:noFill/>
          <a:ln w="9525" cap="flat" cmpd="sng">
            <a:solidFill>
              <a:srgbClr val="4A7DBA"/>
            </a:solidFill>
            <a:prstDash val="solid"/>
            <a:round/>
            <a:headEnd type="none" w="sm" len="sm"/>
            <a:tailEnd type="none" w="sm" len="sm"/>
          </a:ln>
        </p:spPr>
      </p:cxnSp>
      <p:cxnSp>
        <p:nvCxnSpPr>
          <p:cNvPr id="456" name="Google Shape;456;p35"/>
          <p:cNvCxnSpPr/>
          <p:nvPr/>
        </p:nvCxnSpPr>
        <p:spPr>
          <a:xfrm rot="10800000">
            <a:off x="10255877" y="2905597"/>
            <a:ext cx="77273" cy="0"/>
          </a:xfrm>
          <a:prstGeom prst="straightConnector1">
            <a:avLst/>
          </a:prstGeom>
          <a:noFill/>
          <a:ln w="9525" cap="flat" cmpd="sng">
            <a:solidFill>
              <a:srgbClr val="4A7DBA"/>
            </a:solidFill>
            <a:prstDash val="solid"/>
            <a:round/>
            <a:headEnd type="none" w="sm" len="sm"/>
            <a:tailEnd type="none" w="sm" len="sm"/>
          </a:ln>
        </p:spPr>
      </p:cxnSp>
      <p:cxnSp>
        <p:nvCxnSpPr>
          <p:cNvPr id="457" name="Google Shape;457;p35"/>
          <p:cNvCxnSpPr/>
          <p:nvPr/>
        </p:nvCxnSpPr>
        <p:spPr>
          <a:xfrm rot="10800000">
            <a:off x="10255877" y="2481510"/>
            <a:ext cx="77273" cy="0"/>
          </a:xfrm>
          <a:prstGeom prst="straightConnector1">
            <a:avLst/>
          </a:prstGeom>
          <a:noFill/>
          <a:ln w="9525" cap="flat" cmpd="sng">
            <a:solidFill>
              <a:srgbClr val="4A7DBA"/>
            </a:solidFill>
            <a:prstDash val="solid"/>
            <a:round/>
            <a:headEnd type="none" w="sm" len="sm"/>
            <a:tailEnd type="none" w="sm" len="sm"/>
          </a:ln>
        </p:spPr>
      </p:cxnSp>
      <p:cxnSp>
        <p:nvCxnSpPr>
          <p:cNvPr id="458" name="Google Shape;458;p35"/>
          <p:cNvCxnSpPr/>
          <p:nvPr/>
        </p:nvCxnSpPr>
        <p:spPr>
          <a:xfrm rot="10800000">
            <a:off x="10255877" y="2710808"/>
            <a:ext cx="77273" cy="0"/>
          </a:xfrm>
          <a:prstGeom prst="straightConnector1">
            <a:avLst/>
          </a:prstGeom>
          <a:noFill/>
          <a:ln w="9525" cap="flat" cmpd="sng">
            <a:solidFill>
              <a:srgbClr val="4A7DBA"/>
            </a:solidFill>
            <a:prstDash val="solid"/>
            <a:round/>
            <a:headEnd type="none" w="sm" len="sm"/>
            <a:tailEnd type="none" w="sm" len="sm"/>
          </a:ln>
        </p:spPr>
      </p:cxnSp>
      <p:sp>
        <p:nvSpPr>
          <p:cNvPr id="459" name="Google Shape;459;p35"/>
          <p:cNvSpPr txBox="1"/>
          <p:nvPr/>
        </p:nvSpPr>
        <p:spPr>
          <a:xfrm>
            <a:off x="6822432" y="3655797"/>
            <a:ext cx="2614052" cy="300082"/>
          </a:xfrm>
          <a:prstGeom prst="rect">
            <a:avLst/>
          </a:prstGeom>
          <a:noFill/>
          <a:ln>
            <a:noFill/>
          </a:ln>
        </p:spPr>
        <p:txBody>
          <a:bodyPr spcFirstLastPara="1" wrap="square" lIns="91425" tIns="45700" rIns="91425" bIns="45700" anchor="t" anchorCtr="0">
            <a:spAutoFit/>
          </a:bodyPr>
          <a:lstStyle/>
          <a:p>
            <a:pPr algn="ctr"/>
            <a:r>
              <a:rPr lang="en-US" sz="1350" b="1">
                <a:solidFill>
                  <a:schemeClr val="dk1"/>
                </a:solidFill>
                <a:latin typeface="Calibri"/>
                <a:ea typeface="Calibri"/>
                <a:cs typeface="Calibri"/>
                <a:sym typeface="Calibri"/>
              </a:rPr>
              <a:t>Month</a:t>
            </a:r>
            <a:endParaRPr/>
          </a:p>
        </p:txBody>
      </p:sp>
      <p:sp>
        <p:nvSpPr>
          <p:cNvPr id="460" name="Google Shape;460;p35"/>
          <p:cNvSpPr txBox="1"/>
          <p:nvPr/>
        </p:nvSpPr>
        <p:spPr>
          <a:xfrm>
            <a:off x="6410312" y="3322702"/>
            <a:ext cx="3929669" cy="300082"/>
          </a:xfrm>
          <a:prstGeom prst="rect">
            <a:avLst/>
          </a:prstGeom>
          <a:noFill/>
          <a:ln>
            <a:noFill/>
          </a:ln>
        </p:spPr>
        <p:txBody>
          <a:bodyPr spcFirstLastPara="1" wrap="square" lIns="91425" tIns="45700" rIns="91425" bIns="45700" anchor="t" anchorCtr="0">
            <a:spAutoFit/>
          </a:bodyPr>
          <a:lstStyle/>
          <a:p>
            <a:r>
              <a:rPr lang="en-US" sz="1350">
                <a:solidFill>
                  <a:schemeClr val="dk1"/>
                </a:solidFill>
                <a:latin typeface="Calibri"/>
                <a:ea typeface="Calibri"/>
                <a:cs typeface="Calibri"/>
                <a:sym typeface="Calibri"/>
              </a:rPr>
              <a:t>0             20            40            60           80        100      120</a:t>
            </a:r>
            <a:endParaRPr/>
          </a:p>
        </p:txBody>
      </p:sp>
      <p:cxnSp>
        <p:nvCxnSpPr>
          <p:cNvPr id="461" name="Google Shape;461;p35"/>
          <p:cNvCxnSpPr/>
          <p:nvPr/>
        </p:nvCxnSpPr>
        <p:spPr>
          <a:xfrm rot="10800000" flipH="1">
            <a:off x="6542713" y="2481511"/>
            <a:ext cx="39857" cy="616664"/>
          </a:xfrm>
          <a:prstGeom prst="straightConnector1">
            <a:avLst/>
          </a:prstGeom>
          <a:noFill/>
          <a:ln w="28575" cap="flat" cmpd="sng">
            <a:solidFill>
              <a:srgbClr val="4A7DBA"/>
            </a:solidFill>
            <a:prstDash val="solid"/>
            <a:round/>
            <a:headEnd type="none" w="sm" len="sm"/>
            <a:tailEnd type="none" w="sm" len="sm"/>
          </a:ln>
        </p:spPr>
      </p:cxnSp>
      <p:cxnSp>
        <p:nvCxnSpPr>
          <p:cNvPr id="462" name="Google Shape;462;p35"/>
          <p:cNvCxnSpPr>
            <a:endCxn id="463" idx="0"/>
          </p:cNvCxnSpPr>
          <p:nvPr/>
        </p:nvCxnSpPr>
        <p:spPr>
          <a:xfrm>
            <a:off x="6582568" y="2481511"/>
            <a:ext cx="106200" cy="564900"/>
          </a:xfrm>
          <a:prstGeom prst="straightConnector1">
            <a:avLst/>
          </a:prstGeom>
          <a:noFill/>
          <a:ln w="28575" cap="flat" cmpd="sng">
            <a:solidFill>
              <a:srgbClr val="4A7DBA"/>
            </a:solidFill>
            <a:prstDash val="solid"/>
            <a:round/>
            <a:headEnd type="none" w="sm" len="sm"/>
            <a:tailEnd type="none" w="sm" len="sm"/>
          </a:ln>
        </p:spPr>
      </p:cxnSp>
      <p:sp>
        <p:nvSpPr>
          <p:cNvPr id="463" name="Google Shape;463;p35"/>
          <p:cNvSpPr/>
          <p:nvPr/>
        </p:nvSpPr>
        <p:spPr>
          <a:xfrm>
            <a:off x="6688818" y="2481511"/>
            <a:ext cx="3460808" cy="616664"/>
          </a:xfrm>
          <a:custGeom>
            <a:avLst/>
            <a:gdLst/>
            <a:ahLst/>
            <a:cxnLst/>
            <a:rect l="l" t="t" r="r" b="b"/>
            <a:pathLst>
              <a:path w="3232597" h="3000297" extrusionOk="0">
                <a:moveTo>
                  <a:pt x="0" y="2748163"/>
                </a:moveTo>
                <a:cubicBezTo>
                  <a:pt x="21464" y="2700940"/>
                  <a:pt x="42929" y="2653718"/>
                  <a:pt x="64394" y="2632253"/>
                </a:cubicBezTo>
                <a:cubicBezTo>
                  <a:pt x="85859" y="2610788"/>
                  <a:pt x="109470" y="2647278"/>
                  <a:pt x="128788" y="2619374"/>
                </a:cubicBezTo>
                <a:cubicBezTo>
                  <a:pt x="148106" y="2591470"/>
                  <a:pt x="156693" y="2501318"/>
                  <a:pt x="180304" y="2464828"/>
                </a:cubicBezTo>
                <a:cubicBezTo>
                  <a:pt x="203915" y="2428338"/>
                  <a:pt x="242552" y="2378968"/>
                  <a:pt x="270456" y="2400433"/>
                </a:cubicBezTo>
                <a:cubicBezTo>
                  <a:pt x="298360" y="2421898"/>
                  <a:pt x="324118" y="2527076"/>
                  <a:pt x="347729" y="2593617"/>
                </a:cubicBezTo>
                <a:cubicBezTo>
                  <a:pt x="371340" y="2660158"/>
                  <a:pt x="358462" y="2977836"/>
                  <a:pt x="412124" y="2799678"/>
                </a:cubicBezTo>
                <a:cubicBezTo>
                  <a:pt x="465786" y="2621520"/>
                  <a:pt x="609600" y="1505352"/>
                  <a:pt x="669701" y="1524670"/>
                </a:cubicBezTo>
                <a:cubicBezTo>
                  <a:pt x="729802" y="1543988"/>
                  <a:pt x="738388" y="2700940"/>
                  <a:pt x="772732" y="2915588"/>
                </a:cubicBezTo>
                <a:cubicBezTo>
                  <a:pt x="807076" y="3130236"/>
                  <a:pt x="852152" y="2876951"/>
                  <a:pt x="875763" y="2812557"/>
                </a:cubicBezTo>
                <a:cubicBezTo>
                  <a:pt x="899374" y="2748163"/>
                  <a:pt x="895082" y="2580737"/>
                  <a:pt x="914400" y="2529222"/>
                </a:cubicBezTo>
                <a:cubicBezTo>
                  <a:pt x="933718" y="2477707"/>
                  <a:pt x="970208" y="2529222"/>
                  <a:pt x="991673" y="2503464"/>
                </a:cubicBezTo>
                <a:cubicBezTo>
                  <a:pt x="1013138" y="2477706"/>
                  <a:pt x="1023870" y="2368237"/>
                  <a:pt x="1043188" y="2374676"/>
                </a:cubicBezTo>
                <a:cubicBezTo>
                  <a:pt x="1062506" y="2381115"/>
                  <a:pt x="1088265" y="2466974"/>
                  <a:pt x="1107583" y="2542101"/>
                </a:cubicBezTo>
                <a:cubicBezTo>
                  <a:pt x="1126901" y="2617228"/>
                  <a:pt x="1098997" y="3241853"/>
                  <a:pt x="1159098" y="2825436"/>
                </a:cubicBezTo>
                <a:cubicBezTo>
                  <a:pt x="1219199" y="2409019"/>
                  <a:pt x="1414529" y="307617"/>
                  <a:pt x="1468191" y="43600"/>
                </a:cubicBezTo>
                <a:cubicBezTo>
                  <a:pt x="1521853" y="-220417"/>
                  <a:pt x="1472484" y="781989"/>
                  <a:pt x="1481070" y="1241335"/>
                </a:cubicBezTo>
                <a:cubicBezTo>
                  <a:pt x="1489656" y="1700681"/>
                  <a:pt x="1496096" y="2565712"/>
                  <a:pt x="1519707" y="2799678"/>
                </a:cubicBezTo>
                <a:cubicBezTo>
                  <a:pt x="1543318" y="3033644"/>
                  <a:pt x="1590541" y="2694501"/>
                  <a:pt x="1622738" y="2645132"/>
                </a:cubicBezTo>
                <a:cubicBezTo>
                  <a:pt x="1654935" y="2595763"/>
                  <a:pt x="1674253" y="2520636"/>
                  <a:pt x="1712890" y="2503464"/>
                </a:cubicBezTo>
                <a:cubicBezTo>
                  <a:pt x="1751527" y="2486292"/>
                  <a:pt x="1820213" y="2486292"/>
                  <a:pt x="1854557" y="2542101"/>
                </a:cubicBezTo>
                <a:cubicBezTo>
                  <a:pt x="1888901" y="2597909"/>
                  <a:pt x="1852411" y="3029352"/>
                  <a:pt x="1918952" y="2838315"/>
                </a:cubicBezTo>
                <a:cubicBezTo>
                  <a:pt x="1985493" y="2647278"/>
                  <a:pt x="2197995" y="1455982"/>
                  <a:pt x="2253803" y="1395881"/>
                </a:cubicBezTo>
                <a:cubicBezTo>
                  <a:pt x="2309611" y="1335780"/>
                  <a:pt x="2247364" y="2248034"/>
                  <a:pt x="2253803" y="2477707"/>
                </a:cubicBezTo>
                <a:cubicBezTo>
                  <a:pt x="2260242" y="2707380"/>
                  <a:pt x="2262389" y="2754603"/>
                  <a:pt x="2292439" y="2773921"/>
                </a:cubicBezTo>
                <a:cubicBezTo>
                  <a:pt x="2322489" y="2793239"/>
                  <a:pt x="2386885" y="2619375"/>
                  <a:pt x="2434107" y="2593617"/>
                </a:cubicBezTo>
                <a:cubicBezTo>
                  <a:pt x="2481329" y="2567859"/>
                  <a:pt x="2509233" y="3048670"/>
                  <a:pt x="2575774" y="2619374"/>
                </a:cubicBezTo>
                <a:cubicBezTo>
                  <a:pt x="2642315" y="2190078"/>
                  <a:pt x="2775397" y="11402"/>
                  <a:pt x="2833352" y="17842"/>
                </a:cubicBezTo>
                <a:cubicBezTo>
                  <a:pt x="2891307" y="24281"/>
                  <a:pt x="2887014" y="2245887"/>
                  <a:pt x="2923504" y="2658011"/>
                </a:cubicBezTo>
                <a:cubicBezTo>
                  <a:pt x="2959994" y="3070135"/>
                  <a:pt x="3000778" y="2497025"/>
                  <a:pt x="3052293" y="2490586"/>
                </a:cubicBezTo>
                <a:cubicBezTo>
                  <a:pt x="3103809" y="2484146"/>
                  <a:pt x="3232597" y="2619374"/>
                  <a:pt x="3232597" y="2619374"/>
                </a:cubicBezTo>
                <a:lnTo>
                  <a:pt x="3232597" y="2619374"/>
                </a:lnTo>
              </a:path>
            </a:pathLst>
          </a:custGeom>
          <a:noFill/>
          <a:ln w="2857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64" name="Google Shape;464;p35"/>
          <p:cNvSpPr txBox="1"/>
          <p:nvPr/>
        </p:nvSpPr>
        <p:spPr>
          <a:xfrm>
            <a:off x="6341474" y="4523425"/>
            <a:ext cx="4078608" cy="1477328"/>
          </a:xfrm>
          <a:prstGeom prst="rect">
            <a:avLst/>
          </a:prstGeom>
          <a:noFill/>
          <a:ln>
            <a:noFill/>
          </a:ln>
        </p:spPr>
        <p:txBody>
          <a:bodyPr spcFirstLastPara="1" wrap="square" lIns="91425" tIns="45700" rIns="91425" bIns="45700" anchor="t" anchorCtr="0">
            <a:spAutoFit/>
          </a:bodyPr>
          <a:lstStyle/>
          <a:p>
            <a:pPr algn="ctr"/>
            <a:r>
              <a:rPr lang="en-US" sz="1500" b="1">
                <a:solidFill>
                  <a:schemeClr val="dk1"/>
                </a:solidFill>
                <a:latin typeface="Calibri"/>
                <a:ea typeface="Calibri"/>
                <a:cs typeface="Calibri"/>
                <a:sym typeface="Calibri"/>
              </a:rPr>
              <a:t>New information Conveyed by This Figure</a:t>
            </a:r>
            <a:endParaRPr/>
          </a:p>
          <a:p>
            <a:endParaRPr sz="1500" b="1">
              <a:solidFill>
                <a:schemeClr val="dk1"/>
              </a:solidFill>
              <a:latin typeface="Calibri"/>
              <a:ea typeface="Calibri"/>
              <a:cs typeface="Calibri"/>
              <a:sym typeface="Calibri"/>
            </a:endParaRPr>
          </a:p>
          <a:p>
            <a:r>
              <a:rPr lang="en-US" sz="1500">
                <a:solidFill>
                  <a:schemeClr val="dk1"/>
                </a:solidFill>
                <a:latin typeface="Calibri"/>
                <a:ea typeface="Calibri"/>
                <a:cs typeface="Calibri"/>
                <a:sym typeface="Calibri"/>
              </a:rPr>
              <a:t>The drop off in registration following a spike is much sharper than the gradual increase in registration numbers that occur on the leading edge of each spike.</a:t>
            </a:r>
            <a:endParaRPr/>
          </a:p>
        </p:txBody>
      </p:sp>
      <p:sp>
        <p:nvSpPr>
          <p:cNvPr id="465" name="Google Shape;465;p35"/>
          <p:cNvSpPr txBox="1"/>
          <p:nvPr/>
        </p:nvSpPr>
        <p:spPr>
          <a:xfrm>
            <a:off x="1988654" y="5136257"/>
            <a:ext cx="3746738" cy="507831"/>
          </a:xfrm>
          <a:prstGeom prst="rect">
            <a:avLst/>
          </a:prstGeom>
          <a:noFill/>
          <a:ln>
            <a:noFill/>
          </a:ln>
        </p:spPr>
        <p:txBody>
          <a:bodyPr spcFirstLastPara="1" wrap="square" lIns="91425" tIns="45700" rIns="91425" bIns="45700" anchor="t" anchorCtr="0">
            <a:spAutoFit/>
          </a:bodyPr>
          <a:lstStyle/>
          <a:p>
            <a:r>
              <a:rPr lang="en-US" sz="1350">
                <a:solidFill>
                  <a:srgbClr val="FF0000"/>
                </a:solidFill>
                <a:latin typeface="Calibri"/>
                <a:ea typeface="Calibri"/>
                <a:cs typeface="Calibri"/>
                <a:sym typeface="Calibri"/>
              </a:rPr>
              <a:t>Minimizes the sum of the absolute values of the slopes of the interpolated lines.</a:t>
            </a:r>
            <a:endParaRPr sz="1350">
              <a:solidFill>
                <a:srgbClr val="FF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txBox="1">
            <a:spLocks noGrp="1"/>
          </p:cNvSpPr>
          <p:nvPr>
            <p:ph type="title"/>
          </p:nvPr>
        </p:nvSpPr>
        <p:spPr>
          <a:xfrm>
            <a:off x="115747" y="1296365"/>
            <a:ext cx="3194612" cy="4409953"/>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ct val="100000"/>
            </a:pPr>
            <a:br>
              <a:rPr lang="en-US" sz="3200" dirty="0"/>
            </a:br>
            <a:r>
              <a:rPr lang="en-US" sz="3200" dirty="0"/>
              <a:t>GUIDELINES FOR </a:t>
            </a:r>
            <a:br>
              <a:rPr lang="en-US" sz="3200" dirty="0"/>
            </a:br>
            <a:r>
              <a:rPr lang="en-US" sz="3200" dirty="0"/>
              <a:t>INCLUSION </a:t>
            </a:r>
            <a:br>
              <a:rPr lang="en-US" sz="3200" dirty="0"/>
            </a:br>
            <a:r>
              <a:rPr lang="en-US" sz="3200" dirty="0"/>
              <a:t>OF PHOTOGRAPHS </a:t>
            </a:r>
            <a:br>
              <a:rPr lang="en-US" sz="3200" dirty="0"/>
            </a:br>
            <a:endParaRPr lang="en-US" sz="3200" dirty="0"/>
          </a:p>
        </p:txBody>
      </p:sp>
      <p:sp>
        <p:nvSpPr>
          <p:cNvPr id="477" name="Google Shape;477;p37"/>
          <p:cNvSpPr txBox="1">
            <a:spLocks noGrp="1"/>
          </p:cNvSpPr>
          <p:nvPr>
            <p:ph type="body" idx="1"/>
          </p:nvPr>
        </p:nvSpPr>
        <p:spPr>
          <a:xfrm>
            <a:off x="3449255" y="787078"/>
            <a:ext cx="8391645" cy="5766122"/>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400" dirty="0"/>
              <a:t>Photographs should be taken in proper lighting condition, suitable background and with subject clearly distinguishable</a:t>
            </a:r>
            <a:endParaRPr sz="2400" dirty="0"/>
          </a:p>
          <a:p>
            <a:pPr marL="342900" indent="-342900">
              <a:spcBef>
                <a:spcPts val="544"/>
              </a:spcBef>
              <a:buClr>
                <a:schemeClr val="dk1"/>
              </a:buClr>
              <a:buSzPct val="100000"/>
              <a:buChar char="•"/>
            </a:pPr>
            <a:r>
              <a:rPr lang="en-US" sz="2400" dirty="0"/>
              <a:t>If a series of pictures are taken for comparison purpose, use same height, same angle, and same distance from subject</a:t>
            </a:r>
            <a:endParaRPr sz="2400" dirty="0"/>
          </a:p>
          <a:p>
            <a:pPr marL="342900" indent="-342900">
              <a:spcBef>
                <a:spcPts val="544"/>
              </a:spcBef>
              <a:buClr>
                <a:schemeClr val="dk1"/>
              </a:buClr>
              <a:buSzPct val="100000"/>
              <a:buChar char="•"/>
            </a:pPr>
            <a:r>
              <a:rPr lang="en-US" sz="2400" dirty="0"/>
              <a:t>Indicate scale (scale bar) – particularly on micrographs, or at least provide reference point, to indicate relative size, OR, if you want to state original magnification, give it in legend and add photographic reduction when it is known</a:t>
            </a:r>
          </a:p>
          <a:p>
            <a:pPr marL="342900" indent="-342900">
              <a:spcBef>
                <a:spcPts val="0"/>
              </a:spcBef>
              <a:buClr>
                <a:schemeClr val="dk1"/>
              </a:buClr>
              <a:buSzPct val="100000"/>
              <a:buChar char="•"/>
            </a:pPr>
            <a:r>
              <a:rPr lang="en-US" sz="2400" dirty="0"/>
              <a:t>For micrographs, indicate power to which image was taken (either in caption or on figure</a:t>
            </a:r>
          </a:p>
          <a:p>
            <a:pPr marL="342900" indent="-342900">
              <a:spcBef>
                <a:spcPts val="544"/>
              </a:spcBef>
              <a:buClr>
                <a:srgbClr val="FF0000"/>
              </a:buClr>
              <a:buSzPct val="100000"/>
              <a:buChar char="•"/>
            </a:pPr>
            <a:r>
              <a:rPr lang="en-US" sz="2400" dirty="0"/>
              <a:t>Original photographs, not photocopies, should be attached to each report</a:t>
            </a:r>
          </a:p>
          <a:p>
            <a:pPr marL="342900" indent="-342900">
              <a:spcBef>
                <a:spcPts val="544"/>
              </a:spcBef>
              <a:buClr>
                <a:schemeClr val="dk1"/>
              </a:buClr>
              <a:buSzPct val="100000"/>
              <a:buChar char="•"/>
            </a:pPr>
            <a:r>
              <a:rPr lang="en-US" sz="2400" dirty="0"/>
              <a:t>Photographs should be high-quality, black-and-white glossy prints with good density, sharp focus, and details, and with good contrast between light and dark areas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a:extLst>
            <a:ext uri="{FF2B5EF4-FFF2-40B4-BE49-F238E27FC236}">
              <a16:creationId xmlns:a16="http://schemas.microsoft.com/office/drawing/2014/main" id="{7E1F998E-5623-F8F7-C2B1-8079C5D1AADF}"/>
            </a:ext>
          </a:extLst>
        </p:cNvPr>
        <p:cNvGrpSpPr/>
        <p:nvPr/>
      </p:nvGrpSpPr>
      <p:grpSpPr>
        <a:xfrm>
          <a:off x="0" y="0"/>
          <a:ext cx="0" cy="0"/>
          <a:chOff x="0" y="0"/>
          <a:chExt cx="0" cy="0"/>
        </a:xfrm>
      </p:grpSpPr>
      <p:sp>
        <p:nvSpPr>
          <p:cNvPr id="476" name="Google Shape;476;p37">
            <a:extLst>
              <a:ext uri="{FF2B5EF4-FFF2-40B4-BE49-F238E27FC236}">
                <a16:creationId xmlns:a16="http://schemas.microsoft.com/office/drawing/2014/main" id="{B86E291C-828B-C596-18CA-59C45191EA40}"/>
              </a:ext>
            </a:extLst>
          </p:cNvPr>
          <p:cNvSpPr txBox="1">
            <a:spLocks noGrp="1"/>
          </p:cNvSpPr>
          <p:nvPr>
            <p:ph type="title"/>
          </p:nvPr>
        </p:nvSpPr>
        <p:spPr>
          <a:xfrm>
            <a:off x="115747" y="1296365"/>
            <a:ext cx="3194612" cy="4409953"/>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ct val="100000"/>
            </a:pPr>
            <a:br>
              <a:rPr lang="en-US" sz="3200" dirty="0"/>
            </a:br>
            <a:r>
              <a:rPr lang="en-US" sz="3200" dirty="0"/>
              <a:t>GUIDELINES FOR </a:t>
            </a:r>
            <a:br>
              <a:rPr lang="en-US" sz="3200" dirty="0"/>
            </a:br>
            <a:r>
              <a:rPr lang="en-US" sz="3200" dirty="0"/>
              <a:t>INCLUSION </a:t>
            </a:r>
            <a:br>
              <a:rPr lang="en-US" sz="3200" dirty="0"/>
            </a:br>
            <a:r>
              <a:rPr lang="en-US" sz="3200" dirty="0"/>
              <a:t>OF PHOTOGRAPHS </a:t>
            </a:r>
            <a:br>
              <a:rPr lang="en-US" sz="3200" dirty="0"/>
            </a:br>
            <a:endParaRPr lang="en-US" sz="3200" dirty="0"/>
          </a:p>
        </p:txBody>
      </p:sp>
      <p:sp>
        <p:nvSpPr>
          <p:cNvPr id="477" name="Google Shape;477;p37">
            <a:extLst>
              <a:ext uri="{FF2B5EF4-FFF2-40B4-BE49-F238E27FC236}">
                <a16:creationId xmlns:a16="http://schemas.microsoft.com/office/drawing/2014/main" id="{C3D7193E-E60E-4049-9819-6869A342EB75}"/>
              </a:ext>
            </a:extLst>
          </p:cNvPr>
          <p:cNvSpPr txBox="1">
            <a:spLocks noGrp="1"/>
          </p:cNvSpPr>
          <p:nvPr>
            <p:ph type="body" idx="1"/>
          </p:nvPr>
        </p:nvSpPr>
        <p:spPr>
          <a:xfrm>
            <a:off x="3449255" y="914400"/>
            <a:ext cx="8507393" cy="5638799"/>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rgbClr val="FF0000"/>
              </a:buClr>
              <a:buSzPts val="2700"/>
              <a:buChar char="•"/>
            </a:pPr>
            <a:r>
              <a:rPr lang="en-US" sz="2400" dirty="0"/>
              <a:t>Highlight subject and relevant details, and eliminate extra details</a:t>
            </a:r>
          </a:p>
          <a:p>
            <a:pPr marL="342900" indent="-342900">
              <a:spcBef>
                <a:spcPts val="540"/>
              </a:spcBef>
              <a:buClr>
                <a:schemeClr val="dk1"/>
              </a:buClr>
              <a:buSzPts val="2700"/>
              <a:buChar char="•"/>
            </a:pPr>
            <a:r>
              <a:rPr lang="en-US" sz="2400" dirty="0"/>
              <a:t>Recommended resolution of photograph is 300 dpi, whereas that of a line art is 600 dpi</a:t>
            </a:r>
          </a:p>
          <a:p>
            <a:pPr marL="342900" indent="-342900">
              <a:spcBef>
                <a:spcPts val="540"/>
              </a:spcBef>
              <a:buClr>
                <a:schemeClr val="dk1"/>
              </a:buClr>
              <a:buSzPts val="2700"/>
              <a:buChar char="•"/>
            </a:pPr>
            <a:r>
              <a:rPr lang="en-US" sz="2400" dirty="0"/>
              <a:t>If you choose to provide </a:t>
            </a:r>
            <a:r>
              <a:rPr lang="en-US" sz="2400" dirty="0" err="1"/>
              <a:t>colour</a:t>
            </a:r>
            <a:r>
              <a:rPr lang="en-US" sz="2400" dirty="0"/>
              <a:t> prints, then there must be </a:t>
            </a:r>
            <a:r>
              <a:rPr lang="en-US" sz="2400" dirty="0" err="1"/>
              <a:t>colour</a:t>
            </a:r>
            <a:r>
              <a:rPr lang="en-US" sz="2400" dirty="0"/>
              <a:t> prints on all copies because photocopying a </a:t>
            </a:r>
            <a:r>
              <a:rPr lang="en-US" sz="2400" dirty="0" err="1"/>
              <a:t>colour</a:t>
            </a:r>
            <a:r>
              <a:rPr lang="en-US" sz="2400" dirty="0"/>
              <a:t> print does not always give accurate reproduction</a:t>
            </a:r>
          </a:p>
          <a:p>
            <a:pPr marL="342900" indent="-342900">
              <a:spcBef>
                <a:spcPts val="540"/>
              </a:spcBef>
              <a:buClr>
                <a:schemeClr val="dk1"/>
              </a:buClr>
              <a:buSzPts val="2700"/>
              <a:buChar char="•"/>
            </a:pPr>
            <a:r>
              <a:rPr lang="en-US" sz="2400" dirty="0"/>
              <a:t>If you are comparing two photographs, put them side-by-side</a:t>
            </a:r>
          </a:p>
          <a:p>
            <a:pPr marL="342900" indent="-342900">
              <a:spcBef>
                <a:spcPts val="0"/>
              </a:spcBef>
              <a:buClr>
                <a:schemeClr val="dk1"/>
              </a:buClr>
              <a:buSzPct val="100000"/>
              <a:buChar char="•"/>
            </a:pPr>
            <a:r>
              <a:rPr lang="en-US" sz="2400" dirty="0"/>
              <a:t>If you like to give a person’s photograph, get the person’s signed consent</a:t>
            </a:r>
          </a:p>
          <a:p>
            <a:pPr marL="342900" indent="-342900">
              <a:spcBef>
                <a:spcPts val="592"/>
              </a:spcBef>
              <a:buClr>
                <a:srgbClr val="FF0000"/>
              </a:buClr>
              <a:buSzPct val="100000"/>
              <a:buChar char="•"/>
            </a:pPr>
            <a:r>
              <a:rPr lang="en-US" sz="2400" dirty="0"/>
              <a:t>Glue photographs on to pages rather than staple or pin them</a:t>
            </a:r>
          </a:p>
          <a:p>
            <a:pPr marL="342900" indent="-342900">
              <a:spcBef>
                <a:spcPts val="592"/>
              </a:spcBef>
              <a:buClr>
                <a:schemeClr val="dk1"/>
              </a:buClr>
              <a:buSzPct val="100000"/>
              <a:buChar char="•"/>
            </a:pPr>
            <a:r>
              <a:rPr lang="en-US" sz="2400" dirty="0"/>
              <a:t>Photographs should be placed within main text of document, not in Appendix</a:t>
            </a:r>
          </a:p>
          <a:p>
            <a:pPr marL="342900" indent="-342900">
              <a:spcBef>
                <a:spcPts val="592"/>
              </a:spcBef>
              <a:buClr>
                <a:srgbClr val="FF0000"/>
              </a:buClr>
              <a:buSzPct val="100000"/>
              <a:buChar char="•"/>
            </a:pPr>
            <a:r>
              <a:rPr lang="en-US" sz="2400" dirty="0"/>
              <a:t>Label everything that is relevant</a:t>
            </a:r>
          </a:p>
        </p:txBody>
      </p:sp>
    </p:spTree>
    <p:extLst>
      <p:ext uri="{BB962C8B-B14F-4D97-AF65-F5344CB8AC3E}">
        <p14:creationId xmlns:p14="http://schemas.microsoft.com/office/powerpoint/2010/main" val="238402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CF13-3572-5E56-7B97-95902775DC86}"/>
              </a:ext>
            </a:extLst>
          </p:cNvPr>
          <p:cNvSpPr>
            <a:spLocks noGrp="1"/>
          </p:cNvSpPr>
          <p:nvPr>
            <p:ph type="title"/>
          </p:nvPr>
        </p:nvSpPr>
        <p:spPr>
          <a:xfrm>
            <a:off x="3715473" y="1123837"/>
            <a:ext cx="7523544" cy="4601183"/>
          </a:xfrm>
        </p:spPr>
        <p:txBody>
          <a:bodyPr>
            <a:normAutofit/>
          </a:bodyPr>
          <a:lstStyle/>
          <a:p>
            <a:r>
              <a:rPr lang="en-IN" sz="60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88873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66218" y="1180618"/>
            <a:ext cx="2951544" cy="458042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TABLE NUMBER</a:t>
            </a:r>
          </a:p>
        </p:txBody>
      </p:sp>
      <p:sp>
        <p:nvSpPr>
          <p:cNvPr id="103" name="Google Shape;103;p16"/>
          <p:cNvSpPr txBox="1">
            <a:spLocks noGrp="1"/>
          </p:cNvSpPr>
          <p:nvPr>
            <p:ph type="body" idx="1"/>
          </p:nvPr>
        </p:nvSpPr>
        <p:spPr>
          <a:xfrm>
            <a:off x="3530278" y="798653"/>
            <a:ext cx="8102278" cy="6059347"/>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Char char="•"/>
            </a:pPr>
            <a:r>
              <a:rPr lang="en-US" sz="2400" dirty="0"/>
              <a:t>Every table is referenced by a table number</a:t>
            </a:r>
            <a:endParaRPr sz="2400" dirty="0"/>
          </a:p>
          <a:p>
            <a:pPr marL="342900" indent="-342900">
              <a:spcBef>
                <a:spcPts val="496"/>
              </a:spcBef>
              <a:buClr>
                <a:schemeClr val="dk1"/>
              </a:buClr>
              <a:buSzPct val="100000"/>
              <a:buChar char="•"/>
            </a:pPr>
            <a:r>
              <a:rPr lang="en-US" sz="2400" dirty="0"/>
              <a:t>In a short document, table numbers are 1, 2, and so on</a:t>
            </a:r>
            <a:endParaRPr sz="2400" dirty="0"/>
          </a:p>
          <a:p>
            <a:pPr marL="342900" indent="-342900">
              <a:spcBef>
                <a:spcPts val="496"/>
              </a:spcBef>
              <a:buClr>
                <a:schemeClr val="dk1"/>
              </a:buClr>
              <a:buSzPct val="100000"/>
              <a:buChar char="•"/>
            </a:pPr>
            <a:r>
              <a:rPr lang="en-US" sz="2400" dirty="0"/>
              <a:t>In a long, multi-chapter document, table numbers are 1.1, 1.2, and so on in Chapter 1, 2.1, 2.2, and so on in Chapter 2 etc.</a:t>
            </a:r>
            <a:endParaRPr sz="2400" dirty="0"/>
          </a:p>
          <a:p>
            <a:pPr marL="342900" indent="-342900">
              <a:spcBef>
                <a:spcPts val="496"/>
              </a:spcBef>
              <a:buClr>
                <a:schemeClr val="dk1"/>
              </a:buClr>
              <a:buSzPct val="100000"/>
              <a:buChar char="•"/>
            </a:pPr>
            <a:r>
              <a:rPr lang="en-US" sz="2400" dirty="0"/>
              <a:t>Tables in Appendixes are A1, A2, and so on</a:t>
            </a:r>
            <a:endParaRPr sz="2400" dirty="0"/>
          </a:p>
          <a:p>
            <a:pPr marL="342900" indent="-342900">
              <a:spcBef>
                <a:spcPts val="496"/>
              </a:spcBef>
              <a:buClr>
                <a:schemeClr val="dk1"/>
              </a:buClr>
              <a:buSzPct val="100000"/>
              <a:buChar char="•"/>
            </a:pPr>
            <a:r>
              <a:rPr lang="en-US" sz="2400" dirty="0"/>
              <a:t>Two related tables may be numbered 5.1a and 5.1b</a:t>
            </a:r>
            <a:endParaRPr sz="2400" dirty="0"/>
          </a:p>
          <a:p>
            <a:pPr marL="342900" indent="-342900">
              <a:spcBef>
                <a:spcPts val="496"/>
              </a:spcBef>
              <a:buClr>
                <a:schemeClr val="dk1"/>
              </a:buClr>
              <a:buSzPct val="100000"/>
              <a:buChar char="•"/>
            </a:pPr>
            <a:r>
              <a:rPr lang="en-US" sz="2400" dirty="0"/>
              <a:t>Table numbers are assigned in order of their first reference or appearance in text</a:t>
            </a:r>
            <a:endParaRPr sz="2400" dirty="0"/>
          </a:p>
          <a:p>
            <a:pPr marL="342900" indent="-342900">
              <a:spcBef>
                <a:spcPts val="0"/>
              </a:spcBef>
              <a:buClr>
                <a:schemeClr val="dk1"/>
              </a:buClr>
              <a:buSzPct val="100000"/>
              <a:buChar char="•"/>
            </a:pPr>
            <a:r>
              <a:rPr lang="en-US" sz="2400" dirty="0"/>
              <a:t>Table number precedes title of every table</a:t>
            </a:r>
          </a:p>
          <a:p>
            <a:pPr marL="342900" indent="-342900">
              <a:spcBef>
                <a:spcPts val="592"/>
              </a:spcBef>
              <a:buClr>
                <a:schemeClr val="dk1"/>
              </a:buClr>
              <a:buSzPct val="100000"/>
              <a:buFont typeface="Wingdings 2" pitchFamily="18" charset="2"/>
              <a:buChar char="•"/>
            </a:pPr>
            <a:r>
              <a:rPr lang="en-US" sz="2400" dirty="0"/>
              <a:t>Line containing table title and table number is usually centered.\</a:t>
            </a:r>
          </a:p>
          <a:p>
            <a:pPr marL="0" indent="0">
              <a:spcBef>
                <a:spcPts val="592"/>
              </a:spcBef>
              <a:buClr>
                <a:schemeClr val="dk1"/>
              </a:buClr>
              <a:buSzPct val="100000"/>
              <a:buNone/>
            </a:pPr>
            <a:r>
              <a:rPr lang="en-US" sz="2400" dirty="0">
                <a:solidFill>
                  <a:srgbClr val="0070C0"/>
                </a:solidFill>
              </a:rPr>
              <a:t>Example: Table number, colon, space, table title </a:t>
            </a:r>
          </a:p>
          <a:p>
            <a:pPr marL="342900" indent="-342900">
              <a:spcBef>
                <a:spcPts val="481"/>
              </a:spcBef>
              <a:buClr>
                <a:schemeClr val="dk1"/>
              </a:buClr>
              <a:buSzPct val="100000"/>
              <a:buNone/>
            </a:pPr>
            <a:r>
              <a:rPr lang="en-US" sz="2400" dirty="0">
                <a:solidFill>
                  <a:srgbClr val="0070C0"/>
                </a:solidFill>
              </a:rPr>
              <a:t>Table 5.1: Population of Metropolitan Cities (in million persons)</a:t>
            </a:r>
          </a:p>
          <a:p>
            <a:pPr marL="342900" indent="-185420">
              <a:spcBef>
                <a:spcPts val="496"/>
              </a:spcBef>
              <a:buClr>
                <a:schemeClr val="dk1"/>
              </a:buClr>
              <a:buSzPct val="100000"/>
              <a:buNone/>
            </a:pPr>
            <a:endParaRPr sz="2400" dirty="0"/>
          </a:p>
          <a:p>
            <a:pPr marL="342900" indent="-185420">
              <a:spcBef>
                <a:spcPts val="496"/>
              </a:spcBef>
              <a:buClr>
                <a:schemeClr val="dk1"/>
              </a:buClr>
              <a:buSzPct val="1000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2516" y="1030146"/>
            <a:ext cx="2928395" cy="4757195"/>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REFERENCE TO TABLE</a:t>
            </a:r>
          </a:p>
        </p:txBody>
      </p:sp>
      <p:sp>
        <p:nvSpPr>
          <p:cNvPr id="115" name="Google Shape;115;p18"/>
          <p:cNvSpPr txBox="1">
            <a:spLocks noGrp="1"/>
          </p:cNvSpPr>
          <p:nvPr>
            <p:ph type="body" idx="1"/>
          </p:nvPr>
        </p:nvSpPr>
        <p:spPr>
          <a:xfrm>
            <a:off x="3669174" y="1342662"/>
            <a:ext cx="7847636" cy="5515337"/>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2800"/>
              <a:buChar char="•"/>
            </a:pPr>
            <a:r>
              <a:rPr lang="en-US" sz="2800" dirty="0"/>
              <a:t>Every table must be referred to by table  number, either directly or parenthetically, with capital T:</a:t>
            </a:r>
            <a:endParaRPr dirty="0"/>
          </a:p>
          <a:p>
            <a:pPr marL="342900" indent="-342900">
              <a:spcBef>
                <a:spcPts val="560"/>
              </a:spcBef>
              <a:buClr>
                <a:schemeClr val="dk1"/>
              </a:buClr>
              <a:buSzPts val="2800"/>
              <a:buNone/>
            </a:pPr>
            <a:r>
              <a:rPr lang="en-US" sz="2600" dirty="0">
                <a:solidFill>
                  <a:srgbClr val="0070C0"/>
                </a:solidFill>
              </a:rPr>
              <a:t>City names and their populations are given in Table 2.1.</a:t>
            </a:r>
            <a:endParaRPr dirty="0"/>
          </a:p>
          <a:p>
            <a:pPr marL="342900" indent="-342900">
              <a:spcBef>
                <a:spcPts val="640"/>
              </a:spcBef>
              <a:buClr>
                <a:srgbClr val="0070C0"/>
              </a:buClr>
              <a:buSzPts val="3200"/>
              <a:buNone/>
            </a:pPr>
            <a:r>
              <a:rPr lang="en-US" sz="2600" dirty="0">
                <a:solidFill>
                  <a:srgbClr val="0070C0"/>
                </a:solidFill>
              </a:rPr>
              <a:t>Each city has its own population (Table 2.1).</a:t>
            </a:r>
            <a:endParaRPr dirty="0"/>
          </a:p>
          <a:p>
            <a:pPr marL="342900" indent="-342900">
              <a:spcBef>
                <a:spcPts val="520"/>
              </a:spcBef>
              <a:buClr>
                <a:srgbClr val="0070C0"/>
              </a:buClr>
              <a:buSzPts val="2600"/>
              <a:buNone/>
            </a:pPr>
            <a:r>
              <a:rPr lang="en-US" sz="2600" dirty="0">
                <a:solidFill>
                  <a:srgbClr val="0070C0"/>
                </a:solidFill>
              </a:rPr>
              <a:t>Table 2.1 gives the names of the cities and their populations.</a:t>
            </a:r>
            <a:endParaRPr dirty="0"/>
          </a:p>
          <a:p>
            <a:pPr marL="342900" indent="-342900">
              <a:spcBef>
                <a:spcPts val="520"/>
              </a:spcBef>
              <a:buClr>
                <a:schemeClr val="dk1"/>
              </a:buClr>
              <a:buSzPts val="2600"/>
              <a:buNone/>
            </a:pPr>
            <a:endParaRPr sz="2600" dirty="0"/>
          </a:p>
          <a:p>
            <a:pPr marL="342900" indent="-342900">
              <a:spcBef>
                <a:spcPts val="560"/>
              </a:spcBef>
              <a:buClr>
                <a:schemeClr val="dk1"/>
              </a:buClr>
              <a:buSzPts val="2800"/>
              <a:buChar char="•"/>
            </a:pPr>
            <a:r>
              <a:rPr lang="en-US" sz="2800" dirty="0"/>
              <a:t>Do not refer to a table as ‘the table above/ below’ or ‘the table on page 45’</a:t>
            </a:r>
            <a:endParaRPr dirty="0"/>
          </a:p>
          <a:p>
            <a:pPr marL="342900" indent="-177800">
              <a:spcBef>
                <a:spcPts val="520"/>
              </a:spcBef>
              <a:buClr>
                <a:schemeClr val="dk1"/>
              </a:buClr>
              <a:buSzPts val="2600"/>
              <a:buNone/>
            </a:pPr>
            <a:endParaRPr sz="2600" dirty="0"/>
          </a:p>
          <a:p>
            <a:pPr marL="342900" indent="-139700">
              <a:spcBef>
                <a:spcPts val="640"/>
              </a:spcBef>
              <a:buClr>
                <a:schemeClr val="dk1"/>
              </a:buClr>
              <a:buSzPts val="32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81966" y="1088020"/>
            <a:ext cx="2847372" cy="466459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DISCUSSION ON TABLE</a:t>
            </a:r>
          </a:p>
        </p:txBody>
      </p:sp>
      <p:sp>
        <p:nvSpPr>
          <p:cNvPr id="121" name="Google Shape;121;p19"/>
          <p:cNvSpPr txBox="1">
            <a:spLocks noGrp="1"/>
          </p:cNvSpPr>
          <p:nvPr>
            <p:ph type="body" idx="1"/>
          </p:nvPr>
        </p:nvSpPr>
        <p:spPr>
          <a:xfrm>
            <a:off x="3518704" y="613457"/>
            <a:ext cx="8291330" cy="5706319"/>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ct val="100000"/>
              <a:buChar char="•"/>
            </a:pPr>
            <a:r>
              <a:rPr lang="en-US" sz="2200" dirty="0"/>
              <a:t>Table contents are to be discussed, </a:t>
            </a:r>
            <a:r>
              <a:rPr lang="en-US" sz="2200" dirty="0" err="1"/>
              <a:t>analysed</a:t>
            </a:r>
            <a:r>
              <a:rPr lang="en-US" sz="2200" dirty="0"/>
              <a:t>, and interpreted in text, highlighting their significance and relationships</a:t>
            </a:r>
          </a:p>
          <a:p>
            <a:pPr marL="342900" indent="-342900">
              <a:spcBef>
                <a:spcPts val="592"/>
              </a:spcBef>
              <a:buClr>
                <a:schemeClr val="dk1"/>
              </a:buClr>
              <a:buSzPct val="100000"/>
              <a:buChar char="•"/>
            </a:pPr>
            <a:r>
              <a:rPr lang="en-US" sz="2200" dirty="0"/>
              <a:t>Data, not discussed in the text, may be redundant, and should be removed</a:t>
            </a:r>
          </a:p>
          <a:p>
            <a:pPr marL="342900" indent="-342900">
              <a:spcBef>
                <a:spcPts val="0"/>
              </a:spcBef>
              <a:buClr>
                <a:schemeClr val="dk1"/>
              </a:buClr>
              <a:buSzPct val="100000"/>
              <a:buChar char="•"/>
            </a:pPr>
            <a:r>
              <a:rPr lang="en-US" sz="2200" dirty="0"/>
              <a:t>Every column has a heading that defines contents of that column</a:t>
            </a:r>
          </a:p>
          <a:p>
            <a:pPr marL="342900" indent="-342900">
              <a:spcBef>
                <a:spcPts val="592"/>
              </a:spcBef>
              <a:buClr>
                <a:schemeClr val="dk1"/>
              </a:buClr>
              <a:buSzPct val="100000"/>
              <a:buChar char="•"/>
            </a:pPr>
            <a:r>
              <a:rPr lang="en-US" sz="2200" dirty="0"/>
              <a:t>Each row may have its row heading</a:t>
            </a:r>
          </a:p>
          <a:p>
            <a:pPr marL="342900" indent="-342900">
              <a:spcBef>
                <a:spcPts val="592"/>
              </a:spcBef>
              <a:buClr>
                <a:schemeClr val="dk1"/>
              </a:buClr>
              <a:buSzPct val="100000"/>
              <a:buChar char="•"/>
            </a:pPr>
            <a:r>
              <a:rPr lang="en-US" sz="2200" dirty="0"/>
              <a:t>Whenever meaningful, units of measure should be given within parentheses to all column and row headings</a:t>
            </a:r>
          </a:p>
          <a:p>
            <a:pPr marL="342900" indent="-342900">
              <a:spcBef>
                <a:spcPts val="592"/>
              </a:spcBef>
              <a:buClr>
                <a:schemeClr val="dk1"/>
              </a:buClr>
              <a:buSzPct val="100000"/>
              <a:buChar char="•"/>
            </a:pPr>
            <a:r>
              <a:rPr lang="en-US" sz="2200" dirty="0"/>
              <a:t>Center column headings when column entries are numerical or even two- or three-letter words, but left-align them if they are text</a:t>
            </a:r>
          </a:p>
          <a:p>
            <a:pPr marL="342900" indent="-342900">
              <a:spcBef>
                <a:spcPts val="0"/>
              </a:spcBef>
              <a:buClr>
                <a:schemeClr val="dk1"/>
              </a:buClr>
              <a:buSzPct val="100000"/>
              <a:buChar char="•"/>
            </a:pPr>
            <a:r>
              <a:rPr lang="en-US" sz="2200" dirty="0"/>
              <a:t>First column entries should be left justified</a:t>
            </a:r>
          </a:p>
          <a:p>
            <a:pPr marL="342900" indent="-342900">
              <a:spcBef>
                <a:spcPts val="592"/>
              </a:spcBef>
              <a:buClr>
                <a:schemeClr val="dk1"/>
              </a:buClr>
              <a:buSzPct val="100000"/>
              <a:buFont typeface="Wingdings 2" pitchFamily="18" charset="2"/>
              <a:buChar char="•"/>
            </a:pPr>
            <a:r>
              <a:rPr lang="en-US" sz="2200" dirty="0"/>
              <a:t>If all data in a table column are not of same unit, entries should be left justified</a:t>
            </a:r>
          </a:p>
          <a:p>
            <a:pPr marL="342900" indent="-342900">
              <a:spcBef>
                <a:spcPts val="592"/>
              </a:spcBef>
              <a:buClr>
                <a:schemeClr val="dk1"/>
              </a:buClr>
              <a:buSzPct val="100000"/>
              <a:buChar char="•"/>
            </a:pPr>
            <a:r>
              <a:rPr lang="en-US" sz="2200" dirty="0"/>
              <a:t>Entries in other columns are centered if they are numeric, centered if text is alphabetic characters and small in length, and left justified otherwise</a:t>
            </a:r>
          </a:p>
          <a:p>
            <a:pPr marL="342900" indent="-342900">
              <a:spcBef>
                <a:spcPts val="592"/>
              </a:spcBef>
              <a:buClr>
                <a:schemeClr val="dk1"/>
              </a:buClr>
              <a:buSzPct val="100000"/>
              <a:buChar char="•"/>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23"/>
          <p:cNvGraphicFramePr/>
          <p:nvPr/>
        </p:nvGraphicFramePr>
        <p:xfrm>
          <a:off x="2971800" y="2331720"/>
          <a:ext cx="6553200" cy="2621300"/>
        </p:xfrm>
        <a:graphic>
          <a:graphicData uri="http://schemas.openxmlformats.org/drawingml/2006/table">
            <a:tbl>
              <a:tblPr firstRow="1" bandRow="1">
                <a:noFil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3200" u="none" strike="noStrike" cap="none"/>
                        <a:t>. . .</a:t>
                      </a:r>
                      <a:endParaRPr/>
                    </a:p>
                  </a:txBody>
                  <a:tcPr marL="91450" marR="91450" marT="45725" marB="45725"/>
                </a:tc>
                <a:tc>
                  <a:txBody>
                    <a:bodyPr/>
                    <a:lstStyle/>
                    <a:p>
                      <a:pPr marL="0" marR="0" lvl="0" indent="0" algn="ctr" rtl="0">
                        <a:spcBef>
                          <a:spcPts val="0"/>
                        </a:spcBef>
                        <a:spcAft>
                          <a:spcPts val="0"/>
                        </a:spcAft>
                        <a:buNone/>
                      </a:pPr>
                      <a:r>
                        <a:rPr lang="en-US" sz="3200"/>
                        <a:t>. . . </a:t>
                      </a:r>
                      <a:endParaRPr/>
                    </a:p>
                  </a:txBody>
                  <a:tcPr marL="91450" marR="91450" marT="45725" marB="45725"/>
                </a:tc>
                <a:tc>
                  <a:txBody>
                    <a:bodyPr/>
                    <a:lstStyle/>
                    <a:p>
                      <a:pPr marL="0" marR="0" lvl="0" indent="0" algn="ctr" rtl="0">
                        <a:spcBef>
                          <a:spcPts val="0"/>
                        </a:spcBef>
                        <a:spcAft>
                          <a:spcPts val="0"/>
                        </a:spcAft>
                        <a:buNone/>
                      </a:pPr>
                      <a:r>
                        <a:rPr lang="en-US" sz="3200"/>
                        <a:t>. . . </a:t>
                      </a:r>
                      <a:endParaRPr/>
                    </a:p>
                  </a:txBody>
                  <a:tcPr marL="91450" marR="91450" marT="45725" marB="45725"/>
                </a:tc>
                <a:tc>
                  <a:txBody>
                    <a:bodyPr/>
                    <a:lstStyle/>
                    <a:p>
                      <a:pPr marL="0" marR="0" lvl="0" indent="0" algn="ctr" rtl="0">
                        <a:spcBef>
                          <a:spcPts val="0"/>
                        </a:spcBef>
                        <a:spcAft>
                          <a:spcPts val="0"/>
                        </a:spcAft>
                        <a:buNone/>
                      </a:pPr>
                      <a:r>
                        <a:rPr lang="en-US" sz="3200"/>
                        <a:t>. . .</a:t>
                      </a:r>
                      <a:endParaRPr sz="32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3200"/>
                        <a:t>. . . </a:t>
                      </a:r>
                      <a:endParaRPr/>
                    </a:p>
                    <a:p>
                      <a:pPr marL="0" marR="0" lvl="0" indent="0" algn="l" rtl="0">
                        <a:spcBef>
                          <a:spcPts val="0"/>
                        </a:spcBef>
                        <a:spcAft>
                          <a:spcPts val="0"/>
                        </a:spcAft>
                        <a:buNone/>
                      </a:pPr>
                      <a:endParaRPr sz="3200"/>
                    </a:p>
                    <a:p>
                      <a:pPr marL="0" marR="0" lvl="0" indent="0" algn="l" rtl="0">
                        <a:spcBef>
                          <a:spcPts val="0"/>
                        </a:spcBef>
                        <a:spcAft>
                          <a:spcPts val="0"/>
                        </a:spcAft>
                        <a:buNone/>
                      </a:pPr>
                      <a:r>
                        <a:rPr lang="en-US" sz="3200"/>
                        <a:t>. . . </a:t>
                      </a:r>
                      <a:endParaRPr/>
                    </a:p>
                  </a:txBody>
                  <a:tcPr marL="91450" marR="91450" marT="45725" marB="45725"/>
                </a:tc>
                <a:tc>
                  <a:txBody>
                    <a:bodyPr/>
                    <a:lstStyle/>
                    <a:p>
                      <a:pPr marL="0" marR="0" lvl="0" indent="0" algn="ctr" rtl="0">
                        <a:spcBef>
                          <a:spcPts val="0"/>
                        </a:spcBef>
                        <a:spcAft>
                          <a:spcPts val="0"/>
                        </a:spcAft>
                        <a:buNone/>
                      </a:pPr>
                      <a:r>
                        <a:rPr lang="en-US" sz="3200"/>
                        <a:t>. . . </a:t>
                      </a:r>
                      <a:endParaRPr/>
                    </a:p>
                    <a:p>
                      <a:pPr marL="0" marR="0" lvl="0" indent="0" algn="ctr" rtl="0">
                        <a:spcBef>
                          <a:spcPts val="0"/>
                        </a:spcBef>
                        <a:spcAft>
                          <a:spcPts val="0"/>
                        </a:spcAft>
                        <a:buNone/>
                      </a:pPr>
                      <a:endParaRPr sz="3200"/>
                    </a:p>
                    <a:p>
                      <a:pPr marL="0" marR="0" lvl="0" indent="0" algn="ctr" rtl="0">
                        <a:spcBef>
                          <a:spcPts val="0"/>
                        </a:spcBef>
                        <a:spcAft>
                          <a:spcPts val="0"/>
                        </a:spcAft>
                        <a:buNone/>
                      </a:pPr>
                      <a:r>
                        <a:rPr lang="en-US" sz="3200"/>
                        <a:t>. . . </a:t>
                      </a:r>
                      <a:endParaRPr/>
                    </a:p>
                  </a:txBody>
                  <a:tcPr marL="91450" marR="91450" marT="45725" marB="45725"/>
                </a:tc>
                <a:tc>
                  <a:txBody>
                    <a:bodyPr/>
                    <a:lstStyle/>
                    <a:p>
                      <a:pPr marL="0" marR="0" lvl="0" indent="0" algn="ctr" rtl="0">
                        <a:spcBef>
                          <a:spcPts val="0"/>
                        </a:spcBef>
                        <a:spcAft>
                          <a:spcPts val="0"/>
                        </a:spcAft>
                        <a:buNone/>
                      </a:pPr>
                      <a:r>
                        <a:rPr lang="en-US" sz="3200"/>
                        <a:t>. . . </a:t>
                      </a:r>
                      <a:endParaRPr/>
                    </a:p>
                    <a:p>
                      <a:pPr marL="0" marR="0" lvl="0" indent="0" algn="ctr" rtl="0">
                        <a:spcBef>
                          <a:spcPts val="0"/>
                        </a:spcBef>
                        <a:spcAft>
                          <a:spcPts val="0"/>
                        </a:spcAft>
                        <a:buNone/>
                      </a:pPr>
                      <a:endParaRPr sz="3200"/>
                    </a:p>
                    <a:p>
                      <a:pPr marL="0" marR="0" lvl="0" indent="0" algn="ctr" rtl="0">
                        <a:spcBef>
                          <a:spcPts val="0"/>
                        </a:spcBef>
                        <a:spcAft>
                          <a:spcPts val="0"/>
                        </a:spcAft>
                        <a:buNone/>
                      </a:pPr>
                      <a:r>
                        <a:rPr lang="en-US" sz="3200"/>
                        <a:t>. . . </a:t>
                      </a:r>
                      <a:endParaRPr sz="3200"/>
                    </a:p>
                  </a:txBody>
                  <a:tcPr marL="91450" marR="91450" marT="45725" marB="45725"/>
                </a:tc>
                <a:tc>
                  <a:txBody>
                    <a:bodyPr/>
                    <a:lstStyle/>
                    <a:p>
                      <a:pPr marL="0" marR="0" lvl="0" indent="0" algn="ctr" rtl="0">
                        <a:spcBef>
                          <a:spcPts val="0"/>
                        </a:spcBef>
                        <a:spcAft>
                          <a:spcPts val="0"/>
                        </a:spcAft>
                        <a:buNone/>
                      </a:pPr>
                      <a:r>
                        <a:rPr lang="en-US" sz="3200"/>
                        <a:t>. . . </a:t>
                      </a:r>
                      <a:endParaRPr/>
                    </a:p>
                    <a:p>
                      <a:pPr marL="0" marR="0" lvl="0" indent="0" algn="ctr" rtl="0">
                        <a:spcBef>
                          <a:spcPts val="0"/>
                        </a:spcBef>
                        <a:spcAft>
                          <a:spcPts val="0"/>
                        </a:spcAft>
                        <a:buNone/>
                      </a:pPr>
                      <a:endParaRPr sz="3200"/>
                    </a:p>
                    <a:p>
                      <a:pPr marL="0" marR="0" lvl="0" indent="0" algn="ctr" rtl="0">
                        <a:spcBef>
                          <a:spcPts val="0"/>
                        </a:spcBef>
                        <a:spcAft>
                          <a:spcPts val="0"/>
                        </a:spcAft>
                        <a:buNone/>
                      </a:pPr>
                      <a:r>
                        <a:rPr lang="en-US" sz="3200"/>
                        <a:t>. . . </a:t>
                      </a:r>
                      <a:endParaRPr/>
                    </a:p>
                    <a:p>
                      <a:pPr marL="0" marR="0" lvl="0" indent="0" algn="ctr" rtl="0">
                        <a:spcBef>
                          <a:spcPts val="0"/>
                        </a:spcBef>
                        <a:spcAft>
                          <a:spcPts val="0"/>
                        </a:spcAft>
                        <a:buNone/>
                      </a:pPr>
                      <a:endParaRPr sz="3200"/>
                    </a:p>
                  </a:txBody>
                  <a:tcPr marL="91450" marR="91450" marT="45725" marB="45725"/>
                </a:tc>
                <a:extLst>
                  <a:ext uri="{0D108BD9-81ED-4DB2-BD59-A6C34878D82A}">
                    <a16:rowId xmlns:a16="http://schemas.microsoft.com/office/drawing/2014/main" val="10001"/>
                  </a:ext>
                </a:extLst>
              </a:tr>
            </a:tbl>
          </a:graphicData>
        </a:graphic>
      </p:graphicFrame>
      <p:sp>
        <p:nvSpPr>
          <p:cNvPr id="144" name="Google Shape;144;p23"/>
          <p:cNvSpPr txBox="1"/>
          <p:nvPr/>
        </p:nvSpPr>
        <p:spPr>
          <a:xfrm>
            <a:off x="3276600" y="1163320"/>
            <a:ext cx="990600" cy="400069"/>
          </a:xfrm>
          <a:prstGeom prst="rect">
            <a:avLst/>
          </a:prstGeom>
          <a:noFill/>
          <a:ln>
            <a:noFill/>
          </a:ln>
        </p:spPr>
        <p:txBody>
          <a:bodyPr spcFirstLastPara="1" wrap="square" lIns="91425" tIns="45700" rIns="91425" bIns="45700" anchor="t" anchorCtr="0">
            <a:spAutoFit/>
          </a:bodyPr>
          <a:lstStyle/>
          <a:p>
            <a:pPr algn="ctr"/>
            <a:r>
              <a:rPr lang="en-US" sz="2000">
                <a:solidFill>
                  <a:schemeClr val="dk1"/>
                </a:solidFill>
                <a:latin typeface="Candara" panose="020E0502030303020204" pitchFamily="34" charset="0"/>
                <a:ea typeface="Calibri"/>
                <a:cs typeface="Calibri"/>
                <a:sym typeface="Calibri"/>
              </a:rPr>
              <a:t>STUB</a:t>
            </a:r>
            <a:endParaRPr sz="2000">
              <a:latin typeface="Candara" panose="020E0502030303020204" pitchFamily="34" charset="0"/>
            </a:endParaRPr>
          </a:p>
        </p:txBody>
      </p:sp>
      <p:sp>
        <p:nvSpPr>
          <p:cNvPr id="145" name="Google Shape;145;p23"/>
          <p:cNvSpPr txBox="1"/>
          <p:nvPr/>
        </p:nvSpPr>
        <p:spPr>
          <a:xfrm>
            <a:off x="8598442" y="1250137"/>
            <a:ext cx="1752600" cy="707846"/>
          </a:xfrm>
          <a:prstGeom prst="rect">
            <a:avLst/>
          </a:prstGeom>
          <a:noFill/>
          <a:ln>
            <a:noFill/>
          </a:ln>
        </p:spPr>
        <p:txBody>
          <a:bodyPr spcFirstLastPara="1" wrap="square" lIns="91425" tIns="45700" rIns="91425" bIns="45700" anchor="t" anchorCtr="0">
            <a:spAutoFit/>
          </a:bodyPr>
          <a:lstStyle/>
          <a:p>
            <a:pPr algn="ctr"/>
            <a:r>
              <a:rPr lang="en-US" sz="2000" dirty="0">
                <a:solidFill>
                  <a:schemeClr val="dk1"/>
                </a:solidFill>
                <a:latin typeface="Candara" panose="020E0502030303020204" pitchFamily="34" charset="0"/>
                <a:ea typeface="Calibri"/>
                <a:cs typeface="Calibri"/>
                <a:sym typeface="Calibri"/>
              </a:rPr>
              <a:t>COLUMN HEAD</a:t>
            </a:r>
            <a:endParaRPr sz="2000" dirty="0">
              <a:latin typeface="Candara" panose="020E0502030303020204" pitchFamily="34" charset="0"/>
            </a:endParaRPr>
          </a:p>
        </p:txBody>
      </p:sp>
      <p:sp>
        <p:nvSpPr>
          <p:cNvPr id="146" name="Google Shape;146;p23"/>
          <p:cNvSpPr txBox="1"/>
          <p:nvPr/>
        </p:nvSpPr>
        <p:spPr>
          <a:xfrm>
            <a:off x="1852694" y="2901403"/>
            <a:ext cx="838200" cy="707846"/>
          </a:xfrm>
          <a:prstGeom prst="rect">
            <a:avLst/>
          </a:prstGeom>
          <a:noFill/>
          <a:ln>
            <a:noFill/>
          </a:ln>
        </p:spPr>
        <p:txBody>
          <a:bodyPr spcFirstLastPara="1" wrap="square" lIns="91425" tIns="45700" rIns="91425" bIns="45700" anchor="t" anchorCtr="0">
            <a:spAutoFit/>
          </a:bodyPr>
          <a:lstStyle/>
          <a:p>
            <a:pPr algn="ctr"/>
            <a:r>
              <a:rPr lang="en-US" sz="2000" dirty="0">
                <a:solidFill>
                  <a:schemeClr val="dk1"/>
                </a:solidFill>
                <a:latin typeface="Candara" panose="020E0502030303020204" pitchFamily="34" charset="0"/>
                <a:ea typeface="Calibri"/>
                <a:cs typeface="Calibri"/>
                <a:sym typeface="Calibri"/>
              </a:rPr>
              <a:t>ROW HEAD</a:t>
            </a:r>
            <a:endParaRPr sz="2000" dirty="0">
              <a:latin typeface="Candara" panose="020E0502030303020204" pitchFamily="34" charset="0"/>
            </a:endParaRPr>
          </a:p>
        </p:txBody>
      </p:sp>
      <p:sp>
        <p:nvSpPr>
          <p:cNvPr id="147" name="Google Shape;147;p23"/>
          <p:cNvSpPr txBox="1"/>
          <p:nvPr/>
        </p:nvSpPr>
        <p:spPr>
          <a:xfrm>
            <a:off x="1822343" y="1717319"/>
            <a:ext cx="990600" cy="707846"/>
          </a:xfrm>
          <a:prstGeom prst="rect">
            <a:avLst/>
          </a:prstGeom>
          <a:noFill/>
          <a:ln>
            <a:noFill/>
          </a:ln>
        </p:spPr>
        <p:txBody>
          <a:bodyPr spcFirstLastPara="1" wrap="square" lIns="91425" tIns="45700" rIns="91425" bIns="45700" anchor="t" anchorCtr="0">
            <a:spAutoFit/>
          </a:bodyPr>
          <a:lstStyle/>
          <a:p>
            <a:pPr algn="ctr"/>
            <a:r>
              <a:rPr lang="en-US" sz="2000">
                <a:solidFill>
                  <a:schemeClr val="dk1"/>
                </a:solidFill>
                <a:latin typeface="Candara" panose="020E0502030303020204" pitchFamily="34" charset="0"/>
                <a:ea typeface="Calibri"/>
                <a:cs typeface="Calibri"/>
                <a:sym typeface="Calibri"/>
              </a:rPr>
              <a:t>STUB</a:t>
            </a:r>
            <a:endParaRPr sz="2000">
              <a:latin typeface="Candara" panose="020E0502030303020204" pitchFamily="34" charset="0"/>
            </a:endParaRPr>
          </a:p>
          <a:p>
            <a:pPr algn="ctr"/>
            <a:r>
              <a:rPr lang="en-US" sz="2000">
                <a:solidFill>
                  <a:schemeClr val="dk1"/>
                </a:solidFill>
                <a:latin typeface="Candara" panose="020E0502030303020204" pitchFamily="34" charset="0"/>
                <a:ea typeface="Calibri"/>
                <a:cs typeface="Calibri"/>
                <a:sym typeface="Calibri"/>
              </a:rPr>
              <a:t>HEAD</a:t>
            </a:r>
            <a:endParaRPr sz="2000">
              <a:latin typeface="Candara" panose="020E0502030303020204" pitchFamily="34" charset="0"/>
            </a:endParaRPr>
          </a:p>
        </p:txBody>
      </p:sp>
      <p:cxnSp>
        <p:nvCxnSpPr>
          <p:cNvPr id="148" name="Google Shape;148;p23"/>
          <p:cNvCxnSpPr/>
          <p:nvPr/>
        </p:nvCxnSpPr>
        <p:spPr>
          <a:xfrm>
            <a:off x="3771900" y="1544320"/>
            <a:ext cx="0" cy="614402"/>
          </a:xfrm>
          <a:prstGeom prst="straightConnector1">
            <a:avLst/>
          </a:prstGeom>
          <a:noFill/>
          <a:ln w="28575" cap="flat" cmpd="sng">
            <a:solidFill>
              <a:srgbClr val="4A7DBA"/>
            </a:solidFill>
            <a:prstDash val="solid"/>
            <a:round/>
            <a:headEnd type="none" w="sm" len="sm"/>
            <a:tailEnd type="triangle" w="med" len="med"/>
          </a:ln>
        </p:spPr>
      </p:cxnSp>
      <p:cxnSp>
        <p:nvCxnSpPr>
          <p:cNvPr id="149" name="Google Shape;149;p23"/>
          <p:cNvCxnSpPr/>
          <p:nvPr/>
        </p:nvCxnSpPr>
        <p:spPr>
          <a:xfrm flipH="1">
            <a:off x="8953500" y="1872897"/>
            <a:ext cx="397790" cy="432747"/>
          </a:xfrm>
          <a:prstGeom prst="straightConnector1">
            <a:avLst/>
          </a:prstGeom>
          <a:noFill/>
          <a:ln w="28575" cap="flat" cmpd="sng">
            <a:solidFill>
              <a:srgbClr val="4A7DBA"/>
            </a:solidFill>
            <a:prstDash val="solid"/>
            <a:round/>
            <a:headEnd type="none" w="sm" len="sm"/>
            <a:tailEnd type="triangle" w="med" len="med"/>
          </a:ln>
        </p:spPr>
      </p:cxnSp>
      <p:cxnSp>
        <p:nvCxnSpPr>
          <p:cNvPr id="150" name="Google Shape;150;p23"/>
          <p:cNvCxnSpPr/>
          <p:nvPr/>
        </p:nvCxnSpPr>
        <p:spPr>
          <a:xfrm>
            <a:off x="2690894" y="3300072"/>
            <a:ext cx="433306" cy="911249"/>
          </a:xfrm>
          <a:prstGeom prst="straightConnector1">
            <a:avLst/>
          </a:prstGeom>
          <a:noFill/>
          <a:ln w="28575" cap="flat" cmpd="sng">
            <a:solidFill>
              <a:srgbClr val="4A7DBA"/>
            </a:solidFill>
            <a:prstDash val="solid"/>
            <a:round/>
            <a:headEnd type="none" w="sm" len="sm"/>
            <a:tailEnd type="triangle" w="med" len="med"/>
          </a:ln>
        </p:spPr>
      </p:cxnSp>
      <p:sp>
        <p:nvSpPr>
          <p:cNvPr id="151" name="Google Shape;151;p23"/>
          <p:cNvSpPr txBox="1"/>
          <p:nvPr/>
        </p:nvSpPr>
        <p:spPr>
          <a:xfrm>
            <a:off x="4651428" y="1593631"/>
            <a:ext cx="3193943" cy="707846"/>
          </a:xfrm>
          <a:prstGeom prst="rect">
            <a:avLst/>
          </a:prstGeom>
          <a:noFill/>
          <a:ln>
            <a:noFill/>
          </a:ln>
        </p:spPr>
        <p:txBody>
          <a:bodyPr spcFirstLastPara="1" wrap="square" lIns="91425" tIns="45700" rIns="91425" bIns="45700" anchor="t" anchorCtr="0">
            <a:spAutoFit/>
          </a:bodyPr>
          <a:lstStyle/>
          <a:p>
            <a:pPr algn="ctr"/>
            <a:r>
              <a:rPr lang="en-US" sz="2000" dirty="0">
                <a:solidFill>
                  <a:schemeClr val="dk1"/>
                </a:solidFill>
                <a:latin typeface="Candara" panose="020E0502030303020204" pitchFamily="34" charset="0"/>
                <a:ea typeface="Calibri"/>
                <a:cs typeface="Calibri"/>
                <a:sym typeface="Calibri"/>
              </a:rPr>
              <a:t>XXX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r>
              <a:rPr lang="en-US" sz="2000" dirty="0" err="1">
                <a:solidFill>
                  <a:schemeClr val="dk1"/>
                </a:solidFill>
                <a:latin typeface="Candara" panose="020E0502030303020204" pitchFamily="34" charset="0"/>
                <a:ea typeface="Calibri"/>
                <a:cs typeface="Calibri"/>
                <a:sym typeface="Calibri"/>
              </a:rPr>
              <a:t>XXX</a:t>
            </a:r>
            <a:r>
              <a:rPr lang="en-US" sz="2000" dirty="0">
                <a:solidFill>
                  <a:schemeClr val="dk1"/>
                </a:solidFill>
                <a:latin typeface="Candara" panose="020E0502030303020204" pitchFamily="34" charset="0"/>
                <a:ea typeface="Calibri"/>
                <a:cs typeface="Calibri"/>
                <a:sym typeface="Calibri"/>
              </a:rPr>
              <a:t> </a:t>
            </a:r>
            <a:endParaRPr lang="en-US" sz="2000" dirty="0">
              <a:latin typeface="Candara" panose="020E0502030303020204" pitchFamily="34" charset="0"/>
            </a:endParaRPr>
          </a:p>
        </p:txBody>
      </p:sp>
      <p:sp>
        <p:nvSpPr>
          <p:cNvPr id="152" name="Google Shape;152;p23"/>
          <p:cNvSpPr txBox="1"/>
          <p:nvPr/>
        </p:nvSpPr>
        <p:spPr>
          <a:xfrm>
            <a:off x="6248399" y="974754"/>
            <a:ext cx="2171701" cy="400069"/>
          </a:xfrm>
          <a:prstGeom prst="rect">
            <a:avLst/>
          </a:prstGeom>
          <a:noFill/>
          <a:ln>
            <a:noFill/>
          </a:ln>
        </p:spPr>
        <p:txBody>
          <a:bodyPr spcFirstLastPara="1" wrap="square" lIns="91425" tIns="45700" rIns="91425" bIns="45700" anchor="t" anchorCtr="0">
            <a:spAutoFit/>
          </a:bodyPr>
          <a:lstStyle/>
          <a:p>
            <a:pPr algn="ctr"/>
            <a:r>
              <a:rPr lang="en-US" sz="2000" dirty="0">
                <a:solidFill>
                  <a:schemeClr val="dk1"/>
                </a:solidFill>
                <a:latin typeface="Candara" panose="020E0502030303020204" pitchFamily="34" charset="0"/>
                <a:ea typeface="Calibri"/>
                <a:cs typeface="Calibri"/>
                <a:sym typeface="Calibri"/>
              </a:rPr>
              <a:t>TABLE TITLE</a:t>
            </a:r>
            <a:endParaRPr sz="2000" dirty="0">
              <a:latin typeface="Candara" panose="020E0502030303020204" pitchFamily="34" charset="0"/>
            </a:endParaRPr>
          </a:p>
        </p:txBody>
      </p:sp>
      <p:cxnSp>
        <p:nvCxnSpPr>
          <p:cNvPr id="153" name="Google Shape;153;p23"/>
          <p:cNvCxnSpPr/>
          <p:nvPr/>
        </p:nvCxnSpPr>
        <p:spPr>
          <a:xfrm flipH="1">
            <a:off x="6683692" y="1379710"/>
            <a:ext cx="409576" cy="278681"/>
          </a:xfrm>
          <a:prstGeom prst="straightConnector1">
            <a:avLst/>
          </a:prstGeom>
          <a:noFill/>
          <a:ln w="28575" cap="flat" cmpd="sng">
            <a:solidFill>
              <a:srgbClr val="4A7DBA"/>
            </a:solidFill>
            <a:prstDash val="solid"/>
            <a:round/>
            <a:headEnd type="none" w="sm" len="sm"/>
            <a:tailEnd type="triangle" w="med" len="med"/>
          </a:ln>
        </p:spPr>
      </p:cxnSp>
      <p:cxnSp>
        <p:nvCxnSpPr>
          <p:cNvPr id="154" name="Google Shape;154;p23"/>
          <p:cNvCxnSpPr/>
          <p:nvPr/>
        </p:nvCxnSpPr>
        <p:spPr>
          <a:xfrm>
            <a:off x="2646337" y="2305644"/>
            <a:ext cx="261211" cy="361357"/>
          </a:xfrm>
          <a:prstGeom prst="straightConnector1">
            <a:avLst/>
          </a:prstGeom>
          <a:noFill/>
          <a:ln w="28575" cap="flat" cmpd="sng">
            <a:solidFill>
              <a:srgbClr val="4A7DBA"/>
            </a:solidFill>
            <a:prstDash val="solid"/>
            <a:round/>
            <a:headEnd type="none" w="sm" len="sm"/>
            <a:tailEnd type="triangle" w="med" len="med"/>
          </a:ln>
        </p:spPr>
      </p:cxnSp>
      <p:sp>
        <p:nvSpPr>
          <p:cNvPr id="155" name="Google Shape;155;p23"/>
          <p:cNvSpPr txBox="1"/>
          <p:nvPr/>
        </p:nvSpPr>
        <p:spPr>
          <a:xfrm>
            <a:off x="3124200" y="5181600"/>
            <a:ext cx="6096000" cy="1015622"/>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Candara" panose="020E0502030303020204" pitchFamily="34" charset="0"/>
                <a:ea typeface="Calibri"/>
                <a:cs typeface="Calibri"/>
                <a:sym typeface="Calibri"/>
              </a:rPr>
              <a:t>Notes: </a:t>
            </a:r>
            <a:endParaRPr sz="2000" dirty="0">
              <a:latin typeface="Candara" panose="020E0502030303020204" pitchFamily="34" charset="0"/>
            </a:endParaRPr>
          </a:p>
          <a:p>
            <a:r>
              <a:rPr lang="en-US" sz="2000" dirty="0">
                <a:solidFill>
                  <a:schemeClr val="dk1"/>
                </a:solidFill>
                <a:latin typeface="Candara" panose="020E0502030303020204" pitchFamily="34" charset="0"/>
                <a:ea typeface="Calibri"/>
                <a:cs typeface="Calibri"/>
                <a:sym typeface="Calibri"/>
              </a:rPr>
              <a:t>Source, General, Specific, and Probability Notes</a:t>
            </a:r>
            <a:endParaRPr sz="2000" dirty="0">
              <a:latin typeface="Candara" panose="020E0502030303020204" pitchFamily="34" charset="0"/>
            </a:endParaRPr>
          </a:p>
          <a:p>
            <a:endParaRPr sz="2000" dirty="0">
              <a:solidFill>
                <a:schemeClr val="dk1"/>
              </a:solidFill>
              <a:latin typeface="Candara" panose="020E0502030303020204" pitchFamily="34" charset="0"/>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504855165"/>
              </p:ext>
            </p:extLst>
          </p:nvPr>
        </p:nvGraphicFramePr>
        <p:xfrm>
          <a:off x="1866900" y="1767840"/>
          <a:ext cx="8458200" cy="3017570"/>
        </p:xfrm>
        <a:graphic>
          <a:graphicData uri="http://schemas.openxmlformats.org/drawingml/2006/table">
            <a:tbl>
              <a:tblPr firstRow="1" bandRow="1">
                <a:noFill/>
              </a:tblPr>
              <a:tblGrid>
                <a:gridCol w="3124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2400">
                          <a:solidFill>
                            <a:schemeClr val="dk1"/>
                          </a:solidFill>
                        </a:rPr>
                        <a:t>Source of Variation</a:t>
                      </a:r>
                      <a:endParaRPr sz="2400">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Sum of Squares</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Degrees of Freedom </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Mean Square</a:t>
                      </a:r>
                      <a:endParaRPr/>
                    </a:p>
                  </a:txBody>
                  <a:tcPr marL="91450" marR="91450" marT="45725" marB="45725"/>
                </a:tc>
                <a:tc>
                  <a:txBody>
                    <a:bodyPr/>
                    <a:lstStyle/>
                    <a:p>
                      <a:pPr marL="0" marR="0" lvl="0" indent="0" algn="ctr" rtl="0">
                        <a:spcBef>
                          <a:spcPts val="0"/>
                        </a:spcBef>
                        <a:spcAft>
                          <a:spcPts val="0"/>
                        </a:spcAft>
                        <a:buNone/>
                      </a:pPr>
                      <a:r>
                        <a:rPr lang="en-US" sz="2400" i="1">
                          <a:solidFill>
                            <a:schemeClr val="dk1"/>
                          </a:solidFill>
                        </a:rPr>
                        <a:t>F</a:t>
                      </a:r>
                      <a:r>
                        <a:rPr lang="en-US" sz="2400" baseline="-25000">
                          <a:solidFill>
                            <a:schemeClr val="dk1"/>
                          </a:solidFill>
                        </a:rPr>
                        <a:t>o</a:t>
                      </a:r>
                      <a:endParaRPr sz="2400" baseline="-2500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Extrusion pressure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166.14</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3</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55.38</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7.63</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Batches of raw material</a:t>
                      </a:r>
                      <a:endParaRPr sz="240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189.52</a:t>
                      </a:r>
                      <a:endParaRPr/>
                    </a:p>
                  </a:txBody>
                  <a:tcPr marL="91450" marR="91450" marT="45725" marB="45725"/>
                </a:tc>
                <a:tc>
                  <a:txBody>
                    <a:bodyPr/>
                    <a:lstStyle/>
                    <a:p>
                      <a:pPr marL="0" marR="0" lvl="0" indent="0" algn="ctr" rtl="0">
                        <a:spcBef>
                          <a:spcPts val="0"/>
                        </a:spcBef>
                        <a:spcAft>
                          <a:spcPts val="0"/>
                        </a:spcAft>
                        <a:buNone/>
                      </a:pPr>
                      <a:r>
                        <a:rPr lang="en-US" sz="2400" dirty="0">
                          <a:solidFill>
                            <a:schemeClr val="dk1"/>
                          </a:solidFill>
                        </a:rPr>
                        <a:t>5</a:t>
                      </a:r>
                      <a:endParaRPr dirty="0"/>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37.9</a:t>
                      </a:r>
                      <a:endParaRPr/>
                    </a:p>
                  </a:txBody>
                  <a:tcPr marL="91450" marR="91450" marT="45725" marB="45725"/>
                </a:tc>
                <a:tc>
                  <a:txBody>
                    <a:bodyPr/>
                    <a:lstStyle/>
                    <a:p>
                      <a:pPr marL="0" marR="0" lvl="0" indent="0" algn="ctr" rtl="0">
                        <a:spcBef>
                          <a:spcPts val="0"/>
                        </a:spcBef>
                        <a:spcAft>
                          <a:spcPts val="0"/>
                        </a:spcAft>
                        <a:buNone/>
                      </a:pPr>
                      <a:endParaRPr sz="2400">
                        <a:solidFill>
                          <a:schemeClr val="dk1"/>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Error</a:t>
                      </a:r>
                      <a:endParaRPr sz="240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101.7</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14</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7.26</a:t>
                      </a:r>
                      <a:endParaRPr/>
                    </a:p>
                  </a:txBody>
                  <a:tcPr marL="91450" marR="91450" marT="45725" marB="45725"/>
                </a:tc>
                <a:tc>
                  <a:txBody>
                    <a:bodyPr/>
                    <a:lstStyle/>
                    <a:p>
                      <a:pPr marL="0" marR="0" lvl="0" indent="0" algn="ctr" rtl="0">
                        <a:spcBef>
                          <a:spcPts val="0"/>
                        </a:spcBef>
                        <a:spcAft>
                          <a:spcPts val="0"/>
                        </a:spcAft>
                        <a:buNone/>
                      </a:pPr>
                      <a:endParaRPr sz="2400">
                        <a:solidFill>
                          <a:schemeClr val="dk1"/>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Total</a:t>
                      </a:r>
                      <a:endParaRPr sz="240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400"/>
                        <a:buFont typeface="Calibri"/>
                        <a:buNone/>
                      </a:pPr>
                      <a:r>
                        <a:rPr lang="en-US" sz="2400">
                          <a:solidFill>
                            <a:schemeClr val="dk1"/>
                          </a:solidFill>
                        </a:rPr>
                        <a:t>457.36</a:t>
                      </a:r>
                      <a:endParaRPr/>
                    </a:p>
                  </a:txBody>
                  <a:tcPr marL="91450" marR="91450" marT="45725" marB="45725"/>
                </a:tc>
                <a:tc>
                  <a:txBody>
                    <a:bodyPr/>
                    <a:lstStyle/>
                    <a:p>
                      <a:pPr marL="0" marR="0" lvl="0" indent="0" algn="ctr" rtl="0">
                        <a:spcBef>
                          <a:spcPts val="0"/>
                        </a:spcBef>
                        <a:spcAft>
                          <a:spcPts val="0"/>
                        </a:spcAft>
                        <a:buNone/>
                      </a:pPr>
                      <a:r>
                        <a:rPr lang="en-US" sz="2400">
                          <a:solidFill>
                            <a:schemeClr val="dk1"/>
                          </a:solidFill>
                        </a:rPr>
                        <a:t>23</a:t>
                      </a:r>
                      <a:endParaRPr/>
                    </a:p>
                  </a:txBody>
                  <a:tcPr marL="91450" marR="91450" marT="45725" marB="45725"/>
                </a:tc>
                <a:tc>
                  <a:txBody>
                    <a:bodyPr/>
                    <a:lstStyle/>
                    <a:p>
                      <a:pPr marL="0" marR="0" lvl="0" indent="0" algn="ctr" rtl="0">
                        <a:spcBef>
                          <a:spcPts val="0"/>
                        </a:spcBef>
                        <a:spcAft>
                          <a:spcPts val="0"/>
                        </a:spcAft>
                        <a:buNone/>
                      </a:pPr>
                      <a:endParaRPr sz="2400">
                        <a:solidFill>
                          <a:schemeClr val="dk1"/>
                        </a:solidFill>
                      </a:endParaRPr>
                    </a:p>
                  </a:txBody>
                  <a:tcPr marL="91450" marR="91450" marT="45725" marB="45725"/>
                </a:tc>
                <a:tc>
                  <a:txBody>
                    <a:bodyPr/>
                    <a:lstStyle/>
                    <a:p>
                      <a:pPr marL="0" marR="0" lvl="0" indent="0" algn="ctr" rtl="0">
                        <a:spcBef>
                          <a:spcPts val="0"/>
                        </a:spcBef>
                        <a:spcAft>
                          <a:spcPts val="0"/>
                        </a:spcAft>
                        <a:buNone/>
                      </a:pPr>
                      <a:endParaRPr sz="2400" dirty="0">
                        <a:solidFill>
                          <a:schemeClr val="dk1"/>
                        </a:solidFill>
                      </a:endParaRPr>
                    </a:p>
                  </a:txBody>
                  <a:tcPr marL="91450" marR="91450" marT="45725" marB="45725"/>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808932CC-7B69-D37C-71A9-4089622FD021}"/>
              </a:ext>
            </a:extLst>
          </p:cNvPr>
          <p:cNvSpPr txBox="1"/>
          <p:nvPr/>
        </p:nvSpPr>
        <p:spPr>
          <a:xfrm>
            <a:off x="795760" y="879676"/>
            <a:ext cx="10600481" cy="523220"/>
          </a:xfrm>
          <a:prstGeom prst="rect">
            <a:avLst/>
          </a:prstGeom>
          <a:noFill/>
        </p:spPr>
        <p:txBody>
          <a:bodyPr wrap="square" rtlCol="0">
            <a:spAutoFit/>
          </a:bodyPr>
          <a:lstStyle/>
          <a:p>
            <a:r>
              <a:rPr lang="en-US" sz="2800" b="1" dirty="0">
                <a:solidFill>
                  <a:schemeClr val="dk1"/>
                </a:solidFill>
                <a:latin typeface="Maiandra GD" panose="020E0502030308020204" pitchFamily="34" charset="0"/>
                <a:ea typeface="Calibri"/>
                <a:cs typeface="Calibri"/>
                <a:sym typeface="Calibri"/>
              </a:rPr>
              <a:t>EXAMPLE: TABLE 3.1: ANOVA FOR THE EXPERIMENTAL DESIGN</a:t>
            </a:r>
            <a:endParaRPr lang="en-US" sz="2800" dirty="0">
              <a:latin typeface="Maiandra GD" panose="020E0502030308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58816" y="1238491"/>
            <a:ext cx="2835798" cy="4537275"/>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US" dirty="0"/>
              <a:t>COLUMN ENTRIES</a:t>
            </a:r>
            <a:endParaRPr dirty="0"/>
          </a:p>
        </p:txBody>
      </p:sp>
      <p:sp>
        <p:nvSpPr>
          <p:cNvPr id="161" name="Google Shape;161;p24"/>
          <p:cNvSpPr txBox="1">
            <a:spLocks noGrp="1"/>
          </p:cNvSpPr>
          <p:nvPr>
            <p:ph type="body" idx="1"/>
          </p:nvPr>
        </p:nvSpPr>
        <p:spPr>
          <a:xfrm>
            <a:off x="3611300" y="1371600"/>
            <a:ext cx="8044406" cy="4867154"/>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ct val="100000"/>
              <a:buChar char="•"/>
            </a:pPr>
            <a:r>
              <a:rPr lang="en-US" sz="2400" dirty="0"/>
              <a:t>Unit of measure of each entry in a column must be same as that in column heading</a:t>
            </a:r>
            <a:endParaRPr sz="2400" dirty="0"/>
          </a:p>
          <a:p>
            <a:pPr marL="342900" indent="-342900">
              <a:lnSpc>
                <a:spcPct val="100000"/>
              </a:lnSpc>
              <a:spcBef>
                <a:spcPts val="544"/>
              </a:spcBef>
              <a:buClr>
                <a:schemeClr val="dk1"/>
              </a:buClr>
              <a:buSzPct val="100000"/>
              <a:buChar char="•"/>
            </a:pPr>
            <a:r>
              <a:rPr lang="en-US" sz="2400" dirty="0"/>
              <a:t>Right-align numbers in a column if they are integers</a:t>
            </a:r>
            <a:endParaRPr sz="2400" dirty="0"/>
          </a:p>
          <a:p>
            <a:pPr marL="342900" indent="-342900">
              <a:lnSpc>
                <a:spcPct val="100000"/>
              </a:lnSpc>
              <a:spcBef>
                <a:spcPts val="544"/>
              </a:spcBef>
              <a:buClr>
                <a:schemeClr val="dk1"/>
              </a:buClr>
              <a:buSzPct val="100000"/>
              <a:buChar char="•"/>
            </a:pPr>
            <a:r>
              <a:rPr lang="en-US" sz="2400" dirty="0"/>
              <a:t>If numbers contain decimal points then numbers should be decimal-aligned </a:t>
            </a:r>
            <a:endParaRPr sz="2400" dirty="0"/>
          </a:p>
          <a:p>
            <a:pPr marL="342900" indent="-342900">
              <a:lnSpc>
                <a:spcPct val="100000"/>
              </a:lnSpc>
              <a:spcBef>
                <a:spcPts val="544"/>
              </a:spcBef>
              <a:buClr>
                <a:schemeClr val="dk1"/>
              </a:buClr>
              <a:buSzPct val="100000"/>
              <a:buChar char="•"/>
            </a:pPr>
            <a:r>
              <a:rPr lang="en-US" sz="2400" dirty="0"/>
              <a:t> Examples:</a:t>
            </a:r>
            <a:endParaRPr sz="2400" dirty="0"/>
          </a:p>
          <a:p>
            <a:pPr marL="342900" indent="-342900">
              <a:lnSpc>
                <a:spcPct val="100000"/>
              </a:lnSpc>
              <a:spcBef>
                <a:spcPts val="544"/>
              </a:spcBef>
              <a:buClr>
                <a:schemeClr val="dk1"/>
              </a:buClr>
              <a:buSzPct val="100000"/>
              <a:buNone/>
            </a:pPr>
            <a:r>
              <a:rPr lang="en-US" sz="2400" u="sng" dirty="0"/>
              <a:t>Correct</a:t>
            </a:r>
            <a:r>
              <a:rPr lang="en-US" sz="2400" dirty="0"/>
              <a:t> 	</a:t>
            </a:r>
            <a:r>
              <a:rPr lang="en-US" sz="2400" u="sng" dirty="0"/>
              <a:t>Incorrect</a:t>
            </a:r>
            <a:r>
              <a:rPr lang="en-US" sz="2400" dirty="0"/>
              <a:t> 	</a:t>
            </a:r>
            <a:r>
              <a:rPr lang="en-US" sz="2400" u="sng" dirty="0"/>
              <a:t>Correct</a:t>
            </a:r>
            <a:r>
              <a:rPr lang="en-US" sz="2400" dirty="0"/>
              <a:t>	</a:t>
            </a:r>
            <a:r>
              <a:rPr lang="en-US" sz="2400" u="sng" dirty="0"/>
              <a:t>Incorrect</a:t>
            </a:r>
            <a:endParaRPr sz="2400" dirty="0"/>
          </a:p>
          <a:p>
            <a:pPr marL="342900" indent="-342900">
              <a:lnSpc>
                <a:spcPct val="100000"/>
              </a:lnSpc>
              <a:spcBef>
                <a:spcPts val="544"/>
              </a:spcBef>
              <a:buClr>
                <a:schemeClr val="dk1"/>
              </a:buClr>
              <a:buSzPct val="100000"/>
              <a:buNone/>
            </a:pPr>
            <a:r>
              <a:rPr lang="en-US" sz="2400" dirty="0"/>
              <a:t>	  </a:t>
            </a:r>
            <a:r>
              <a:rPr lang="en-US" sz="2400" b="1" dirty="0">
                <a:solidFill>
                  <a:srgbClr val="0070C0"/>
                </a:solidFill>
              </a:rPr>
              <a:t>345</a:t>
            </a:r>
            <a:r>
              <a:rPr lang="en-US" sz="2400" dirty="0"/>
              <a:t>	345		</a:t>
            </a:r>
            <a:r>
              <a:rPr lang="en-US" sz="2400" b="1" dirty="0">
                <a:solidFill>
                  <a:srgbClr val="0070C0"/>
                </a:solidFill>
              </a:rPr>
              <a:t>23.46</a:t>
            </a:r>
            <a:r>
              <a:rPr lang="en-US" sz="2400" dirty="0"/>
              <a:t>		23.46	</a:t>
            </a:r>
            <a:endParaRPr sz="2400" dirty="0"/>
          </a:p>
          <a:p>
            <a:pPr marL="342900" indent="-342900">
              <a:lnSpc>
                <a:spcPct val="100000"/>
              </a:lnSpc>
              <a:spcBef>
                <a:spcPts val="544"/>
              </a:spcBef>
              <a:buClr>
                <a:schemeClr val="dk1"/>
              </a:buClr>
              <a:buSzPct val="100000"/>
              <a:buNone/>
            </a:pPr>
            <a:r>
              <a:rPr lang="en-US" sz="2400" dirty="0"/>
              <a:t>	    </a:t>
            </a:r>
            <a:r>
              <a:rPr lang="en-US" sz="2400" b="1" dirty="0">
                <a:solidFill>
                  <a:srgbClr val="0070C0"/>
                </a:solidFill>
              </a:rPr>
              <a:t>22</a:t>
            </a:r>
            <a:r>
              <a:rPr lang="en-US" sz="2400" dirty="0"/>
              <a:t>		22		  </a:t>
            </a:r>
            <a:r>
              <a:rPr lang="en-US" sz="2400" b="1" dirty="0">
                <a:solidFill>
                  <a:srgbClr val="0070C0"/>
                </a:solidFill>
              </a:rPr>
              <a:t>2.30</a:t>
            </a:r>
            <a:r>
              <a:rPr lang="en-US" sz="2400" dirty="0"/>
              <a:t>		2.30</a:t>
            </a:r>
            <a:endParaRPr sz="2400" dirty="0"/>
          </a:p>
          <a:p>
            <a:pPr marL="342900" indent="-342900">
              <a:lnSpc>
                <a:spcPct val="100000"/>
              </a:lnSpc>
              <a:spcBef>
                <a:spcPts val="544"/>
              </a:spcBef>
              <a:buClr>
                <a:schemeClr val="dk1"/>
              </a:buClr>
              <a:buSzPct val="100000"/>
              <a:buNone/>
            </a:pPr>
            <a:r>
              <a:rPr lang="en-US" sz="2400" dirty="0"/>
              <a:t> </a:t>
            </a:r>
            <a:endParaRPr sz="2400" dirty="0"/>
          </a:p>
          <a:p>
            <a:pPr marL="342900" indent="-170180">
              <a:lnSpc>
                <a:spcPct val="100000"/>
              </a:lnSpc>
              <a:spcBef>
                <a:spcPts val="544"/>
              </a:spcBef>
              <a:buClr>
                <a:schemeClr val="dk1"/>
              </a:buClr>
              <a:buSzPct val="100000"/>
              <a:buNone/>
            </a:pPr>
            <a:endParaRPr sz="2400" dirty="0"/>
          </a:p>
          <a:p>
            <a:pPr marL="342900" indent="-170180">
              <a:lnSpc>
                <a:spcPct val="100000"/>
              </a:lnSpc>
              <a:spcBef>
                <a:spcPts val="544"/>
              </a:spcBef>
              <a:buClr>
                <a:schemeClr val="dk1"/>
              </a:buClr>
              <a:buSzPct val="100000"/>
              <a:buNone/>
            </a:pP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05114" y="1076446"/>
            <a:ext cx="2743200" cy="4664596"/>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ct val="100000"/>
            </a:pPr>
            <a:r>
              <a:rPr lang="en-US" dirty="0"/>
              <a:t>PRECISION LEVEL OF NUMERICAL ENTRIES</a:t>
            </a:r>
          </a:p>
        </p:txBody>
      </p:sp>
      <p:sp>
        <p:nvSpPr>
          <p:cNvPr id="174" name="Google Shape;174;p26"/>
          <p:cNvSpPr txBox="1">
            <a:spLocks noGrp="1"/>
          </p:cNvSpPr>
          <p:nvPr>
            <p:ph type="body" idx="1"/>
          </p:nvPr>
        </p:nvSpPr>
        <p:spPr>
          <a:xfrm>
            <a:off x="3530277" y="266219"/>
            <a:ext cx="8256609" cy="643938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ct val="100000"/>
              <a:buChar char="•"/>
            </a:pPr>
            <a:r>
              <a:rPr lang="en-US" dirty="0"/>
              <a:t>If the whole number is very large, decimal fraction containing many digits may not be meaningful</a:t>
            </a:r>
            <a:endParaRPr dirty="0"/>
          </a:p>
          <a:p>
            <a:pPr marL="342900" indent="-342900">
              <a:lnSpc>
                <a:spcPct val="100000"/>
              </a:lnSpc>
              <a:spcBef>
                <a:spcPts val="544"/>
              </a:spcBef>
              <a:buClr>
                <a:schemeClr val="dk1"/>
              </a:buClr>
              <a:buSzPct val="100000"/>
              <a:buChar char="•"/>
            </a:pPr>
            <a:r>
              <a:rPr lang="en-US" dirty="0"/>
              <a:t>If the whole number is very small, decimal fraction containing many digits may be meaningful</a:t>
            </a:r>
            <a:endParaRPr dirty="0"/>
          </a:p>
          <a:p>
            <a:pPr marL="342900" indent="-342900">
              <a:lnSpc>
                <a:spcPct val="100000"/>
              </a:lnSpc>
              <a:spcBef>
                <a:spcPts val="544"/>
              </a:spcBef>
              <a:buClr>
                <a:schemeClr val="dk1"/>
              </a:buClr>
              <a:buSzPct val="100000"/>
              <a:buNone/>
            </a:pPr>
            <a:r>
              <a:rPr lang="en-US" dirty="0"/>
              <a:t>	</a:t>
            </a:r>
            <a:r>
              <a:rPr lang="en-US" b="1" dirty="0"/>
              <a:t>Examples</a:t>
            </a:r>
            <a:r>
              <a:rPr lang="en-US" dirty="0"/>
              <a:t>: 	</a:t>
            </a:r>
            <a:r>
              <a:rPr lang="en-US" u="sng" dirty="0"/>
              <a:t>Improper</a:t>
            </a:r>
            <a:r>
              <a:rPr lang="en-US" dirty="0"/>
              <a:t>	</a:t>
            </a:r>
            <a:r>
              <a:rPr lang="en-US" b="1" u="sng" dirty="0"/>
              <a:t>Proper</a:t>
            </a:r>
            <a:endParaRPr b="1" dirty="0"/>
          </a:p>
          <a:p>
            <a:pPr marL="342900" indent="-342900">
              <a:lnSpc>
                <a:spcPct val="100000"/>
              </a:lnSpc>
              <a:spcBef>
                <a:spcPts val="544"/>
              </a:spcBef>
              <a:buClr>
                <a:schemeClr val="dk1"/>
              </a:buClr>
              <a:buSzPct val="100000"/>
              <a:buNone/>
            </a:pPr>
            <a:r>
              <a:rPr lang="en-US" dirty="0"/>
              <a:t>			12 456.235	</a:t>
            </a:r>
            <a:r>
              <a:rPr lang="en-US" b="1" dirty="0">
                <a:solidFill>
                  <a:srgbClr val="0070C0"/>
                </a:solidFill>
              </a:rPr>
              <a:t>12 456.2  </a:t>
            </a:r>
            <a:r>
              <a:rPr lang="en-US" b="1" dirty="0"/>
              <a:t>or </a:t>
            </a:r>
            <a:r>
              <a:rPr lang="en-US" b="1" dirty="0">
                <a:solidFill>
                  <a:srgbClr val="0070C0"/>
                </a:solidFill>
              </a:rPr>
              <a:t>12 456</a:t>
            </a:r>
            <a:endParaRPr b="1" dirty="0"/>
          </a:p>
          <a:p>
            <a:pPr marL="342900" indent="-342900">
              <a:lnSpc>
                <a:spcPct val="100000"/>
              </a:lnSpc>
              <a:spcBef>
                <a:spcPts val="544"/>
              </a:spcBef>
              <a:buClr>
                <a:schemeClr val="dk1"/>
              </a:buClr>
              <a:buSzPct val="100000"/>
              <a:buNone/>
            </a:pPr>
            <a:r>
              <a:rPr lang="en-US" dirty="0"/>
              <a:t>			1.2</a:t>
            </a:r>
            <a:r>
              <a:rPr lang="en-US" dirty="0">
                <a:solidFill>
                  <a:srgbClr val="FF0000"/>
                </a:solidFill>
              </a:rPr>
              <a:t>	</a:t>
            </a:r>
            <a:r>
              <a:rPr lang="en-US" dirty="0"/>
              <a:t>	</a:t>
            </a:r>
            <a:r>
              <a:rPr lang="en-US" b="1" dirty="0">
                <a:solidFill>
                  <a:srgbClr val="0070C0"/>
                </a:solidFill>
              </a:rPr>
              <a:t>1.244</a:t>
            </a:r>
            <a:endParaRPr b="1" dirty="0"/>
          </a:p>
          <a:p>
            <a:pPr marL="342900" indent="-342900">
              <a:lnSpc>
                <a:spcPct val="100000"/>
              </a:lnSpc>
              <a:spcBef>
                <a:spcPts val="592"/>
              </a:spcBef>
              <a:buClr>
                <a:schemeClr val="dk1"/>
              </a:buClr>
              <a:buSzPct val="100000"/>
              <a:buChar char="•"/>
            </a:pPr>
            <a:r>
              <a:rPr lang="en-US" dirty="0"/>
              <a:t>When dealing with large (or very small) numbers, write e. g.  × 10</a:t>
            </a:r>
            <a:r>
              <a:rPr lang="en-US" baseline="30000" dirty="0"/>
              <a:t>3</a:t>
            </a:r>
            <a:r>
              <a:rPr lang="en-US" dirty="0"/>
              <a:t> 	(or × 10</a:t>
            </a:r>
            <a:r>
              <a:rPr lang="en-US" baseline="30000" dirty="0"/>
              <a:t>-3</a:t>
            </a:r>
            <a:r>
              <a:rPr lang="en-US" dirty="0"/>
              <a:t>) along unit lines and give explain in footnote  </a:t>
            </a:r>
          </a:p>
          <a:p>
            <a:pPr marL="342900" indent="-342900">
              <a:lnSpc>
                <a:spcPct val="100000"/>
              </a:lnSpc>
              <a:spcBef>
                <a:spcPts val="592"/>
              </a:spcBef>
              <a:buClr>
                <a:schemeClr val="dk1"/>
              </a:buClr>
              <a:buSzPct val="100000"/>
              <a:buNone/>
            </a:pPr>
            <a:r>
              <a:rPr lang="en-US" dirty="0"/>
              <a:t>	Examples:	</a:t>
            </a:r>
            <a:r>
              <a:rPr lang="en-US" b="1" dirty="0">
                <a:solidFill>
                  <a:srgbClr val="0070C0"/>
                </a:solidFill>
              </a:rPr>
              <a:t>* Actual values equal reported values times 10</a:t>
            </a:r>
            <a:r>
              <a:rPr lang="en-US" b="1" baseline="30000" dirty="0">
                <a:solidFill>
                  <a:srgbClr val="0070C0"/>
                </a:solidFill>
              </a:rPr>
              <a:t>3</a:t>
            </a:r>
            <a:r>
              <a:rPr lang="en-US" b="1" dirty="0">
                <a:solidFill>
                  <a:srgbClr val="0070C0"/>
                </a:solidFill>
              </a:rPr>
              <a:t>.</a:t>
            </a:r>
            <a:endParaRPr lang="en-US" b="1" dirty="0"/>
          </a:p>
          <a:p>
            <a:pPr marL="342900" indent="-342900">
              <a:lnSpc>
                <a:spcPct val="100000"/>
              </a:lnSpc>
              <a:spcBef>
                <a:spcPts val="481"/>
              </a:spcBef>
              <a:buClr>
                <a:srgbClr val="0070C0"/>
              </a:buClr>
              <a:buSzPct val="100000"/>
              <a:buNone/>
            </a:pPr>
            <a:r>
              <a:rPr lang="en-US" b="1" dirty="0">
                <a:solidFill>
                  <a:srgbClr val="0070C0"/>
                </a:solidFill>
              </a:rPr>
              <a:t>			**Reported values equal actual values times 10</a:t>
            </a:r>
            <a:r>
              <a:rPr lang="en-US" b="1" baseline="30000" dirty="0">
                <a:solidFill>
                  <a:srgbClr val="0070C0"/>
                </a:solidFill>
              </a:rPr>
              <a:t>–3</a:t>
            </a:r>
            <a:r>
              <a:rPr lang="en-US" b="1" dirty="0">
                <a:solidFill>
                  <a:srgbClr val="0070C0"/>
                </a:solidFill>
              </a:rPr>
              <a:t>.</a:t>
            </a:r>
            <a:endParaRPr lang="en-US" b="1" dirty="0"/>
          </a:p>
          <a:p>
            <a:pPr marL="342900" indent="-342900">
              <a:lnSpc>
                <a:spcPct val="100000"/>
              </a:lnSpc>
              <a:spcBef>
                <a:spcPts val="0"/>
              </a:spcBef>
              <a:buClr>
                <a:schemeClr val="dk1"/>
              </a:buClr>
              <a:buSzPct val="100000"/>
              <a:buChar char="•"/>
            </a:pPr>
            <a:r>
              <a:rPr lang="en-US" dirty="0"/>
              <a:t>Number of digits after decimal point should be same for every entry in a column to reflect same level of precision to which all items are specified</a:t>
            </a:r>
          </a:p>
          <a:p>
            <a:pPr marL="342900" indent="-342900">
              <a:lnSpc>
                <a:spcPct val="100000"/>
              </a:lnSpc>
              <a:spcBef>
                <a:spcPts val="592"/>
              </a:spcBef>
              <a:buClr>
                <a:schemeClr val="dk1"/>
              </a:buClr>
              <a:buSzPct val="100000"/>
              <a:buChar char="•"/>
            </a:pPr>
            <a:r>
              <a:rPr lang="en-US" dirty="0"/>
              <a:t>One may add insignificant zeroes to have same decimal places in a column.</a:t>
            </a:r>
          </a:p>
          <a:p>
            <a:pPr marL="342900" indent="-342900">
              <a:lnSpc>
                <a:spcPct val="100000"/>
              </a:lnSpc>
              <a:spcBef>
                <a:spcPts val="592"/>
              </a:spcBef>
              <a:buClr>
                <a:schemeClr val="dk1"/>
              </a:buClr>
              <a:buSzPct val="100000"/>
              <a:buNone/>
            </a:pPr>
            <a:r>
              <a:rPr lang="en-US" b="1" dirty="0"/>
              <a:t>	Examples: 	</a:t>
            </a:r>
            <a:r>
              <a:rPr lang="en-US" b="1" u="sng" dirty="0"/>
              <a:t>Correct</a:t>
            </a:r>
            <a:r>
              <a:rPr lang="en-US" dirty="0"/>
              <a:t> 		</a:t>
            </a:r>
            <a:r>
              <a:rPr lang="en-US" u="sng" dirty="0"/>
              <a:t>Incorrect</a:t>
            </a:r>
            <a:endParaRPr lang="en-US" dirty="0"/>
          </a:p>
          <a:p>
            <a:pPr marL="342900" indent="-342900">
              <a:lnSpc>
                <a:spcPct val="100000"/>
              </a:lnSpc>
              <a:spcBef>
                <a:spcPts val="592"/>
              </a:spcBef>
              <a:buClr>
                <a:schemeClr val="dk1"/>
              </a:buClr>
              <a:buSzPct val="100000"/>
              <a:buNone/>
            </a:pPr>
            <a:r>
              <a:rPr lang="en-US" dirty="0"/>
              <a:t>		 	</a:t>
            </a:r>
            <a:r>
              <a:rPr lang="en-US" b="1" dirty="0">
                <a:solidFill>
                  <a:srgbClr val="0070C0"/>
                </a:solidFill>
              </a:rPr>
              <a:t>23.45	</a:t>
            </a:r>
            <a:r>
              <a:rPr lang="en-US" dirty="0">
                <a:solidFill>
                  <a:srgbClr val="0070C0"/>
                </a:solidFill>
              </a:rPr>
              <a:t>	</a:t>
            </a:r>
            <a:r>
              <a:rPr lang="en-US" dirty="0"/>
              <a:t>23.45</a:t>
            </a:r>
          </a:p>
          <a:p>
            <a:pPr marL="342900" indent="-342900">
              <a:lnSpc>
                <a:spcPct val="100000"/>
              </a:lnSpc>
              <a:spcBef>
                <a:spcPts val="592"/>
              </a:spcBef>
              <a:buClr>
                <a:schemeClr val="dk1"/>
              </a:buClr>
              <a:buSzPct val="100000"/>
              <a:buNone/>
            </a:pPr>
            <a:r>
              <a:rPr lang="en-US" dirty="0"/>
              <a:t>		 	</a:t>
            </a:r>
            <a:r>
              <a:rPr lang="en-US" b="1" dirty="0">
                <a:solidFill>
                  <a:srgbClr val="0070C0"/>
                </a:solidFill>
              </a:rPr>
              <a:t>22.20</a:t>
            </a:r>
            <a:r>
              <a:rPr lang="en-US" dirty="0">
                <a:solidFill>
                  <a:srgbClr val="0070C0"/>
                </a:solidFill>
              </a:rPr>
              <a:t>		</a:t>
            </a:r>
            <a:r>
              <a:rPr lang="en-US" dirty="0"/>
              <a:t>22.2</a:t>
            </a: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258</TotalTime>
  <Words>3036</Words>
  <Application>Microsoft Office PowerPoint</Application>
  <PresentationFormat>Widescreen</PresentationFormat>
  <Paragraphs>396</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Candara</vt:lpstr>
      <vt:lpstr>Corbel</vt:lpstr>
      <vt:lpstr>Maiandra GD</vt:lpstr>
      <vt:lpstr>Wingdings 2</vt:lpstr>
      <vt:lpstr>Frame</vt:lpstr>
      <vt:lpstr>STRUCTURE OF SCIENTIFIC DOCUMENTS</vt:lpstr>
      <vt:lpstr>TITLE OF TABLE</vt:lpstr>
      <vt:lpstr>TABLE NUMBER</vt:lpstr>
      <vt:lpstr>REFERENCE TO TABLE</vt:lpstr>
      <vt:lpstr>DISCUSSION ON TABLE</vt:lpstr>
      <vt:lpstr>PowerPoint Presentation</vt:lpstr>
      <vt:lpstr>PowerPoint Presentation</vt:lpstr>
      <vt:lpstr>COLUMN ENTRIES</vt:lpstr>
      <vt:lpstr>PRECISION LEVEL OF NUMERICAL ENTRIES</vt:lpstr>
      <vt:lpstr>FOOTNOTES </vt:lpstr>
      <vt:lpstr>SOURCE NOTES  &amp;  GENERAL NOTES</vt:lpstr>
      <vt:lpstr>SPECIFIC NOTES  &amp; PROBABILITY NOTES</vt:lpstr>
      <vt:lpstr>LOCATION OF TABLE  IN TEXT</vt:lpstr>
      <vt:lpstr>FORMATTING</vt:lpstr>
      <vt:lpstr>PowerPoint Presentation</vt:lpstr>
      <vt:lpstr>CHOICE BETWEEN TABLES &amp; FIGURES</vt:lpstr>
      <vt:lpstr>REFERENCING FIGURES</vt:lpstr>
      <vt:lpstr>FIGURE CAPTION &amp;  FIGURE  NUMBER</vt:lpstr>
      <vt:lpstr>PowerPoint Presentation</vt:lpstr>
      <vt:lpstr>FIGURE LEGENDS &amp;  CITING SOURCE</vt:lpstr>
      <vt:lpstr>FIGURE LOCATION &amp; LINE THICKNESS</vt:lpstr>
      <vt:lpstr>GRAPHS</vt:lpstr>
      <vt:lpstr>GRAPH GUIDELINES</vt:lpstr>
      <vt:lpstr>PowerPoint Presentation</vt:lpstr>
      <vt:lpstr>PowerPoint Presentation</vt:lpstr>
      <vt:lpstr>PowerPoint Presentation</vt:lpstr>
      <vt:lpstr> GUIDELINES FOR  INCLUSION  OF PHOTOGRAPHS  </vt:lpstr>
      <vt:lpstr> GUIDELINES FOR  INCLUSION  OF PHOTOGRAPHS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SCIENTIFIC DOCUMENTS</dc:title>
  <dc:creator>105076</dc:creator>
  <cp:lastModifiedBy>105076</cp:lastModifiedBy>
  <cp:revision>5</cp:revision>
  <dcterms:modified xsi:type="dcterms:W3CDTF">2024-02-27T07:18:04Z</dcterms:modified>
</cp:coreProperties>
</file>