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4" r:id="rId4"/>
    <p:sldId id="295" r:id="rId5"/>
    <p:sldId id="257" r:id="rId6"/>
    <p:sldId id="280" r:id="rId7"/>
    <p:sldId id="279" r:id="rId8"/>
    <p:sldId id="293" r:id="rId9"/>
    <p:sldId id="262" r:id="rId10"/>
    <p:sldId id="263" r:id="rId11"/>
    <p:sldId id="274" r:id="rId12"/>
    <p:sldId id="275" r:id="rId13"/>
    <p:sldId id="276" r:id="rId14"/>
    <p:sldId id="292" r:id="rId15"/>
    <p:sldId id="290" r:id="rId16"/>
    <p:sldId id="291" r:id="rId17"/>
    <p:sldId id="271" r:id="rId18"/>
    <p:sldId id="264" r:id="rId19"/>
    <p:sldId id="272" r:id="rId20"/>
    <p:sldId id="265" r:id="rId21"/>
    <p:sldId id="273" r:id="rId22"/>
    <p:sldId id="283" r:id="rId23"/>
    <p:sldId id="287" r:id="rId24"/>
    <p:sldId id="266" r:id="rId25"/>
    <p:sldId id="285" r:id="rId26"/>
    <p:sldId id="284" r:id="rId27"/>
    <p:sldId id="286" r:id="rId28"/>
    <p:sldId id="267" r:id="rId29"/>
    <p:sldId id="268" r:id="rId30"/>
    <p:sldId id="321" r:id="rId31"/>
    <p:sldId id="322" r:id="rId32"/>
    <p:sldId id="323" r:id="rId33"/>
    <p:sldId id="324" r:id="rId34"/>
    <p:sldId id="325" r:id="rId35"/>
    <p:sldId id="326" r:id="rId36"/>
    <p:sldId id="327" r:id="rId37"/>
    <p:sldId id="32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D7B2EEC-157F-434D-A3C2-B9261FE9AE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7B2EEC-157F-434D-A3C2-B9261FE9AE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7B2EEC-157F-434D-A3C2-B9261FE9AE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7B2EEC-157F-434D-A3C2-B9261FE9AE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D7B2EEC-157F-434D-A3C2-B9261FE9AE6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D7B2EEC-157F-434D-A3C2-B9261FE9AE6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D7B2EEC-157F-434D-A3C2-B9261FE9AE6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D7B2EEC-157F-434D-A3C2-B9261FE9AE6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B2EEC-157F-434D-A3C2-B9261FE9AE6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D7B2EEC-157F-434D-A3C2-B9261FE9AE6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D7B2EEC-157F-434D-A3C2-B9261FE9AE6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0AA84-513D-496F-9C5D-D057AE2C13F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B2EEC-157F-434D-A3C2-B9261FE9AE6D}"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0AA84-513D-496F-9C5D-D057AE2C13F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EXPERIMENTS</a:t>
            </a:r>
            <a:endParaRPr lang="en-US" b="1" dirty="0"/>
          </a:p>
        </p:txBody>
      </p:sp>
      <p:sp>
        <p:nvSpPr>
          <p:cNvPr id="4" name="Subtitle 3"/>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bwMode="auto">
          <a:xfrm rot="5400000">
            <a:off x="342107" y="2628107"/>
            <a:ext cx="3581400" cy="15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bwMode="auto">
          <a:xfrm>
            <a:off x="2133600" y="4419600"/>
            <a:ext cx="4876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27"/>
          <p:cNvSpPr txBox="1">
            <a:spLocks noChangeArrowheads="1"/>
          </p:cNvSpPr>
          <p:nvPr/>
        </p:nvSpPr>
        <p:spPr bwMode="auto">
          <a:xfrm>
            <a:off x="2361444" y="2983468"/>
            <a:ext cx="304850" cy="369332"/>
          </a:xfrm>
          <a:prstGeom prst="rect">
            <a:avLst/>
          </a:prstGeom>
          <a:noFill/>
          <a:ln w="9525">
            <a:noFill/>
            <a:miter lim="800000"/>
          </a:ln>
        </p:spPr>
        <p:txBody>
          <a:bodyPr>
            <a:spAutoFit/>
          </a:bodyPr>
          <a:lstStyle/>
          <a:p>
            <a:r>
              <a:rPr lang="en-US"/>
              <a:t>●</a:t>
            </a:r>
            <a:endParaRPr lang="en-US"/>
          </a:p>
        </p:txBody>
      </p:sp>
      <p:sp>
        <p:nvSpPr>
          <p:cNvPr id="14" name="TextBox 28"/>
          <p:cNvSpPr txBox="1">
            <a:spLocks noChangeArrowheads="1"/>
          </p:cNvSpPr>
          <p:nvPr/>
        </p:nvSpPr>
        <p:spPr bwMode="auto">
          <a:xfrm>
            <a:off x="2742506" y="2450068"/>
            <a:ext cx="304850" cy="369332"/>
          </a:xfrm>
          <a:prstGeom prst="rect">
            <a:avLst/>
          </a:prstGeom>
          <a:noFill/>
          <a:ln w="9525">
            <a:noFill/>
            <a:miter lim="800000"/>
          </a:ln>
        </p:spPr>
        <p:txBody>
          <a:bodyPr>
            <a:spAutoFit/>
          </a:bodyPr>
          <a:lstStyle/>
          <a:p>
            <a:r>
              <a:rPr lang="en-US" dirty="0"/>
              <a:t>●</a:t>
            </a:r>
            <a:endParaRPr lang="en-US" dirty="0"/>
          </a:p>
        </p:txBody>
      </p:sp>
      <p:sp>
        <p:nvSpPr>
          <p:cNvPr id="15" name="TextBox 29"/>
          <p:cNvSpPr txBox="1">
            <a:spLocks noChangeArrowheads="1"/>
          </p:cNvSpPr>
          <p:nvPr/>
        </p:nvSpPr>
        <p:spPr bwMode="auto">
          <a:xfrm>
            <a:off x="3199781" y="1982650"/>
            <a:ext cx="304850" cy="369332"/>
          </a:xfrm>
          <a:prstGeom prst="rect">
            <a:avLst/>
          </a:prstGeom>
          <a:noFill/>
          <a:ln w="9525">
            <a:noFill/>
            <a:miter lim="800000"/>
          </a:ln>
        </p:spPr>
        <p:txBody>
          <a:bodyPr>
            <a:spAutoFit/>
          </a:bodyPr>
          <a:lstStyle/>
          <a:p>
            <a:r>
              <a:rPr lang="en-US"/>
              <a:t>●</a:t>
            </a:r>
            <a:endParaRPr lang="en-US"/>
          </a:p>
        </p:txBody>
      </p:sp>
      <p:sp>
        <p:nvSpPr>
          <p:cNvPr id="16" name="TextBox 30"/>
          <p:cNvSpPr txBox="1">
            <a:spLocks noChangeArrowheads="1"/>
          </p:cNvSpPr>
          <p:nvPr/>
        </p:nvSpPr>
        <p:spPr bwMode="auto">
          <a:xfrm>
            <a:off x="3580843" y="1792687"/>
            <a:ext cx="304850" cy="369332"/>
          </a:xfrm>
          <a:prstGeom prst="rect">
            <a:avLst/>
          </a:prstGeom>
          <a:noFill/>
          <a:ln w="9525">
            <a:noFill/>
            <a:miter lim="800000"/>
          </a:ln>
        </p:spPr>
        <p:txBody>
          <a:bodyPr>
            <a:spAutoFit/>
          </a:bodyPr>
          <a:lstStyle/>
          <a:p>
            <a:r>
              <a:rPr lang="en-US"/>
              <a:t>●</a:t>
            </a:r>
            <a:endParaRPr lang="en-US"/>
          </a:p>
        </p:txBody>
      </p:sp>
      <p:sp>
        <p:nvSpPr>
          <p:cNvPr id="17" name="TextBox 31"/>
          <p:cNvSpPr txBox="1">
            <a:spLocks noChangeArrowheads="1"/>
          </p:cNvSpPr>
          <p:nvPr/>
        </p:nvSpPr>
        <p:spPr bwMode="auto">
          <a:xfrm>
            <a:off x="4050996" y="2043310"/>
            <a:ext cx="304850" cy="369332"/>
          </a:xfrm>
          <a:prstGeom prst="rect">
            <a:avLst/>
          </a:prstGeom>
          <a:noFill/>
          <a:ln w="9525">
            <a:noFill/>
            <a:miter lim="800000"/>
          </a:ln>
        </p:spPr>
        <p:txBody>
          <a:bodyPr>
            <a:spAutoFit/>
          </a:bodyPr>
          <a:lstStyle/>
          <a:p>
            <a:r>
              <a:rPr lang="en-US"/>
              <a:t>●</a:t>
            </a:r>
            <a:endParaRPr lang="en-US"/>
          </a:p>
        </p:txBody>
      </p:sp>
      <p:sp>
        <p:nvSpPr>
          <p:cNvPr id="18" name="TextBox 32"/>
          <p:cNvSpPr txBox="1">
            <a:spLocks noChangeArrowheads="1"/>
          </p:cNvSpPr>
          <p:nvPr/>
        </p:nvSpPr>
        <p:spPr bwMode="auto">
          <a:xfrm>
            <a:off x="4952666" y="2770229"/>
            <a:ext cx="304850" cy="369332"/>
          </a:xfrm>
          <a:prstGeom prst="rect">
            <a:avLst/>
          </a:prstGeom>
          <a:noFill/>
          <a:ln w="9525">
            <a:noFill/>
            <a:miter lim="800000"/>
          </a:ln>
        </p:spPr>
        <p:txBody>
          <a:bodyPr>
            <a:spAutoFit/>
          </a:bodyPr>
          <a:lstStyle/>
          <a:p>
            <a:r>
              <a:rPr lang="en-US" dirty="0"/>
              <a:t>●</a:t>
            </a:r>
            <a:endParaRPr lang="en-US" dirty="0"/>
          </a:p>
        </p:txBody>
      </p:sp>
      <p:sp>
        <p:nvSpPr>
          <p:cNvPr id="19" name="TextBox 33"/>
          <p:cNvSpPr txBox="1">
            <a:spLocks noChangeArrowheads="1"/>
          </p:cNvSpPr>
          <p:nvPr/>
        </p:nvSpPr>
        <p:spPr bwMode="auto">
          <a:xfrm>
            <a:off x="4521149" y="2360989"/>
            <a:ext cx="304850" cy="369332"/>
          </a:xfrm>
          <a:prstGeom prst="rect">
            <a:avLst/>
          </a:prstGeom>
          <a:noFill/>
          <a:ln w="9525">
            <a:noFill/>
            <a:miter lim="800000"/>
          </a:ln>
        </p:spPr>
        <p:txBody>
          <a:bodyPr>
            <a:spAutoFit/>
          </a:bodyPr>
          <a:lstStyle/>
          <a:p>
            <a:r>
              <a:rPr lang="en-US" dirty="0"/>
              <a:t>●</a:t>
            </a:r>
            <a:endParaRPr lang="en-US" dirty="0"/>
          </a:p>
        </p:txBody>
      </p:sp>
      <p:sp>
        <p:nvSpPr>
          <p:cNvPr id="20" name="TextBox 34"/>
          <p:cNvSpPr txBox="1">
            <a:spLocks noChangeArrowheads="1"/>
          </p:cNvSpPr>
          <p:nvPr/>
        </p:nvSpPr>
        <p:spPr bwMode="auto">
          <a:xfrm>
            <a:off x="5333727" y="3098442"/>
            <a:ext cx="304850" cy="369332"/>
          </a:xfrm>
          <a:prstGeom prst="rect">
            <a:avLst/>
          </a:prstGeom>
          <a:noFill/>
          <a:ln w="9525">
            <a:noFill/>
            <a:miter lim="800000"/>
          </a:ln>
        </p:spPr>
        <p:txBody>
          <a:bodyPr>
            <a:spAutoFit/>
          </a:bodyPr>
          <a:lstStyle/>
          <a:p>
            <a:r>
              <a:rPr lang="en-US" dirty="0"/>
              <a:t>●</a:t>
            </a:r>
            <a:endParaRPr lang="en-US" dirty="0"/>
          </a:p>
        </p:txBody>
      </p:sp>
      <p:cxnSp>
        <p:nvCxnSpPr>
          <p:cNvPr id="38" name="Straight Connector 37"/>
          <p:cNvCxnSpPr/>
          <p:nvPr/>
        </p:nvCxnSpPr>
        <p:spPr>
          <a:xfrm rot="5400000" flipH="1" flipV="1">
            <a:off x="2438400" y="27432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2895600" y="2209800"/>
            <a:ext cx="4572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52800" y="1981200"/>
            <a:ext cx="3810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33800" y="1981200"/>
            <a:ext cx="4572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91000" y="2209800"/>
            <a:ext cx="4572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4724400" y="2590800"/>
            <a:ext cx="3810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105400" y="2971800"/>
            <a:ext cx="38100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52800" y="4964668"/>
            <a:ext cx="1447800" cy="369332"/>
          </a:xfrm>
          <a:prstGeom prst="rect">
            <a:avLst/>
          </a:prstGeom>
          <a:noFill/>
        </p:spPr>
        <p:txBody>
          <a:bodyPr wrap="square" rtlCol="0">
            <a:spAutoFit/>
          </a:bodyPr>
          <a:lstStyle/>
          <a:p>
            <a:r>
              <a:rPr lang="en-US" b="1" dirty="0"/>
              <a:t>Speed (m/s)</a:t>
            </a:r>
            <a:endParaRPr lang="en-US" b="1" dirty="0"/>
          </a:p>
        </p:txBody>
      </p:sp>
      <p:sp>
        <p:nvSpPr>
          <p:cNvPr id="53" name="TextBox 52"/>
          <p:cNvSpPr txBox="1"/>
          <p:nvPr/>
        </p:nvSpPr>
        <p:spPr>
          <a:xfrm>
            <a:off x="76200" y="2362200"/>
            <a:ext cx="1371600" cy="923330"/>
          </a:xfrm>
          <a:prstGeom prst="rect">
            <a:avLst/>
          </a:prstGeom>
          <a:noFill/>
        </p:spPr>
        <p:txBody>
          <a:bodyPr wrap="square" rtlCol="0">
            <a:spAutoFit/>
          </a:bodyPr>
          <a:lstStyle/>
          <a:p>
            <a:pPr algn="ctr"/>
            <a:r>
              <a:rPr lang="en-US" b="1" dirty="0"/>
              <a:t>Mean Value of MRR (g/s)</a:t>
            </a:r>
            <a:endParaRPr lang="en-US" b="1" dirty="0"/>
          </a:p>
        </p:txBody>
      </p:sp>
      <p:cxnSp>
        <p:nvCxnSpPr>
          <p:cNvPr id="55" name="Straight Connector 54"/>
          <p:cNvCxnSpPr/>
          <p:nvPr/>
        </p:nvCxnSpPr>
        <p:spPr>
          <a:xfrm rot="5400000" flipH="1" flipV="1">
            <a:off x="2476500" y="43815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28567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33139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36949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41521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45331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50665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55237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133600" y="3886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33600" y="22082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133600" y="30480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33600" y="13700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209800" y="4495800"/>
            <a:ext cx="3733800" cy="381000"/>
          </a:xfrm>
          <a:prstGeom prst="rect">
            <a:avLst/>
          </a:prstGeom>
          <a:noFill/>
        </p:spPr>
        <p:txBody>
          <a:bodyPr wrap="square" rtlCol="0">
            <a:spAutoFit/>
          </a:bodyPr>
          <a:lstStyle/>
          <a:p>
            <a:r>
              <a:rPr lang="en-US" b="1" dirty="0"/>
              <a:t> 10    15    20   25    30   35     40     45</a:t>
            </a:r>
            <a:endParaRPr lang="en-US" b="1" dirty="0"/>
          </a:p>
        </p:txBody>
      </p:sp>
      <p:sp>
        <p:nvSpPr>
          <p:cNvPr id="72" name="TextBox 71"/>
          <p:cNvSpPr txBox="1"/>
          <p:nvPr/>
        </p:nvSpPr>
        <p:spPr>
          <a:xfrm>
            <a:off x="1371600" y="1219200"/>
            <a:ext cx="609600" cy="3416320"/>
          </a:xfrm>
          <a:prstGeom prst="rect">
            <a:avLst/>
          </a:prstGeom>
          <a:noFill/>
        </p:spPr>
        <p:txBody>
          <a:bodyPr wrap="square" rtlCol="0">
            <a:spAutoFit/>
          </a:bodyPr>
          <a:lstStyle/>
          <a:p>
            <a:r>
              <a:rPr lang="en-US" b="1" dirty="0"/>
              <a:t>50</a:t>
            </a:r>
            <a:endParaRPr lang="en-US" b="1" dirty="0"/>
          </a:p>
          <a:p>
            <a:endParaRPr lang="en-US" b="1" dirty="0"/>
          </a:p>
          <a:p>
            <a:endParaRPr lang="en-US" b="1" dirty="0"/>
          </a:p>
          <a:p>
            <a:r>
              <a:rPr lang="en-US" b="1" dirty="0"/>
              <a:t>40</a:t>
            </a:r>
            <a:endParaRPr lang="en-US" b="1" dirty="0"/>
          </a:p>
          <a:p>
            <a:endParaRPr lang="en-US" b="1" dirty="0"/>
          </a:p>
          <a:p>
            <a:endParaRPr lang="en-US" b="1" dirty="0"/>
          </a:p>
          <a:p>
            <a:r>
              <a:rPr lang="en-US" b="1" dirty="0"/>
              <a:t>30</a:t>
            </a:r>
            <a:endParaRPr lang="en-US" b="1" dirty="0"/>
          </a:p>
          <a:p>
            <a:endParaRPr lang="en-US" b="1" dirty="0"/>
          </a:p>
          <a:p>
            <a:endParaRPr lang="en-US" b="1" dirty="0"/>
          </a:p>
          <a:p>
            <a:r>
              <a:rPr lang="en-US" b="1" dirty="0"/>
              <a:t>20</a:t>
            </a:r>
            <a:endParaRPr lang="en-US" b="1" dirty="0"/>
          </a:p>
          <a:p>
            <a:endParaRPr lang="en-US" b="1" dirty="0"/>
          </a:p>
          <a:p>
            <a:r>
              <a:rPr lang="en-US" b="1" dirty="0"/>
              <a:t>10</a:t>
            </a:r>
            <a:endParaRPr lang="en-US" b="1" dirty="0"/>
          </a:p>
        </p:txBody>
      </p:sp>
      <p:sp>
        <p:nvSpPr>
          <p:cNvPr id="35" name="TextBox 34"/>
          <p:cNvSpPr txBox="1"/>
          <p:nvPr/>
        </p:nvSpPr>
        <p:spPr>
          <a:xfrm>
            <a:off x="2209800" y="228600"/>
            <a:ext cx="5562600" cy="461665"/>
          </a:xfrm>
          <a:prstGeom prst="rect">
            <a:avLst/>
          </a:prstGeom>
          <a:noFill/>
        </p:spPr>
        <p:txBody>
          <a:bodyPr wrap="square" rtlCol="0">
            <a:spAutoFit/>
          </a:bodyPr>
          <a:lstStyle/>
          <a:p>
            <a:r>
              <a:rPr lang="en-US" sz="2400" dirty="0">
                <a:solidFill>
                  <a:srgbClr val="FF0000"/>
                </a:solidFill>
              </a:rPr>
              <a:t>Joining adjacent data points is not correct.</a:t>
            </a:r>
            <a:endParaRPr lang="en-US" sz="2400" dirty="0">
              <a:solidFill>
                <a:srgbClr val="FF0000"/>
              </a:solidFill>
            </a:endParaRPr>
          </a:p>
        </p:txBody>
      </p:sp>
      <p:sp>
        <p:nvSpPr>
          <p:cNvPr id="36" name="TextBox 35"/>
          <p:cNvSpPr txBox="1"/>
          <p:nvPr/>
        </p:nvSpPr>
        <p:spPr>
          <a:xfrm>
            <a:off x="1371600" y="5638800"/>
            <a:ext cx="6705600" cy="461665"/>
          </a:xfrm>
          <a:prstGeom prst="rect">
            <a:avLst/>
          </a:prstGeom>
          <a:noFill/>
        </p:spPr>
        <p:txBody>
          <a:bodyPr wrap="square" rtlCol="0">
            <a:spAutoFit/>
          </a:bodyPr>
          <a:lstStyle/>
          <a:p>
            <a:r>
              <a:rPr lang="en-US" sz="2400" b="1" dirty="0"/>
              <a:t>Mean Material Removal Rate vs. Speed</a:t>
            </a:r>
            <a:endParaRPr 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p:nvPr/>
        </p:nvGrpSpPr>
        <p:grpSpPr>
          <a:xfrm>
            <a:off x="2132014" y="838200"/>
            <a:ext cx="4878386" cy="3582988"/>
            <a:chOff x="2132014" y="838200"/>
            <a:chExt cx="4878386" cy="3582988"/>
          </a:xfrm>
        </p:grpSpPr>
        <p:cxnSp>
          <p:nvCxnSpPr>
            <p:cNvPr id="3" name="Straight Connector 2"/>
            <p:cNvCxnSpPr/>
            <p:nvPr/>
          </p:nvCxnSpPr>
          <p:spPr bwMode="auto">
            <a:xfrm rot="5400000">
              <a:off x="342107" y="2628107"/>
              <a:ext cx="3581400" cy="15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bwMode="auto">
            <a:xfrm>
              <a:off x="2133600" y="4419600"/>
              <a:ext cx="4876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5400000">
              <a:off x="2134394" y="3201192"/>
              <a:ext cx="760414"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auto">
            <a:xfrm rot="5400000">
              <a:off x="3201194" y="1981992"/>
              <a:ext cx="1065214"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5400000" flipH="1" flipV="1">
              <a:off x="2857501" y="2173287"/>
              <a:ext cx="989012"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rot="5400000" flipH="1" flipV="1">
              <a:off x="2514601" y="2668587"/>
              <a:ext cx="760412"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flipH="1" flipV="1">
              <a:off x="3656807" y="2286794"/>
              <a:ext cx="10668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V="1">
              <a:off x="4191795" y="2591593"/>
              <a:ext cx="912812" cy="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rot="5400000" flipH="1" flipV="1">
              <a:off x="4724401" y="2909887"/>
              <a:ext cx="760412"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rot="5400000" flipH="1" flipV="1">
              <a:off x="4953001" y="3354387"/>
              <a:ext cx="1065212"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27"/>
            <p:cNvSpPr txBox="1">
              <a:spLocks noChangeArrowheads="1"/>
            </p:cNvSpPr>
            <p:nvPr/>
          </p:nvSpPr>
          <p:spPr bwMode="auto">
            <a:xfrm>
              <a:off x="2361444" y="2983468"/>
              <a:ext cx="304850" cy="369332"/>
            </a:xfrm>
            <a:prstGeom prst="rect">
              <a:avLst/>
            </a:prstGeom>
            <a:noFill/>
            <a:ln w="9525">
              <a:noFill/>
              <a:miter lim="800000"/>
            </a:ln>
          </p:spPr>
          <p:txBody>
            <a:bodyPr>
              <a:spAutoFit/>
            </a:bodyPr>
            <a:lstStyle/>
            <a:p>
              <a:r>
                <a:rPr lang="en-US"/>
                <a:t>●</a:t>
              </a:r>
              <a:endParaRPr lang="en-US"/>
            </a:p>
          </p:txBody>
        </p:sp>
        <p:sp>
          <p:nvSpPr>
            <p:cNvPr id="17" name="TextBox 28"/>
            <p:cNvSpPr txBox="1">
              <a:spLocks noChangeArrowheads="1"/>
            </p:cNvSpPr>
            <p:nvPr/>
          </p:nvSpPr>
          <p:spPr bwMode="auto">
            <a:xfrm>
              <a:off x="2742506" y="2450068"/>
              <a:ext cx="304850" cy="369332"/>
            </a:xfrm>
            <a:prstGeom prst="rect">
              <a:avLst/>
            </a:prstGeom>
            <a:noFill/>
            <a:ln w="9525">
              <a:noFill/>
              <a:miter lim="800000"/>
            </a:ln>
          </p:spPr>
          <p:txBody>
            <a:bodyPr>
              <a:spAutoFit/>
            </a:bodyPr>
            <a:lstStyle/>
            <a:p>
              <a:r>
                <a:rPr lang="en-US" dirty="0"/>
                <a:t>●</a:t>
              </a:r>
              <a:endParaRPr lang="en-US" dirty="0"/>
            </a:p>
          </p:txBody>
        </p:sp>
        <p:sp>
          <p:nvSpPr>
            <p:cNvPr id="18" name="TextBox 29"/>
            <p:cNvSpPr txBox="1">
              <a:spLocks noChangeArrowheads="1"/>
            </p:cNvSpPr>
            <p:nvPr/>
          </p:nvSpPr>
          <p:spPr bwMode="auto">
            <a:xfrm>
              <a:off x="3199781" y="1982650"/>
              <a:ext cx="304850" cy="369332"/>
            </a:xfrm>
            <a:prstGeom prst="rect">
              <a:avLst/>
            </a:prstGeom>
            <a:noFill/>
            <a:ln w="9525">
              <a:noFill/>
              <a:miter lim="800000"/>
            </a:ln>
          </p:spPr>
          <p:txBody>
            <a:bodyPr>
              <a:spAutoFit/>
            </a:bodyPr>
            <a:lstStyle/>
            <a:p>
              <a:r>
                <a:rPr lang="en-US"/>
                <a:t>●</a:t>
              </a:r>
              <a:endParaRPr lang="en-US"/>
            </a:p>
          </p:txBody>
        </p:sp>
        <p:sp>
          <p:nvSpPr>
            <p:cNvPr id="19" name="TextBox 30"/>
            <p:cNvSpPr txBox="1">
              <a:spLocks noChangeArrowheads="1"/>
            </p:cNvSpPr>
            <p:nvPr/>
          </p:nvSpPr>
          <p:spPr bwMode="auto">
            <a:xfrm>
              <a:off x="3580843" y="1792687"/>
              <a:ext cx="304850" cy="369332"/>
            </a:xfrm>
            <a:prstGeom prst="rect">
              <a:avLst/>
            </a:prstGeom>
            <a:noFill/>
            <a:ln w="9525">
              <a:noFill/>
              <a:miter lim="800000"/>
            </a:ln>
          </p:spPr>
          <p:txBody>
            <a:bodyPr>
              <a:spAutoFit/>
            </a:bodyPr>
            <a:lstStyle/>
            <a:p>
              <a:r>
                <a:rPr lang="en-US"/>
                <a:t>●</a:t>
              </a:r>
              <a:endParaRPr lang="en-US"/>
            </a:p>
          </p:txBody>
        </p:sp>
        <p:sp>
          <p:nvSpPr>
            <p:cNvPr id="20" name="TextBox 31"/>
            <p:cNvSpPr txBox="1">
              <a:spLocks noChangeArrowheads="1"/>
            </p:cNvSpPr>
            <p:nvPr/>
          </p:nvSpPr>
          <p:spPr bwMode="auto">
            <a:xfrm>
              <a:off x="4038117" y="2069068"/>
              <a:ext cx="304850" cy="369332"/>
            </a:xfrm>
            <a:prstGeom prst="rect">
              <a:avLst/>
            </a:prstGeom>
            <a:noFill/>
            <a:ln w="9525">
              <a:noFill/>
              <a:miter lim="800000"/>
            </a:ln>
          </p:spPr>
          <p:txBody>
            <a:bodyPr>
              <a:spAutoFit/>
            </a:bodyPr>
            <a:lstStyle/>
            <a:p>
              <a:r>
                <a:rPr lang="en-US"/>
                <a:t>●</a:t>
              </a:r>
              <a:endParaRPr lang="en-US"/>
            </a:p>
          </p:txBody>
        </p:sp>
        <p:sp>
          <p:nvSpPr>
            <p:cNvPr id="21" name="TextBox 32"/>
            <p:cNvSpPr txBox="1">
              <a:spLocks noChangeArrowheads="1"/>
            </p:cNvSpPr>
            <p:nvPr/>
          </p:nvSpPr>
          <p:spPr bwMode="auto">
            <a:xfrm>
              <a:off x="4952666" y="2731592"/>
              <a:ext cx="304850" cy="369332"/>
            </a:xfrm>
            <a:prstGeom prst="rect">
              <a:avLst/>
            </a:prstGeom>
            <a:noFill/>
            <a:ln w="9525">
              <a:noFill/>
              <a:miter lim="800000"/>
            </a:ln>
          </p:spPr>
          <p:txBody>
            <a:bodyPr>
              <a:spAutoFit/>
            </a:bodyPr>
            <a:lstStyle/>
            <a:p>
              <a:r>
                <a:rPr lang="en-US"/>
                <a:t>●</a:t>
              </a:r>
              <a:endParaRPr lang="en-US"/>
            </a:p>
          </p:txBody>
        </p:sp>
        <p:sp>
          <p:nvSpPr>
            <p:cNvPr id="22" name="TextBox 33"/>
            <p:cNvSpPr txBox="1">
              <a:spLocks noChangeArrowheads="1"/>
            </p:cNvSpPr>
            <p:nvPr/>
          </p:nvSpPr>
          <p:spPr bwMode="auto">
            <a:xfrm>
              <a:off x="4495391" y="2373868"/>
              <a:ext cx="304850" cy="369332"/>
            </a:xfrm>
            <a:prstGeom prst="rect">
              <a:avLst/>
            </a:prstGeom>
            <a:noFill/>
            <a:ln w="9525">
              <a:noFill/>
              <a:miter lim="800000"/>
            </a:ln>
          </p:spPr>
          <p:txBody>
            <a:bodyPr>
              <a:spAutoFit/>
            </a:bodyPr>
            <a:lstStyle/>
            <a:p>
              <a:r>
                <a:rPr lang="en-US"/>
                <a:t>●</a:t>
              </a:r>
              <a:endParaRPr lang="en-US"/>
            </a:p>
          </p:txBody>
        </p:sp>
        <p:sp>
          <p:nvSpPr>
            <p:cNvPr id="23" name="TextBox 34"/>
            <p:cNvSpPr txBox="1">
              <a:spLocks noChangeArrowheads="1"/>
            </p:cNvSpPr>
            <p:nvPr/>
          </p:nvSpPr>
          <p:spPr bwMode="auto">
            <a:xfrm>
              <a:off x="5333727" y="3186310"/>
              <a:ext cx="304850" cy="369332"/>
            </a:xfrm>
            <a:prstGeom prst="rect">
              <a:avLst/>
            </a:prstGeom>
            <a:noFill/>
            <a:ln w="9525">
              <a:noFill/>
              <a:miter lim="800000"/>
            </a:ln>
          </p:spPr>
          <p:txBody>
            <a:bodyPr>
              <a:spAutoFit/>
            </a:bodyPr>
            <a:lstStyle/>
            <a:p>
              <a:r>
                <a:rPr lang="en-US" dirty="0"/>
                <a:t>●</a:t>
              </a:r>
              <a:endParaRPr lang="en-US" dirty="0"/>
            </a:p>
          </p:txBody>
        </p:sp>
        <p:cxnSp>
          <p:nvCxnSpPr>
            <p:cNvPr id="26" name="Straight Connector 25"/>
            <p:cNvCxnSpPr/>
            <p:nvPr/>
          </p:nvCxnSpPr>
          <p:spPr bwMode="auto">
            <a:xfrm>
              <a:off x="2438400" y="3581400"/>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2438400" y="28178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3657600" y="2514600"/>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3657600" y="14462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3276600" y="2668587"/>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2819400" y="30480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a:off x="3276600" y="16764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auto">
            <a:xfrm>
              <a:off x="2819400" y="22860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auto">
            <a:xfrm>
              <a:off x="4114800" y="2817813"/>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a:off x="4114800" y="1752600"/>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572000" y="30480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4572000" y="21320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5041900" y="33020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5041900" y="25146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a:off x="5410200" y="38862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a:off x="5410200" y="28194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352800" y="4964668"/>
            <a:ext cx="1447800" cy="369332"/>
          </a:xfrm>
          <a:prstGeom prst="rect">
            <a:avLst/>
          </a:prstGeom>
          <a:noFill/>
        </p:spPr>
        <p:txBody>
          <a:bodyPr wrap="square" rtlCol="0">
            <a:spAutoFit/>
          </a:bodyPr>
          <a:lstStyle/>
          <a:p>
            <a:r>
              <a:rPr lang="en-US" b="1" dirty="0"/>
              <a:t>Speed (m/s)</a:t>
            </a:r>
            <a:endParaRPr lang="en-US" b="1" dirty="0"/>
          </a:p>
        </p:txBody>
      </p:sp>
      <p:sp>
        <p:nvSpPr>
          <p:cNvPr id="43" name="TextBox 42"/>
          <p:cNvSpPr txBox="1"/>
          <p:nvPr/>
        </p:nvSpPr>
        <p:spPr>
          <a:xfrm>
            <a:off x="2209800" y="4495800"/>
            <a:ext cx="3733800" cy="381000"/>
          </a:xfrm>
          <a:prstGeom prst="rect">
            <a:avLst/>
          </a:prstGeom>
          <a:noFill/>
        </p:spPr>
        <p:txBody>
          <a:bodyPr wrap="square" rtlCol="0">
            <a:spAutoFit/>
          </a:bodyPr>
          <a:lstStyle/>
          <a:p>
            <a:r>
              <a:rPr lang="en-US" b="1" dirty="0"/>
              <a:t> 10    15    20   25    30   35     40     45</a:t>
            </a:r>
            <a:endParaRPr lang="en-US" b="1" dirty="0"/>
          </a:p>
        </p:txBody>
      </p:sp>
      <p:cxnSp>
        <p:nvCxnSpPr>
          <p:cNvPr id="44" name="Straight Connector 43"/>
          <p:cNvCxnSpPr/>
          <p:nvPr/>
        </p:nvCxnSpPr>
        <p:spPr bwMode="auto">
          <a:xfrm rot="5400000">
            <a:off x="342107" y="2628107"/>
            <a:ext cx="3581400" cy="15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28600" y="2362200"/>
            <a:ext cx="1371600" cy="923330"/>
          </a:xfrm>
          <a:prstGeom prst="rect">
            <a:avLst/>
          </a:prstGeom>
          <a:noFill/>
        </p:spPr>
        <p:txBody>
          <a:bodyPr wrap="square" rtlCol="0">
            <a:spAutoFit/>
          </a:bodyPr>
          <a:lstStyle/>
          <a:p>
            <a:pPr algn="ctr"/>
            <a:r>
              <a:rPr lang="en-US" b="1" dirty="0"/>
              <a:t>Mean Value of MRR (g/s)</a:t>
            </a:r>
            <a:endParaRPr lang="en-US" b="1" dirty="0"/>
          </a:p>
        </p:txBody>
      </p:sp>
      <p:cxnSp>
        <p:nvCxnSpPr>
          <p:cNvPr id="46" name="Straight Connector 45"/>
          <p:cNvCxnSpPr/>
          <p:nvPr/>
        </p:nvCxnSpPr>
        <p:spPr>
          <a:xfrm>
            <a:off x="2133600" y="3886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3600" y="22082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133600" y="30480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133600" y="13700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371600" y="1219200"/>
            <a:ext cx="609600" cy="3416320"/>
          </a:xfrm>
          <a:prstGeom prst="rect">
            <a:avLst/>
          </a:prstGeom>
          <a:noFill/>
        </p:spPr>
        <p:txBody>
          <a:bodyPr wrap="square" rtlCol="0">
            <a:spAutoFit/>
          </a:bodyPr>
          <a:lstStyle/>
          <a:p>
            <a:r>
              <a:rPr lang="en-US" b="1" dirty="0"/>
              <a:t>50</a:t>
            </a:r>
            <a:endParaRPr lang="en-US" b="1" dirty="0"/>
          </a:p>
          <a:p>
            <a:endParaRPr lang="en-US" b="1" dirty="0"/>
          </a:p>
          <a:p>
            <a:endParaRPr lang="en-US" b="1" dirty="0"/>
          </a:p>
          <a:p>
            <a:r>
              <a:rPr lang="en-US" b="1" dirty="0"/>
              <a:t>40</a:t>
            </a:r>
            <a:endParaRPr lang="en-US" b="1" dirty="0"/>
          </a:p>
          <a:p>
            <a:endParaRPr lang="en-US" b="1" dirty="0"/>
          </a:p>
          <a:p>
            <a:endParaRPr lang="en-US" b="1" dirty="0"/>
          </a:p>
          <a:p>
            <a:r>
              <a:rPr lang="en-US" b="1" dirty="0"/>
              <a:t>30</a:t>
            </a:r>
            <a:endParaRPr lang="en-US" b="1" dirty="0"/>
          </a:p>
          <a:p>
            <a:endParaRPr lang="en-US" b="1" dirty="0"/>
          </a:p>
          <a:p>
            <a:endParaRPr lang="en-US" b="1" dirty="0"/>
          </a:p>
          <a:p>
            <a:r>
              <a:rPr lang="en-US" b="1" dirty="0"/>
              <a:t>20</a:t>
            </a:r>
            <a:endParaRPr lang="en-US" b="1" dirty="0"/>
          </a:p>
          <a:p>
            <a:endParaRPr lang="en-US" b="1" dirty="0"/>
          </a:p>
          <a:p>
            <a:r>
              <a:rPr lang="en-US" b="1" dirty="0"/>
              <a:t>10</a:t>
            </a:r>
            <a:endParaRPr lang="en-US" b="1" dirty="0"/>
          </a:p>
        </p:txBody>
      </p:sp>
      <p:cxnSp>
        <p:nvCxnSpPr>
          <p:cNvPr id="52" name="Straight Connector 51"/>
          <p:cNvCxnSpPr/>
          <p:nvPr/>
        </p:nvCxnSpPr>
        <p:spPr>
          <a:xfrm rot="5400000" flipH="1" flipV="1">
            <a:off x="2476500" y="43815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28567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33139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36949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41521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45331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50665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5523706" y="4380706"/>
            <a:ext cx="76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371600" y="5638800"/>
            <a:ext cx="6705600" cy="461665"/>
          </a:xfrm>
          <a:prstGeom prst="rect">
            <a:avLst/>
          </a:prstGeom>
          <a:noFill/>
        </p:spPr>
        <p:txBody>
          <a:bodyPr wrap="square" rtlCol="0">
            <a:spAutoFit/>
          </a:bodyPr>
          <a:lstStyle/>
          <a:p>
            <a:r>
              <a:rPr lang="en-US" sz="2400" b="1" dirty="0"/>
              <a:t>Mean Material Removal Rate vs. Speed</a:t>
            </a:r>
            <a:endParaRPr lang="en-US" sz="2400" b="1" dirty="0"/>
          </a:p>
        </p:txBody>
      </p:sp>
      <p:cxnSp>
        <p:nvCxnSpPr>
          <p:cNvPr id="62" name="Straight Connector 61"/>
          <p:cNvCxnSpPr/>
          <p:nvPr/>
        </p:nvCxnSpPr>
        <p:spPr>
          <a:xfrm rot="5400000">
            <a:off x="6362700" y="13335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81800" y="838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793605" y="1841679"/>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34"/>
          <p:cNvSpPr txBox="1">
            <a:spLocks noChangeArrowheads="1"/>
          </p:cNvSpPr>
          <p:nvPr/>
        </p:nvSpPr>
        <p:spPr bwMode="auto">
          <a:xfrm>
            <a:off x="6705550" y="1143000"/>
            <a:ext cx="304850" cy="369332"/>
          </a:xfrm>
          <a:prstGeom prst="rect">
            <a:avLst/>
          </a:prstGeom>
          <a:noFill/>
          <a:ln w="9525">
            <a:noFill/>
            <a:miter lim="800000"/>
          </a:ln>
        </p:spPr>
        <p:txBody>
          <a:bodyPr>
            <a:spAutoFit/>
          </a:bodyPr>
          <a:lstStyle/>
          <a:p>
            <a:r>
              <a:rPr lang="en-US" dirty="0"/>
              <a:t>●</a:t>
            </a:r>
            <a:endParaRPr lang="en-US" dirty="0"/>
          </a:p>
        </p:txBody>
      </p:sp>
      <p:sp>
        <p:nvSpPr>
          <p:cNvPr id="67" name="TextBox 66"/>
          <p:cNvSpPr txBox="1"/>
          <p:nvPr/>
        </p:nvSpPr>
        <p:spPr>
          <a:xfrm>
            <a:off x="5791200" y="1981200"/>
            <a:ext cx="3200400" cy="369332"/>
          </a:xfrm>
          <a:prstGeom prst="rect">
            <a:avLst/>
          </a:prstGeom>
          <a:noFill/>
        </p:spPr>
        <p:txBody>
          <a:bodyPr wrap="square" rtlCol="0">
            <a:spAutoFit/>
          </a:bodyPr>
          <a:lstStyle/>
          <a:p>
            <a:r>
              <a:rPr lang="en-US" b="1" dirty="0"/>
              <a:t>Mean and Its 95 % C.I.</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43"/>
          <p:cNvGrpSpPr/>
          <p:nvPr/>
        </p:nvGrpSpPr>
        <p:grpSpPr>
          <a:xfrm>
            <a:off x="2513014" y="990600"/>
            <a:ext cx="5259386" cy="3582988"/>
            <a:chOff x="2132014" y="838200"/>
            <a:chExt cx="4878386" cy="3582988"/>
          </a:xfrm>
        </p:grpSpPr>
        <p:cxnSp>
          <p:nvCxnSpPr>
            <p:cNvPr id="2" name="Straight Connector 1"/>
            <p:cNvCxnSpPr/>
            <p:nvPr/>
          </p:nvCxnSpPr>
          <p:spPr bwMode="auto">
            <a:xfrm rot="5400000">
              <a:off x="342107" y="2628107"/>
              <a:ext cx="3581400" cy="15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bwMode="auto">
            <a:xfrm>
              <a:off x="2133600" y="4419600"/>
              <a:ext cx="4876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bwMode="auto">
            <a:xfrm rot="5400000">
              <a:off x="2248329" y="3162726"/>
              <a:ext cx="531814" cy="7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bwMode="auto">
            <a:xfrm rot="5400000">
              <a:off x="3377219" y="2005616"/>
              <a:ext cx="712633" cy="5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5400000" flipH="1" flipV="1">
              <a:off x="3016299" y="2178099"/>
              <a:ext cx="672407" cy="5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auto">
            <a:xfrm rot="5400000" flipH="1" flipV="1">
              <a:off x="2630152" y="2630153"/>
              <a:ext cx="530225" cy="66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5400000" flipH="1" flipV="1">
              <a:off x="3848665" y="2248465"/>
              <a:ext cx="684212" cy="4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rot="5400000" flipH="1" flipV="1">
              <a:off x="4344002" y="2591402"/>
              <a:ext cx="608012" cy="3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flipH="1" flipV="1">
              <a:off x="4820020" y="2915021"/>
              <a:ext cx="570449" cy="30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5400000" flipH="1" flipV="1">
              <a:off x="5150797" y="3321997"/>
              <a:ext cx="670957" cy="24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27"/>
            <p:cNvSpPr txBox="1">
              <a:spLocks noChangeArrowheads="1"/>
            </p:cNvSpPr>
            <p:nvPr/>
          </p:nvSpPr>
          <p:spPr bwMode="auto">
            <a:xfrm>
              <a:off x="2361444" y="2983468"/>
              <a:ext cx="304850" cy="369332"/>
            </a:xfrm>
            <a:prstGeom prst="rect">
              <a:avLst/>
            </a:prstGeom>
            <a:noFill/>
            <a:ln w="9525">
              <a:noFill/>
              <a:miter lim="800000"/>
            </a:ln>
          </p:spPr>
          <p:txBody>
            <a:bodyPr>
              <a:spAutoFit/>
            </a:bodyPr>
            <a:lstStyle/>
            <a:p>
              <a:r>
                <a:rPr lang="en-US"/>
                <a:t>●</a:t>
              </a:r>
              <a:endParaRPr lang="en-US"/>
            </a:p>
          </p:txBody>
        </p:sp>
        <p:sp>
          <p:nvSpPr>
            <p:cNvPr id="13" name="TextBox 28"/>
            <p:cNvSpPr txBox="1">
              <a:spLocks noChangeArrowheads="1"/>
            </p:cNvSpPr>
            <p:nvPr/>
          </p:nvSpPr>
          <p:spPr bwMode="auto">
            <a:xfrm>
              <a:off x="2742506" y="2450068"/>
              <a:ext cx="304850" cy="369332"/>
            </a:xfrm>
            <a:prstGeom prst="rect">
              <a:avLst/>
            </a:prstGeom>
            <a:noFill/>
            <a:ln w="9525">
              <a:noFill/>
              <a:miter lim="800000"/>
            </a:ln>
          </p:spPr>
          <p:txBody>
            <a:bodyPr>
              <a:spAutoFit/>
            </a:bodyPr>
            <a:lstStyle/>
            <a:p>
              <a:r>
                <a:rPr lang="en-US" dirty="0"/>
                <a:t>●</a:t>
              </a:r>
              <a:endParaRPr lang="en-US" dirty="0"/>
            </a:p>
          </p:txBody>
        </p:sp>
        <p:sp>
          <p:nvSpPr>
            <p:cNvPr id="14" name="TextBox 29"/>
            <p:cNvSpPr txBox="1">
              <a:spLocks noChangeArrowheads="1"/>
            </p:cNvSpPr>
            <p:nvPr/>
          </p:nvSpPr>
          <p:spPr bwMode="auto">
            <a:xfrm>
              <a:off x="3199781" y="1982650"/>
              <a:ext cx="304850" cy="369332"/>
            </a:xfrm>
            <a:prstGeom prst="rect">
              <a:avLst/>
            </a:prstGeom>
            <a:noFill/>
            <a:ln w="9525">
              <a:noFill/>
              <a:miter lim="800000"/>
            </a:ln>
          </p:spPr>
          <p:txBody>
            <a:bodyPr>
              <a:spAutoFit/>
            </a:bodyPr>
            <a:lstStyle/>
            <a:p>
              <a:r>
                <a:rPr lang="en-US"/>
                <a:t>●</a:t>
              </a:r>
              <a:endParaRPr lang="en-US"/>
            </a:p>
          </p:txBody>
        </p:sp>
        <p:sp>
          <p:nvSpPr>
            <p:cNvPr id="15" name="TextBox 30"/>
            <p:cNvSpPr txBox="1">
              <a:spLocks noChangeArrowheads="1"/>
            </p:cNvSpPr>
            <p:nvPr/>
          </p:nvSpPr>
          <p:spPr bwMode="auto">
            <a:xfrm>
              <a:off x="3580843" y="1792687"/>
              <a:ext cx="304850" cy="369332"/>
            </a:xfrm>
            <a:prstGeom prst="rect">
              <a:avLst/>
            </a:prstGeom>
            <a:noFill/>
            <a:ln w="9525">
              <a:noFill/>
              <a:miter lim="800000"/>
            </a:ln>
          </p:spPr>
          <p:txBody>
            <a:bodyPr>
              <a:spAutoFit/>
            </a:bodyPr>
            <a:lstStyle/>
            <a:p>
              <a:r>
                <a:rPr lang="en-US"/>
                <a:t>●</a:t>
              </a:r>
              <a:endParaRPr lang="en-US"/>
            </a:p>
          </p:txBody>
        </p:sp>
        <p:sp>
          <p:nvSpPr>
            <p:cNvPr id="16" name="TextBox 31"/>
            <p:cNvSpPr txBox="1">
              <a:spLocks noChangeArrowheads="1"/>
            </p:cNvSpPr>
            <p:nvPr/>
          </p:nvSpPr>
          <p:spPr bwMode="auto">
            <a:xfrm>
              <a:off x="4038117" y="2069068"/>
              <a:ext cx="304850" cy="369332"/>
            </a:xfrm>
            <a:prstGeom prst="rect">
              <a:avLst/>
            </a:prstGeom>
            <a:noFill/>
            <a:ln w="9525">
              <a:noFill/>
              <a:miter lim="800000"/>
            </a:ln>
          </p:spPr>
          <p:txBody>
            <a:bodyPr>
              <a:spAutoFit/>
            </a:bodyPr>
            <a:lstStyle/>
            <a:p>
              <a:r>
                <a:rPr lang="en-US"/>
                <a:t>●</a:t>
              </a:r>
              <a:endParaRPr lang="en-US"/>
            </a:p>
          </p:txBody>
        </p:sp>
        <p:sp>
          <p:nvSpPr>
            <p:cNvPr id="17" name="TextBox 32"/>
            <p:cNvSpPr txBox="1">
              <a:spLocks noChangeArrowheads="1"/>
            </p:cNvSpPr>
            <p:nvPr/>
          </p:nvSpPr>
          <p:spPr bwMode="auto">
            <a:xfrm>
              <a:off x="4952666" y="2731592"/>
              <a:ext cx="304850" cy="369332"/>
            </a:xfrm>
            <a:prstGeom prst="rect">
              <a:avLst/>
            </a:prstGeom>
            <a:noFill/>
            <a:ln w="9525">
              <a:noFill/>
              <a:miter lim="800000"/>
            </a:ln>
          </p:spPr>
          <p:txBody>
            <a:bodyPr>
              <a:spAutoFit/>
            </a:bodyPr>
            <a:lstStyle/>
            <a:p>
              <a:r>
                <a:rPr lang="en-US"/>
                <a:t>●</a:t>
              </a:r>
              <a:endParaRPr lang="en-US"/>
            </a:p>
          </p:txBody>
        </p:sp>
        <p:sp>
          <p:nvSpPr>
            <p:cNvPr id="18" name="TextBox 33"/>
            <p:cNvSpPr txBox="1">
              <a:spLocks noChangeArrowheads="1"/>
            </p:cNvSpPr>
            <p:nvPr/>
          </p:nvSpPr>
          <p:spPr bwMode="auto">
            <a:xfrm>
              <a:off x="4495391" y="2373868"/>
              <a:ext cx="304850" cy="369332"/>
            </a:xfrm>
            <a:prstGeom prst="rect">
              <a:avLst/>
            </a:prstGeom>
            <a:noFill/>
            <a:ln w="9525">
              <a:noFill/>
              <a:miter lim="800000"/>
            </a:ln>
          </p:spPr>
          <p:txBody>
            <a:bodyPr>
              <a:spAutoFit/>
            </a:bodyPr>
            <a:lstStyle/>
            <a:p>
              <a:r>
                <a:rPr lang="en-US" dirty="0"/>
                <a:t>●</a:t>
              </a:r>
              <a:endParaRPr lang="en-US" dirty="0"/>
            </a:p>
          </p:txBody>
        </p:sp>
        <p:sp>
          <p:nvSpPr>
            <p:cNvPr id="19" name="TextBox 34"/>
            <p:cNvSpPr txBox="1">
              <a:spLocks noChangeArrowheads="1"/>
            </p:cNvSpPr>
            <p:nvPr/>
          </p:nvSpPr>
          <p:spPr bwMode="auto">
            <a:xfrm>
              <a:off x="5333727" y="3124200"/>
              <a:ext cx="304850" cy="369332"/>
            </a:xfrm>
            <a:prstGeom prst="rect">
              <a:avLst/>
            </a:prstGeom>
            <a:noFill/>
            <a:ln w="9525">
              <a:noFill/>
              <a:miter lim="800000"/>
            </a:ln>
          </p:spPr>
          <p:txBody>
            <a:bodyPr>
              <a:spAutoFit/>
            </a:bodyPr>
            <a:lstStyle/>
            <a:p>
              <a:r>
                <a:rPr lang="en-US" dirty="0"/>
                <a:t>●</a:t>
              </a:r>
              <a:endParaRPr lang="en-US" dirty="0"/>
            </a:p>
          </p:txBody>
        </p:sp>
        <p:cxnSp>
          <p:nvCxnSpPr>
            <p:cNvPr id="20" name="Straight Connector 19"/>
            <p:cNvCxnSpPr/>
            <p:nvPr/>
          </p:nvCxnSpPr>
          <p:spPr bwMode="auto">
            <a:xfrm>
              <a:off x="2438400" y="3429000"/>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2438400" y="28940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3657600" y="2362200"/>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3657600" y="15986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3276600" y="2514600"/>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2819400" y="28956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3276600" y="1827213"/>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2819400" y="2360613"/>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4114800" y="25908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4114800" y="19034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4572000" y="28956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4572000" y="2284412"/>
              <a:ext cx="152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a:off x="5041900" y="32004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auto">
            <a:xfrm>
              <a:off x="5041900" y="2639655"/>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auto">
            <a:xfrm>
              <a:off x="5410200" y="3657600"/>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a:off x="5410200" y="2970213"/>
              <a:ext cx="152400" cy="15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3733799" y="5117068"/>
            <a:ext cx="1664895" cy="369332"/>
          </a:xfrm>
          <a:prstGeom prst="rect">
            <a:avLst/>
          </a:prstGeom>
          <a:noFill/>
        </p:spPr>
        <p:txBody>
          <a:bodyPr wrap="square" rtlCol="0">
            <a:spAutoFit/>
          </a:bodyPr>
          <a:lstStyle/>
          <a:p>
            <a:r>
              <a:rPr lang="en-US" b="1" dirty="0"/>
              <a:t>Speed (m/s)</a:t>
            </a:r>
            <a:endParaRPr lang="en-US" b="1" dirty="0"/>
          </a:p>
        </p:txBody>
      </p:sp>
      <p:sp>
        <p:nvSpPr>
          <p:cNvPr id="38" name="TextBox 37"/>
          <p:cNvSpPr txBox="1"/>
          <p:nvPr/>
        </p:nvSpPr>
        <p:spPr>
          <a:xfrm>
            <a:off x="2590800" y="4648200"/>
            <a:ext cx="4293676" cy="381000"/>
          </a:xfrm>
          <a:prstGeom prst="rect">
            <a:avLst/>
          </a:prstGeom>
          <a:noFill/>
        </p:spPr>
        <p:txBody>
          <a:bodyPr wrap="square" rtlCol="0">
            <a:spAutoFit/>
          </a:bodyPr>
          <a:lstStyle/>
          <a:p>
            <a:r>
              <a:rPr lang="en-US" b="1" dirty="0"/>
              <a:t> 10    15    20   25    30   35     40     45</a:t>
            </a:r>
            <a:endParaRPr lang="en-US" b="1" dirty="0"/>
          </a:p>
        </p:txBody>
      </p:sp>
      <p:cxnSp>
        <p:nvCxnSpPr>
          <p:cNvPr id="39" name="Straight Connector 38"/>
          <p:cNvCxnSpPr/>
          <p:nvPr/>
        </p:nvCxnSpPr>
        <p:spPr>
          <a:xfrm rot="5400000" flipH="1" flipV="1">
            <a:off x="2838444" y="4514606"/>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32186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36758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40568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45140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48950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54284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5885650" y="4513812"/>
            <a:ext cx="114551"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auto">
          <a:xfrm rot="5400000">
            <a:off x="419101" y="2476500"/>
            <a:ext cx="4191000" cy="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8600" y="2514600"/>
            <a:ext cx="1577269" cy="646331"/>
          </a:xfrm>
          <a:prstGeom prst="rect">
            <a:avLst/>
          </a:prstGeom>
          <a:noFill/>
        </p:spPr>
        <p:txBody>
          <a:bodyPr wrap="square" rtlCol="0">
            <a:spAutoFit/>
          </a:bodyPr>
          <a:lstStyle/>
          <a:p>
            <a:pPr algn="ctr"/>
            <a:r>
              <a:rPr lang="en-US" b="1" dirty="0"/>
              <a:t>Mean Value of MRR (g/s)</a:t>
            </a:r>
            <a:endParaRPr lang="en-US" b="1" dirty="0"/>
          </a:p>
        </p:txBody>
      </p:sp>
      <p:cxnSp>
        <p:nvCxnSpPr>
          <p:cNvPr id="50" name="Straight Connector 49"/>
          <p:cNvCxnSpPr/>
          <p:nvPr/>
        </p:nvCxnSpPr>
        <p:spPr>
          <a:xfrm>
            <a:off x="2514600" y="4038600"/>
            <a:ext cx="175252" cy="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514600" y="2360612"/>
            <a:ext cx="175252" cy="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514600" y="3200400"/>
            <a:ext cx="175252" cy="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514600" y="1522412"/>
            <a:ext cx="175252" cy="2387"/>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752600" y="1371600"/>
            <a:ext cx="701008" cy="3416320"/>
          </a:xfrm>
          <a:prstGeom prst="rect">
            <a:avLst/>
          </a:prstGeom>
          <a:noFill/>
        </p:spPr>
        <p:txBody>
          <a:bodyPr wrap="square" rtlCol="0">
            <a:spAutoFit/>
          </a:bodyPr>
          <a:lstStyle/>
          <a:p>
            <a:r>
              <a:rPr lang="en-US" b="1" dirty="0"/>
              <a:t>50</a:t>
            </a:r>
            <a:endParaRPr lang="en-US" b="1" dirty="0"/>
          </a:p>
          <a:p>
            <a:endParaRPr lang="en-US" b="1" dirty="0"/>
          </a:p>
          <a:p>
            <a:endParaRPr lang="en-US" b="1" dirty="0"/>
          </a:p>
          <a:p>
            <a:r>
              <a:rPr lang="en-US" b="1" dirty="0"/>
              <a:t>40</a:t>
            </a:r>
            <a:endParaRPr lang="en-US" b="1" dirty="0"/>
          </a:p>
          <a:p>
            <a:endParaRPr lang="en-US" b="1" dirty="0"/>
          </a:p>
          <a:p>
            <a:endParaRPr lang="en-US" b="1" dirty="0"/>
          </a:p>
          <a:p>
            <a:r>
              <a:rPr lang="en-US" b="1" dirty="0"/>
              <a:t>30</a:t>
            </a:r>
            <a:endParaRPr lang="en-US" b="1" dirty="0"/>
          </a:p>
          <a:p>
            <a:endParaRPr lang="en-US" b="1" dirty="0"/>
          </a:p>
          <a:p>
            <a:endParaRPr lang="en-US" b="1" dirty="0"/>
          </a:p>
          <a:p>
            <a:r>
              <a:rPr lang="en-US" b="1" dirty="0"/>
              <a:t>20</a:t>
            </a:r>
            <a:endParaRPr lang="en-US" b="1" dirty="0"/>
          </a:p>
          <a:p>
            <a:endParaRPr lang="en-US" b="1" dirty="0"/>
          </a:p>
          <a:p>
            <a:r>
              <a:rPr lang="en-US" b="1" dirty="0"/>
              <a:t>10</a:t>
            </a:r>
            <a:endParaRPr lang="en-US" b="1" dirty="0"/>
          </a:p>
        </p:txBody>
      </p:sp>
      <p:sp>
        <p:nvSpPr>
          <p:cNvPr id="55" name="TextBox 54"/>
          <p:cNvSpPr txBox="1"/>
          <p:nvPr/>
        </p:nvSpPr>
        <p:spPr>
          <a:xfrm>
            <a:off x="2819400" y="5715000"/>
            <a:ext cx="5486400" cy="461665"/>
          </a:xfrm>
          <a:prstGeom prst="rect">
            <a:avLst/>
          </a:prstGeom>
          <a:noFill/>
        </p:spPr>
        <p:txBody>
          <a:bodyPr wrap="square" rtlCol="0">
            <a:spAutoFit/>
          </a:bodyPr>
          <a:lstStyle/>
          <a:p>
            <a:r>
              <a:rPr lang="en-US" sz="2400" b="1" dirty="0"/>
              <a:t>High-Precision Measurement </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Bars</a:t>
            </a:r>
            <a:endParaRPr lang="en-IN" dirty="0"/>
          </a:p>
        </p:txBody>
      </p:sp>
      <p:sp>
        <p:nvSpPr>
          <p:cNvPr id="3" name="Content Placeholder 2"/>
          <p:cNvSpPr>
            <a:spLocks noGrp="1"/>
          </p:cNvSpPr>
          <p:nvPr>
            <p:ph idx="1"/>
          </p:nvPr>
        </p:nvSpPr>
        <p:spPr/>
        <p:txBody>
          <a:bodyPr/>
          <a:lstStyle/>
          <a:p>
            <a:r>
              <a:rPr lang="en-IN" dirty="0"/>
              <a:t>Error bars represent one standard deviation, one standard error, or 95% confidence interval.</a:t>
            </a:r>
            <a:endParaRPr lang="en-IN" dirty="0"/>
          </a:p>
          <a:p>
            <a:endParaRPr lang="en-IN" dirty="0"/>
          </a:p>
          <a:p>
            <a:r>
              <a:rPr lang="en-IN" dirty="0"/>
              <a:t>So it must be stated clearly.</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Writing Guidelines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Use passive voice to present this section.</a:t>
            </a:r>
            <a:endParaRPr lang="en-IN" dirty="0"/>
          </a:p>
          <a:p>
            <a:r>
              <a:rPr lang="en-IN" dirty="0"/>
              <a:t>Do not switch between active voice and passive too often.</a:t>
            </a:r>
            <a:endParaRPr lang="en-IN" dirty="0"/>
          </a:p>
          <a:p>
            <a:pPr marL="0" indent="0">
              <a:buNone/>
            </a:pPr>
            <a:r>
              <a:rPr lang="en-IN" dirty="0"/>
              <a:t>	- We measured the tensile strength.  It was   	  measured by using a universal testing 	  	  machine.</a:t>
            </a:r>
            <a:endParaRPr lang="en-IN" dirty="0"/>
          </a:p>
          <a:p>
            <a:pPr marL="0" indent="0">
              <a:buNone/>
            </a:pPr>
            <a:r>
              <a:rPr lang="en-IN" dirty="0"/>
              <a:t>	- We measured the tensile strength with the 	  use of a universal testing machine.</a:t>
            </a:r>
            <a:endParaRPr lang="en-IN" dirty="0"/>
          </a:p>
          <a:p>
            <a:r>
              <a:rPr lang="en-IN" dirty="0"/>
              <a:t>Use past tense to report past actions.  But use present tense to indicate the listing of criteria in a table, etc.</a:t>
            </a:r>
            <a:endParaRPr lang="en-IN" dirty="0"/>
          </a:p>
          <a:p>
            <a:endParaRPr lang="en-IN" dirty="0"/>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Conduct</a:t>
            </a:r>
            <a:endParaRPr lang="en-IN" dirty="0"/>
          </a:p>
        </p:txBody>
      </p:sp>
      <p:sp>
        <p:nvSpPr>
          <p:cNvPr id="3" name="Content Placeholder 2"/>
          <p:cNvSpPr>
            <a:spLocks noGrp="1"/>
          </p:cNvSpPr>
          <p:nvPr>
            <p:ph idx="1"/>
          </p:nvPr>
        </p:nvSpPr>
        <p:spPr/>
        <p:txBody>
          <a:bodyPr/>
          <a:lstStyle/>
          <a:p>
            <a:r>
              <a:rPr lang="en-IN" dirty="0"/>
              <a:t>For human studies and animal studies, one has to follow national and international guidelines (such as Declaration of Helsinki) for conducting experiments on them.</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Statistical Analysis</a:t>
            </a:r>
            <a:endParaRPr lang="en-US" dirty="0"/>
          </a:p>
        </p:txBody>
      </p:sp>
      <p:sp>
        <p:nvSpPr>
          <p:cNvPr id="3" name="Content Placeholder 2"/>
          <p:cNvSpPr>
            <a:spLocks noGrp="1"/>
          </p:cNvSpPr>
          <p:nvPr>
            <p:ph idx="1"/>
          </p:nvPr>
        </p:nvSpPr>
        <p:spPr>
          <a:xfrm>
            <a:off x="457200" y="1600200"/>
            <a:ext cx="8382000" cy="4953000"/>
          </a:xfrm>
        </p:spPr>
        <p:txBody>
          <a:bodyPr>
            <a:normAutofit fontScale="92500" lnSpcReduction="20000"/>
          </a:bodyPr>
          <a:lstStyle/>
          <a:p>
            <a:r>
              <a:rPr lang="en-US" dirty="0"/>
              <a:t>Frequency Distribution</a:t>
            </a:r>
            <a:endParaRPr lang="en-US" dirty="0"/>
          </a:p>
          <a:p>
            <a:r>
              <a:rPr lang="en-US" dirty="0"/>
              <a:t>Central Tendency: Mean, Mode, and Median</a:t>
            </a:r>
            <a:endParaRPr lang="en-US" dirty="0"/>
          </a:p>
          <a:p>
            <a:r>
              <a:rPr lang="en-US" dirty="0"/>
              <a:t>Dispersion around the Central Tendency:</a:t>
            </a:r>
            <a:endParaRPr lang="en-US" dirty="0"/>
          </a:p>
          <a:p>
            <a:pPr>
              <a:buNone/>
            </a:pPr>
            <a:r>
              <a:rPr lang="en-US" dirty="0"/>
              <a:t>		Standard Deviation and Range</a:t>
            </a:r>
            <a:endParaRPr lang="en-US" dirty="0"/>
          </a:p>
          <a:p>
            <a:r>
              <a:rPr lang="en-US" dirty="0" err="1"/>
              <a:t>Skewness</a:t>
            </a:r>
            <a:r>
              <a:rPr lang="en-US" dirty="0"/>
              <a:t> </a:t>
            </a:r>
            <a:endParaRPr lang="en-US" dirty="0"/>
          </a:p>
          <a:p>
            <a:r>
              <a:rPr lang="en-US" dirty="0"/>
              <a:t>Kurtosis</a:t>
            </a:r>
            <a:endParaRPr lang="en-US" dirty="0"/>
          </a:p>
          <a:p>
            <a:endParaRPr lang="en-US" dirty="0"/>
          </a:p>
          <a:p>
            <a:pPr>
              <a:buNone/>
            </a:pPr>
            <a:r>
              <a:rPr lang="en-US" b="1" dirty="0"/>
              <a:t>Note:</a:t>
            </a:r>
            <a:endParaRPr lang="en-US" b="1" dirty="0"/>
          </a:p>
          <a:p>
            <a:r>
              <a:rPr lang="en-US" sz="3000" dirty="0"/>
              <a:t>For small sample size and for categorical variables, median is better.</a:t>
            </a:r>
            <a:endParaRPr lang="en-US" sz="3000" dirty="0"/>
          </a:p>
          <a:p>
            <a:r>
              <a:rPr lang="en-US" sz="3000" dirty="0"/>
              <a:t>Standard deviation = √ {[1/(</a:t>
            </a:r>
            <a:r>
              <a:rPr lang="en-US" sz="3000" i="1" dirty="0"/>
              <a:t>n</a:t>
            </a:r>
            <a:r>
              <a:rPr lang="en-US" sz="3000" dirty="0"/>
              <a:t> – 1)]∑(</a:t>
            </a:r>
            <a:r>
              <a:rPr lang="en-US" sz="3000" i="1" dirty="0"/>
              <a:t>x</a:t>
            </a:r>
            <a:r>
              <a:rPr lang="en-US" sz="3000" i="1" baseline="-25000" dirty="0"/>
              <a:t>i</a:t>
            </a:r>
            <a:r>
              <a:rPr lang="en-US" sz="3000" dirty="0"/>
              <a:t> –</a:t>
            </a:r>
            <a:r>
              <a:rPr lang="en-US" sz="3000" i="1" dirty="0" err="1"/>
              <a:t>x</a:t>
            </a:r>
            <a:r>
              <a:rPr lang="en-US" sz="3000" i="1" baseline="-25000" dirty="0" err="1"/>
              <a:t>avg</a:t>
            </a:r>
            <a:r>
              <a:rPr lang="en-US" sz="3000" dirty="0"/>
              <a:t>)</a:t>
            </a:r>
            <a:r>
              <a:rPr lang="en-US" sz="3000" baseline="30000" dirty="0"/>
              <a:t>2</a:t>
            </a:r>
            <a:r>
              <a:rPr lang="en-US" sz="3000" dirty="0"/>
              <a:t>}</a:t>
            </a:r>
            <a:endParaRPr lang="en-US" sz="30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dirty="0"/>
              <a:t>Test of Hypothesis</a:t>
            </a:r>
            <a:endParaRPr lang="en-US" dirty="0"/>
          </a:p>
        </p:txBody>
      </p:sp>
      <p:sp>
        <p:nvSpPr>
          <p:cNvPr id="1028" name="Rectangle 3"/>
          <p:cNvSpPr>
            <a:spLocks noGrp="1" noChangeArrowheads="1"/>
          </p:cNvSpPr>
          <p:nvPr>
            <p:ph type="body" idx="1"/>
          </p:nvPr>
        </p:nvSpPr>
        <p:spPr/>
        <p:txBody>
          <a:bodyPr>
            <a:noAutofit/>
          </a:bodyPr>
          <a:lstStyle/>
          <a:p>
            <a:pPr eaLnBrk="1" hangingPunct="1">
              <a:buFontTx/>
              <a:buNone/>
            </a:pPr>
            <a:r>
              <a:rPr lang="en-US" sz="2600" b="1" i="1" dirty="0"/>
              <a:t>	</a:t>
            </a:r>
            <a:r>
              <a:rPr lang="en-US" sz="2600" dirty="0"/>
              <a:t>Equality of Means or Equality of Variances is common.</a:t>
            </a:r>
            <a:endParaRPr lang="en-US" sz="2600" dirty="0"/>
          </a:p>
          <a:p>
            <a:pPr eaLnBrk="1" hangingPunct="1">
              <a:buFontTx/>
              <a:buNone/>
            </a:pPr>
            <a:endParaRPr lang="en-US" sz="2600" dirty="0"/>
          </a:p>
          <a:p>
            <a:pPr eaLnBrk="1" hangingPunct="1">
              <a:buFontTx/>
              <a:buNone/>
            </a:pPr>
            <a:r>
              <a:rPr lang="en-US" sz="2600" dirty="0"/>
              <a:t>	Mention the null and the alternative hypotheses:</a:t>
            </a:r>
            <a:endParaRPr lang="en-US" sz="2600" dirty="0"/>
          </a:p>
          <a:p>
            <a:pPr eaLnBrk="1" hangingPunct="1">
              <a:buFontTx/>
              <a:buNone/>
            </a:pPr>
            <a:endParaRPr lang="en-US" sz="2600" b="1" i="1" dirty="0"/>
          </a:p>
          <a:p>
            <a:pPr eaLnBrk="1" hangingPunct="1">
              <a:buFontTx/>
              <a:buNone/>
            </a:pPr>
            <a:endParaRPr lang="en-US" sz="2600" b="1" i="1" dirty="0"/>
          </a:p>
          <a:p>
            <a:pPr eaLnBrk="1" hangingPunct="1">
              <a:buFontTx/>
              <a:buNone/>
            </a:pPr>
            <a:r>
              <a:rPr lang="en-US" sz="2600" b="1" i="1" dirty="0"/>
              <a:t>		</a:t>
            </a:r>
            <a:endParaRPr lang="en-US" sz="2600" b="1" i="1" dirty="0"/>
          </a:p>
          <a:p>
            <a:pPr eaLnBrk="1" hangingPunct="1">
              <a:buFontTx/>
              <a:buNone/>
            </a:pPr>
            <a:endParaRPr lang="en-US" sz="2600" b="1" i="1" dirty="0"/>
          </a:p>
          <a:p>
            <a:pPr eaLnBrk="1" hangingPunct="1">
              <a:buFontTx/>
              <a:buNone/>
            </a:pPr>
            <a:r>
              <a:rPr lang="en-US" sz="2600" dirty="0"/>
              <a:t>	Note the subscript zero (not the letter “o”) for the null hypothesis.</a:t>
            </a:r>
            <a:endParaRPr lang="en-US" sz="2600" dirty="0"/>
          </a:p>
          <a:p>
            <a:pPr eaLnBrk="1" hangingPunct="1">
              <a:buFontTx/>
              <a:buNone/>
            </a:pPr>
            <a:endParaRPr lang="en-US" sz="2600" dirty="0"/>
          </a:p>
          <a:p>
            <a:pPr eaLnBrk="1" hangingPunct="1">
              <a:buFontTx/>
              <a:buNone/>
            </a:pPr>
            <a:r>
              <a:rPr lang="en-US" sz="2600" dirty="0"/>
              <a:t>	</a:t>
            </a:r>
            <a:endParaRPr lang="en-US" sz="2600" dirty="0"/>
          </a:p>
        </p:txBody>
      </p:sp>
      <p:sp>
        <p:nvSpPr>
          <p:cNvPr id="1029"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2951163" y="3321050"/>
          <a:ext cx="1838325" cy="1143000"/>
        </p:xfrm>
        <a:graphic>
          <a:graphicData uri="http://schemas.openxmlformats.org/presentationml/2006/ole">
            <mc:AlternateContent xmlns:mc="http://schemas.openxmlformats.org/markup-compatibility/2006">
              <mc:Choice xmlns:v="urn:schemas-microsoft-com:vml" Requires="v">
                <p:oleObj spid="_x0000_s1041" name="Equation" r:id="rId1" imgW="736600" imgH="457200" progId="Equation.DSMT4">
                  <p:embed/>
                </p:oleObj>
              </mc:Choice>
              <mc:Fallback>
                <p:oleObj name="Equation" r:id="rId1" imgW="736600" imgH="45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163" y="3321050"/>
                        <a:ext cx="18383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20000"/>
          </a:bodyPr>
          <a:lstStyle/>
          <a:p>
            <a:r>
              <a:rPr lang="en-US" dirty="0"/>
              <a:t>Mention the test statistic used (</a:t>
            </a:r>
            <a:r>
              <a:rPr lang="en-US" i="1" dirty="0"/>
              <a:t>z</a:t>
            </a:r>
            <a:r>
              <a:rPr lang="en-US" dirty="0"/>
              <a:t>, </a:t>
            </a:r>
            <a:r>
              <a:rPr lang="en-US" i="1" dirty="0"/>
              <a:t>t</a:t>
            </a:r>
            <a:r>
              <a:rPr lang="en-US" dirty="0"/>
              <a:t>, </a:t>
            </a:r>
            <a:r>
              <a:rPr lang="el-GR" dirty="0"/>
              <a:t>χ</a:t>
            </a:r>
            <a:r>
              <a:rPr lang="en-US" baseline="30000" dirty="0"/>
              <a:t>2</a:t>
            </a:r>
            <a:r>
              <a:rPr lang="en-US" dirty="0"/>
              <a:t>, </a:t>
            </a:r>
            <a:r>
              <a:rPr lang="en-US" i="1" dirty="0"/>
              <a:t>F</a:t>
            </a:r>
            <a:r>
              <a:rPr lang="en-US" dirty="0"/>
              <a:t>) along with degrees of freedom (if appropriate).</a:t>
            </a:r>
            <a:endParaRPr lang="en-US" dirty="0"/>
          </a:p>
          <a:p>
            <a:pPr>
              <a:buNone/>
            </a:pPr>
            <a:endParaRPr lang="en-US" dirty="0"/>
          </a:p>
          <a:p>
            <a:r>
              <a:rPr lang="en-US" dirty="0"/>
              <a:t>Decision could be:</a:t>
            </a:r>
            <a:endParaRPr lang="en-US" dirty="0"/>
          </a:p>
          <a:p>
            <a:endParaRPr lang="en-US" dirty="0"/>
          </a:p>
          <a:p>
            <a:pPr lvl="1">
              <a:buNone/>
            </a:pPr>
            <a:r>
              <a:rPr lang="en-US" dirty="0"/>
              <a:t>	</a:t>
            </a:r>
            <a:r>
              <a:rPr lang="en-US" sz="3100" dirty="0"/>
              <a:t>Reject H</a:t>
            </a:r>
            <a:r>
              <a:rPr lang="en-US" sz="3100" baseline="-25000" dirty="0"/>
              <a:t>0</a:t>
            </a:r>
            <a:endParaRPr lang="en-US" sz="3100" dirty="0"/>
          </a:p>
          <a:p>
            <a:pPr lvl="1">
              <a:buNone/>
            </a:pPr>
            <a:r>
              <a:rPr lang="en-US" sz="3100" dirty="0"/>
              <a:t>	Cannot reject H</a:t>
            </a:r>
            <a:r>
              <a:rPr lang="en-US" sz="3100" baseline="-25000" dirty="0"/>
              <a:t>0</a:t>
            </a:r>
            <a:r>
              <a:rPr lang="en-US" sz="3100" dirty="0"/>
              <a:t> </a:t>
            </a:r>
            <a:endParaRPr lang="en-US" sz="3100" dirty="0"/>
          </a:p>
          <a:p>
            <a:pPr lvl="1">
              <a:buNone/>
            </a:pPr>
            <a:r>
              <a:rPr lang="en-US" sz="3100" dirty="0"/>
              <a:t>	Accept H</a:t>
            </a:r>
            <a:r>
              <a:rPr lang="en-US" sz="3100" baseline="-25000" dirty="0"/>
              <a:t>1</a:t>
            </a:r>
            <a:endParaRPr lang="en-US" sz="3100" dirty="0"/>
          </a:p>
          <a:p>
            <a:pPr lvl="1">
              <a:buNone/>
            </a:pPr>
            <a:r>
              <a:rPr lang="en-US" sz="3100" dirty="0"/>
              <a:t>	Cannot accept H</a:t>
            </a:r>
            <a:r>
              <a:rPr lang="en-US" sz="3100" baseline="-25000" dirty="0"/>
              <a:t>1</a:t>
            </a:r>
            <a:endParaRPr lang="en-US" sz="3100" baseline="-25000" dirty="0"/>
          </a:p>
          <a:p>
            <a:pPr>
              <a:buNone/>
            </a:pPr>
            <a:endParaRPr lang="en-US" baseline="-25000" dirty="0"/>
          </a:p>
          <a:p>
            <a:pPr>
              <a:buNone/>
            </a:pPr>
            <a:r>
              <a:rPr lang="en-US" dirty="0"/>
              <a:t>	Never say “Accept H</a:t>
            </a:r>
            <a:r>
              <a:rPr lang="en-US" baseline="-25000" dirty="0"/>
              <a:t>0</a:t>
            </a:r>
            <a:r>
              <a:rPr lang="en-US" dirty="0"/>
              <a:t>”</a:t>
            </a:r>
            <a:endParaRPr lang="en-US" baseline="-25000" dirty="0"/>
          </a:p>
          <a:p>
            <a:pPr>
              <a:buNone/>
            </a:pPr>
            <a:endParaRPr lang="en-US" baseline="-25000" dirty="0"/>
          </a:p>
          <a:p>
            <a:r>
              <a:rPr lang="en-US" dirty="0"/>
              <a:t>Mention the level of significance and/or the </a:t>
            </a:r>
            <a:r>
              <a:rPr lang="en-US" i="1" dirty="0"/>
              <a:t>p</a:t>
            </a:r>
            <a:r>
              <a:rPr lang="en-US" dirty="0"/>
              <a:t>-value.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44"/>
          <p:cNvGraphicFramePr>
            <a:graphicFrameLocks noGrp="1"/>
          </p:cNvGraphicFramePr>
          <p:nvPr/>
        </p:nvGraphicFramePr>
        <p:xfrm>
          <a:off x="762000" y="2060575"/>
          <a:ext cx="7620000" cy="3654425"/>
        </p:xfrm>
        <a:graphic>
          <a:graphicData uri="http://schemas.openxmlformats.org/drawingml/2006/table">
            <a:tbl>
              <a:tblPr/>
              <a:tblGrid>
                <a:gridCol w="1447800"/>
                <a:gridCol w="2050052"/>
                <a:gridCol w="1226548"/>
                <a:gridCol w="1143000"/>
                <a:gridCol w="1752600"/>
              </a:tblGrid>
              <a:tr h="11784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Source of Variation</a:t>
                      </a:r>
                      <a:endPar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Squares</a:t>
                      </a:r>
                      <a:endPar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Degrees of Freedom</a:t>
                      </a:r>
                      <a:endPar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Mean Square</a:t>
                      </a:r>
                      <a:endPar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a:t>
                      </a:r>
                      <a:r>
                        <a:rPr kumimoji="0" lang="en-US" sz="18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3714">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Between treatments</a:t>
                      </a:r>
                      <a:endPar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SS</a:t>
                      </a:r>
                      <a:r>
                        <a:rPr kumimoji="0" lang="en-US" sz="1800" b="0" i="1" u="none" strike="noStrike" cap="none" normalizeH="0" baseline="-30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t>
                      </a:r>
                      <a:endParaRPr kumimoji="0" lang="en-US" sz="1800" b="0" i="1"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r>
                        <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 1 </a:t>
                      </a:r>
                      <a:endPar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MS</a:t>
                      </a:r>
                      <a:r>
                        <a:rPr kumimoji="0" lang="en-US" sz="1800" b="0" i="1" u="none" strike="noStrike" cap="none" normalizeH="0" baseline="-30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t>
                      </a:r>
                      <a:endPar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MS</a:t>
                      </a:r>
                      <a:r>
                        <a:rPr kumimoji="0" lang="en-US" sz="1800" b="0" i="1" u="none" strike="noStrike" cap="none" normalizeH="0" baseline="-30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t>
                      </a:r>
                      <a:r>
                        <a:rPr kumimoji="0" lang="en-US" sz="1800" b="0" i="0" u="none" strike="noStrike" cap="none" normalizeH="0" baseline="0" dirty="0">
                          <a:ln>
                            <a:noFill/>
                          </a:ln>
                          <a:solidFill>
                            <a:schemeClr val="tx1"/>
                          </a:solidFill>
                          <a:effectLst/>
                          <a:latin typeface="Arial" panose="020B0604020202020204" pitchFamily="34" charset="0"/>
                        </a:rPr>
                        <a:t>/</a:t>
                      </a: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MS</a:t>
                      </a:r>
                      <a:r>
                        <a:rPr kumimoji="0" 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a:t>
                      </a:r>
                      <a:endPar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2935">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Error (within treatments)</a:t>
                      </a:r>
                      <a:endPar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SS</a:t>
                      </a:r>
                      <a:r>
                        <a:rPr kumimoji="0" 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a:t>
                      </a: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SS</a:t>
                      </a:r>
                      <a:r>
                        <a:rPr kumimoji="0" 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 </a:t>
                      </a:r>
                      <a:r>
                        <a:rPr kumimoji="0" lang="en-US" sz="18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SS</a:t>
                      </a:r>
                      <a:r>
                        <a:rPr kumimoji="0" lang="en-US" sz="1800" b="0" i="1" u="none" strike="noStrike" cap="none" normalizeH="0" baseline="-30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t>
                      </a:r>
                      <a:r>
                        <a:rPr kumimoji="0" lang="en-US" sz="18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 – a</a:t>
                      </a:r>
                      <a:endPar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MS</a:t>
                      </a:r>
                      <a:r>
                        <a:rPr kumimoji="0" 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a:t>
                      </a:r>
                      <a:endPar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9289">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a:t>
                      </a:r>
                      <a:endParaRPr kumimoji="0" 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SS</a:t>
                      </a:r>
                      <a:r>
                        <a:rPr kumimoji="0" 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sz="1800" b="0" i="1"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a:t>
                      </a:r>
                      <a:r>
                        <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 1</a:t>
                      </a:r>
                      <a:endParaRPr kumimoji="0" 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Rectangle 2"/>
          <p:cNvSpPr txBox="1">
            <a:spLocks noChangeArrowheads="1"/>
          </p:cNvSpPr>
          <p:nvPr/>
        </p:nvSpPr>
        <p:spPr>
          <a:xfrm>
            <a:off x="0" y="274638"/>
            <a:ext cx="9144000" cy="1143000"/>
          </a:xfrm>
          <a:prstGeom prst="rect">
            <a:avLst/>
          </a:prstGeom>
        </p:spPr>
        <p:txBody>
          <a:bodyPr/>
          <a:lstStyle/>
          <a:p>
            <a:pPr algn="ctr">
              <a:defRPr/>
            </a:pPr>
            <a:r>
              <a:rPr lang="en-US" sz="4400" kern="0" dirty="0">
                <a:latin typeface="+mj-lt"/>
                <a:ea typeface="+mj-ea"/>
                <a:cs typeface="+mj-cs"/>
              </a:rPr>
              <a:t>ANOVA Table </a:t>
            </a:r>
            <a:endParaRPr lang="en-US" sz="4400" kern="0" dirty="0">
              <a:latin typeface="+mj-lt"/>
              <a:ea typeface="+mj-ea"/>
              <a:cs typeface="+mj-cs"/>
            </a:endParaRPr>
          </a:p>
          <a:p>
            <a:pPr algn="ctr">
              <a:defRPr/>
            </a:pPr>
            <a:r>
              <a:rPr lang="en-US" sz="4400" kern="0" dirty="0">
                <a:latin typeface="+mj-lt"/>
                <a:ea typeface="+mj-ea"/>
                <a:cs typeface="+mj-cs"/>
              </a:rPr>
              <a:t>Single-Factor, Fixed Effects Model</a:t>
            </a:r>
            <a:br>
              <a:rPr lang="en-US" sz="4400" kern="0" dirty="0">
                <a:latin typeface="+mj-lt"/>
                <a:ea typeface="+mj-ea"/>
                <a:cs typeface="+mj-cs"/>
              </a:rPr>
            </a:br>
            <a:endParaRPr lang="en-US" sz="4400" kern="0" dirty="0">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Principles of Experimentation</a:t>
            </a:r>
            <a:endParaRPr lang="en-IN" dirty="0"/>
          </a:p>
        </p:txBody>
      </p:sp>
      <p:sp>
        <p:nvSpPr>
          <p:cNvPr id="3" name="Content Placeholder 2"/>
          <p:cNvSpPr>
            <a:spLocks noGrp="1"/>
          </p:cNvSpPr>
          <p:nvPr>
            <p:ph idx="1"/>
          </p:nvPr>
        </p:nvSpPr>
        <p:spPr/>
        <p:txBody>
          <a:bodyPr/>
          <a:lstStyle/>
          <a:p>
            <a:r>
              <a:rPr lang="en-IN" dirty="0"/>
              <a:t>Randomization</a:t>
            </a:r>
            <a:endParaRPr lang="en-IN" dirty="0"/>
          </a:p>
          <a:p>
            <a:r>
              <a:rPr lang="en-IN" dirty="0"/>
              <a:t>Replication</a:t>
            </a:r>
            <a:endParaRPr lang="en-IN" dirty="0"/>
          </a:p>
          <a:p>
            <a:r>
              <a:rPr lang="en-IN" dirty="0"/>
              <a:t>Blocking</a:t>
            </a:r>
            <a:endParaRPr lang="en-IN" dirty="0"/>
          </a:p>
        </p:txBody>
      </p:sp>
      <p:sp>
        <p:nvSpPr>
          <p:cNvPr id="4" name="Rectangle 3"/>
          <p:cNvSpPr/>
          <p:nvPr/>
        </p:nvSpPr>
        <p:spPr>
          <a:xfrm>
            <a:off x="2667000" y="332952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p:cNvSpPr/>
          <p:nvPr/>
        </p:nvSpPr>
        <p:spPr>
          <a:xfrm>
            <a:off x="1066800" y="3680043"/>
            <a:ext cx="1600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p:cNvSpPr/>
          <p:nvPr/>
        </p:nvSpPr>
        <p:spPr>
          <a:xfrm>
            <a:off x="4800600" y="3680043"/>
            <a:ext cx="1600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838200" y="4026991"/>
            <a:ext cx="1828800" cy="1200329"/>
          </a:xfrm>
          <a:prstGeom prst="rect">
            <a:avLst/>
          </a:prstGeom>
          <a:noFill/>
        </p:spPr>
        <p:txBody>
          <a:bodyPr wrap="square" rtlCol="0">
            <a:spAutoFit/>
          </a:bodyPr>
          <a:lstStyle/>
          <a:p>
            <a:pPr algn="ctr"/>
            <a:r>
              <a:rPr lang="en-IN" dirty="0"/>
              <a:t>Current (A)</a:t>
            </a:r>
            <a:endParaRPr lang="en-IN" dirty="0"/>
          </a:p>
          <a:p>
            <a:pPr algn="ctr"/>
            <a:r>
              <a:rPr lang="en-IN" dirty="0"/>
              <a:t>10 A</a:t>
            </a:r>
            <a:endParaRPr lang="en-IN" dirty="0"/>
          </a:p>
          <a:p>
            <a:pPr algn="ctr"/>
            <a:r>
              <a:rPr lang="en-IN" dirty="0"/>
              <a:t>12 A</a:t>
            </a:r>
            <a:endParaRPr lang="en-IN" dirty="0"/>
          </a:p>
          <a:p>
            <a:pPr algn="ctr"/>
            <a:r>
              <a:rPr lang="en-IN" dirty="0"/>
              <a:t>15 A</a:t>
            </a:r>
            <a:endParaRPr lang="en-IN" dirty="0"/>
          </a:p>
        </p:txBody>
      </p:sp>
      <p:sp>
        <p:nvSpPr>
          <p:cNvPr id="9" name="TextBox 8"/>
          <p:cNvSpPr txBox="1"/>
          <p:nvPr/>
        </p:nvSpPr>
        <p:spPr>
          <a:xfrm>
            <a:off x="5486400" y="4026991"/>
            <a:ext cx="1828800" cy="369332"/>
          </a:xfrm>
          <a:prstGeom prst="rect">
            <a:avLst/>
          </a:prstGeom>
          <a:noFill/>
        </p:spPr>
        <p:txBody>
          <a:bodyPr wrap="square" rtlCol="0">
            <a:spAutoFit/>
          </a:bodyPr>
          <a:lstStyle/>
          <a:p>
            <a:pPr algn="ctr"/>
            <a:r>
              <a:rPr lang="en-IN" dirty="0"/>
              <a:t>Torque (N m)</a:t>
            </a:r>
            <a:endParaRPr lang="en-IN" dirty="0"/>
          </a:p>
        </p:txBody>
      </p:sp>
      <p:graphicFrame>
        <p:nvGraphicFramePr>
          <p:cNvPr id="10" name="Table 10"/>
          <p:cNvGraphicFramePr>
            <a:graphicFrameLocks noGrp="1"/>
          </p:cNvGraphicFramePr>
          <p:nvPr/>
        </p:nvGraphicFramePr>
        <p:xfrm>
          <a:off x="2438400" y="4514671"/>
          <a:ext cx="6096000" cy="2149118"/>
        </p:xfrm>
        <a:graphic>
          <a:graphicData uri="http://schemas.openxmlformats.org/drawingml/2006/table">
            <a:tbl>
              <a:tblPr firstRow="1" bandRow="1">
                <a:tableStyleId>{5C22544A-7EE6-4342-B048-85BDC9FD1C3A}</a:tableStyleId>
              </a:tblPr>
              <a:tblGrid>
                <a:gridCol w="1524000"/>
                <a:gridCol w="1524000"/>
                <a:gridCol w="1524000"/>
                <a:gridCol w="1524000"/>
              </a:tblGrid>
              <a:tr h="411758">
                <a:tc>
                  <a:txBody>
                    <a:bodyPr/>
                    <a:lstStyle/>
                    <a:p>
                      <a:endParaRPr lang="en-IN" dirty="0"/>
                    </a:p>
                  </a:txBody>
                  <a:tcPr/>
                </a:tc>
                <a:tc>
                  <a:txBody>
                    <a:bodyPr/>
                    <a:lstStyle/>
                    <a:p>
                      <a:r>
                        <a:rPr lang="en-IN" dirty="0"/>
                        <a:t>I</a:t>
                      </a:r>
                      <a:endParaRPr lang="en-IN" dirty="0"/>
                    </a:p>
                  </a:txBody>
                  <a:tcPr/>
                </a:tc>
                <a:tc>
                  <a:txBody>
                    <a:bodyPr/>
                    <a:lstStyle/>
                    <a:p>
                      <a:r>
                        <a:rPr lang="en-IN" dirty="0"/>
                        <a:t>II</a:t>
                      </a:r>
                      <a:endParaRPr lang="en-IN" dirty="0"/>
                    </a:p>
                  </a:txBody>
                  <a:tcPr/>
                </a:tc>
                <a:tc>
                  <a:txBody>
                    <a:bodyPr/>
                    <a:lstStyle/>
                    <a:p>
                      <a:r>
                        <a:rPr lang="en-IN" dirty="0"/>
                        <a:t>III</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10</a:t>
                      </a:r>
                      <a:endParaRPr 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p>
                      <a:pPr marL="0" marR="0" lvl="0" indent="0" algn="l" defTabSz="914400" rtl="0" eaLnBrk="1" fontAlgn="auto" latinLnBrk="0" hangingPunct="1">
                        <a:lnSpc>
                          <a:spcPct val="100000"/>
                        </a:lnSpc>
                        <a:spcBef>
                          <a:spcPts val="0"/>
                        </a:spcBef>
                        <a:spcAft>
                          <a:spcPts val="0"/>
                        </a:spcAft>
                        <a:buClrTx/>
                        <a:buSzTx/>
                        <a:buFontTx/>
                        <a:buNone/>
                        <a:defRPr/>
                      </a:pPr>
                      <a:r>
                        <a:rPr lang="en-IN" dirty="0"/>
                        <a:t>12</a:t>
                      </a:r>
                      <a:endParaRPr 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p>
                      <a:pPr marL="0" marR="0" lvl="0" indent="0" algn="l" defTabSz="914400" rtl="0" eaLnBrk="1" fontAlgn="auto" latinLnBrk="0" hangingPunct="1">
                        <a:lnSpc>
                          <a:spcPct val="100000"/>
                        </a:lnSpc>
                        <a:spcBef>
                          <a:spcPts val="0"/>
                        </a:spcBef>
                        <a:spcAft>
                          <a:spcPts val="0"/>
                        </a:spcAft>
                        <a:buClrTx/>
                        <a:buSzTx/>
                        <a:buFontTx/>
                        <a:buNone/>
                        <a:defRPr/>
                      </a:pPr>
                      <a:r>
                        <a:rPr lang="en-IN" dirty="0"/>
                        <a:t>15</a:t>
                      </a:r>
                      <a:endParaRPr lang="en-IN" dirty="0"/>
                    </a:p>
                    <a:p>
                      <a:endParaRPr lang="en-IN" dirty="0"/>
                    </a:p>
                  </a:txBody>
                  <a:tcPr/>
                </a:tc>
                <a:tc>
                  <a:txBody>
                    <a:bodyPr/>
                    <a:lstStyle/>
                    <a:p>
                      <a:r>
                        <a:rPr lang="en-IN" dirty="0"/>
                        <a:t>500</a:t>
                      </a:r>
                      <a:endParaRPr lang="en-IN" dirty="0"/>
                    </a:p>
                    <a:p>
                      <a:endParaRPr lang="en-IN" dirty="0"/>
                    </a:p>
                    <a:p>
                      <a:r>
                        <a:rPr lang="en-IN" dirty="0"/>
                        <a:t>550</a:t>
                      </a:r>
                      <a:endParaRPr lang="en-IN" dirty="0"/>
                    </a:p>
                  </a:txBody>
                  <a:tcPr/>
                </a:tc>
                <a:tc>
                  <a:txBody>
                    <a:bodyPr/>
                    <a:lstStyle/>
                    <a:p>
                      <a:r>
                        <a:rPr lang="en-IN" dirty="0"/>
                        <a:t>510</a:t>
                      </a:r>
                      <a:endParaRPr lang="en-IN" dirty="0"/>
                    </a:p>
                    <a:p>
                      <a:endParaRPr lang="en-IN" dirty="0"/>
                    </a:p>
                    <a:p>
                      <a:r>
                        <a:rPr lang="en-IN" dirty="0"/>
                        <a:t>540</a:t>
                      </a:r>
                      <a:endParaRPr lang="en-IN" dirty="0"/>
                    </a:p>
                  </a:txBody>
                  <a:tcPr/>
                </a:tc>
                <a:tc>
                  <a:txBody>
                    <a:bodyPr/>
                    <a:lstStyle/>
                    <a:p>
                      <a:r>
                        <a:rPr lang="en-IN" dirty="0"/>
                        <a:t>485</a:t>
                      </a:r>
                      <a:endParaRPr lang="en-IN" dirty="0"/>
                    </a:p>
                    <a:p>
                      <a:endParaRPr lang="en-IN" dirty="0"/>
                    </a:p>
                    <a:p>
                      <a:r>
                        <a:rPr lang="en-IN" dirty="0"/>
                        <a:t>560</a:t>
                      </a:r>
                      <a:endParaRPr lang="en-IN" dirty="0"/>
                    </a:p>
                  </a:txBody>
                  <a:tcPr/>
                </a:tc>
              </a:tr>
            </a:tbl>
          </a:graphicData>
        </a:graphic>
      </p:graphicFrame>
      <p:sp>
        <p:nvSpPr>
          <p:cNvPr id="11" name="Arrow: Down 10"/>
          <p:cNvSpPr/>
          <p:nvPr/>
        </p:nvSpPr>
        <p:spPr>
          <a:xfrm>
            <a:off x="3733800" y="2438400"/>
            <a:ext cx="228600" cy="891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endParaRPr lang="en-US" dirty="0"/>
          </a:p>
        </p:txBody>
      </p:sp>
      <p:sp>
        <p:nvSpPr>
          <p:cNvPr id="3" name="Content Placeholder 2"/>
          <p:cNvSpPr>
            <a:spLocks noGrp="1"/>
          </p:cNvSpPr>
          <p:nvPr>
            <p:ph idx="1"/>
          </p:nvPr>
        </p:nvSpPr>
        <p:spPr/>
        <p:txBody>
          <a:bodyPr/>
          <a:lstStyle/>
          <a:p>
            <a:r>
              <a:rPr lang="en-US" dirty="0"/>
              <a:t>Regression equation</a:t>
            </a:r>
            <a:endParaRPr lang="en-US" dirty="0"/>
          </a:p>
          <a:p>
            <a:r>
              <a:rPr lang="en-US" i="1" dirty="0"/>
              <a:t>R</a:t>
            </a:r>
            <a:r>
              <a:rPr lang="en-US" dirty="0"/>
              <a:t>-square and Adjusted </a:t>
            </a:r>
            <a:r>
              <a:rPr lang="en-US" i="1" dirty="0"/>
              <a:t>R</a:t>
            </a:r>
            <a:r>
              <a:rPr lang="en-US" dirty="0"/>
              <a:t>-square</a:t>
            </a:r>
            <a:endParaRPr lang="en-US" dirty="0"/>
          </a:p>
          <a:p>
            <a:r>
              <a:rPr lang="en-US" dirty="0"/>
              <a:t>Significance of the regression parameters</a:t>
            </a:r>
            <a:endParaRPr lang="en-US" dirty="0"/>
          </a:p>
          <a:p>
            <a:pPr>
              <a:buNone/>
            </a:pPr>
            <a:r>
              <a:rPr lang="en-US" dirty="0"/>
              <a:t>	(standard errors or </a:t>
            </a:r>
            <a:r>
              <a:rPr lang="en-US" i="1" dirty="0"/>
              <a:t>t-</a:t>
            </a:r>
            <a:r>
              <a:rPr lang="en-US" dirty="0"/>
              <a:t>statistics of the parameters)</a:t>
            </a:r>
            <a:endParaRPr lang="en-US" dirty="0"/>
          </a:p>
          <a:p>
            <a:r>
              <a:rPr lang="en-US" dirty="0"/>
              <a:t>Significance of the model (</a:t>
            </a:r>
            <a:r>
              <a:rPr lang="en-US" i="1" dirty="0"/>
              <a:t>F</a:t>
            </a:r>
            <a:r>
              <a:rPr lang="en-US" dirty="0"/>
              <a:t>-statistic)</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buNone/>
            </a:pPr>
            <a:r>
              <a:rPr lang="en-US" dirty="0"/>
              <a:t>	</a:t>
            </a:r>
            <a:r>
              <a:rPr lang="en-US" i="1" dirty="0"/>
              <a:t>Viscosity</a:t>
            </a:r>
            <a:r>
              <a:rPr lang="en-US" dirty="0"/>
              <a:t> = 1 566 + 7.62 </a:t>
            </a:r>
            <a:r>
              <a:rPr lang="en-US" i="1" dirty="0"/>
              <a:t>Temp</a:t>
            </a:r>
            <a:r>
              <a:rPr lang="en-US" dirty="0"/>
              <a:t> + 8.58 </a:t>
            </a:r>
            <a:r>
              <a:rPr lang="en-US" i="1" dirty="0"/>
              <a:t>Feed Rate</a:t>
            </a:r>
            <a:endParaRPr lang="en-US" i="1" dirty="0"/>
          </a:p>
          <a:p>
            <a:pPr>
              <a:buNone/>
            </a:pPr>
            <a:endParaRPr lang="en-US" i="1" dirty="0"/>
          </a:p>
          <a:p>
            <a:pPr>
              <a:buNone/>
            </a:pPr>
            <a:r>
              <a:rPr lang="en-US" sz="2800" dirty="0"/>
              <a:t>Std. Error:	    (61.6)    (0.618)	          (2.439)</a:t>
            </a:r>
            <a:endParaRPr lang="en-US" sz="2800" dirty="0"/>
          </a:p>
          <a:p>
            <a:pPr>
              <a:buNone/>
            </a:pPr>
            <a:r>
              <a:rPr lang="en-US" sz="2800" i="1" dirty="0"/>
              <a:t>t</a:t>
            </a:r>
            <a:r>
              <a:rPr lang="en-US" sz="2800" dirty="0"/>
              <a:t>:			    (25.43)  (12.32)	           (3.52)</a:t>
            </a:r>
            <a:endParaRPr lang="en-US" sz="2800" dirty="0"/>
          </a:p>
          <a:p>
            <a:pPr>
              <a:buNone/>
            </a:pPr>
            <a:endParaRPr lang="en-US" dirty="0"/>
          </a:p>
          <a:p>
            <a:pPr>
              <a:buNone/>
            </a:pPr>
            <a:r>
              <a:rPr lang="en-US" i="1" dirty="0"/>
              <a:t>R</a:t>
            </a:r>
            <a:r>
              <a:rPr lang="en-US" baseline="30000" dirty="0"/>
              <a:t>2</a:t>
            </a:r>
            <a:r>
              <a:rPr lang="en-US" dirty="0"/>
              <a:t> = 92.7%	    </a:t>
            </a:r>
            <a:r>
              <a:rPr lang="en-US" i="1" dirty="0"/>
              <a:t>Adj. R</a:t>
            </a:r>
            <a:r>
              <a:rPr lang="en-US" baseline="30000" dirty="0"/>
              <a:t>2</a:t>
            </a:r>
            <a:r>
              <a:rPr lang="en-US" dirty="0"/>
              <a:t> = 91.6%		</a:t>
            </a:r>
            <a:r>
              <a:rPr lang="en-US" i="1" dirty="0"/>
              <a:t>F </a:t>
            </a:r>
            <a:r>
              <a:rPr lang="en-US" dirty="0"/>
              <a:t>= 82.50</a:t>
            </a:r>
            <a:endParaRPr lang="en-US" dirty="0"/>
          </a:p>
          <a:p>
            <a:pPr>
              <a:buNone/>
            </a:pPr>
            <a:endParaRPr lang="en-US" dirty="0"/>
          </a:p>
          <a:p>
            <a:pPr>
              <a:buNone/>
            </a:pPr>
            <a:r>
              <a:rPr lang="en-US" i="1" dirty="0"/>
              <a:t>R</a:t>
            </a:r>
            <a:r>
              <a:rPr lang="en-US" baseline="30000" dirty="0"/>
              <a:t>2</a:t>
            </a:r>
            <a:r>
              <a:rPr lang="en-US" dirty="0"/>
              <a:t>: Coefficient of Multiple Determination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US" dirty="0"/>
          </a:p>
        </p:txBody>
      </p:sp>
      <p:grpSp>
        <p:nvGrpSpPr>
          <p:cNvPr id="15" name="Group 14"/>
          <p:cNvGrpSpPr/>
          <p:nvPr/>
        </p:nvGrpSpPr>
        <p:grpSpPr>
          <a:xfrm>
            <a:off x="1524000" y="2133600"/>
            <a:ext cx="2667794" cy="2286794"/>
            <a:chOff x="1524000" y="2133600"/>
            <a:chExt cx="2667794" cy="2286794"/>
          </a:xfrm>
        </p:grpSpPr>
        <p:cxnSp>
          <p:nvCxnSpPr>
            <p:cNvPr id="5" name="Straight Connector 4"/>
            <p:cNvCxnSpPr/>
            <p:nvPr/>
          </p:nvCxnSpPr>
          <p:spPr>
            <a:xfrm rot="5400000">
              <a:off x="381794" y="3275806"/>
              <a:ext cx="2286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794" y="4418806"/>
              <a:ext cx="266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794" y="2666206"/>
              <a:ext cx="1524000" cy="1066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0957" y="2449274"/>
              <a:ext cx="533400" cy="369332"/>
            </a:xfrm>
            <a:prstGeom prst="rect">
              <a:avLst/>
            </a:prstGeom>
            <a:noFill/>
          </p:spPr>
          <p:txBody>
            <a:bodyPr wrap="square" rtlCol="0">
              <a:spAutoFit/>
            </a:bodyPr>
            <a:lstStyle/>
            <a:p>
              <a:r>
                <a:rPr lang="en-US" dirty="0"/>
                <a:t>•</a:t>
              </a:r>
              <a:endParaRPr lang="en-US" dirty="0"/>
            </a:p>
          </p:txBody>
        </p:sp>
        <p:sp>
          <p:nvSpPr>
            <p:cNvPr id="12" name="TextBox 11"/>
            <p:cNvSpPr txBox="1"/>
            <p:nvPr/>
          </p:nvSpPr>
          <p:spPr>
            <a:xfrm>
              <a:off x="2896394" y="3363674"/>
              <a:ext cx="533400" cy="369332"/>
            </a:xfrm>
            <a:prstGeom prst="rect">
              <a:avLst/>
            </a:prstGeom>
            <a:noFill/>
          </p:spPr>
          <p:txBody>
            <a:bodyPr wrap="square" rtlCol="0">
              <a:spAutoFit/>
            </a:bodyPr>
            <a:lstStyle/>
            <a:p>
              <a:r>
                <a:rPr lang="en-US" dirty="0"/>
                <a:t>•</a:t>
              </a:r>
              <a:endParaRPr lang="en-US" dirty="0"/>
            </a:p>
          </p:txBody>
        </p:sp>
        <p:sp>
          <p:nvSpPr>
            <p:cNvPr id="13" name="TextBox 12"/>
            <p:cNvSpPr txBox="1"/>
            <p:nvPr/>
          </p:nvSpPr>
          <p:spPr>
            <a:xfrm>
              <a:off x="3277394" y="3439874"/>
              <a:ext cx="533400" cy="369332"/>
            </a:xfrm>
            <a:prstGeom prst="rect">
              <a:avLst/>
            </a:prstGeom>
            <a:noFill/>
          </p:spPr>
          <p:txBody>
            <a:bodyPr wrap="square" rtlCol="0">
              <a:spAutoFit/>
            </a:bodyPr>
            <a:lstStyle/>
            <a:p>
              <a:r>
                <a:rPr lang="en-US" dirty="0"/>
                <a:t>•</a:t>
              </a:r>
              <a:endParaRPr lang="en-US" dirty="0"/>
            </a:p>
          </p:txBody>
        </p:sp>
        <p:sp>
          <p:nvSpPr>
            <p:cNvPr id="14" name="TextBox 13"/>
            <p:cNvSpPr txBox="1"/>
            <p:nvPr/>
          </p:nvSpPr>
          <p:spPr>
            <a:xfrm>
              <a:off x="2057400" y="3733800"/>
              <a:ext cx="1447800" cy="369332"/>
            </a:xfrm>
            <a:prstGeom prst="rect">
              <a:avLst/>
            </a:prstGeom>
            <a:noFill/>
          </p:spPr>
          <p:txBody>
            <a:bodyPr wrap="square" rtlCol="0">
              <a:spAutoFit/>
            </a:bodyPr>
            <a:lstStyle/>
            <a:p>
              <a:r>
                <a:rPr lang="en-US" dirty="0"/>
                <a:t>R</a:t>
              </a:r>
              <a:r>
                <a:rPr lang="en-US" baseline="30000" dirty="0"/>
                <a:t>2</a:t>
              </a:r>
              <a:r>
                <a:rPr lang="en-US" dirty="0"/>
                <a:t> = 0.9701</a:t>
              </a:r>
              <a:endParaRPr lang="en-US" dirty="0"/>
            </a:p>
          </p:txBody>
        </p:sp>
      </p:grpSp>
      <p:grpSp>
        <p:nvGrpSpPr>
          <p:cNvPr id="27" name="Group 26"/>
          <p:cNvGrpSpPr/>
          <p:nvPr/>
        </p:nvGrpSpPr>
        <p:grpSpPr>
          <a:xfrm>
            <a:off x="5409406" y="2057400"/>
            <a:ext cx="2667794" cy="2362994"/>
            <a:chOff x="5409406" y="2057400"/>
            <a:chExt cx="2667794" cy="2362994"/>
          </a:xfrm>
        </p:grpSpPr>
        <p:cxnSp>
          <p:nvCxnSpPr>
            <p:cNvPr id="17" name="Straight Connector 16"/>
            <p:cNvCxnSpPr/>
            <p:nvPr/>
          </p:nvCxnSpPr>
          <p:spPr>
            <a:xfrm rot="5400000">
              <a:off x="4267200" y="3275806"/>
              <a:ext cx="2286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10200" y="4418806"/>
              <a:ext cx="266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91200" y="2666206"/>
              <a:ext cx="1524000" cy="1066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38800" y="2286000"/>
              <a:ext cx="533400" cy="369332"/>
            </a:xfrm>
            <a:prstGeom prst="rect">
              <a:avLst/>
            </a:prstGeom>
            <a:noFill/>
          </p:spPr>
          <p:txBody>
            <a:bodyPr wrap="square" rtlCol="0">
              <a:spAutoFit/>
            </a:bodyPr>
            <a:lstStyle/>
            <a:p>
              <a:r>
                <a:rPr lang="en-US" dirty="0"/>
                <a:t>•</a:t>
              </a:r>
              <a:endParaRPr lang="en-US" dirty="0"/>
            </a:p>
          </p:txBody>
        </p:sp>
        <p:sp>
          <p:nvSpPr>
            <p:cNvPr id="22" name="TextBox 21"/>
            <p:cNvSpPr txBox="1"/>
            <p:nvPr/>
          </p:nvSpPr>
          <p:spPr>
            <a:xfrm>
              <a:off x="7162800" y="3669268"/>
              <a:ext cx="533400" cy="369332"/>
            </a:xfrm>
            <a:prstGeom prst="rect">
              <a:avLst/>
            </a:prstGeom>
            <a:noFill/>
          </p:spPr>
          <p:txBody>
            <a:bodyPr wrap="square" rtlCol="0">
              <a:spAutoFit/>
            </a:bodyPr>
            <a:lstStyle/>
            <a:p>
              <a:r>
                <a:rPr lang="en-US" dirty="0"/>
                <a:t>•</a:t>
              </a:r>
              <a:endParaRPr lang="en-US" dirty="0"/>
            </a:p>
          </p:txBody>
        </p:sp>
        <p:sp>
          <p:nvSpPr>
            <p:cNvPr id="23" name="TextBox 22"/>
            <p:cNvSpPr txBox="1"/>
            <p:nvPr/>
          </p:nvSpPr>
          <p:spPr>
            <a:xfrm>
              <a:off x="5942806" y="3897868"/>
              <a:ext cx="1447800" cy="369332"/>
            </a:xfrm>
            <a:prstGeom prst="rect">
              <a:avLst/>
            </a:prstGeom>
            <a:noFill/>
          </p:spPr>
          <p:txBody>
            <a:bodyPr wrap="square" rtlCol="0">
              <a:spAutoFit/>
            </a:bodyPr>
            <a:lstStyle/>
            <a:p>
              <a:r>
                <a:rPr lang="en-US" dirty="0"/>
                <a:t>R</a:t>
              </a:r>
              <a:r>
                <a:rPr lang="en-US" baseline="30000" dirty="0"/>
                <a:t>2</a:t>
              </a:r>
              <a:r>
                <a:rPr lang="en-US" dirty="0"/>
                <a:t> = 0.30</a:t>
              </a:r>
              <a:endParaRPr lang="en-US" dirty="0"/>
            </a:p>
          </p:txBody>
        </p:sp>
        <p:sp>
          <p:nvSpPr>
            <p:cNvPr id="24" name="TextBox 23"/>
            <p:cNvSpPr txBox="1"/>
            <p:nvPr/>
          </p:nvSpPr>
          <p:spPr>
            <a:xfrm>
              <a:off x="5791200" y="3288268"/>
              <a:ext cx="533400" cy="369332"/>
            </a:xfrm>
            <a:prstGeom prst="rect">
              <a:avLst/>
            </a:prstGeom>
            <a:noFill/>
          </p:spPr>
          <p:txBody>
            <a:bodyPr wrap="square" rtlCol="0">
              <a:spAutoFit/>
            </a:bodyPr>
            <a:lstStyle/>
            <a:p>
              <a:r>
                <a:rPr lang="en-US" dirty="0"/>
                <a:t>•</a:t>
              </a:r>
              <a:endParaRPr lang="en-US" dirty="0"/>
            </a:p>
          </p:txBody>
        </p:sp>
        <p:sp>
          <p:nvSpPr>
            <p:cNvPr id="25" name="TextBox 24"/>
            <p:cNvSpPr txBox="1"/>
            <p:nvPr/>
          </p:nvSpPr>
          <p:spPr>
            <a:xfrm>
              <a:off x="6096000" y="2057400"/>
              <a:ext cx="533400" cy="369332"/>
            </a:xfrm>
            <a:prstGeom prst="rect">
              <a:avLst/>
            </a:prstGeom>
            <a:noFill/>
          </p:spPr>
          <p:txBody>
            <a:bodyPr wrap="square" rtlCol="0">
              <a:spAutoFit/>
            </a:bodyPr>
            <a:lstStyle/>
            <a:p>
              <a:r>
                <a:rPr lang="en-US" dirty="0"/>
                <a:t>•</a:t>
              </a:r>
              <a:endParaRPr lang="en-US" dirty="0"/>
            </a:p>
          </p:txBody>
        </p:sp>
        <p:sp>
          <p:nvSpPr>
            <p:cNvPr id="26" name="TextBox 25"/>
            <p:cNvSpPr txBox="1"/>
            <p:nvPr/>
          </p:nvSpPr>
          <p:spPr>
            <a:xfrm>
              <a:off x="6248400" y="3135868"/>
              <a:ext cx="533400" cy="369332"/>
            </a:xfrm>
            <a:prstGeom prst="rect">
              <a:avLst/>
            </a:prstGeom>
            <a:noFill/>
          </p:spPr>
          <p:txBody>
            <a:bodyPr wrap="square" rtlCol="0">
              <a:spAutoFit/>
            </a:bodyPr>
            <a:lstStyle/>
            <a:p>
              <a:r>
                <a:rPr lang="en-US" dirty="0"/>
                <a:t>•</a:t>
              </a:r>
              <a:endParaRPr lang="en-US" dirty="0"/>
            </a:p>
          </p:txBody>
        </p:sp>
      </p:grpSp>
      <p:sp>
        <p:nvSpPr>
          <p:cNvPr id="28" name="TextBox 27"/>
          <p:cNvSpPr txBox="1"/>
          <p:nvPr/>
        </p:nvSpPr>
        <p:spPr>
          <a:xfrm>
            <a:off x="1219200" y="4724400"/>
            <a:ext cx="3657600" cy="461665"/>
          </a:xfrm>
          <a:prstGeom prst="rect">
            <a:avLst/>
          </a:prstGeom>
          <a:noFill/>
        </p:spPr>
        <p:txBody>
          <a:bodyPr wrap="square" rtlCol="0">
            <a:spAutoFit/>
          </a:bodyPr>
          <a:lstStyle/>
          <a:p>
            <a:r>
              <a:rPr lang="en-US" sz="2400" dirty="0"/>
              <a:t>Too less number of points.</a:t>
            </a:r>
            <a:endParaRPr lang="en-US" sz="2400" dirty="0"/>
          </a:p>
        </p:txBody>
      </p:sp>
      <p:sp>
        <p:nvSpPr>
          <p:cNvPr id="29" name="TextBox 28"/>
          <p:cNvSpPr txBox="1"/>
          <p:nvPr/>
        </p:nvSpPr>
        <p:spPr>
          <a:xfrm>
            <a:off x="5029200" y="4724400"/>
            <a:ext cx="3657600" cy="830997"/>
          </a:xfrm>
          <a:prstGeom prst="rect">
            <a:avLst/>
          </a:prstGeom>
          <a:noFill/>
        </p:spPr>
        <p:txBody>
          <a:bodyPr wrap="square" rtlCol="0">
            <a:spAutoFit/>
          </a:bodyPr>
          <a:lstStyle/>
          <a:p>
            <a:r>
              <a:rPr lang="en-US" sz="2400" dirty="0"/>
              <a:t>Too less number of points.</a:t>
            </a:r>
            <a:endParaRPr lang="en-US" sz="2400" dirty="0"/>
          </a:p>
          <a:p>
            <a:r>
              <a:rPr lang="en-US" sz="2400" dirty="0"/>
              <a:t>High dispersion of values.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eaLnBrk="1" hangingPunct="1"/>
            <a:r>
              <a:rPr lang="en-US" dirty="0"/>
              <a:t>Explanation of Data and Results</a:t>
            </a:r>
            <a:endParaRPr lang="en-US" dirty="0"/>
          </a:p>
        </p:txBody>
      </p:sp>
      <p:sp>
        <p:nvSpPr>
          <p:cNvPr id="72707" name="Rectangle 3"/>
          <p:cNvSpPr>
            <a:spLocks noGrp="1" noChangeArrowheads="1"/>
          </p:cNvSpPr>
          <p:nvPr>
            <p:ph type="body" idx="1"/>
          </p:nvPr>
        </p:nvSpPr>
        <p:spPr/>
        <p:txBody>
          <a:bodyPr/>
          <a:lstStyle/>
          <a:p>
            <a:pPr eaLnBrk="1" hangingPunct="1">
              <a:lnSpc>
                <a:spcPct val="90000"/>
              </a:lnSpc>
              <a:buFontTx/>
              <a:buNone/>
            </a:pPr>
            <a:r>
              <a:rPr lang="en-US" sz="2400" i="1"/>
              <a:t>	Explanation</a:t>
            </a:r>
            <a:r>
              <a:rPr lang="en-US" sz="2400"/>
              <a:t> of data and results is a scientific necessity.  </a:t>
            </a:r>
            <a:endParaRPr lang="en-US" sz="2400"/>
          </a:p>
          <a:p>
            <a:pPr eaLnBrk="1" hangingPunct="1">
              <a:lnSpc>
                <a:spcPct val="90000"/>
              </a:lnSpc>
              <a:buFontTx/>
              <a:buNone/>
            </a:pPr>
            <a:endParaRPr lang="en-US" sz="2400"/>
          </a:p>
          <a:p>
            <a:pPr eaLnBrk="1" hangingPunct="1">
              <a:lnSpc>
                <a:spcPct val="90000"/>
              </a:lnSpc>
              <a:buFontTx/>
              <a:buNone/>
            </a:pPr>
            <a:r>
              <a:rPr lang="en-US" sz="2400"/>
              <a:t>	The researcher must give acceptable explanation of the variation of experimental data within and between experiments. </a:t>
            </a:r>
            <a:endParaRPr lang="en-US" sz="2400"/>
          </a:p>
          <a:p>
            <a:pPr eaLnBrk="1" hangingPunct="1">
              <a:lnSpc>
                <a:spcPct val="90000"/>
              </a:lnSpc>
              <a:buFontTx/>
              <a:buNone/>
            </a:pPr>
            <a:endParaRPr lang="en-US" sz="2400"/>
          </a:p>
          <a:p>
            <a:pPr eaLnBrk="1" hangingPunct="1">
              <a:lnSpc>
                <a:spcPct val="90000"/>
              </a:lnSpc>
              <a:buFontTx/>
              <a:buNone/>
            </a:pPr>
            <a:r>
              <a:rPr lang="en-US" sz="2400"/>
              <a:t>	A </a:t>
            </a:r>
            <a:r>
              <a:rPr lang="en-US" sz="2400" b="1" i="1"/>
              <a:t>quantitative explanation</a:t>
            </a:r>
            <a:r>
              <a:rPr lang="en-US" sz="2400"/>
              <a:t> requires mathematical and/or statistical modeling.</a:t>
            </a:r>
            <a:endParaRPr lang="en-US" sz="2400"/>
          </a:p>
          <a:p>
            <a:pPr eaLnBrk="1" hangingPunct="1">
              <a:lnSpc>
                <a:spcPct val="90000"/>
              </a:lnSpc>
              <a:buFontTx/>
              <a:buNone/>
            </a:pPr>
            <a:endParaRPr lang="en-US" sz="2400"/>
          </a:p>
          <a:p>
            <a:pPr eaLnBrk="1" hangingPunct="1">
              <a:lnSpc>
                <a:spcPct val="90000"/>
              </a:lnSpc>
              <a:buFontTx/>
              <a:buNone/>
            </a:pPr>
            <a:r>
              <a:rPr lang="en-US" sz="2400"/>
              <a:t>	A </a:t>
            </a:r>
            <a:r>
              <a:rPr lang="en-US" sz="2400" b="1" i="1"/>
              <a:t>qualitative explanation</a:t>
            </a:r>
            <a:r>
              <a:rPr lang="en-US" sz="2400"/>
              <a:t> is a logical reasoning of the cause-effect relationships among variables.</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655637"/>
            <a:ext cx="8229600" cy="639763"/>
          </a:xfrm>
        </p:spPr>
        <p:txBody>
          <a:bodyPr>
            <a:noAutofit/>
          </a:bodyPr>
          <a:lstStyle/>
          <a:p>
            <a:pPr eaLnBrk="1" hangingPunct="1"/>
            <a:r>
              <a:rPr lang="en-US" dirty="0"/>
              <a:t>Validation of Experimental Results </a:t>
            </a:r>
            <a:endParaRPr lang="en-US" dirty="0"/>
          </a:p>
        </p:txBody>
      </p:sp>
      <p:sp>
        <p:nvSpPr>
          <p:cNvPr id="68611" name="Rectangle 3"/>
          <p:cNvSpPr>
            <a:spLocks noGrp="1" noChangeArrowheads="1"/>
          </p:cNvSpPr>
          <p:nvPr>
            <p:ph type="body" idx="1"/>
          </p:nvPr>
        </p:nvSpPr>
        <p:spPr>
          <a:xfrm>
            <a:off x="76200" y="1752600"/>
            <a:ext cx="8915400" cy="2667000"/>
          </a:xfrm>
        </p:spPr>
        <p:txBody>
          <a:bodyPr>
            <a:normAutofit/>
          </a:bodyPr>
          <a:lstStyle/>
          <a:p>
            <a:pPr lvl="6">
              <a:lnSpc>
                <a:spcPct val="80000"/>
              </a:lnSpc>
            </a:pPr>
            <a:r>
              <a:rPr lang="en-US" sz="2800" dirty="0"/>
              <a:t>Internal validation</a:t>
            </a:r>
            <a:endParaRPr lang="en-US" sz="2800" dirty="0"/>
          </a:p>
          <a:p>
            <a:pPr lvl="6">
              <a:lnSpc>
                <a:spcPct val="80000"/>
              </a:lnSpc>
              <a:buNone/>
            </a:pPr>
            <a:endParaRPr lang="en-US" sz="2800" dirty="0"/>
          </a:p>
          <a:p>
            <a:pPr lvl="6">
              <a:lnSpc>
                <a:spcPct val="80000"/>
              </a:lnSpc>
            </a:pPr>
            <a:r>
              <a:rPr lang="en-US" sz="2800" dirty="0"/>
              <a:t>External validation</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808037"/>
            <a:ext cx="8229600" cy="639763"/>
          </a:xfrm>
        </p:spPr>
        <p:txBody>
          <a:bodyPr>
            <a:noAutofit/>
          </a:bodyPr>
          <a:lstStyle/>
          <a:p>
            <a:r>
              <a:rPr lang="en-US" dirty="0"/>
              <a:t>Internal</a:t>
            </a:r>
            <a:r>
              <a:rPr lang="en-US" i="1" dirty="0"/>
              <a:t> </a:t>
            </a:r>
            <a:r>
              <a:rPr lang="en-US" dirty="0"/>
              <a:t>Validation</a:t>
            </a:r>
            <a:endParaRPr lang="en-US" dirty="0"/>
          </a:p>
        </p:txBody>
      </p:sp>
      <p:sp>
        <p:nvSpPr>
          <p:cNvPr id="68611" name="Rectangle 3"/>
          <p:cNvSpPr>
            <a:spLocks noGrp="1" noChangeArrowheads="1"/>
          </p:cNvSpPr>
          <p:nvPr>
            <p:ph type="body" idx="1"/>
          </p:nvPr>
        </p:nvSpPr>
        <p:spPr>
          <a:xfrm>
            <a:off x="457200" y="2286000"/>
            <a:ext cx="8229600" cy="2743200"/>
          </a:xfrm>
        </p:spPr>
        <p:txBody>
          <a:bodyPr>
            <a:noAutofit/>
          </a:bodyPr>
          <a:lstStyle/>
          <a:p>
            <a:pPr eaLnBrk="1" hangingPunct="1">
              <a:lnSpc>
                <a:spcPct val="80000"/>
              </a:lnSpc>
            </a:pPr>
            <a:r>
              <a:rPr lang="en-US" sz="2800" dirty="0"/>
              <a:t>Checks for inconsistency or contradiction in the data and the results.  </a:t>
            </a:r>
            <a:endParaRPr lang="en-US" sz="2800" dirty="0"/>
          </a:p>
          <a:p>
            <a:pPr eaLnBrk="1" hangingPunct="1">
              <a:lnSpc>
                <a:spcPct val="80000"/>
              </a:lnSpc>
              <a:buFontTx/>
              <a:buNone/>
            </a:pPr>
            <a:r>
              <a:rPr lang="en-US" sz="2800" dirty="0"/>
              <a:t>	</a:t>
            </a:r>
            <a:endParaRPr lang="en-US" sz="2800" dirty="0"/>
          </a:p>
          <a:p>
            <a:pPr>
              <a:lnSpc>
                <a:spcPct val="80000"/>
              </a:lnSpc>
            </a:pPr>
            <a:r>
              <a:rPr lang="en-US" sz="2800" dirty="0"/>
              <a:t>The presence of inconsistency or contradiction indicates that the experiment had not been carried out in a scientific and well-planned manner.  </a:t>
            </a:r>
            <a:endParaRPr lang="en-US" sz="2800" dirty="0"/>
          </a:p>
          <a:p>
            <a:pPr eaLnBrk="1" hangingPunct="1">
              <a:lnSpc>
                <a:spcPct val="80000"/>
              </a:lnSpc>
              <a:buFontTx/>
              <a:buNone/>
            </a:pPr>
            <a:endParaRPr lang="en-US" sz="2800"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validation</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a:t>Checks for matching of results with those obtained by others.  </a:t>
            </a:r>
            <a:endParaRPr lang="en-US" dirty="0"/>
          </a:p>
          <a:p>
            <a:pPr>
              <a:lnSpc>
                <a:spcPct val="80000"/>
              </a:lnSpc>
            </a:pPr>
            <a:endParaRPr lang="en-US" dirty="0"/>
          </a:p>
          <a:p>
            <a:pPr>
              <a:lnSpc>
                <a:spcPct val="80000"/>
              </a:lnSpc>
            </a:pPr>
            <a:r>
              <a:rPr lang="en-US" dirty="0"/>
              <a:t>In case of a mismatch, credible explanation must be given. </a:t>
            </a:r>
            <a:endParaRPr lang="en-US" dirty="0"/>
          </a:p>
          <a:p>
            <a:pPr>
              <a:lnSpc>
                <a:spcPct val="80000"/>
              </a:lnSpc>
              <a:buNone/>
            </a:pPr>
            <a:endParaRPr lang="en-US" dirty="0"/>
          </a:p>
          <a:p>
            <a:pPr>
              <a:lnSpc>
                <a:spcPct val="80000"/>
              </a:lnSpc>
            </a:pPr>
            <a:r>
              <a:rPr lang="en-US" dirty="0"/>
              <a:t>If the researcher’s test conditions are different from those of the other researchers, the results may not match, but they should be plausible and explainable.</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 y="274638"/>
            <a:ext cx="8915400" cy="1143000"/>
          </a:xfrm>
        </p:spPr>
        <p:txBody>
          <a:bodyPr>
            <a:noAutofit/>
          </a:bodyPr>
          <a:lstStyle/>
          <a:p>
            <a:pPr eaLnBrk="1" hangingPunct="1"/>
            <a:r>
              <a:rPr lang="en-US" dirty="0"/>
              <a:t>Interpretation of Experimental Results </a:t>
            </a:r>
            <a:endParaRPr lang="en-US" dirty="0"/>
          </a:p>
        </p:txBody>
      </p:sp>
      <p:sp>
        <p:nvSpPr>
          <p:cNvPr id="73731" name="Rectangle 3"/>
          <p:cNvSpPr>
            <a:spLocks noGrp="1" noChangeArrowheads="1"/>
          </p:cNvSpPr>
          <p:nvPr>
            <p:ph type="body" idx="1"/>
          </p:nvPr>
        </p:nvSpPr>
        <p:spPr/>
        <p:txBody>
          <a:bodyPr/>
          <a:lstStyle/>
          <a:p>
            <a:pPr eaLnBrk="1" hangingPunct="1"/>
            <a:r>
              <a:rPr lang="sv-SE" sz="2800" b="1" i="1"/>
              <a:t>Theoretical interpretations</a:t>
            </a:r>
            <a:r>
              <a:rPr lang="sv-SE" sz="2800"/>
              <a:t> bring out the latent relationships among factors and progonosticate the likely effect of changes in factor settings on the figures of merit.  </a:t>
            </a:r>
            <a:endParaRPr lang="sv-SE" sz="2800"/>
          </a:p>
          <a:p>
            <a:pPr eaLnBrk="1" hangingPunct="1"/>
            <a:r>
              <a:rPr lang="sv-SE" sz="2800" b="1" i="1"/>
              <a:t>Practical interpretations</a:t>
            </a:r>
            <a:r>
              <a:rPr lang="sv-SE" sz="2800"/>
              <a:t> highlight the possible ways the results can be used in practice to develop new materials, products, or processes, find optimum factor settings, or achieve improvement in the performance in the existing process or product.</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143000"/>
          </a:xfrm>
        </p:spPr>
        <p:txBody>
          <a:bodyPr>
            <a:noAutofit/>
          </a:bodyPr>
          <a:lstStyle/>
          <a:p>
            <a:pPr eaLnBrk="1" hangingPunct="1"/>
            <a:r>
              <a:rPr lang="sv-SE" dirty="0"/>
              <a:t>Generalization of Experimental Results</a:t>
            </a:r>
            <a:endParaRPr lang="en-US" dirty="0"/>
          </a:p>
        </p:txBody>
      </p:sp>
      <p:sp>
        <p:nvSpPr>
          <p:cNvPr id="74755" name="Rectangle 3"/>
          <p:cNvSpPr>
            <a:spLocks noGrp="1" noChangeArrowheads="1"/>
          </p:cNvSpPr>
          <p:nvPr>
            <p:ph type="body" idx="1"/>
          </p:nvPr>
        </p:nvSpPr>
        <p:spPr>
          <a:xfrm>
            <a:off x="457200" y="1447800"/>
            <a:ext cx="8229600" cy="5105400"/>
          </a:xfrm>
        </p:spPr>
        <p:txBody>
          <a:bodyPr/>
          <a:lstStyle/>
          <a:p>
            <a:pPr eaLnBrk="1" hangingPunct="1">
              <a:lnSpc>
                <a:spcPct val="90000"/>
              </a:lnSpc>
              <a:buFontTx/>
              <a:buNone/>
            </a:pPr>
            <a:r>
              <a:rPr lang="sv-SE" sz="2800"/>
              <a:t>	Experiments are carried out in a specific experimental setting.  </a:t>
            </a:r>
            <a:endParaRPr lang="sv-SE" sz="2800"/>
          </a:p>
          <a:p>
            <a:pPr eaLnBrk="1" hangingPunct="1">
              <a:lnSpc>
                <a:spcPct val="90000"/>
              </a:lnSpc>
              <a:buFontTx/>
              <a:buNone/>
            </a:pPr>
            <a:endParaRPr lang="sv-SE" sz="2800"/>
          </a:p>
          <a:p>
            <a:pPr eaLnBrk="1" hangingPunct="1">
              <a:lnSpc>
                <a:spcPct val="90000"/>
              </a:lnSpc>
              <a:buFontTx/>
              <a:buNone/>
            </a:pPr>
            <a:r>
              <a:rPr lang="sv-SE" sz="2800"/>
              <a:t>	The results should be general enough to be of interest to other researchers in the field.  </a:t>
            </a:r>
            <a:endParaRPr lang="sv-SE" sz="2800"/>
          </a:p>
          <a:p>
            <a:pPr eaLnBrk="1" hangingPunct="1">
              <a:lnSpc>
                <a:spcPct val="90000"/>
              </a:lnSpc>
              <a:buFontTx/>
              <a:buNone/>
            </a:pPr>
            <a:endParaRPr lang="sv-SE" sz="2800" b="1" i="1"/>
          </a:p>
          <a:p>
            <a:pPr eaLnBrk="1" hangingPunct="1">
              <a:lnSpc>
                <a:spcPct val="90000"/>
              </a:lnSpc>
              <a:buFontTx/>
              <a:buNone/>
            </a:pPr>
            <a:r>
              <a:rPr lang="sv-SE" sz="2800"/>
              <a:t>	Setting of the objectives of the experiment, choosing the variables and their settings, using a measurement system with high capability, and analyzing and interpreting the results properly hold the key to generalization. </a:t>
            </a:r>
            <a:endParaRPr 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Significant Digits (or Figures) and Rounding of Numbers</a:t>
            </a:r>
            <a:br>
              <a:rPr lang="en-IN" b="1" dirty="0"/>
            </a:br>
            <a:endParaRPr lang="en-IN" b="1" dirty="0"/>
          </a:p>
        </p:txBody>
      </p:sp>
      <p:sp>
        <p:nvSpPr>
          <p:cNvPr id="4" name="Subtitle 3"/>
          <p:cNvSpPr/>
          <p:nvPr>
            <p:ph type="subTitle"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Purpose</a:t>
            </a:r>
            <a:endParaRPr lang="en-IN" dirty="0"/>
          </a:p>
          <a:p>
            <a:r>
              <a:rPr lang="en-IN" dirty="0"/>
              <a:t>Factors (or Input or Design or Control Variables)</a:t>
            </a:r>
            <a:endParaRPr lang="en-IN" dirty="0"/>
          </a:p>
          <a:p>
            <a:r>
              <a:rPr lang="en-IN" dirty="0"/>
              <a:t>Response Variable</a:t>
            </a:r>
            <a:endParaRPr lang="en-IN" dirty="0"/>
          </a:p>
          <a:p>
            <a:r>
              <a:rPr lang="en-IN" dirty="0"/>
              <a:t>Design – RCBD, Factorial Design, RSM</a:t>
            </a:r>
            <a:endParaRPr lang="en-IN"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Importance of Significance Digits (Figures)</a:t>
            </a:r>
            <a:endParaRPr lang="en-IN" dirty="0"/>
          </a:p>
        </p:txBody>
      </p:sp>
      <p:sp>
        <p:nvSpPr>
          <p:cNvPr id="3" name="Content Placeholder 2"/>
          <p:cNvSpPr>
            <a:spLocks noGrp="1"/>
          </p:cNvSpPr>
          <p:nvPr>
            <p:ph idx="1"/>
          </p:nvPr>
        </p:nvSpPr>
        <p:spPr/>
        <p:txBody>
          <a:bodyPr>
            <a:normAutofit lnSpcReduction="20000"/>
          </a:bodyPr>
          <a:lstStyle/>
          <a:p>
            <a:r>
              <a:rPr lang="en-US" dirty="0"/>
              <a:t>Suppose the population of a city is 2,534,217.  </a:t>
            </a:r>
            <a:endParaRPr lang="en-US" dirty="0"/>
          </a:p>
          <a:p>
            <a:r>
              <a:rPr lang="en-US" dirty="0"/>
              <a:t>Considering that this figure can be inaccurate, the student can rightly decide to state an approximate value.  </a:t>
            </a:r>
            <a:endParaRPr lang="en-US" dirty="0"/>
          </a:p>
          <a:p>
            <a:r>
              <a:rPr lang="en-US" dirty="0"/>
              <a:t>The question is: What should be the approximate value?</a:t>
            </a:r>
            <a:endParaRPr lang="en-US" dirty="0"/>
          </a:p>
          <a:p>
            <a:pPr marL="0" indent="0">
              <a:buNone/>
            </a:pPr>
            <a:r>
              <a:rPr lang="en-US" dirty="0"/>
              <a:t>	</a:t>
            </a:r>
            <a:r>
              <a:rPr lang="en-US" dirty="0">
                <a:solidFill>
                  <a:srgbClr val="FF0000"/>
                </a:solidFill>
              </a:rPr>
              <a:t>Should it be 2,500,000 or 2,534,000, or what?  </a:t>
            </a:r>
            <a:endParaRPr lang="en-US" dirty="0">
              <a:solidFill>
                <a:srgbClr val="FF0000"/>
              </a:solidFill>
            </a:endParaRPr>
          </a:p>
          <a:p>
            <a:r>
              <a:rPr lang="en-US" dirty="0"/>
              <a:t>The concept of significant digits helps to decide this value.</a:t>
            </a:r>
            <a:endParaRPr lang="en-IN" dirty="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569891" y="1708002"/>
                <a:ext cx="8268237" cy="4349115"/>
              </a:xfrm>
              <a:prstGeom prst="rect">
                <a:avLst/>
              </a:prstGeom>
            </p:spPr>
            <p:txBody>
              <a:bodyPr wrap="square">
                <a:spAutoFit/>
              </a:bodyPr>
              <a:lstStyle/>
              <a:p>
                <a:pPr marL="342900" lvl="0" indent="-342900">
                  <a:buFont typeface="Arial" panose="020B0604020202020204" pitchFamily="34" charset="0"/>
                  <a:buChar char="•"/>
                </a:pPr>
                <a:r>
                  <a:rPr lang="en-US" sz="1725" dirty="0"/>
                  <a:t>Exact numbers have infinite number of significant digits: </a:t>
                </a:r>
                <a:endParaRPr lang="en-US" sz="1725" dirty="0"/>
              </a:p>
              <a:p>
                <a:pPr lvl="0"/>
                <a:r>
                  <a:rPr lang="en-US" sz="1725" dirty="0"/>
                  <a:t>	 </a:t>
                </a:r>
                <a:r>
                  <a:rPr lang="en-US" sz="1725" dirty="0">
                    <a:solidFill>
                      <a:srgbClr val="FF0000"/>
                    </a:solidFill>
                  </a:rPr>
                  <a:t>1, 10, and 500 have s. d. = </a:t>
                </a:r>
                <a14:m>
                  <m:oMath xmlns:m="http://schemas.openxmlformats.org/officeDocument/2006/math">
                    <m:r>
                      <a:rPr lang="en-US" sz="1725" i="1" smtClean="0">
                        <a:solidFill>
                          <a:srgbClr val="FF0000"/>
                        </a:solidFill>
                        <a:latin typeface="Cambria Math" panose="02040503050406030204" pitchFamily="18" charset="0"/>
                        <a:ea typeface="Cambria Math" panose="02040503050406030204" pitchFamily="18" charset="0"/>
                      </a:rPr>
                      <m:t>∞</m:t>
                    </m:r>
                  </m:oMath>
                </a14:m>
                <a:r>
                  <a:rPr lang="en-US" sz="1725" dirty="0">
                    <a:solidFill>
                      <a:srgbClr val="FF0000"/>
                    </a:solidFill>
                  </a:rPr>
                  <a:t>. </a:t>
                </a:r>
                <a:endParaRPr lang="en-US" sz="1725" dirty="0">
                  <a:solidFill>
                    <a:srgbClr val="FF0000"/>
                  </a:solidFill>
                </a:endParaRPr>
              </a:p>
              <a:p>
                <a:pPr marL="342900" lvl="0" indent="-342900">
                  <a:buFont typeface="Arial" panose="020B0604020202020204" pitchFamily="34" charset="0"/>
                  <a:buChar char="•"/>
                </a:pPr>
                <a:r>
                  <a:rPr lang="en-US" sz="1725" dirty="0"/>
                  <a:t>All non-zero digits are significant: </a:t>
                </a:r>
                <a:endParaRPr lang="en-US" sz="1725" dirty="0"/>
              </a:p>
              <a:p>
                <a:pPr lvl="0"/>
                <a:r>
                  <a:rPr lang="en-US" sz="1725" dirty="0"/>
                  <a:t>	</a:t>
                </a:r>
                <a:r>
                  <a:rPr lang="en-US" sz="1725" dirty="0">
                    <a:solidFill>
                      <a:srgbClr val="FF0000"/>
                    </a:solidFill>
                  </a:rPr>
                  <a:t>25.2 cm has s. d. = 3.</a:t>
                </a:r>
                <a:endParaRPr lang="en-IN" sz="1725" dirty="0">
                  <a:solidFill>
                    <a:srgbClr val="FF0000"/>
                  </a:solidFill>
                </a:endParaRPr>
              </a:p>
              <a:p>
                <a:pPr marL="342900" lvl="0" indent="-342900">
                  <a:buFont typeface="Arial" panose="020B0604020202020204" pitchFamily="34" charset="0"/>
                  <a:buChar char="•"/>
                </a:pPr>
                <a:r>
                  <a:rPr lang="en-US" sz="1725" dirty="0"/>
                  <a:t>Zeroes appearing in the middle of two non-zero digits are significant:</a:t>
                </a:r>
                <a:endParaRPr lang="en-US" sz="1725" dirty="0"/>
              </a:p>
              <a:p>
                <a:pPr lvl="0"/>
                <a:r>
                  <a:rPr lang="en-US" sz="1725" dirty="0"/>
                  <a:t>	</a:t>
                </a:r>
                <a:r>
                  <a:rPr lang="en-US" sz="1725" dirty="0">
                    <a:solidFill>
                      <a:srgbClr val="FF0000"/>
                    </a:solidFill>
                  </a:rPr>
                  <a:t>205 cm</a:t>
                </a:r>
                <a:r>
                  <a:rPr lang="en-US" sz="1725" baseline="30000" dirty="0">
                    <a:solidFill>
                      <a:srgbClr val="FF0000"/>
                    </a:solidFill>
                  </a:rPr>
                  <a:t>3</a:t>
                </a:r>
                <a:r>
                  <a:rPr lang="en-US" sz="1725" dirty="0">
                    <a:solidFill>
                      <a:srgbClr val="FF0000"/>
                    </a:solidFill>
                  </a:rPr>
                  <a:t> and 2006 cm</a:t>
                </a:r>
                <a:r>
                  <a:rPr lang="en-US" sz="1725" baseline="30000" dirty="0">
                    <a:solidFill>
                      <a:srgbClr val="FF0000"/>
                    </a:solidFill>
                  </a:rPr>
                  <a:t>3</a:t>
                </a:r>
                <a:r>
                  <a:rPr lang="en-US" sz="1725" dirty="0">
                    <a:solidFill>
                      <a:srgbClr val="FF0000"/>
                    </a:solidFill>
                  </a:rPr>
                  <a:t> have s. d. = 3 and 4, respectively.</a:t>
                </a:r>
                <a:endParaRPr lang="en-IN" sz="1725" dirty="0">
                  <a:solidFill>
                    <a:srgbClr val="FF0000"/>
                  </a:solidFill>
                </a:endParaRPr>
              </a:p>
              <a:p>
                <a:pPr marL="342900" lvl="0" indent="-342900">
                  <a:buFont typeface="Arial" panose="020B0604020202020204" pitchFamily="34" charset="0"/>
                  <a:buChar char="•"/>
                </a:pPr>
                <a:r>
                  <a:rPr lang="en-US" sz="1725" dirty="0"/>
                  <a:t>Leading zeroes are not significant: </a:t>
                </a:r>
                <a:endParaRPr lang="en-US" sz="1725" dirty="0"/>
              </a:p>
              <a:p>
                <a:pPr lvl="0"/>
                <a:r>
                  <a:rPr lang="en-US" sz="1725" dirty="0"/>
                  <a:t>	</a:t>
                </a:r>
                <a:r>
                  <a:rPr lang="en-US" sz="1725" dirty="0">
                    <a:solidFill>
                      <a:srgbClr val="FF0000"/>
                    </a:solidFill>
                  </a:rPr>
                  <a:t>012 kg/m</a:t>
                </a:r>
                <a:r>
                  <a:rPr lang="en-US" sz="1725" baseline="30000" dirty="0">
                    <a:solidFill>
                      <a:srgbClr val="FF0000"/>
                    </a:solidFill>
                  </a:rPr>
                  <a:t>3</a:t>
                </a:r>
                <a:r>
                  <a:rPr lang="en-US" sz="1725" dirty="0">
                    <a:solidFill>
                      <a:srgbClr val="FF0000"/>
                    </a:solidFill>
                  </a:rPr>
                  <a:t> and 0.23 kg/m</a:t>
                </a:r>
                <a:r>
                  <a:rPr lang="en-US" sz="1725" baseline="30000" dirty="0">
                    <a:solidFill>
                      <a:srgbClr val="FF0000"/>
                    </a:solidFill>
                  </a:rPr>
                  <a:t>3</a:t>
                </a:r>
                <a:r>
                  <a:rPr lang="en-US" sz="1725" dirty="0">
                    <a:solidFill>
                      <a:srgbClr val="FF0000"/>
                    </a:solidFill>
                  </a:rPr>
                  <a:t> have s. d. = 2 each.</a:t>
                </a:r>
                <a:endParaRPr lang="en-IN" sz="1725" dirty="0">
                  <a:solidFill>
                    <a:srgbClr val="FF0000"/>
                  </a:solidFill>
                </a:endParaRPr>
              </a:p>
              <a:p>
                <a:pPr marL="342900" lvl="0" indent="-342900">
                  <a:buFont typeface="Arial" panose="020B0604020202020204" pitchFamily="34" charset="0"/>
                  <a:buChar char="•"/>
                </a:pPr>
                <a:r>
                  <a:rPr lang="en-US" sz="1725" dirty="0"/>
                  <a:t>Trailing zeroes in the whole numbers without decimal points are not significant:  </a:t>
                </a:r>
                <a:endParaRPr lang="en-US" sz="1725" dirty="0"/>
              </a:p>
              <a:p>
                <a:pPr lvl="0"/>
                <a:r>
                  <a:rPr lang="en-US" sz="1725" dirty="0"/>
                  <a:t>	</a:t>
                </a:r>
                <a:r>
                  <a:rPr lang="en-US" sz="1725" dirty="0">
                    <a:solidFill>
                      <a:srgbClr val="FF0000"/>
                    </a:solidFill>
                  </a:rPr>
                  <a:t>400 kg, 30 kg, and 25,000 kg have s. d. = 1, 1, and 2, respectively.</a:t>
                </a:r>
                <a:endParaRPr lang="en-IN" sz="1725" dirty="0">
                  <a:solidFill>
                    <a:srgbClr val="FF0000"/>
                  </a:solidFill>
                </a:endParaRPr>
              </a:p>
              <a:p>
                <a:pPr marL="342900" lvl="0" indent="-342900">
                  <a:buFont typeface="Arial" panose="020B0604020202020204" pitchFamily="34" charset="0"/>
                  <a:buChar char="•"/>
                </a:pPr>
                <a:r>
                  <a:rPr lang="en-US" sz="1725" dirty="0"/>
                  <a:t>Trailing zeroes in numbers with decimal places are significant: </a:t>
                </a:r>
                <a:endParaRPr lang="en-US" sz="1725" dirty="0"/>
              </a:p>
              <a:p>
                <a:pPr lvl="0"/>
                <a:r>
                  <a:rPr lang="en-US" sz="1725" dirty="0"/>
                  <a:t>	</a:t>
                </a:r>
                <a:r>
                  <a:rPr lang="en-US" sz="1725" dirty="0">
                    <a:solidFill>
                      <a:srgbClr val="FF0000"/>
                    </a:solidFill>
                  </a:rPr>
                  <a:t>200. K and 200.4 K have s. d. = 3 and 4, respectively.</a:t>
                </a:r>
                <a:endParaRPr lang="en-IN" sz="1725" dirty="0">
                  <a:solidFill>
                    <a:srgbClr val="FF0000"/>
                  </a:solidFill>
                </a:endParaRPr>
              </a:p>
              <a:p>
                <a:pPr marL="342900" lvl="0" indent="-342900">
                  <a:buFont typeface="Arial" panose="020B0604020202020204" pitchFamily="34" charset="0"/>
                  <a:buChar char="•"/>
                </a:pPr>
                <a:r>
                  <a:rPr lang="en-US" sz="1725" dirty="0"/>
                  <a:t>Trailing zeroes to the right of the decimal points are significant: </a:t>
                </a:r>
                <a:endParaRPr lang="en-US" sz="1725" dirty="0"/>
              </a:p>
              <a:p>
                <a:pPr lvl="0"/>
                <a:r>
                  <a:rPr lang="en-US" sz="1725" dirty="0"/>
                  <a:t>	</a:t>
                </a:r>
                <a:r>
                  <a:rPr lang="en-US" sz="1725" dirty="0">
                    <a:solidFill>
                      <a:srgbClr val="FF0000"/>
                    </a:solidFill>
                  </a:rPr>
                  <a:t>200.50 mm and 200.400 mm have s. d. = 5 and 6, respectively.</a:t>
                </a:r>
                <a:endParaRPr lang="en-IN" sz="1725" dirty="0">
                  <a:solidFill>
                    <a:srgbClr val="FF0000"/>
                  </a:solidFill>
                </a:endParaRPr>
              </a:p>
              <a:p>
                <a:pPr marL="342900" lvl="0" indent="-342900">
                  <a:buFont typeface="Arial" panose="020B0604020202020204" pitchFamily="34" charset="0"/>
                  <a:buChar char="•"/>
                </a:pPr>
                <a:r>
                  <a:rPr lang="en-US" sz="1725" dirty="0"/>
                  <a:t>In scientific notation, s. d. of the first part is the s. d. of the whole number: </a:t>
                </a:r>
                <a:endParaRPr lang="en-US" sz="1725" dirty="0"/>
              </a:p>
              <a:p>
                <a:pPr lvl="0"/>
                <a:r>
                  <a:rPr lang="en-US" sz="1725" dirty="0"/>
                  <a:t>	</a:t>
                </a:r>
                <a:r>
                  <a:rPr lang="en-US" sz="1725" dirty="0">
                    <a:solidFill>
                      <a:srgbClr val="FF0000"/>
                    </a:solidFill>
                  </a:rPr>
                  <a:t>1.005 × 10</a:t>
                </a:r>
                <a:r>
                  <a:rPr lang="en-US" sz="1725" baseline="30000" dirty="0">
                    <a:solidFill>
                      <a:srgbClr val="FF0000"/>
                    </a:solidFill>
                  </a:rPr>
                  <a:t>3</a:t>
                </a:r>
                <a:r>
                  <a:rPr lang="en-US" sz="1725" dirty="0">
                    <a:solidFill>
                      <a:srgbClr val="FF0000"/>
                    </a:solidFill>
                  </a:rPr>
                  <a:t> </a:t>
                </a:r>
                <a:r>
                  <a:rPr lang="en-US" sz="1725" dirty="0">
                    <a:solidFill>
                      <a:srgbClr val="FF0000"/>
                    </a:solidFill>
                    <a:latin typeface="Times New Roman" panose="02020603050405020304" pitchFamily="18" charset="0"/>
                    <a:ea typeface="Times New Roman" panose="02020603050405020304" pitchFamily="18" charset="0"/>
                  </a:rPr>
                  <a:t>m</a:t>
                </a:r>
                <a:r>
                  <a:rPr lang="en-US" sz="1725" baseline="30000" dirty="0">
                    <a:solidFill>
                      <a:srgbClr val="FF0000"/>
                    </a:solidFill>
                    <a:latin typeface="Times New Roman" panose="02020603050405020304" pitchFamily="18" charset="0"/>
                    <a:ea typeface="Times New Roman" panose="02020603050405020304" pitchFamily="18" charset="0"/>
                  </a:rPr>
                  <a:t>2</a:t>
                </a:r>
                <a:r>
                  <a:rPr lang="en-US" baseline="30000" dirty="0">
                    <a:solidFill>
                      <a:srgbClr val="FF0000"/>
                    </a:solidFill>
                    <a:latin typeface="Times New Roman" panose="02020603050405020304" pitchFamily="18" charset="0"/>
                    <a:ea typeface="Times New Roman" panose="02020603050405020304" pitchFamily="18" charset="0"/>
                  </a:rPr>
                  <a:t> </a:t>
                </a:r>
                <a:r>
                  <a:rPr lang="en-US" sz="1725" dirty="0">
                    <a:solidFill>
                      <a:srgbClr val="FF0000"/>
                    </a:solidFill>
                  </a:rPr>
                  <a:t>and 2.40 × 10</a:t>
                </a:r>
                <a:r>
                  <a:rPr lang="en-US" sz="1725" baseline="30000" dirty="0">
                    <a:solidFill>
                      <a:srgbClr val="FF0000"/>
                    </a:solidFill>
                  </a:rPr>
                  <a:t>6</a:t>
                </a:r>
                <a:r>
                  <a:rPr lang="en-US" sz="1725" dirty="0">
                    <a:solidFill>
                      <a:srgbClr val="FF0000"/>
                    </a:solidFill>
                  </a:rPr>
                  <a:t> </a:t>
                </a:r>
                <a:r>
                  <a:rPr lang="en-US" sz="1725" dirty="0">
                    <a:solidFill>
                      <a:srgbClr val="FF0000"/>
                    </a:solidFill>
                    <a:latin typeface="Times New Roman" panose="02020603050405020304" pitchFamily="18" charset="0"/>
                    <a:ea typeface="Times New Roman" panose="02020603050405020304" pitchFamily="18" charset="0"/>
                  </a:rPr>
                  <a:t>m</a:t>
                </a:r>
                <a:r>
                  <a:rPr lang="en-US" sz="1725" baseline="30000" dirty="0">
                    <a:solidFill>
                      <a:srgbClr val="FF0000"/>
                    </a:solidFill>
                    <a:latin typeface="Times New Roman" panose="02020603050405020304" pitchFamily="18" charset="0"/>
                    <a:ea typeface="Times New Roman" panose="02020603050405020304" pitchFamily="18" charset="0"/>
                  </a:rPr>
                  <a:t>2</a:t>
                </a:r>
                <a:r>
                  <a:rPr lang="en-US" sz="1500" baseline="30000" dirty="0">
                    <a:solidFill>
                      <a:srgbClr val="FF0000"/>
                    </a:solidFill>
                    <a:latin typeface="Times New Roman" panose="02020603050405020304" pitchFamily="18" charset="0"/>
                    <a:ea typeface="Times New Roman" panose="02020603050405020304" pitchFamily="18" charset="0"/>
                  </a:rPr>
                  <a:t> </a:t>
                </a:r>
                <a:r>
                  <a:rPr lang="en-US" sz="1725" dirty="0">
                    <a:solidFill>
                      <a:srgbClr val="FF0000"/>
                    </a:solidFill>
                  </a:rPr>
                  <a:t>have s. d. = 4 and 3, respectively.</a:t>
                </a:r>
                <a:endParaRPr lang="en-IN" sz="1725" dirty="0">
                  <a:solidFill>
                    <a:srgbClr val="FF000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569891" y="1708002"/>
                <a:ext cx="8268237" cy="4349115"/>
              </a:xfrm>
              <a:prstGeom prst="rect">
                <a:avLst/>
              </a:prstGeom>
              <a:blipFill rotWithShape="1">
                <a:blip r:embed="rId1"/>
                <a:stretch>
                  <a:fillRect l="-4" t="-11" r="2" b="11"/>
                </a:stretch>
              </a:blipFill>
            </p:spPr>
            <p:txBody>
              <a:bodyPr/>
              <a:lstStyle/>
              <a:p>
                <a:r>
                  <a:rPr lang="en-US" altLang="en-US">
                    <a:noFill/>
                  </a:rPr>
                  <a:t> </a:t>
                </a:r>
              </a:p>
            </p:txBody>
          </p:sp>
        </mc:Fallback>
      </mc:AlternateContent>
      <p:sp>
        <p:nvSpPr>
          <p:cNvPr id="3" name="Rectangle 2"/>
          <p:cNvSpPr/>
          <p:nvPr/>
        </p:nvSpPr>
        <p:spPr>
          <a:xfrm>
            <a:off x="2830511" y="1088213"/>
            <a:ext cx="4136390" cy="460375"/>
          </a:xfrm>
          <a:prstGeom prst="rect">
            <a:avLst/>
          </a:prstGeom>
        </p:spPr>
        <p:txBody>
          <a:bodyPr wrap="none">
            <a:spAutoFit/>
          </a:bodyPr>
          <a:lstStyle/>
          <a:p>
            <a:r>
              <a:rPr lang="en-US" sz="2400" dirty="0"/>
              <a:t>Rules for Significant Digits (s. d.)</a:t>
            </a:r>
            <a:endParaRPr lang="en-I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505" y="1155301"/>
            <a:ext cx="7920507" cy="4554220"/>
          </a:xfrm>
          <a:prstGeom prst="rect">
            <a:avLst/>
          </a:prstGeom>
        </p:spPr>
        <p:txBody>
          <a:bodyPr wrap="square">
            <a:spAutoFit/>
          </a:bodyPr>
          <a:lstStyle/>
          <a:p>
            <a:pPr algn="ctr">
              <a:lnSpc>
                <a:spcPct val="150000"/>
              </a:lnSpc>
              <a:spcAft>
                <a:spcPts val="0"/>
              </a:spcAft>
            </a:pPr>
            <a:r>
              <a:rPr lang="en-US" b="1" dirty="0">
                <a:latin typeface="Times New Roman" panose="02020603050405020304" pitchFamily="18" charset="0"/>
                <a:ea typeface="Times New Roman" panose="02020603050405020304" pitchFamily="18" charset="0"/>
              </a:rPr>
              <a:t>Rounding of Numbers</a:t>
            </a:r>
            <a:endParaRPr lang="en-IN" dirty="0">
              <a:latin typeface="Times New Roman" panose="02020603050405020304" pitchFamily="18" charset="0"/>
              <a:ea typeface="Times New Roman" panose="02020603050405020304" pitchFamily="18" charset="0"/>
            </a:endParaRPr>
          </a:p>
          <a:p>
            <a:pPr>
              <a:lnSpc>
                <a:spcPct val="150000"/>
              </a:lnSpc>
              <a:spcAft>
                <a:spcPts val="1200"/>
              </a:spcAft>
            </a:pPr>
            <a:r>
              <a:rPr lang="en-US" dirty="0">
                <a:solidFill>
                  <a:srgbClr val="FF0000"/>
                </a:solidFill>
                <a:latin typeface="Times New Roman" panose="02020603050405020304" pitchFamily="18" charset="0"/>
                <a:ea typeface="Times New Roman" panose="02020603050405020304" pitchFamily="18" charset="0"/>
              </a:rPr>
              <a:t>To round a number, one has to specify the number of significant digits to which a number should be rounded. </a:t>
            </a:r>
            <a:endParaRPr lang="en-US" dirty="0">
              <a:solidFill>
                <a:srgbClr val="FF0000"/>
              </a:solidFill>
              <a:latin typeface="Times New Roman" panose="02020603050405020304" pitchFamily="18" charset="0"/>
              <a:ea typeface="Times New Roman" panose="02020603050405020304" pitchFamily="18" charset="0"/>
            </a:endParaRPr>
          </a:p>
          <a:p>
            <a:pPr>
              <a:lnSpc>
                <a:spcPct val="150000"/>
              </a:lnSpc>
              <a:spcAft>
                <a:spcPts val="1200"/>
              </a:spcAft>
            </a:pPr>
            <a:r>
              <a:rPr lang="en-US" b="1" dirty="0">
                <a:latin typeface="Times New Roman" panose="02020603050405020304" pitchFamily="18" charset="0"/>
                <a:ea typeface="Times New Roman" panose="02020603050405020304" pitchFamily="18" charset="0"/>
              </a:rPr>
              <a:t>Examples</a:t>
            </a:r>
            <a:endParaRPr lang="en-IN" b="1" dirty="0">
              <a:latin typeface="Times New Roman" panose="02020603050405020304" pitchFamily="18"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	34.50 rounded to two significant digits is 35. (with decimal point).</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	34.55 rounded to three significant digits is 34.6 (notice .55 rounded up to .6).</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   	345.05 rounded to two significant digits is 350 (no decimal point).</a:t>
            </a:r>
            <a:endParaRPr lang="en-IN" dirty="0">
              <a:latin typeface="Times New Roman" panose="02020603050405020304" pitchFamily="18" charset="0"/>
              <a:ea typeface="Times New Roman" panose="02020603050405020304" pitchFamily="18" charset="0"/>
            </a:endParaRPr>
          </a:p>
          <a:p>
            <a:pPr indent="457200">
              <a:lnSpc>
                <a:spcPct val="150000"/>
              </a:lnSpc>
              <a:spcAft>
                <a:spcPts val="0"/>
              </a:spcAft>
            </a:pPr>
            <a:r>
              <a:rPr lang="en-US" dirty="0">
                <a:latin typeface="Times New Roman" panose="02020603050405020304" pitchFamily="18" charset="0"/>
                <a:ea typeface="Times New Roman" panose="02020603050405020304" pitchFamily="18" charset="0"/>
              </a:rPr>
              <a:t>	345.05 rounded to three significant digits is 345. </a:t>
            </a:r>
            <a:endParaRPr lang="en-US" dirty="0">
              <a:latin typeface="Times New Roman" panose="02020603050405020304" pitchFamily="18" charset="0"/>
              <a:ea typeface="Times New Roman" panose="02020603050405020304" pitchFamily="18" charset="0"/>
            </a:endParaRPr>
          </a:p>
          <a:p>
            <a:pPr indent="457200">
              <a:lnSpc>
                <a:spcPct val="150000"/>
              </a:lnSpc>
              <a:spcAft>
                <a:spcPts val="0"/>
              </a:spcAft>
            </a:pPr>
            <a:r>
              <a:rPr lang="en-US" dirty="0">
                <a:latin typeface="Times New Roman" panose="02020603050405020304" pitchFamily="18" charset="0"/>
                <a:ea typeface="Times New Roman" panose="02020603050405020304" pitchFamily="18" charset="0"/>
              </a:rPr>
              <a:t>	4.05 rounded to two significant digits is 4.1.</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398" y="1224298"/>
            <a:ext cx="5834129" cy="4615815"/>
          </a:xfrm>
          <a:prstGeom prst="rect">
            <a:avLst/>
          </a:prstGeom>
          <a:noFill/>
        </p:spPr>
        <p:txBody>
          <a:bodyPr wrap="square" rtlCol="0">
            <a:spAutoFit/>
          </a:bodyPr>
          <a:lstStyle/>
          <a:p>
            <a:pPr algn="ctr"/>
            <a:r>
              <a:rPr lang="en-US" sz="2400" dirty="0"/>
              <a:t>Rounding off a Number</a:t>
            </a:r>
            <a:endParaRPr lang="en-US" sz="2400" dirty="0"/>
          </a:p>
          <a:p>
            <a:endParaRPr lang="en-US" dirty="0"/>
          </a:p>
          <a:p>
            <a:endParaRPr lang="en-US" dirty="0"/>
          </a:p>
          <a:p>
            <a:r>
              <a:rPr lang="en-US" dirty="0"/>
              <a:t>If the last digit of a number is less than 5, drop that number.</a:t>
            </a:r>
            <a:endParaRPr lang="en-US" dirty="0"/>
          </a:p>
          <a:p>
            <a:endParaRPr lang="en-US" dirty="0"/>
          </a:p>
          <a:p>
            <a:r>
              <a:rPr lang="en-US" dirty="0"/>
              <a:t>If the last digit of a number is equal to or more than 5, then add 1 to the previous digit.</a:t>
            </a:r>
            <a:endParaRPr lang="en-US" dirty="0"/>
          </a:p>
          <a:p>
            <a:endParaRPr lang="en-US" dirty="0"/>
          </a:p>
          <a:p>
            <a:r>
              <a:rPr lang="en-US" dirty="0"/>
              <a:t>Examples:</a:t>
            </a:r>
            <a:endParaRPr lang="en-US" dirty="0"/>
          </a:p>
          <a:p>
            <a:endParaRPr lang="en-US" dirty="0"/>
          </a:p>
          <a:p>
            <a:r>
              <a:rPr lang="en-US" dirty="0"/>
              <a:t>12.52 rounded off to nearest tenth is 12.5</a:t>
            </a:r>
            <a:endParaRPr lang="en-US" dirty="0"/>
          </a:p>
          <a:p>
            <a:r>
              <a:rPr lang="en-US" dirty="0"/>
              <a:t>12.56 rounded off to nearest tenth is 12.6</a:t>
            </a:r>
            <a:endParaRPr lang="en-US" dirty="0"/>
          </a:p>
          <a:p>
            <a:endParaRPr lang="en-US" dirty="0"/>
          </a:p>
          <a:p>
            <a:r>
              <a:rPr lang="en-US" dirty="0"/>
              <a:t>2250 rounded off to nearest hundred is 2300.</a:t>
            </a:r>
            <a:endParaRPr lang="en-US" dirty="0"/>
          </a:p>
          <a:p>
            <a:r>
              <a:rPr lang="en-US" dirty="0"/>
              <a:t>313.5 rounded off to nearest ten is 310.</a:t>
            </a:r>
            <a:endParaRPr lang="en-US"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4" y="1085897"/>
            <a:ext cx="8834906" cy="3984625"/>
          </a:xfrm>
          <a:prstGeom prst="rect">
            <a:avLst/>
          </a:prstGeom>
        </p:spPr>
        <p:txBody>
          <a:bodyPr wrap="square">
            <a:spAutoFit/>
          </a:bodyPr>
          <a:lstStyle/>
          <a:p>
            <a:pPr algn="ctr">
              <a:lnSpc>
                <a:spcPct val="150000"/>
              </a:lnSpc>
              <a:spcAft>
                <a:spcPts val="1200"/>
              </a:spcAft>
            </a:pPr>
            <a:r>
              <a:rPr lang="en-US" b="1" dirty="0">
                <a:latin typeface="Times New Roman" panose="02020603050405020304" pitchFamily="18" charset="0"/>
                <a:ea typeface="Times New Roman" panose="02020603050405020304" pitchFamily="18" charset="0"/>
              </a:rPr>
              <a:t>Rounding of Numerical Results after Addition and Subtraction</a:t>
            </a:r>
            <a:endParaRPr lang="en-IN"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The result be rounded so that its </a:t>
            </a:r>
            <a:r>
              <a:rPr lang="en-US" b="1" dirty="0">
                <a:solidFill>
                  <a:srgbClr val="FF0000"/>
                </a:solidFill>
                <a:latin typeface="Times New Roman" panose="02020603050405020304" pitchFamily="18" charset="0"/>
                <a:cs typeface="Times New Roman" panose="02020603050405020304" pitchFamily="18" charset="0"/>
              </a:rPr>
              <a:t>precision</a:t>
            </a:r>
            <a:r>
              <a:rPr lang="en-US" dirty="0">
                <a:solidFill>
                  <a:srgbClr val="FF0000"/>
                </a:solidFill>
                <a:latin typeface="Times New Roman" panose="02020603050405020304" pitchFamily="18" charset="0"/>
                <a:cs typeface="Times New Roman" panose="02020603050405020304" pitchFamily="18" charset="0"/>
              </a:rPr>
              <a:t> equals the </a:t>
            </a:r>
            <a:r>
              <a:rPr lang="en-US" b="1" dirty="0">
                <a:solidFill>
                  <a:srgbClr val="FF0000"/>
                </a:solidFill>
                <a:latin typeface="Times New Roman" panose="02020603050405020304" pitchFamily="18" charset="0"/>
                <a:cs typeface="Times New Roman" panose="02020603050405020304" pitchFamily="18" charset="0"/>
              </a:rPr>
              <a:t>lowest degree of precision </a:t>
            </a:r>
            <a:r>
              <a:rPr lang="en-US" dirty="0">
                <a:solidFill>
                  <a:srgbClr val="FF0000"/>
                </a:solidFill>
                <a:latin typeface="Times New Roman" panose="02020603050405020304" pitchFamily="18" charset="0"/>
                <a:cs typeface="Times New Roman" panose="02020603050405020304" pitchFamily="18" charset="0"/>
              </a:rPr>
              <a:t>of the constituent numbers involved in these operations. </a:t>
            </a:r>
            <a:endParaRPr lang="en-US" dirty="0">
              <a:solidFill>
                <a:srgbClr val="FF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Examples</a:t>
            </a:r>
            <a:endParaRPr lang="en-US" b="1" dirty="0">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   40.2 g + 4.576 g = 44.776 g ≈ 44.8 (as the first quantity has the lower precision of 0.1).</a:t>
            </a:r>
            <a:r>
              <a:rPr lang="en-IN"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IN"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50.108 K + 35.21 K = 85.318 K ≈ 85.32 (as 35.21 has the lower precision of 0.01 and 8 &gt; 5).</a:t>
            </a:r>
            <a:endParaRPr lang="en-US" dirty="0">
              <a:latin typeface="Times New Roman" panose="02020603050405020304" pitchFamily="18"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12.35 m</a:t>
            </a:r>
            <a:r>
              <a:rPr lang="en-US" baseline="30000" dirty="0">
                <a:latin typeface="Times New Roman" panose="02020603050405020304" pitchFamily="18" charset="0"/>
                <a:ea typeface="Times New Roman" panose="02020603050405020304" pitchFamily="18" charset="0"/>
              </a:rPr>
              <a:t>3</a:t>
            </a:r>
            <a:r>
              <a:rPr lang="en-US" dirty="0">
                <a:latin typeface="Times New Roman" panose="02020603050405020304" pitchFamily="18" charset="0"/>
                <a:ea typeface="Times New Roman" panose="02020603050405020304" pitchFamily="18" charset="0"/>
              </a:rPr>
              <a:t> – 25.305 m</a:t>
            </a:r>
            <a:r>
              <a:rPr lang="en-US" baseline="30000" dirty="0">
                <a:latin typeface="Times New Roman" panose="02020603050405020304" pitchFamily="18" charset="0"/>
                <a:ea typeface="Times New Roman" panose="02020603050405020304" pitchFamily="18" charset="0"/>
              </a:rPr>
              <a:t>3 </a:t>
            </a:r>
            <a:r>
              <a:rPr lang="en-US" dirty="0">
                <a:latin typeface="Times New Roman" panose="02020603050405020304" pitchFamily="18" charset="0"/>
                <a:ea typeface="Times New Roman" panose="02020603050405020304" pitchFamily="18" charset="0"/>
              </a:rPr>
              <a:t>= –12.955 m</a:t>
            </a:r>
            <a:r>
              <a:rPr lang="en-US" baseline="30000" dirty="0">
                <a:latin typeface="Times New Roman" panose="02020603050405020304" pitchFamily="18" charset="0"/>
                <a:ea typeface="Times New Roman" panose="02020603050405020304" pitchFamily="18" charset="0"/>
              </a:rPr>
              <a:t>3 </a:t>
            </a:r>
            <a:r>
              <a:rPr lang="en-US" dirty="0">
                <a:latin typeface="Times New Roman" panose="02020603050405020304" pitchFamily="18" charset="0"/>
                <a:ea typeface="Times New Roman" panose="02020603050405020304" pitchFamily="18" charset="0"/>
              </a:rPr>
              <a:t>≈ –12.96 m</a:t>
            </a:r>
            <a:r>
              <a:rPr lang="en-US" baseline="30000" dirty="0">
                <a:latin typeface="Times New Roman" panose="02020603050405020304" pitchFamily="18" charset="0"/>
                <a:ea typeface="Times New Roman" panose="02020603050405020304" pitchFamily="18" charset="0"/>
              </a:rPr>
              <a:t>3</a:t>
            </a:r>
            <a:endParaRPr lang="en-US" dirty="0">
              <a:latin typeface="Times New Roman" panose="02020603050405020304" pitchFamily="18"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   (as 12.35 has a lower precision of 0.01 and the last digit of the result equals 5).</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63213" y="857250"/>
                <a:ext cx="8190963" cy="4453890"/>
              </a:xfrm>
              <a:prstGeom prst="rect">
                <a:avLst/>
              </a:prstGeom>
              <a:noFill/>
            </p:spPr>
            <p:txBody>
              <a:bodyPr wrap="square" rtlCol="0">
                <a:spAutoFit/>
              </a:bodyPr>
              <a:lstStyle/>
              <a:p>
                <a:pPr algn="ctr"/>
                <a:r>
                  <a:rPr lang="en-US" b="1" dirty="0"/>
                  <a:t>Rounding of Numerical Results after Multiplication and Division</a:t>
                </a:r>
                <a:endParaRPr lang="en-US" b="1" dirty="0"/>
              </a:p>
              <a:p>
                <a:endParaRPr lang="en-US" b="1" dirty="0"/>
              </a:p>
              <a:p>
                <a:r>
                  <a:rPr lang="en-US" dirty="0">
                    <a:solidFill>
                      <a:srgbClr val="FF0000"/>
                    </a:solidFill>
                  </a:rPr>
                  <a:t>Results of multiplication/division will have significant digits equal to the lowest among the individual significant digits of the constituent numbers involved.</a:t>
                </a:r>
                <a:endParaRPr lang="en-US" dirty="0">
                  <a:solidFill>
                    <a:srgbClr val="FF0000"/>
                  </a:solidFill>
                </a:endParaRPr>
              </a:p>
              <a:p>
                <a:endParaRPr lang="en-IN" dirty="0"/>
              </a:p>
              <a:p>
                <a:r>
                  <a:rPr lang="en-US" b="1" dirty="0"/>
                  <a:t>Examples</a:t>
                </a:r>
                <a:endParaRPr lang="en-IN" b="1" dirty="0"/>
              </a:p>
              <a:p>
                <a:pPr>
                  <a:lnSpc>
                    <a:spcPct val="150000"/>
                  </a:lnSpc>
                </a:pPr>
                <a:r>
                  <a:rPr lang="en-US" dirty="0"/>
                  <a:t>	</a:t>
                </a:r>
                <a:r>
                  <a:rPr lang="en-US" sz="1650" dirty="0"/>
                  <a:t>2 × 3.56 g = 7.12 g (2 is a number and has an s. d. of infinity)</a:t>
                </a:r>
                <a:endParaRPr lang="en-IN" sz="1650" dirty="0"/>
              </a:p>
              <a:p>
                <a:pPr>
                  <a:lnSpc>
                    <a:spcPct val="150000"/>
                  </a:lnSpc>
                </a:pPr>
                <a:r>
                  <a:rPr lang="en-US" sz="1650" dirty="0"/>
                  <a:t>	2.02 m × 35.6 m</a:t>
                </a:r>
                <a:r>
                  <a:rPr lang="en-US" sz="1650" baseline="30000" dirty="0"/>
                  <a:t>2</a:t>
                </a:r>
                <a:r>
                  <a:rPr lang="en-US" sz="1650" dirty="0"/>
                  <a:t> = 71.912 m</a:t>
                </a:r>
                <a:r>
                  <a:rPr lang="en-US" sz="1650" baseline="30000" dirty="0"/>
                  <a:t>3</a:t>
                </a:r>
                <a:r>
                  <a:rPr lang="en-US" sz="1650" dirty="0"/>
                  <a:t> (</a:t>
                </a:r>
                <a:r>
                  <a:rPr lang="en-US" sz="1650" dirty="0">
                    <a:latin typeface="Times New Roman" panose="02020603050405020304" pitchFamily="18" charset="0"/>
                    <a:ea typeface="Times New Roman" panose="02020603050405020304" pitchFamily="18" charset="0"/>
                  </a:rPr>
                  <a:t>≈ </a:t>
                </a:r>
                <a:r>
                  <a:rPr lang="en-US" sz="1650" dirty="0"/>
                  <a:t>7.19 × 10</a:t>
                </a:r>
                <a:r>
                  <a:rPr lang="en-US" sz="1650" baseline="30000" dirty="0"/>
                  <a:t>1</a:t>
                </a:r>
                <a:r>
                  <a:rPr lang="en-US" sz="1650" dirty="0"/>
                  <a:t> = 71.9 m</a:t>
                </a:r>
                <a:r>
                  <a:rPr lang="en-US" sz="1650" baseline="30000" dirty="0"/>
                  <a:t>3</a:t>
                </a:r>
                <a:r>
                  <a:rPr lang="en-US" sz="1650" dirty="0"/>
                  <a:t>)</a:t>
                </a:r>
                <a:endParaRPr lang="en-IN" sz="1650" dirty="0"/>
              </a:p>
              <a:p>
                <a:pPr>
                  <a:lnSpc>
                    <a:spcPct val="150000"/>
                  </a:lnSpc>
                </a:pPr>
                <a:r>
                  <a:rPr lang="en-US" sz="1650" dirty="0"/>
                  <a:t>	25.34 × 506.34 = 12830.6556 (</a:t>
                </a:r>
                <a:r>
                  <a:rPr lang="en-US" sz="1650" dirty="0">
                    <a:latin typeface="Times New Roman" panose="02020603050405020304" pitchFamily="18" charset="0"/>
                    <a:ea typeface="Times New Roman" panose="02020603050405020304" pitchFamily="18" charset="0"/>
                  </a:rPr>
                  <a:t>≈ </a:t>
                </a:r>
                <a:r>
                  <a:rPr lang="en-US" sz="1650" dirty="0"/>
                  <a:t>1.283 × 10</a:t>
                </a:r>
                <a:r>
                  <a:rPr lang="en-US" sz="1650" baseline="30000" dirty="0"/>
                  <a:t>4</a:t>
                </a:r>
                <a:r>
                  <a:rPr lang="en-US" sz="1650" dirty="0"/>
                  <a:t> = 12830; the lower </a:t>
                </a:r>
                <a:r>
                  <a:rPr lang="en-US" sz="1650" dirty="0" err="1"/>
                  <a:t>s.d.</a:t>
                </a:r>
                <a:r>
                  <a:rPr lang="en-US" sz="1650" dirty="0"/>
                  <a:t> is 4)</a:t>
                </a:r>
                <a:endParaRPr lang="en-IN" sz="1650" dirty="0"/>
              </a:p>
              <a:p>
                <a:pPr>
                  <a:lnSpc>
                    <a:spcPct val="150000"/>
                  </a:lnSpc>
                </a:pPr>
                <a:r>
                  <a:rPr lang="en-US" sz="1650" dirty="0"/>
                  <a:t>	25.1 × 12.23 × 0.050 = 15.34865 (</a:t>
                </a:r>
                <a:r>
                  <a:rPr lang="en-US" sz="1650" dirty="0">
                    <a:latin typeface="Times New Roman" panose="02020603050405020304" pitchFamily="18" charset="0"/>
                    <a:ea typeface="Times New Roman" panose="02020603050405020304" pitchFamily="18" charset="0"/>
                  </a:rPr>
                  <a:t>≈ </a:t>
                </a:r>
                <a:r>
                  <a:rPr lang="en-US" sz="1650" dirty="0"/>
                  <a:t>1.53 × 10</a:t>
                </a:r>
                <a:r>
                  <a:rPr lang="en-US" sz="1650" baseline="30000" dirty="0"/>
                  <a:t>1</a:t>
                </a:r>
                <a:r>
                  <a:rPr lang="en-US" sz="1650" dirty="0"/>
                  <a:t> = 15.3)</a:t>
                </a:r>
                <a:endParaRPr lang="en-IN" sz="1650" dirty="0"/>
              </a:p>
              <a:p>
                <a:pPr lvl="2">
                  <a:lnSpc>
                    <a:spcPct val="150000"/>
                  </a:lnSpc>
                </a:pPr>
                <a:r>
                  <a:rPr lang="en-US" sz="1650" dirty="0"/>
                  <a:t>225 g ÷ 562.5 m</a:t>
                </a:r>
                <a:r>
                  <a:rPr lang="en-US" sz="1650" baseline="30000" dirty="0"/>
                  <a:t>3</a:t>
                </a:r>
                <a:r>
                  <a:rPr lang="en-US" sz="1650" dirty="0"/>
                  <a:t> = 0.4 g/m</a:t>
                </a:r>
                <a:r>
                  <a:rPr lang="en-US" sz="1650" baseline="30000" dirty="0"/>
                  <a:t>3</a:t>
                </a:r>
                <a:r>
                  <a:rPr lang="en-US" sz="1650" dirty="0"/>
                  <a:t> (</a:t>
                </a:r>
                <a:r>
                  <a:rPr lang="en-US" sz="1650" dirty="0">
                    <a:latin typeface="Times New Roman" panose="02020603050405020304" pitchFamily="18" charset="0"/>
                    <a:ea typeface="Times New Roman" panose="02020603050405020304" pitchFamily="18" charset="0"/>
                  </a:rPr>
                  <a:t>≈ </a:t>
                </a:r>
                <a:r>
                  <a:rPr lang="en-US" sz="1650" dirty="0"/>
                  <a:t>4.00 × 10</a:t>
                </a:r>
                <a:r>
                  <a:rPr lang="en-US" sz="1650" baseline="30000" dirty="0"/>
                  <a:t>–1</a:t>
                </a:r>
                <a:r>
                  <a:rPr lang="en-US" sz="1650" dirty="0"/>
                  <a:t> = 0.400 g/m</a:t>
                </a:r>
                <a:r>
                  <a:rPr lang="en-US" sz="1650" baseline="30000" dirty="0"/>
                  <a:t>3</a:t>
                </a:r>
                <a:r>
                  <a:rPr lang="en-US" sz="1650" b="1" dirty="0"/>
                  <a:t>)</a:t>
                </a:r>
                <a:endParaRPr lang="en-IN" sz="1650" dirty="0"/>
              </a:p>
              <a:p>
                <a:pPr lvl="2">
                  <a:lnSpc>
                    <a:spcPct val="150000"/>
                  </a:lnSpc>
                </a:pPr>
                <a:r>
                  <a:rPr lang="en-US" sz="1650" dirty="0"/>
                  <a:t>25.6 ÷ 25 = 1.024 (</a:t>
                </a:r>
                <a:r>
                  <a:rPr lang="en-US" sz="1650" dirty="0">
                    <a:latin typeface="Times New Roman" panose="02020603050405020304" pitchFamily="18" charset="0"/>
                    <a:ea typeface="Times New Roman" panose="02020603050405020304" pitchFamily="18" charset="0"/>
                  </a:rPr>
                  <a:t>≈ </a:t>
                </a:r>
                <a:r>
                  <a:rPr lang="en-US" sz="1650" dirty="0"/>
                  <a:t>1.02 × 10</a:t>
                </a:r>
                <a:r>
                  <a:rPr lang="en-US" sz="1650" baseline="30000" dirty="0"/>
                  <a:t>0</a:t>
                </a:r>
                <a:r>
                  <a:rPr lang="en-US" sz="1650" dirty="0"/>
                  <a:t> = 1.02; 25 is taken as a number with s. d. = </a:t>
                </a:r>
                <a14:m>
                  <m:oMath xmlns:m="http://schemas.openxmlformats.org/officeDocument/2006/math">
                    <m:r>
                      <a:rPr lang="en-US" sz="1650" i="1" dirty="0" smtClean="0">
                        <a:latin typeface="Cambria Math" panose="02040503050406030204" pitchFamily="18" charset="0"/>
                        <a:ea typeface="Cambria Math" panose="02040503050406030204" pitchFamily="18" charset="0"/>
                      </a:rPr>
                      <m:t>∞</m:t>
                    </m:r>
                  </m:oMath>
                </a14:m>
                <a:r>
                  <a:rPr lang="en-US" sz="1650" dirty="0"/>
                  <a:t>)</a:t>
                </a:r>
                <a:endParaRPr lang="en-IN" sz="1650" dirty="0"/>
              </a:p>
              <a:p>
                <a:pPr lvl="2">
                  <a:lnSpc>
                    <a:spcPct val="150000"/>
                  </a:lnSpc>
                </a:pPr>
                <a:r>
                  <a:rPr lang="en-US" sz="1650" dirty="0"/>
                  <a:t>25.6 kWh ÷ 25. h = 1.024 kW (</a:t>
                </a:r>
                <a:r>
                  <a:rPr lang="en-US" sz="1650" dirty="0">
                    <a:latin typeface="Times New Roman" panose="02020603050405020304" pitchFamily="18" charset="0"/>
                    <a:ea typeface="Times New Roman" panose="02020603050405020304" pitchFamily="18" charset="0"/>
                  </a:rPr>
                  <a:t>≈ </a:t>
                </a:r>
                <a:r>
                  <a:rPr lang="en-US" sz="1650" dirty="0"/>
                  <a:t>1.0 × 10</a:t>
                </a:r>
                <a:r>
                  <a:rPr lang="en-US" sz="1650" baseline="30000" dirty="0"/>
                  <a:t>0</a:t>
                </a:r>
                <a:r>
                  <a:rPr lang="en-US" sz="1650" dirty="0"/>
                  <a:t> = 1.0; 25 has s. d. = 2)</a:t>
                </a:r>
                <a:endParaRPr lang="en-IN" sz="1650" dirty="0"/>
              </a:p>
            </p:txBody>
          </p:sp>
        </mc:Choice>
        <mc:Fallback>
          <p:sp>
            <p:nvSpPr>
              <p:cNvPr id="2" name="TextBox 1"/>
              <p:cNvSpPr txBox="1">
                <a:spLocks noRot="1" noChangeAspect="1" noMove="1" noResize="1" noEditPoints="1" noAdjustHandles="1" noChangeArrowheads="1" noChangeShapeType="1" noTextEdit="1"/>
              </p:cNvSpPr>
              <p:nvPr/>
            </p:nvSpPr>
            <p:spPr>
              <a:xfrm>
                <a:off x="463213" y="857250"/>
                <a:ext cx="8190963" cy="4453890"/>
              </a:xfrm>
              <a:prstGeom prst="rect">
                <a:avLst/>
              </a:prstGeom>
              <a:blipFill rotWithShape="1">
                <a:blip r:embed="rId1"/>
                <a:stretch>
                  <a:fillRect l="-4" r="5"/>
                </a:stretch>
              </a:blipFill>
            </p:spPr>
            <p:txBody>
              <a:bodyPr/>
              <a:lstStyle/>
              <a:p>
                <a:r>
                  <a:rPr lang="en-US"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958" y="1233957"/>
            <a:ext cx="8219941" cy="4246245"/>
          </a:xfrm>
          <a:prstGeom prst="rect">
            <a:avLst/>
          </a:prstGeom>
          <a:noFill/>
        </p:spPr>
        <p:txBody>
          <a:bodyPr wrap="square" rtlCol="0">
            <a:spAutoFit/>
          </a:bodyPr>
          <a:lstStyle/>
          <a:p>
            <a:pPr algn="ctr"/>
            <a:r>
              <a:rPr lang="en-US" b="1" dirty="0"/>
              <a:t>Rounding of Numerical Results after Mixed Arithmetic Operations </a:t>
            </a:r>
            <a:endParaRPr lang="en-IN" dirty="0"/>
          </a:p>
          <a:p>
            <a:endParaRPr lang="en-US" dirty="0"/>
          </a:p>
          <a:p>
            <a:endParaRPr lang="en-US" dirty="0"/>
          </a:p>
          <a:p>
            <a:r>
              <a:rPr lang="en-US" dirty="0"/>
              <a:t>25.0 × 12.23 + 2.530 = 30</a:t>
            </a:r>
            <a:r>
              <a:rPr lang="en-US" u="sng" dirty="0"/>
              <a:t>5</a:t>
            </a:r>
            <a:r>
              <a:rPr lang="en-US" dirty="0"/>
              <a:t>.75 + 2.530 = 30</a:t>
            </a:r>
            <a:r>
              <a:rPr lang="en-US" u="sng" dirty="0"/>
              <a:t>8</a:t>
            </a:r>
            <a:r>
              <a:rPr lang="en-US" dirty="0"/>
              <a:t>.280</a:t>
            </a:r>
            <a:r>
              <a:rPr lang="en-US" dirty="0">
                <a:latin typeface="Times New Roman" panose="02020603050405020304" pitchFamily="18" charset="0"/>
                <a:ea typeface="Times New Roman" panose="02020603050405020304" pitchFamily="18" charset="0"/>
              </a:rPr>
              <a:t> ≈ 308.</a:t>
            </a:r>
            <a:endParaRPr lang="en-US" dirty="0"/>
          </a:p>
          <a:p>
            <a:endParaRPr lang="en-IN" dirty="0"/>
          </a:p>
          <a:p>
            <a:r>
              <a:rPr lang="en-US" dirty="0"/>
              <a:t>(Rounded to 308.; the significant digits of the result of the multiplication operation equals 3—3</a:t>
            </a:r>
            <a:r>
              <a:rPr lang="en-US" baseline="30000" dirty="0"/>
              <a:t>rd</a:t>
            </a:r>
            <a:r>
              <a:rPr lang="en-US" dirty="0"/>
              <a:t> digit 5 is underlined—and is used to decide the number of significant digits of the result of the arithmetic operation.)</a:t>
            </a:r>
            <a:endParaRPr lang="en-US" dirty="0"/>
          </a:p>
          <a:p>
            <a:endParaRPr lang="en-IN" dirty="0"/>
          </a:p>
          <a:p>
            <a:r>
              <a:rPr lang="en-US" dirty="0"/>
              <a:t>(0.505 – 2.2) ÷ 5 = –1.</a:t>
            </a:r>
            <a:r>
              <a:rPr lang="en-US" u="sng" dirty="0"/>
              <a:t>6</a:t>
            </a:r>
            <a:r>
              <a:rPr lang="en-US" dirty="0"/>
              <a:t>95 ÷ 5 = –0.3</a:t>
            </a:r>
            <a:r>
              <a:rPr lang="en-US" u="sng" dirty="0"/>
              <a:t>3</a:t>
            </a:r>
            <a:r>
              <a:rPr lang="en-US" dirty="0"/>
              <a:t>9 </a:t>
            </a:r>
            <a:r>
              <a:rPr lang="en-US" dirty="0">
                <a:latin typeface="Times New Roman" panose="02020603050405020304" pitchFamily="18" charset="0"/>
                <a:ea typeface="Times New Roman" panose="02020603050405020304" pitchFamily="18" charset="0"/>
              </a:rPr>
              <a:t>≈ </a:t>
            </a:r>
            <a:r>
              <a:rPr lang="en-US" dirty="0"/>
              <a:t>–0.34.</a:t>
            </a:r>
            <a:endParaRPr lang="en-US" dirty="0"/>
          </a:p>
          <a:p>
            <a:endParaRPr lang="en-IN" dirty="0"/>
          </a:p>
          <a:p>
            <a:r>
              <a:rPr lang="en-US" dirty="0"/>
              <a:t>(Rounded to –3.4 × 10</a:t>
            </a:r>
            <a:r>
              <a:rPr lang="en-US" baseline="30000" dirty="0"/>
              <a:t>–1 </a:t>
            </a:r>
            <a:r>
              <a:rPr lang="en-US" dirty="0"/>
              <a:t> = –0.34; 5 is an exact number with infinite number of significant digits and the quantity within parentheses has significant digits equal to 2; hence 6 is underlined, which is used later to round the final result.)</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0" y="1600200"/>
            <a:ext cx="9144000" cy="5029200"/>
          </a:xfrm>
        </p:spPr>
        <p:txBody>
          <a:bodyPr>
            <a:noAutofit/>
          </a:bodyPr>
          <a:lstStyle/>
          <a:p>
            <a:pPr eaLnBrk="1" hangingPunct="1">
              <a:lnSpc>
                <a:spcPct val="90000"/>
              </a:lnSpc>
              <a:buFontTx/>
              <a:buNone/>
            </a:pPr>
            <a:r>
              <a:rPr lang="en-US" sz="2600" dirty="0"/>
              <a:t>		- Experimental setup</a:t>
            </a:r>
            <a:endParaRPr lang="en-US" sz="2600" dirty="0"/>
          </a:p>
          <a:p>
            <a:pPr eaLnBrk="1" hangingPunct="1">
              <a:lnSpc>
                <a:spcPct val="90000"/>
              </a:lnSpc>
              <a:buFontTx/>
              <a:buNone/>
            </a:pPr>
            <a:r>
              <a:rPr lang="en-US" sz="2600" dirty="0"/>
              <a:t>		- Specifications of machines, materials, and instruments</a:t>
            </a:r>
            <a:endParaRPr lang="en-US" sz="2600" dirty="0"/>
          </a:p>
          <a:p>
            <a:pPr eaLnBrk="1" hangingPunct="1">
              <a:lnSpc>
                <a:spcPct val="90000"/>
              </a:lnSpc>
              <a:buFontTx/>
              <a:buNone/>
            </a:pPr>
            <a:r>
              <a:rPr lang="en-US" sz="2600" dirty="0"/>
              <a:t>		- Response variables, Control variables, Nuisance variables</a:t>
            </a:r>
            <a:endParaRPr lang="en-US" sz="2600" dirty="0"/>
          </a:p>
          <a:p>
            <a:pPr eaLnBrk="1" hangingPunct="1">
              <a:lnSpc>
                <a:spcPct val="90000"/>
              </a:lnSpc>
              <a:buFontTx/>
              <a:buNone/>
            </a:pPr>
            <a:r>
              <a:rPr lang="en-US" sz="2600" dirty="0"/>
              <a:t>		- Factor levels</a:t>
            </a:r>
            <a:endParaRPr lang="en-US" sz="2600" dirty="0"/>
          </a:p>
          <a:p>
            <a:pPr eaLnBrk="1" hangingPunct="1">
              <a:lnSpc>
                <a:spcPct val="90000"/>
              </a:lnSpc>
              <a:buFontTx/>
              <a:buNone/>
            </a:pPr>
            <a:r>
              <a:rPr lang="en-US" sz="2600" dirty="0"/>
              <a:t>		- Type of design and the reason for its choice</a:t>
            </a:r>
            <a:endParaRPr lang="en-US" sz="2600" dirty="0"/>
          </a:p>
          <a:p>
            <a:pPr eaLnBrk="1" hangingPunct="1">
              <a:lnSpc>
                <a:spcPct val="90000"/>
              </a:lnSpc>
              <a:buFontTx/>
              <a:buNone/>
            </a:pPr>
            <a:r>
              <a:rPr lang="en-US" sz="2600" dirty="0"/>
              <a:t>		- Blocking and replicates</a:t>
            </a:r>
            <a:endParaRPr lang="en-US" sz="2600" dirty="0"/>
          </a:p>
          <a:p>
            <a:pPr eaLnBrk="1" hangingPunct="1">
              <a:lnSpc>
                <a:spcPct val="90000"/>
              </a:lnSpc>
              <a:buFontTx/>
              <a:buNone/>
            </a:pPr>
            <a:r>
              <a:rPr lang="en-US" sz="2600" dirty="0"/>
              <a:t>		- Procedure of conducting the experiments.</a:t>
            </a:r>
            <a:endParaRPr lang="en-US" sz="2600" dirty="0"/>
          </a:p>
          <a:p>
            <a:pPr eaLnBrk="1" hangingPunct="1">
              <a:lnSpc>
                <a:spcPct val="90000"/>
              </a:lnSpc>
              <a:buFontTx/>
              <a:buNone/>
            </a:pPr>
            <a:r>
              <a:rPr lang="en-US" sz="2600" dirty="0"/>
              <a:t>		- Safety procedures</a:t>
            </a:r>
            <a:endParaRPr lang="en-US" sz="2600" dirty="0"/>
          </a:p>
          <a:p>
            <a:pPr eaLnBrk="1" hangingPunct="1">
              <a:lnSpc>
                <a:spcPct val="90000"/>
              </a:lnSpc>
              <a:buFontTx/>
              <a:buNone/>
            </a:pPr>
            <a:r>
              <a:rPr lang="en-US" sz="2600" dirty="0"/>
              <a:t>		- Ethical considerations</a:t>
            </a:r>
            <a:endParaRPr lang="en-US" sz="2600" dirty="0"/>
          </a:p>
          <a:p>
            <a:pPr eaLnBrk="1" hangingPunct="1">
              <a:lnSpc>
                <a:spcPct val="90000"/>
              </a:lnSpc>
              <a:buFontTx/>
              <a:buNone/>
            </a:pPr>
            <a:r>
              <a:rPr lang="en-US" sz="2600" dirty="0"/>
              <a:t>		- Duration </a:t>
            </a:r>
            <a:endParaRPr lang="en-US" sz="2600" dirty="0"/>
          </a:p>
          <a:p>
            <a:pPr eaLnBrk="1" hangingPunct="1">
              <a:lnSpc>
                <a:spcPct val="90000"/>
              </a:lnSpc>
              <a:buFontTx/>
              <a:buNone/>
            </a:pPr>
            <a:r>
              <a:rPr lang="en-US" sz="2600" dirty="0"/>
              <a:t>		- Any special features</a:t>
            </a:r>
            <a:endParaRPr lang="en-US" sz="2600" dirty="0"/>
          </a:p>
          <a:p>
            <a:pPr eaLnBrk="1" hangingPunct="1">
              <a:lnSpc>
                <a:spcPct val="90000"/>
              </a:lnSpc>
              <a:buFontTx/>
              <a:buNone/>
            </a:pPr>
            <a:r>
              <a:rPr lang="en-US" sz="2600" dirty="0"/>
              <a:t>	</a:t>
            </a:r>
            <a:endParaRPr lang="en-US" sz="2600" dirty="0"/>
          </a:p>
        </p:txBody>
      </p:sp>
      <p:sp>
        <p:nvSpPr>
          <p:cNvPr id="4" name="Title 3"/>
          <p:cNvSpPr>
            <a:spLocks noGrp="1"/>
          </p:cNvSpPr>
          <p:nvPr>
            <p:ph type="title"/>
          </p:nvPr>
        </p:nvSpPr>
        <p:spPr/>
        <p:txBody>
          <a:bodyPr/>
          <a:lstStyle/>
          <a:p>
            <a:r>
              <a:rPr lang="en-US" dirty="0"/>
              <a:t>Details of an Experiment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4900" dirty="0"/>
              <a:t>Materials</a:t>
            </a:r>
            <a:br>
              <a:rPr lang="en-US" b="1" dirty="0"/>
            </a:b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lvl="0"/>
            <a:r>
              <a:rPr lang="en-US" dirty="0"/>
              <a:t>Give technical specifications, quantities, and source (or the method of preparation).</a:t>
            </a:r>
            <a:endParaRPr lang="en-US" dirty="0"/>
          </a:p>
          <a:p>
            <a:pPr lvl="0">
              <a:buNone/>
            </a:pPr>
            <a:endParaRPr lang="en-US" dirty="0"/>
          </a:p>
          <a:p>
            <a:pPr lvl="0"/>
            <a:r>
              <a:rPr lang="en-US" dirty="0"/>
              <a:t>Give brand name and manufacture (and even distributor’s name) if the material is a non-standard one, not readily available in the market.</a:t>
            </a:r>
            <a:endParaRPr lang="en-US" dirty="0"/>
          </a:p>
          <a:p>
            <a:pPr lvl="0">
              <a:buNone/>
            </a:pPr>
            <a:endParaRPr lang="en-US" dirty="0"/>
          </a:p>
          <a:p>
            <a:pPr lvl="0"/>
            <a:r>
              <a:rPr lang="en-US" dirty="0"/>
              <a:t>In case of specially procured or proprietary materials, give the pertinent physical and chemical properties (rather than the trade name).</a:t>
            </a:r>
            <a:endParaRPr lang="en-US" dirty="0"/>
          </a:p>
          <a:p>
            <a:pPr lvl="0"/>
            <a:endParaRPr lang="en-US" dirty="0"/>
          </a:p>
          <a:p>
            <a:pPr lvl="0"/>
            <a:r>
              <a:rPr lang="en-US" dirty="0"/>
              <a:t>If subjects are used, give the total number of subjects, how they were selected, details of sex, age, profession, etc.</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4900" dirty="0"/>
              <a:t>Methods</a:t>
            </a:r>
            <a:br>
              <a:rPr lang="en-US" b="1" dirty="0"/>
            </a:br>
            <a:endParaRPr lang="en-US" dirty="0"/>
          </a:p>
        </p:txBody>
      </p:sp>
      <p:sp>
        <p:nvSpPr>
          <p:cNvPr id="3" name="Content Placeholder 2"/>
          <p:cNvSpPr>
            <a:spLocks noGrp="1"/>
          </p:cNvSpPr>
          <p:nvPr>
            <p:ph idx="1"/>
          </p:nvPr>
        </p:nvSpPr>
        <p:spPr>
          <a:xfrm>
            <a:off x="228600" y="1600200"/>
            <a:ext cx="9067800" cy="4953000"/>
          </a:xfrm>
        </p:spPr>
        <p:txBody>
          <a:bodyPr>
            <a:normAutofit fontScale="92500" lnSpcReduction="10000"/>
          </a:bodyPr>
          <a:lstStyle/>
          <a:p>
            <a:pPr lvl="0"/>
            <a:r>
              <a:rPr lang="en-US" dirty="0"/>
              <a:t>Cite reference for your methods.</a:t>
            </a:r>
            <a:endParaRPr lang="en-US" dirty="0"/>
          </a:p>
          <a:p>
            <a:pPr lvl="0">
              <a:buNone/>
            </a:pPr>
            <a:endParaRPr lang="en-US" dirty="0"/>
          </a:p>
          <a:p>
            <a:pPr lvl="0"/>
            <a:r>
              <a:rPr lang="en-US" dirty="0"/>
              <a:t>If techniques are widely familiar, use only their names, and give references, if necessary.</a:t>
            </a:r>
            <a:endParaRPr lang="en-US" dirty="0"/>
          </a:p>
          <a:p>
            <a:pPr lvl="0">
              <a:buNone/>
            </a:pPr>
            <a:endParaRPr lang="en-US" dirty="0"/>
          </a:p>
          <a:p>
            <a:pPr lvl="0"/>
            <a:r>
              <a:rPr lang="en-US" dirty="0"/>
              <a:t>Any modification to technique should be explained, unless the modification is trivial.</a:t>
            </a:r>
            <a:endParaRPr lang="en-US" dirty="0"/>
          </a:p>
          <a:p>
            <a:pPr lvl="0">
              <a:buNone/>
            </a:pPr>
            <a:endParaRPr lang="en-US" dirty="0"/>
          </a:p>
          <a:p>
            <a:pPr lvl="0"/>
            <a:r>
              <a:rPr lang="en-US" dirty="0"/>
              <a:t>Give details of unusual experimental designs or statistical methods.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Principles of Experimentation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IN" dirty="0"/>
                  <a:t>Randomization</a:t>
                </a:r>
                <a:endParaRPr lang="en-IN" dirty="0"/>
              </a:p>
              <a:p>
                <a:pPr marL="0" indent="0">
                  <a:buNone/>
                </a:pPr>
                <a:r>
                  <a:rPr lang="en-IN" dirty="0"/>
                  <a:t>	</a:t>
                </a:r>
                <a:r>
                  <a:rPr lang="en-IN" sz="2800" dirty="0"/>
                  <a:t>Random Number Properties</a:t>
                </a:r>
                <a:endParaRPr lang="en-IN" sz="2800" dirty="0"/>
              </a:p>
              <a:p>
                <a:pPr marL="0" indent="0">
                  <a:buNone/>
                </a:pPr>
                <a:r>
                  <a:rPr lang="en-IN" dirty="0"/>
                  <a:t>	  </a:t>
                </a:r>
                <a:r>
                  <a:rPr lang="en-IN" sz="2400" dirty="0"/>
                  <a:t>a. Uniform distribution,   b. (0, 1),   c. No correlation </a:t>
                </a:r>
                <a:endParaRPr lang="en-IN" sz="2400" dirty="0"/>
              </a:p>
              <a:p>
                <a:pPr marL="0" indent="0">
                  <a:buNone/>
                </a:pPr>
                <a:r>
                  <a:rPr lang="en-IN" sz="2400" dirty="0"/>
                  <a:t>	   Multiplicative congruential technique</a:t>
                </a:r>
                <a:endParaRPr lang="en-IN" sz="2400" dirty="0"/>
              </a:p>
              <a:p>
                <a:pPr marL="0" indent="0">
                  <a:buNone/>
                </a:pPr>
                <a:r>
                  <a:rPr lang="en-IN" sz="2400" dirty="0"/>
                  <a:t> </a:t>
                </a:r>
                <a:endParaRPr lang="en-IN" sz="2400" dirty="0"/>
              </a:p>
              <a:p>
                <a:pPr marL="0" indent="0">
                  <a:buNone/>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1</m:t>
                          </m:r>
                        </m:sub>
                      </m:sSub>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𝑎</m:t>
                          </m:r>
                          <m:sSub>
                            <m:sSubPr>
                              <m:ctrlPr>
                                <a:rPr lang="en-IN" sz="2400" i="1">
                                  <a:latin typeface="Cambria Math" panose="02040503050406030204" pitchFamily="18" charset="0"/>
                                </a:rPr>
                              </m:ctrlPr>
                            </m:sSubPr>
                            <m:e>
                              <m:r>
                                <a:rPr lang="en-IN" sz="2400" i="1">
                                  <a:latin typeface="Cambria Math" panose="02040503050406030204" pitchFamily="18" charset="0"/>
                                </a:rPr>
                                <m:t>𝑟</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1</m:t>
                              </m:r>
                            </m:sub>
                          </m:sSub>
                          <m:r>
                            <a:rPr lang="en-IN" sz="2400" b="0" i="1" smtClean="0">
                              <a:latin typeface="Cambria Math" panose="02040503050406030204" pitchFamily="18" charset="0"/>
                            </a:rPr>
                            <m:t>+</m:t>
                          </m:r>
                          <m:r>
                            <a:rPr lang="en-IN" sz="2400" b="0" i="1" smtClean="0">
                              <a:latin typeface="Cambria Math" panose="02040503050406030204" pitchFamily="18" charset="0"/>
                            </a:rPr>
                            <m:t>𝑏</m:t>
                          </m:r>
                        </m:e>
                      </m:d>
                      <m:r>
                        <a:rPr lang="en-IN" sz="2400" b="0" i="1" smtClean="0">
                          <a:latin typeface="Cambria Math" panose="02040503050406030204" pitchFamily="18" charset="0"/>
                        </a:rPr>
                        <m:t> </m:t>
                      </m:r>
                      <m:r>
                        <a:rPr lang="en-IN" sz="2400" b="0" i="1" smtClean="0">
                          <a:latin typeface="Cambria Math" panose="02040503050406030204" pitchFamily="18" charset="0"/>
                        </a:rPr>
                        <m:t>𝑚𝑜𝑑𝑢𝑙𝑜</m:t>
                      </m:r>
                      <m:r>
                        <a:rPr lang="en-IN" sz="2400" b="0" i="1" smtClean="0">
                          <a:latin typeface="Cambria Math" panose="02040503050406030204" pitchFamily="18" charset="0"/>
                        </a:rPr>
                        <m:t> </m:t>
                      </m:r>
                      <m:r>
                        <a:rPr lang="en-IN" sz="2400" b="0" i="1" smtClean="0">
                          <a:latin typeface="Cambria Math" panose="02040503050406030204" pitchFamily="18" charset="0"/>
                        </a:rPr>
                        <m:t>𝑐</m:t>
                      </m:r>
                    </m:oMath>
                  </m:oMathPara>
                </a14:m>
                <a:endParaRPr lang="en-IN" sz="2400" dirty="0"/>
              </a:p>
              <a:p>
                <a:pPr marL="0" indent="0">
                  <a:buNone/>
                </a:pPr>
                <a:endParaRPr lang="en-IN" sz="2400" dirty="0"/>
              </a:p>
              <a:p>
                <a:r>
                  <a:rPr lang="en-IN" dirty="0"/>
                  <a:t>Replication (to find the extent of data variation)</a:t>
                </a:r>
                <a:endParaRPr lang="en-IN" dirty="0"/>
              </a:p>
              <a:p>
                <a:r>
                  <a:rPr lang="en-IN" dirty="0"/>
                  <a:t>Blocking (the effect of a known nuisance variable)</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pPr eaLnBrk="1" hangingPunct="1"/>
            <a:r>
              <a:rPr lang="en-US" dirty="0"/>
              <a:t>Analysis of Results</a:t>
            </a:r>
            <a:endParaRPr lang="en-US" dirty="0"/>
          </a:p>
        </p:txBody>
      </p:sp>
      <p:sp>
        <p:nvSpPr>
          <p:cNvPr id="69635" name="Rectangle 3"/>
          <p:cNvSpPr>
            <a:spLocks noGrp="1" noChangeArrowheads="1"/>
          </p:cNvSpPr>
          <p:nvPr>
            <p:ph type="body" idx="1"/>
          </p:nvPr>
        </p:nvSpPr>
        <p:spPr/>
        <p:txBody>
          <a:bodyPr>
            <a:normAutofit/>
          </a:bodyPr>
          <a:lstStyle/>
          <a:p>
            <a:pPr marL="609600" indent="-609600" eaLnBrk="1" hangingPunct="1">
              <a:lnSpc>
                <a:spcPct val="90000"/>
              </a:lnSpc>
              <a:buFontTx/>
              <a:buNone/>
            </a:pPr>
            <a:r>
              <a:rPr lang="en-US" sz="2800" dirty="0"/>
              <a:t>	The most popular forms of data analysis are:</a:t>
            </a:r>
            <a:endParaRPr lang="en-US" sz="2800" dirty="0"/>
          </a:p>
          <a:p>
            <a:pPr marL="609600" indent="-609600" eaLnBrk="1" hangingPunct="1">
              <a:lnSpc>
                <a:spcPct val="90000"/>
              </a:lnSpc>
              <a:buFontTx/>
              <a:buNone/>
            </a:pPr>
            <a:r>
              <a:rPr lang="en-US" sz="2800" dirty="0"/>
              <a:t>	</a:t>
            </a:r>
            <a:endParaRPr lang="en-US" sz="2800" dirty="0"/>
          </a:p>
          <a:p>
            <a:pPr marL="609600" indent="-609600" eaLnBrk="1" hangingPunct="1">
              <a:lnSpc>
                <a:spcPct val="90000"/>
              </a:lnSpc>
              <a:buFontTx/>
              <a:buNone/>
            </a:pPr>
            <a:r>
              <a:rPr lang="en-US" sz="2800" dirty="0"/>
              <a:t>		- Graphical presentation</a:t>
            </a:r>
            <a:endParaRPr lang="en-US" sz="2800" dirty="0"/>
          </a:p>
          <a:p>
            <a:pPr marL="609600" indent="-609600" eaLnBrk="1" hangingPunct="1">
              <a:lnSpc>
                <a:spcPct val="90000"/>
              </a:lnSpc>
              <a:buFontTx/>
              <a:buNone/>
            </a:pPr>
            <a:r>
              <a:rPr lang="en-US" sz="2800" dirty="0"/>
              <a:t>		- Tabular presentation</a:t>
            </a:r>
            <a:endParaRPr lang="en-US" sz="2800" dirty="0"/>
          </a:p>
          <a:p>
            <a:pPr marL="609600" indent="-609600" eaLnBrk="1" hangingPunct="1">
              <a:lnSpc>
                <a:spcPct val="90000"/>
              </a:lnSpc>
              <a:buFontTx/>
              <a:buNone/>
            </a:pPr>
            <a:r>
              <a:rPr lang="en-US" sz="2800" dirty="0"/>
              <a:t>		- Descriptive statistical analysis of the data</a:t>
            </a:r>
            <a:endParaRPr lang="en-US" sz="2800" dirty="0"/>
          </a:p>
          <a:p>
            <a:pPr marL="609600" indent="-609600">
              <a:lnSpc>
                <a:spcPct val="90000"/>
              </a:lnSpc>
              <a:buNone/>
            </a:pPr>
            <a:r>
              <a:rPr lang="en-US" sz="2800" dirty="0"/>
              <a:t>		- Tests of hypotheses</a:t>
            </a:r>
            <a:endParaRPr lang="en-US" sz="2800" dirty="0"/>
          </a:p>
          <a:p>
            <a:pPr marL="609600" indent="-609600" eaLnBrk="1" hangingPunct="1">
              <a:lnSpc>
                <a:spcPct val="90000"/>
              </a:lnSpc>
              <a:buFontTx/>
              <a:buNone/>
            </a:pPr>
            <a:r>
              <a:rPr lang="en-US" sz="2800" dirty="0"/>
              <a:t>		- Analysis of variance</a:t>
            </a:r>
            <a:endParaRPr lang="en-US" sz="2800" dirty="0"/>
          </a:p>
          <a:p>
            <a:pPr marL="609600" indent="-609600" eaLnBrk="1" hangingPunct="1">
              <a:lnSpc>
                <a:spcPct val="90000"/>
              </a:lnSpc>
              <a:buFontTx/>
              <a:buNone/>
            </a:pPr>
            <a:r>
              <a:rPr lang="en-US" sz="2800" dirty="0"/>
              <a:t>		- Response Surface Methodology</a:t>
            </a:r>
            <a:endParaRPr lang="en-US" sz="2800" dirty="0"/>
          </a:p>
          <a:p>
            <a:pPr marL="609600" indent="-609600" eaLnBrk="1" hangingPunct="1">
              <a:lnSpc>
                <a:spcPct val="90000"/>
              </a:lnSpc>
              <a:buFontTx/>
              <a:buNone/>
            </a:pPr>
            <a:r>
              <a:rPr lang="en-US" sz="2800" dirty="0"/>
              <a:t>		- Regression analysis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p:nvPr/>
        </p:nvGrpSpPr>
        <p:grpSpPr bwMode="auto">
          <a:xfrm>
            <a:off x="2449513" y="0"/>
            <a:ext cx="6923087" cy="6832600"/>
            <a:chOff x="919" y="0"/>
            <a:chExt cx="4361" cy="4304"/>
          </a:xfrm>
        </p:grpSpPr>
        <p:sp>
          <p:nvSpPr>
            <p:cNvPr id="70659" name="Line 5"/>
            <p:cNvSpPr>
              <a:spLocks noChangeShapeType="1"/>
            </p:cNvSpPr>
            <p:nvPr/>
          </p:nvSpPr>
          <p:spPr bwMode="auto">
            <a:xfrm>
              <a:off x="1931" y="94"/>
              <a:ext cx="0" cy="1346"/>
            </a:xfrm>
            <a:prstGeom prst="line">
              <a:avLst/>
            </a:prstGeom>
            <a:noFill/>
            <a:ln w="9525">
              <a:solidFill>
                <a:srgbClr val="000000"/>
              </a:solidFill>
              <a:round/>
            </a:ln>
          </p:spPr>
          <p:txBody>
            <a:bodyPr/>
            <a:lstStyle/>
            <a:p>
              <a:endParaRPr lang="en-US"/>
            </a:p>
          </p:txBody>
        </p:sp>
        <p:sp>
          <p:nvSpPr>
            <p:cNvPr id="70660" name="Line 6"/>
            <p:cNvSpPr>
              <a:spLocks noChangeShapeType="1"/>
            </p:cNvSpPr>
            <p:nvPr/>
          </p:nvSpPr>
          <p:spPr bwMode="auto">
            <a:xfrm>
              <a:off x="1933" y="1440"/>
              <a:ext cx="1995" cy="0"/>
            </a:xfrm>
            <a:prstGeom prst="line">
              <a:avLst/>
            </a:prstGeom>
            <a:noFill/>
            <a:ln w="9525">
              <a:solidFill>
                <a:srgbClr val="000000"/>
              </a:solidFill>
              <a:round/>
            </a:ln>
          </p:spPr>
          <p:txBody>
            <a:bodyPr/>
            <a:lstStyle/>
            <a:p>
              <a:endParaRPr lang="en-US"/>
            </a:p>
          </p:txBody>
        </p:sp>
        <p:sp>
          <p:nvSpPr>
            <p:cNvPr id="70661" name="Line 7"/>
            <p:cNvSpPr>
              <a:spLocks noChangeShapeType="1"/>
            </p:cNvSpPr>
            <p:nvPr/>
          </p:nvSpPr>
          <p:spPr bwMode="auto">
            <a:xfrm>
              <a:off x="1933" y="93"/>
              <a:ext cx="112" cy="0"/>
            </a:xfrm>
            <a:prstGeom prst="line">
              <a:avLst/>
            </a:prstGeom>
            <a:noFill/>
            <a:ln w="9525">
              <a:solidFill>
                <a:srgbClr val="000000"/>
              </a:solidFill>
              <a:round/>
            </a:ln>
          </p:spPr>
          <p:txBody>
            <a:bodyPr/>
            <a:lstStyle/>
            <a:p>
              <a:endParaRPr lang="en-US"/>
            </a:p>
          </p:txBody>
        </p:sp>
        <p:sp>
          <p:nvSpPr>
            <p:cNvPr id="70662" name="Line 8"/>
            <p:cNvSpPr>
              <a:spLocks noChangeShapeType="1"/>
            </p:cNvSpPr>
            <p:nvPr/>
          </p:nvSpPr>
          <p:spPr bwMode="auto">
            <a:xfrm>
              <a:off x="1933" y="543"/>
              <a:ext cx="112" cy="0"/>
            </a:xfrm>
            <a:prstGeom prst="line">
              <a:avLst/>
            </a:prstGeom>
            <a:noFill/>
            <a:ln w="9525">
              <a:solidFill>
                <a:srgbClr val="000000"/>
              </a:solidFill>
              <a:round/>
            </a:ln>
          </p:spPr>
          <p:txBody>
            <a:bodyPr/>
            <a:lstStyle/>
            <a:p>
              <a:endParaRPr lang="en-US"/>
            </a:p>
          </p:txBody>
        </p:sp>
        <p:sp>
          <p:nvSpPr>
            <p:cNvPr id="70663" name="Line 9"/>
            <p:cNvSpPr>
              <a:spLocks noChangeShapeType="1"/>
            </p:cNvSpPr>
            <p:nvPr/>
          </p:nvSpPr>
          <p:spPr bwMode="auto">
            <a:xfrm>
              <a:off x="1933" y="993"/>
              <a:ext cx="112" cy="0"/>
            </a:xfrm>
            <a:prstGeom prst="line">
              <a:avLst/>
            </a:prstGeom>
            <a:noFill/>
            <a:ln w="9525">
              <a:solidFill>
                <a:srgbClr val="000000"/>
              </a:solidFill>
              <a:round/>
            </a:ln>
          </p:spPr>
          <p:txBody>
            <a:bodyPr/>
            <a:lstStyle/>
            <a:p>
              <a:endParaRPr lang="en-US"/>
            </a:p>
          </p:txBody>
        </p:sp>
        <p:sp>
          <p:nvSpPr>
            <p:cNvPr id="70664" name="Line 10"/>
            <p:cNvSpPr>
              <a:spLocks noChangeShapeType="1"/>
            </p:cNvSpPr>
            <p:nvPr/>
          </p:nvSpPr>
          <p:spPr bwMode="auto">
            <a:xfrm flipV="1">
              <a:off x="2595" y="1395"/>
              <a:ext cx="0" cy="45"/>
            </a:xfrm>
            <a:prstGeom prst="line">
              <a:avLst/>
            </a:prstGeom>
            <a:noFill/>
            <a:ln w="9525">
              <a:solidFill>
                <a:srgbClr val="000000"/>
              </a:solidFill>
              <a:round/>
            </a:ln>
          </p:spPr>
          <p:txBody>
            <a:bodyPr/>
            <a:lstStyle/>
            <a:p>
              <a:endParaRPr lang="en-US"/>
            </a:p>
          </p:txBody>
        </p:sp>
        <p:sp>
          <p:nvSpPr>
            <p:cNvPr id="70665" name="Line 11"/>
            <p:cNvSpPr>
              <a:spLocks noChangeShapeType="1"/>
            </p:cNvSpPr>
            <p:nvPr/>
          </p:nvSpPr>
          <p:spPr bwMode="auto">
            <a:xfrm flipV="1">
              <a:off x="3266" y="1395"/>
              <a:ext cx="0" cy="45"/>
            </a:xfrm>
            <a:prstGeom prst="line">
              <a:avLst/>
            </a:prstGeom>
            <a:noFill/>
            <a:ln w="9525">
              <a:solidFill>
                <a:srgbClr val="000000"/>
              </a:solidFill>
              <a:round/>
            </a:ln>
          </p:spPr>
          <p:txBody>
            <a:bodyPr/>
            <a:lstStyle/>
            <a:p>
              <a:endParaRPr lang="en-US"/>
            </a:p>
          </p:txBody>
        </p:sp>
        <p:sp>
          <p:nvSpPr>
            <p:cNvPr id="70666" name="Line 12"/>
            <p:cNvSpPr>
              <a:spLocks noChangeShapeType="1"/>
            </p:cNvSpPr>
            <p:nvPr/>
          </p:nvSpPr>
          <p:spPr bwMode="auto">
            <a:xfrm flipV="1">
              <a:off x="3933" y="1395"/>
              <a:ext cx="0" cy="45"/>
            </a:xfrm>
            <a:prstGeom prst="line">
              <a:avLst/>
            </a:prstGeom>
            <a:noFill/>
            <a:ln w="9525">
              <a:solidFill>
                <a:srgbClr val="000000"/>
              </a:solidFill>
              <a:round/>
            </a:ln>
          </p:spPr>
          <p:txBody>
            <a:bodyPr/>
            <a:lstStyle/>
            <a:p>
              <a:endParaRPr lang="en-US"/>
            </a:p>
          </p:txBody>
        </p:sp>
        <p:sp>
          <p:nvSpPr>
            <p:cNvPr id="70667" name="Line 13"/>
            <p:cNvSpPr>
              <a:spLocks noChangeShapeType="1"/>
            </p:cNvSpPr>
            <p:nvPr/>
          </p:nvSpPr>
          <p:spPr bwMode="auto">
            <a:xfrm flipV="1">
              <a:off x="2259" y="1395"/>
              <a:ext cx="0" cy="45"/>
            </a:xfrm>
            <a:prstGeom prst="line">
              <a:avLst/>
            </a:prstGeom>
            <a:noFill/>
            <a:ln w="9525">
              <a:solidFill>
                <a:srgbClr val="000000"/>
              </a:solidFill>
              <a:round/>
            </a:ln>
          </p:spPr>
          <p:txBody>
            <a:bodyPr/>
            <a:lstStyle/>
            <a:p>
              <a:endParaRPr lang="en-US"/>
            </a:p>
          </p:txBody>
        </p:sp>
        <p:sp>
          <p:nvSpPr>
            <p:cNvPr id="70668" name="Line 14"/>
            <p:cNvSpPr>
              <a:spLocks noChangeShapeType="1"/>
            </p:cNvSpPr>
            <p:nvPr/>
          </p:nvSpPr>
          <p:spPr bwMode="auto">
            <a:xfrm flipV="1">
              <a:off x="2930" y="1395"/>
              <a:ext cx="0" cy="45"/>
            </a:xfrm>
            <a:prstGeom prst="line">
              <a:avLst/>
            </a:prstGeom>
            <a:noFill/>
            <a:ln w="9525">
              <a:solidFill>
                <a:srgbClr val="000000"/>
              </a:solidFill>
              <a:round/>
            </a:ln>
          </p:spPr>
          <p:txBody>
            <a:bodyPr/>
            <a:lstStyle/>
            <a:p>
              <a:endParaRPr lang="en-US"/>
            </a:p>
          </p:txBody>
        </p:sp>
        <p:sp>
          <p:nvSpPr>
            <p:cNvPr id="70669" name="Line 15"/>
            <p:cNvSpPr>
              <a:spLocks noChangeShapeType="1"/>
            </p:cNvSpPr>
            <p:nvPr/>
          </p:nvSpPr>
          <p:spPr bwMode="auto">
            <a:xfrm flipV="1">
              <a:off x="3597" y="1395"/>
              <a:ext cx="0" cy="45"/>
            </a:xfrm>
            <a:prstGeom prst="line">
              <a:avLst/>
            </a:prstGeom>
            <a:noFill/>
            <a:ln w="9525">
              <a:solidFill>
                <a:srgbClr val="000000"/>
              </a:solidFill>
              <a:round/>
            </a:ln>
          </p:spPr>
          <p:txBody>
            <a:bodyPr/>
            <a:lstStyle/>
            <a:p>
              <a:endParaRPr lang="en-US"/>
            </a:p>
          </p:txBody>
        </p:sp>
        <p:sp>
          <p:nvSpPr>
            <p:cNvPr id="70670" name="Oval 16"/>
            <p:cNvSpPr>
              <a:spLocks noChangeArrowheads="1"/>
            </p:cNvSpPr>
            <p:nvPr/>
          </p:nvSpPr>
          <p:spPr bwMode="auto">
            <a:xfrm flipV="1">
              <a:off x="2237" y="1080"/>
              <a:ext cx="42" cy="28"/>
            </a:xfrm>
            <a:prstGeom prst="ellipse">
              <a:avLst/>
            </a:prstGeom>
            <a:solidFill>
              <a:srgbClr val="000000"/>
            </a:solidFill>
            <a:ln w="9525">
              <a:solidFill>
                <a:srgbClr val="000000"/>
              </a:solidFill>
              <a:round/>
            </a:ln>
          </p:spPr>
          <p:txBody>
            <a:bodyPr/>
            <a:lstStyle/>
            <a:p>
              <a:endParaRPr lang="en-US"/>
            </a:p>
          </p:txBody>
        </p:sp>
        <p:sp>
          <p:nvSpPr>
            <p:cNvPr id="70671" name="Oval 17"/>
            <p:cNvSpPr>
              <a:spLocks noChangeArrowheads="1"/>
            </p:cNvSpPr>
            <p:nvPr/>
          </p:nvSpPr>
          <p:spPr bwMode="auto">
            <a:xfrm flipV="1">
              <a:off x="2576" y="872"/>
              <a:ext cx="42" cy="28"/>
            </a:xfrm>
            <a:prstGeom prst="ellipse">
              <a:avLst/>
            </a:prstGeom>
            <a:solidFill>
              <a:srgbClr val="000000"/>
            </a:solidFill>
            <a:ln w="9525">
              <a:solidFill>
                <a:srgbClr val="000000"/>
              </a:solidFill>
              <a:round/>
            </a:ln>
          </p:spPr>
          <p:txBody>
            <a:bodyPr/>
            <a:lstStyle/>
            <a:p>
              <a:endParaRPr lang="en-US"/>
            </a:p>
          </p:txBody>
        </p:sp>
        <p:sp>
          <p:nvSpPr>
            <p:cNvPr id="70672" name="Oval 18"/>
            <p:cNvSpPr>
              <a:spLocks noChangeArrowheads="1"/>
            </p:cNvSpPr>
            <p:nvPr/>
          </p:nvSpPr>
          <p:spPr bwMode="auto">
            <a:xfrm flipV="1">
              <a:off x="2912" y="528"/>
              <a:ext cx="43" cy="28"/>
            </a:xfrm>
            <a:prstGeom prst="ellipse">
              <a:avLst/>
            </a:prstGeom>
            <a:solidFill>
              <a:srgbClr val="000000"/>
            </a:solidFill>
            <a:ln w="9525">
              <a:solidFill>
                <a:srgbClr val="000000"/>
              </a:solidFill>
              <a:round/>
            </a:ln>
          </p:spPr>
          <p:txBody>
            <a:bodyPr/>
            <a:lstStyle/>
            <a:p>
              <a:endParaRPr lang="en-US"/>
            </a:p>
          </p:txBody>
        </p:sp>
        <p:sp>
          <p:nvSpPr>
            <p:cNvPr id="70673" name="Oval 19"/>
            <p:cNvSpPr>
              <a:spLocks noChangeArrowheads="1"/>
            </p:cNvSpPr>
            <p:nvPr/>
          </p:nvSpPr>
          <p:spPr bwMode="auto">
            <a:xfrm flipV="1">
              <a:off x="3580" y="1088"/>
              <a:ext cx="43" cy="28"/>
            </a:xfrm>
            <a:prstGeom prst="ellipse">
              <a:avLst/>
            </a:prstGeom>
            <a:solidFill>
              <a:srgbClr val="000000"/>
            </a:solidFill>
            <a:ln w="9525">
              <a:solidFill>
                <a:srgbClr val="000000"/>
              </a:solidFill>
              <a:round/>
            </a:ln>
          </p:spPr>
          <p:txBody>
            <a:bodyPr/>
            <a:lstStyle/>
            <a:p>
              <a:endParaRPr lang="en-US"/>
            </a:p>
          </p:txBody>
        </p:sp>
        <p:sp>
          <p:nvSpPr>
            <p:cNvPr id="70674" name="Oval 20"/>
            <p:cNvSpPr>
              <a:spLocks noChangeArrowheads="1"/>
            </p:cNvSpPr>
            <p:nvPr/>
          </p:nvSpPr>
          <p:spPr bwMode="auto">
            <a:xfrm flipV="1">
              <a:off x="2237" y="752"/>
              <a:ext cx="42" cy="28"/>
            </a:xfrm>
            <a:prstGeom prst="ellipse">
              <a:avLst/>
            </a:prstGeom>
            <a:solidFill>
              <a:srgbClr val="000000"/>
            </a:solidFill>
            <a:ln w="9525">
              <a:solidFill>
                <a:srgbClr val="000000"/>
              </a:solidFill>
              <a:round/>
            </a:ln>
          </p:spPr>
          <p:txBody>
            <a:bodyPr/>
            <a:lstStyle/>
            <a:p>
              <a:endParaRPr lang="en-US"/>
            </a:p>
          </p:txBody>
        </p:sp>
        <p:sp>
          <p:nvSpPr>
            <p:cNvPr id="70675" name="Oval 21"/>
            <p:cNvSpPr>
              <a:spLocks noChangeArrowheads="1"/>
            </p:cNvSpPr>
            <p:nvPr/>
          </p:nvSpPr>
          <p:spPr bwMode="auto">
            <a:xfrm flipV="1">
              <a:off x="2576" y="584"/>
              <a:ext cx="42" cy="28"/>
            </a:xfrm>
            <a:prstGeom prst="ellipse">
              <a:avLst/>
            </a:prstGeom>
            <a:solidFill>
              <a:srgbClr val="000000"/>
            </a:solidFill>
            <a:ln w="9525">
              <a:solidFill>
                <a:srgbClr val="000000"/>
              </a:solidFill>
              <a:round/>
            </a:ln>
          </p:spPr>
          <p:txBody>
            <a:bodyPr/>
            <a:lstStyle/>
            <a:p>
              <a:endParaRPr lang="en-US"/>
            </a:p>
          </p:txBody>
        </p:sp>
        <p:sp>
          <p:nvSpPr>
            <p:cNvPr id="70676" name="Oval 22"/>
            <p:cNvSpPr>
              <a:spLocks noChangeArrowheads="1"/>
            </p:cNvSpPr>
            <p:nvPr/>
          </p:nvSpPr>
          <p:spPr bwMode="auto">
            <a:xfrm flipV="1">
              <a:off x="2912" y="760"/>
              <a:ext cx="43" cy="28"/>
            </a:xfrm>
            <a:prstGeom prst="ellipse">
              <a:avLst/>
            </a:prstGeom>
            <a:solidFill>
              <a:srgbClr val="000000"/>
            </a:solidFill>
            <a:ln w="9525">
              <a:solidFill>
                <a:srgbClr val="000000"/>
              </a:solidFill>
              <a:round/>
            </a:ln>
          </p:spPr>
          <p:txBody>
            <a:bodyPr/>
            <a:lstStyle/>
            <a:p>
              <a:endParaRPr lang="en-US"/>
            </a:p>
          </p:txBody>
        </p:sp>
        <p:sp>
          <p:nvSpPr>
            <p:cNvPr id="70677" name="Oval 23"/>
            <p:cNvSpPr>
              <a:spLocks noChangeArrowheads="1"/>
            </p:cNvSpPr>
            <p:nvPr/>
          </p:nvSpPr>
          <p:spPr bwMode="auto">
            <a:xfrm flipV="1">
              <a:off x="3580" y="752"/>
              <a:ext cx="43" cy="28"/>
            </a:xfrm>
            <a:prstGeom prst="ellipse">
              <a:avLst/>
            </a:prstGeom>
            <a:solidFill>
              <a:srgbClr val="000000"/>
            </a:solidFill>
            <a:ln w="9525">
              <a:solidFill>
                <a:srgbClr val="000000"/>
              </a:solidFill>
              <a:round/>
            </a:ln>
          </p:spPr>
          <p:txBody>
            <a:bodyPr/>
            <a:lstStyle/>
            <a:p>
              <a:endParaRPr lang="en-US"/>
            </a:p>
          </p:txBody>
        </p:sp>
        <p:sp>
          <p:nvSpPr>
            <p:cNvPr id="70678" name="Rectangle 24"/>
            <p:cNvSpPr>
              <a:spLocks noChangeArrowheads="1"/>
            </p:cNvSpPr>
            <p:nvPr/>
          </p:nvSpPr>
          <p:spPr bwMode="auto">
            <a:xfrm>
              <a:off x="3485" y="886"/>
              <a:ext cx="226" cy="146"/>
            </a:xfrm>
            <a:prstGeom prst="rect">
              <a:avLst/>
            </a:prstGeom>
            <a:noFill/>
            <a:ln w="12700">
              <a:solidFill>
                <a:srgbClr val="000000"/>
              </a:solidFill>
              <a:miter lim="800000"/>
            </a:ln>
          </p:spPr>
          <p:txBody>
            <a:bodyPr/>
            <a:lstStyle/>
            <a:p>
              <a:endParaRPr lang="en-US"/>
            </a:p>
          </p:txBody>
        </p:sp>
        <p:sp>
          <p:nvSpPr>
            <p:cNvPr id="70679" name="Rectangle 25"/>
            <p:cNvSpPr>
              <a:spLocks noChangeArrowheads="1"/>
            </p:cNvSpPr>
            <p:nvPr/>
          </p:nvSpPr>
          <p:spPr bwMode="auto">
            <a:xfrm>
              <a:off x="2822" y="541"/>
              <a:ext cx="226" cy="128"/>
            </a:xfrm>
            <a:prstGeom prst="rect">
              <a:avLst/>
            </a:prstGeom>
            <a:noFill/>
            <a:ln w="12700">
              <a:solidFill>
                <a:srgbClr val="000000"/>
              </a:solidFill>
              <a:miter lim="800000"/>
            </a:ln>
          </p:spPr>
          <p:txBody>
            <a:bodyPr/>
            <a:lstStyle/>
            <a:p>
              <a:endParaRPr lang="en-US"/>
            </a:p>
          </p:txBody>
        </p:sp>
        <p:sp>
          <p:nvSpPr>
            <p:cNvPr id="70680" name="Rectangle 26"/>
            <p:cNvSpPr>
              <a:spLocks noChangeArrowheads="1"/>
            </p:cNvSpPr>
            <p:nvPr/>
          </p:nvSpPr>
          <p:spPr bwMode="auto">
            <a:xfrm>
              <a:off x="2488" y="598"/>
              <a:ext cx="226" cy="290"/>
            </a:xfrm>
            <a:prstGeom prst="rect">
              <a:avLst/>
            </a:prstGeom>
            <a:noFill/>
            <a:ln w="12700">
              <a:solidFill>
                <a:srgbClr val="000000"/>
              </a:solidFill>
              <a:miter lim="800000"/>
            </a:ln>
          </p:spPr>
          <p:txBody>
            <a:bodyPr/>
            <a:lstStyle/>
            <a:p>
              <a:endParaRPr lang="en-US"/>
            </a:p>
          </p:txBody>
        </p:sp>
        <p:sp>
          <p:nvSpPr>
            <p:cNvPr id="70681" name="Rectangle 27"/>
            <p:cNvSpPr>
              <a:spLocks noChangeArrowheads="1"/>
            </p:cNvSpPr>
            <p:nvPr/>
          </p:nvSpPr>
          <p:spPr bwMode="auto">
            <a:xfrm>
              <a:off x="2143" y="886"/>
              <a:ext cx="226" cy="206"/>
            </a:xfrm>
            <a:prstGeom prst="rect">
              <a:avLst/>
            </a:prstGeom>
            <a:noFill/>
            <a:ln w="12700">
              <a:solidFill>
                <a:srgbClr val="000000"/>
              </a:solidFill>
              <a:miter lim="800000"/>
            </a:ln>
          </p:spPr>
          <p:txBody>
            <a:bodyPr/>
            <a:lstStyle/>
            <a:p>
              <a:endParaRPr lang="en-US"/>
            </a:p>
          </p:txBody>
        </p:sp>
        <p:sp>
          <p:nvSpPr>
            <p:cNvPr id="70682" name="Line 28"/>
            <p:cNvSpPr>
              <a:spLocks noChangeShapeType="1"/>
            </p:cNvSpPr>
            <p:nvPr/>
          </p:nvSpPr>
          <p:spPr bwMode="auto">
            <a:xfrm>
              <a:off x="2143" y="1035"/>
              <a:ext cx="228" cy="0"/>
            </a:xfrm>
            <a:prstGeom prst="line">
              <a:avLst/>
            </a:prstGeom>
            <a:noFill/>
            <a:ln w="9525">
              <a:solidFill>
                <a:srgbClr val="000000"/>
              </a:solidFill>
              <a:round/>
            </a:ln>
          </p:spPr>
          <p:txBody>
            <a:bodyPr/>
            <a:lstStyle/>
            <a:p>
              <a:endParaRPr lang="en-US"/>
            </a:p>
          </p:txBody>
        </p:sp>
        <p:sp>
          <p:nvSpPr>
            <p:cNvPr id="70683" name="Line 29"/>
            <p:cNvSpPr>
              <a:spLocks noChangeShapeType="1"/>
            </p:cNvSpPr>
            <p:nvPr/>
          </p:nvSpPr>
          <p:spPr bwMode="auto">
            <a:xfrm>
              <a:off x="2488" y="648"/>
              <a:ext cx="223" cy="0"/>
            </a:xfrm>
            <a:prstGeom prst="line">
              <a:avLst/>
            </a:prstGeom>
            <a:noFill/>
            <a:ln w="9525">
              <a:solidFill>
                <a:srgbClr val="000000"/>
              </a:solidFill>
              <a:round/>
            </a:ln>
          </p:spPr>
          <p:txBody>
            <a:bodyPr/>
            <a:lstStyle/>
            <a:p>
              <a:endParaRPr lang="en-US"/>
            </a:p>
          </p:txBody>
        </p:sp>
        <p:sp>
          <p:nvSpPr>
            <p:cNvPr id="70684" name="Line 30"/>
            <p:cNvSpPr>
              <a:spLocks noChangeShapeType="1"/>
            </p:cNvSpPr>
            <p:nvPr/>
          </p:nvSpPr>
          <p:spPr bwMode="auto">
            <a:xfrm>
              <a:off x="2823" y="633"/>
              <a:ext cx="223" cy="0"/>
            </a:xfrm>
            <a:prstGeom prst="line">
              <a:avLst/>
            </a:prstGeom>
            <a:noFill/>
            <a:ln w="9525">
              <a:solidFill>
                <a:srgbClr val="000000"/>
              </a:solidFill>
              <a:round/>
            </a:ln>
          </p:spPr>
          <p:txBody>
            <a:bodyPr/>
            <a:lstStyle/>
            <a:p>
              <a:endParaRPr lang="en-US"/>
            </a:p>
          </p:txBody>
        </p:sp>
        <p:sp>
          <p:nvSpPr>
            <p:cNvPr id="70685" name="Line 31"/>
            <p:cNvSpPr>
              <a:spLocks noChangeShapeType="1"/>
            </p:cNvSpPr>
            <p:nvPr/>
          </p:nvSpPr>
          <p:spPr bwMode="auto">
            <a:xfrm>
              <a:off x="3489" y="924"/>
              <a:ext cx="228" cy="0"/>
            </a:xfrm>
            <a:prstGeom prst="line">
              <a:avLst/>
            </a:prstGeom>
            <a:noFill/>
            <a:ln w="9525">
              <a:solidFill>
                <a:srgbClr val="000000"/>
              </a:solidFill>
              <a:round/>
            </a:ln>
          </p:spPr>
          <p:txBody>
            <a:bodyPr/>
            <a:lstStyle/>
            <a:p>
              <a:endParaRPr lang="en-US"/>
            </a:p>
          </p:txBody>
        </p:sp>
        <p:sp>
          <p:nvSpPr>
            <p:cNvPr id="70686" name="Line 32"/>
            <p:cNvSpPr>
              <a:spLocks noChangeShapeType="1"/>
            </p:cNvSpPr>
            <p:nvPr/>
          </p:nvSpPr>
          <p:spPr bwMode="auto">
            <a:xfrm>
              <a:off x="2259" y="765"/>
              <a:ext cx="0" cy="123"/>
            </a:xfrm>
            <a:prstGeom prst="line">
              <a:avLst/>
            </a:prstGeom>
            <a:noFill/>
            <a:ln w="12700">
              <a:solidFill>
                <a:srgbClr val="000000"/>
              </a:solidFill>
              <a:round/>
            </a:ln>
          </p:spPr>
          <p:txBody>
            <a:bodyPr/>
            <a:lstStyle/>
            <a:p>
              <a:endParaRPr lang="en-US"/>
            </a:p>
          </p:txBody>
        </p:sp>
        <p:sp>
          <p:nvSpPr>
            <p:cNvPr id="70687" name="Line 33"/>
            <p:cNvSpPr>
              <a:spLocks noChangeShapeType="1"/>
            </p:cNvSpPr>
            <p:nvPr/>
          </p:nvSpPr>
          <p:spPr bwMode="auto">
            <a:xfrm>
              <a:off x="2930" y="669"/>
              <a:ext cx="0" cy="123"/>
            </a:xfrm>
            <a:prstGeom prst="line">
              <a:avLst/>
            </a:prstGeom>
            <a:noFill/>
            <a:ln w="12700">
              <a:solidFill>
                <a:srgbClr val="000000"/>
              </a:solidFill>
              <a:round/>
            </a:ln>
          </p:spPr>
          <p:txBody>
            <a:bodyPr/>
            <a:lstStyle/>
            <a:p>
              <a:endParaRPr lang="en-US"/>
            </a:p>
          </p:txBody>
        </p:sp>
        <p:sp>
          <p:nvSpPr>
            <p:cNvPr id="70688" name="Oval 34"/>
            <p:cNvSpPr>
              <a:spLocks noChangeArrowheads="1"/>
            </p:cNvSpPr>
            <p:nvPr/>
          </p:nvSpPr>
          <p:spPr bwMode="auto">
            <a:xfrm flipV="1">
              <a:off x="3246" y="259"/>
              <a:ext cx="43" cy="31"/>
            </a:xfrm>
            <a:prstGeom prst="ellipse">
              <a:avLst/>
            </a:prstGeom>
            <a:solidFill>
              <a:srgbClr val="000000"/>
            </a:solidFill>
            <a:ln w="9525">
              <a:solidFill>
                <a:srgbClr val="000000"/>
              </a:solidFill>
              <a:round/>
            </a:ln>
          </p:spPr>
          <p:txBody>
            <a:bodyPr/>
            <a:lstStyle/>
            <a:p>
              <a:endParaRPr lang="en-US"/>
            </a:p>
          </p:txBody>
        </p:sp>
        <p:sp>
          <p:nvSpPr>
            <p:cNvPr id="70689" name="Oval 35"/>
            <p:cNvSpPr>
              <a:spLocks noChangeArrowheads="1"/>
            </p:cNvSpPr>
            <p:nvPr/>
          </p:nvSpPr>
          <p:spPr bwMode="auto">
            <a:xfrm flipV="1">
              <a:off x="3246" y="550"/>
              <a:ext cx="43" cy="30"/>
            </a:xfrm>
            <a:prstGeom prst="ellipse">
              <a:avLst/>
            </a:prstGeom>
            <a:solidFill>
              <a:srgbClr val="000000"/>
            </a:solidFill>
            <a:ln w="9525">
              <a:solidFill>
                <a:srgbClr val="000000"/>
              </a:solidFill>
              <a:round/>
            </a:ln>
          </p:spPr>
          <p:txBody>
            <a:bodyPr/>
            <a:lstStyle/>
            <a:p>
              <a:endParaRPr lang="en-US"/>
            </a:p>
          </p:txBody>
        </p:sp>
        <p:sp>
          <p:nvSpPr>
            <p:cNvPr id="70690" name="Rectangle 36"/>
            <p:cNvSpPr>
              <a:spLocks noChangeArrowheads="1"/>
            </p:cNvSpPr>
            <p:nvPr/>
          </p:nvSpPr>
          <p:spPr bwMode="auto">
            <a:xfrm>
              <a:off x="3151" y="336"/>
              <a:ext cx="226" cy="230"/>
            </a:xfrm>
            <a:prstGeom prst="rect">
              <a:avLst/>
            </a:prstGeom>
            <a:noFill/>
            <a:ln w="12700">
              <a:solidFill>
                <a:srgbClr val="000000"/>
              </a:solidFill>
              <a:miter lim="800000"/>
            </a:ln>
          </p:spPr>
          <p:txBody>
            <a:bodyPr/>
            <a:lstStyle/>
            <a:p>
              <a:endParaRPr lang="en-US"/>
            </a:p>
          </p:txBody>
        </p:sp>
        <p:sp>
          <p:nvSpPr>
            <p:cNvPr id="70691" name="Line 37"/>
            <p:cNvSpPr>
              <a:spLocks noChangeShapeType="1"/>
            </p:cNvSpPr>
            <p:nvPr/>
          </p:nvSpPr>
          <p:spPr bwMode="auto">
            <a:xfrm>
              <a:off x="3154" y="416"/>
              <a:ext cx="228" cy="0"/>
            </a:xfrm>
            <a:prstGeom prst="line">
              <a:avLst/>
            </a:prstGeom>
            <a:noFill/>
            <a:ln w="9525">
              <a:solidFill>
                <a:srgbClr val="000000"/>
              </a:solidFill>
              <a:round/>
            </a:ln>
          </p:spPr>
          <p:txBody>
            <a:bodyPr/>
            <a:lstStyle/>
            <a:p>
              <a:endParaRPr lang="en-US"/>
            </a:p>
          </p:txBody>
        </p:sp>
        <p:sp>
          <p:nvSpPr>
            <p:cNvPr id="70692" name="Line 38"/>
            <p:cNvSpPr>
              <a:spLocks noChangeShapeType="1"/>
            </p:cNvSpPr>
            <p:nvPr/>
          </p:nvSpPr>
          <p:spPr bwMode="auto">
            <a:xfrm>
              <a:off x="3265" y="274"/>
              <a:ext cx="0" cy="68"/>
            </a:xfrm>
            <a:prstGeom prst="line">
              <a:avLst/>
            </a:prstGeom>
            <a:noFill/>
            <a:ln w="12700">
              <a:solidFill>
                <a:srgbClr val="000000"/>
              </a:solidFill>
              <a:round/>
            </a:ln>
          </p:spPr>
          <p:txBody>
            <a:bodyPr/>
            <a:lstStyle/>
            <a:p>
              <a:endParaRPr lang="en-US"/>
            </a:p>
          </p:txBody>
        </p:sp>
        <p:sp>
          <p:nvSpPr>
            <p:cNvPr id="70693" name="Line 39"/>
            <p:cNvSpPr>
              <a:spLocks noChangeShapeType="1"/>
            </p:cNvSpPr>
            <p:nvPr/>
          </p:nvSpPr>
          <p:spPr bwMode="auto">
            <a:xfrm>
              <a:off x="3601" y="765"/>
              <a:ext cx="0" cy="123"/>
            </a:xfrm>
            <a:prstGeom prst="line">
              <a:avLst/>
            </a:prstGeom>
            <a:noFill/>
            <a:ln w="12700">
              <a:solidFill>
                <a:srgbClr val="000000"/>
              </a:solidFill>
              <a:round/>
            </a:ln>
          </p:spPr>
          <p:txBody>
            <a:bodyPr/>
            <a:lstStyle/>
            <a:p>
              <a:endParaRPr lang="en-US"/>
            </a:p>
          </p:txBody>
        </p:sp>
        <p:sp>
          <p:nvSpPr>
            <p:cNvPr id="70694" name="Line 40"/>
            <p:cNvSpPr>
              <a:spLocks noChangeShapeType="1"/>
            </p:cNvSpPr>
            <p:nvPr/>
          </p:nvSpPr>
          <p:spPr bwMode="auto">
            <a:xfrm>
              <a:off x="3601" y="1032"/>
              <a:ext cx="0" cy="63"/>
            </a:xfrm>
            <a:prstGeom prst="line">
              <a:avLst/>
            </a:prstGeom>
            <a:noFill/>
            <a:ln w="12700">
              <a:solidFill>
                <a:srgbClr val="000000"/>
              </a:solidFill>
              <a:round/>
            </a:ln>
          </p:spPr>
          <p:txBody>
            <a:bodyPr/>
            <a:lstStyle/>
            <a:p>
              <a:endParaRPr lang="en-US"/>
            </a:p>
          </p:txBody>
        </p:sp>
        <p:sp>
          <p:nvSpPr>
            <p:cNvPr id="70695" name="Text Box 41"/>
            <p:cNvSpPr txBox="1">
              <a:spLocks noChangeArrowheads="1"/>
            </p:cNvSpPr>
            <p:nvPr/>
          </p:nvSpPr>
          <p:spPr bwMode="auto">
            <a:xfrm>
              <a:off x="1766" y="1470"/>
              <a:ext cx="323" cy="192"/>
            </a:xfrm>
            <a:prstGeom prst="rect">
              <a:avLst/>
            </a:prstGeom>
            <a:noFill/>
            <a:ln w="9525">
              <a:noFill/>
              <a:miter lim="800000"/>
            </a:ln>
          </p:spPr>
          <p:txBody>
            <a:bodyPr lIns="0" tIns="0" rIns="0" bIns="0"/>
            <a:lstStyle/>
            <a:p>
              <a:pPr algn="ctr"/>
              <a:r>
                <a:rPr lang="en-US" sz="1100"/>
                <a:t>10</a:t>
              </a:r>
              <a:endParaRPr lang="en-US" sz="2400"/>
            </a:p>
          </p:txBody>
        </p:sp>
        <p:sp>
          <p:nvSpPr>
            <p:cNvPr id="70696" name="Text Box 42"/>
            <p:cNvSpPr txBox="1">
              <a:spLocks noChangeArrowheads="1"/>
            </p:cNvSpPr>
            <p:nvPr/>
          </p:nvSpPr>
          <p:spPr bwMode="auto">
            <a:xfrm>
              <a:off x="2097" y="1470"/>
              <a:ext cx="323" cy="192"/>
            </a:xfrm>
            <a:prstGeom prst="rect">
              <a:avLst/>
            </a:prstGeom>
            <a:noFill/>
            <a:ln w="9525">
              <a:noFill/>
              <a:miter lim="800000"/>
            </a:ln>
          </p:spPr>
          <p:txBody>
            <a:bodyPr lIns="0" tIns="0" rIns="0" bIns="0"/>
            <a:lstStyle/>
            <a:p>
              <a:pPr algn="ctr"/>
              <a:r>
                <a:rPr lang="en-US" sz="1100"/>
                <a:t>15</a:t>
              </a:r>
              <a:endParaRPr lang="en-US" sz="2400"/>
            </a:p>
          </p:txBody>
        </p:sp>
        <p:sp>
          <p:nvSpPr>
            <p:cNvPr id="70697" name="Text Box 43"/>
            <p:cNvSpPr txBox="1">
              <a:spLocks noChangeArrowheads="1"/>
            </p:cNvSpPr>
            <p:nvPr/>
          </p:nvSpPr>
          <p:spPr bwMode="auto">
            <a:xfrm>
              <a:off x="2433" y="1470"/>
              <a:ext cx="323" cy="192"/>
            </a:xfrm>
            <a:prstGeom prst="rect">
              <a:avLst/>
            </a:prstGeom>
            <a:noFill/>
            <a:ln w="9525">
              <a:noFill/>
              <a:miter lim="800000"/>
            </a:ln>
          </p:spPr>
          <p:txBody>
            <a:bodyPr lIns="0" tIns="0" rIns="0" bIns="0"/>
            <a:lstStyle/>
            <a:p>
              <a:pPr algn="ctr"/>
              <a:r>
                <a:rPr lang="en-US" sz="1100"/>
                <a:t>20</a:t>
              </a:r>
              <a:endParaRPr lang="en-US" sz="2400"/>
            </a:p>
          </p:txBody>
        </p:sp>
        <p:sp>
          <p:nvSpPr>
            <p:cNvPr id="70698" name="Text Box 44"/>
            <p:cNvSpPr txBox="1">
              <a:spLocks noChangeArrowheads="1"/>
            </p:cNvSpPr>
            <p:nvPr/>
          </p:nvSpPr>
          <p:spPr bwMode="auto">
            <a:xfrm>
              <a:off x="2764" y="1470"/>
              <a:ext cx="323" cy="192"/>
            </a:xfrm>
            <a:prstGeom prst="rect">
              <a:avLst/>
            </a:prstGeom>
            <a:noFill/>
            <a:ln w="9525">
              <a:noFill/>
              <a:miter lim="800000"/>
            </a:ln>
          </p:spPr>
          <p:txBody>
            <a:bodyPr lIns="0" tIns="0" rIns="0" bIns="0"/>
            <a:lstStyle/>
            <a:p>
              <a:pPr algn="ctr"/>
              <a:r>
                <a:rPr lang="en-US" sz="1100"/>
                <a:t>25</a:t>
              </a:r>
              <a:endParaRPr lang="en-US" sz="2400"/>
            </a:p>
          </p:txBody>
        </p:sp>
        <p:sp>
          <p:nvSpPr>
            <p:cNvPr id="70699" name="Text Box 45"/>
            <p:cNvSpPr txBox="1">
              <a:spLocks noChangeArrowheads="1"/>
            </p:cNvSpPr>
            <p:nvPr/>
          </p:nvSpPr>
          <p:spPr bwMode="auto">
            <a:xfrm>
              <a:off x="3104" y="1470"/>
              <a:ext cx="323" cy="192"/>
            </a:xfrm>
            <a:prstGeom prst="rect">
              <a:avLst/>
            </a:prstGeom>
            <a:noFill/>
            <a:ln w="9525">
              <a:noFill/>
              <a:miter lim="800000"/>
            </a:ln>
          </p:spPr>
          <p:txBody>
            <a:bodyPr lIns="0" tIns="0" rIns="0" bIns="0"/>
            <a:lstStyle/>
            <a:p>
              <a:pPr algn="ctr"/>
              <a:r>
                <a:rPr lang="en-US" sz="1100"/>
                <a:t>30</a:t>
              </a:r>
              <a:endParaRPr lang="en-US" sz="2400"/>
            </a:p>
          </p:txBody>
        </p:sp>
        <p:sp>
          <p:nvSpPr>
            <p:cNvPr id="70700" name="Text Box 46"/>
            <p:cNvSpPr txBox="1">
              <a:spLocks noChangeArrowheads="1"/>
            </p:cNvSpPr>
            <p:nvPr/>
          </p:nvSpPr>
          <p:spPr bwMode="auto">
            <a:xfrm>
              <a:off x="3435" y="1470"/>
              <a:ext cx="323" cy="192"/>
            </a:xfrm>
            <a:prstGeom prst="rect">
              <a:avLst/>
            </a:prstGeom>
            <a:noFill/>
            <a:ln w="9525">
              <a:noFill/>
              <a:miter lim="800000"/>
            </a:ln>
          </p:spPr>
          <p:txBody>
            <a:bodyPr lIns="0" tIns="0" rIns="0" bIns="0"/>
            <a:lstStyle/>
            <a:p>
              <a:pPr algn="ctr"/>
              <a:r>
                <a:rPr lang="en-US" sz="1100"/>
                <a:t>35</a:t>
              </a:r>
              <a:endParaRPr lang="en-US" sz="2400"/>
            </a:p>
          </p:txBody>
        </p:sp>
        <p:sp>
          <p:nvSpPr>
            <p:cNvPr id="70701" name="Text Box 47"/>
            <p:cNvSpPr txBox="1">
              <a:spLocks noChangeArrowheads="1"/>
            </p:cNvSpPr>
            <p:nvPr/>
          </p:nvSpPr>
          <p:spPr bwMode="auto">
            <a:xfrm>
              <a:off x="3770" y="1470"/>
              <a:ext cx="323" cy="192"/>
            </a:xfrm>
            <a:prstGeom prst="rect">
              <a:avLst/>
            </a:prstGeom>
            <a:noFill/>
            <a:ln w="9525">
              <a:noFill/>
              <a:miter lim="800000"/>
            </a:ln>
          </p:spPr>
          <p:txBody>
            <a:bodyPr lIns="0" tIns="0" rIns="0" bIns="0"/>
            <a:lstStyle/>
            <a:p>
              <a:pPr algn="ctr"/>
              <a:r>
                <a:rPr lang="en-US" sz="1100"/>
                <a:t>40</a:t>
              </a:r>
              <a:endParaRPr lang="en-US" sz="2400"/>
            </a:p>
          </p:txBody>
        </p:sp>
        <p:sp>
          <p:nvSpPr>
            <p:cNvPr id="70702" name="Text Box 48"/>
            <p:cNvSpPr txBox="1">
              <a:spLocks noChangeArrowheads="1"/>
            </p:cNvSpPr>
            <p:nvPr/>
          </p:nvSpPr>
          <p:spPr bwMode="auto">
            <a:xfrm>
              <a:off x="1537" y="1386"/>
              <a:ext cx="324" cy="192"/>
            </a:xfrm>
            <a:prstGeom prst="rect">
              <a:avLst/>
            </a:prstGeom>
            <a:noFill/>
            <a:ln w="9525">
              <a:noFill/>
              <a:miter lim="800000"/>
            </a:ln>
          </p:spPr>
          <p:txBody>
            <a:bodyPr lIns="0" tIns="0" rIns="0" bIns="0"/>
            <a:lstStyle/>
            <a:p>
              <a:pPr algn="r"/>
              <a:r>
                <a:rPr lang="en-US" sz="1100"/>
                <a:t>0</a:t>
              </a:r>
              <a:endParaRPr lang="en-US" sz="2400"/>
            </a:p>
          </p:txBody>
        </p:sp>
        <p:sp>
          <p:nvSpPr>
            <p:cNvPr id="70703" name="Text Box 49"/>
            <p:cNvSpPr txBox="1">
              <a:spLocks noChangeArrowheads="1"/>
            </p:cNvSpPr>
            <p:nvPr/>
          </p:nvSpPr>
          <p:spPr bwMode="auto">
            <a:xfrm>
              <a:off x="1537" y="42"/>
              <a:ext cx="324" cy="192"/>
            </a:xfrm>
            <a:prstGeom prst="rect">
              <a:avLst/>
            </a:prstGeom>
            <a:noFill/>
            <a:ln w="9525">
              <a:noFill/>
              <a:miter lim="800000"/>
            </a:ln>
          </p:spPr>
          <p:txBody>
            <a:bodyPr lIns="0" tIns="0" rIns="0" bIns="0"/>
            <a:lstStyle/>
            <a:p>
              <a:pPr algn="r"/>
              <a:r>
                <a:rPr lang="en-US" sz="1100"/>
                <a:t>30</a:t>
              </a:r>
              <a:endParaRPr lang="en-US" sz="2400"/>
            </a:p>
          </p:txBody>
        </p:sp>
        <p:sp>
          <p:nvSpPr>
            <p:cNvPr id="70704" name="Text Box 50"/>
            <p:cNvSpPr txBox="1">
              <a:spLocks noChangeArrowheads="1"/>
            </p:cNvSpPr>
            <p:nvPr/>
          </p:nvSpPr>
          <p:spPr bwMode="auto">
            <a:xfrm>
              <a:off x="1537" y="939"/>
              <a:ext cx="324" cy="192"/>
            </a:xfrm>
            <a:prstGeom prst="rect">
              <a:avLst/>
            </a:prstGeom>
            <a:noFill/>
            <a:ln w="9525">
              <a:noFill/>
              <a:miter lim="800000"/>
            </a:ln>
          </p:spPr>
          <p:txBody>
            <a:bodyPr lIns="0" tIns="0" rIns="0" bIns="0"/>
            <a:lstStyle/>
            <a:p>
              <a:pPr algn="r"/>
              <a:r>
                <a:rPr lang="en-US" sz="1100"/>
                <a:t>10</a:t>
              </a:r>
              <a:endParaRPr lang="en-US" sz="2400"/>
            </a:p>
          </p:txBody>
        </p:sp>
        <p:sp>
          <p:nvSpPr>
            <p:cNvPr id="70705" name="Text Box 51"/>
            <p:cNvSpPr txBox="1">
              <a:spLocks noChangeArrowheads="1"/>
            </p:cNvSpPr>
            <p:nvPr/>
          </p:nvSpPr>
          <p:spPr bwMode="auto">
            <a:xfrm>
              <a:off x="1537" y="495"/>
              <a:ext cx="324" cy="192"/>
            </a:xfrm>
            <a:prstGeom prst="rect">
              <a:avLst/>
            </a:prstGeom>
            <a:noFill/>
            <a:ln w="9525">
              <a:noFill/>
              <a:miter lim="800000"/>
            </a:ln>
          </p:spPr>
          <p:txBody>
            <a:bodyPr lIns="0" tIns="0" rIns="0" bIns="0"/>
            <a:lstStyle/>
            <a:p>
              <a:pPr algn="r"/>
              <a:r>
                <a:rPr lang="en-US" sz="1100"/>
                <a:t>20</a:t>
              </a:r>
              <a:endParaRPr lang="en-US" sz="2400"/>
            </a:p>
          </p:txBody>
        </p:sp>
        <p:sp>
          <p:nvSpPr>
            <p:cNvPr id="70706" name="Text Box 52"/>
            <p:cNvSpPr txBox="1">
              <a:spLocks noChangeArrowheads="1"/>
            </p:cNvSpPr>
            <p:nvPr/>
          </p:nvSpPr>
          <p:spPr bwMode="auto">
            <a:xfrm>
              <a:off x="1152" y="0"/>
              <a:ext cx="498" cy="1530"/>
            </a:xfrm>
            <a:prstGeom prst="rect">
              <a:avLst/>
            </a:prstGeom>
            <a:noFill/>
            <a:ln w="9525">
              <a:noFill/>
              <a:miter lim="800000"/>
            </a:ln>
          </p:spPr>
          <p:txBody>
            <a:bodyPr lIns="0" tIns="0" rIns="0" bIns="0"/>
            <a:lstStyle/>
            <a:p>
              <a:pPr algn="ctr"/>
              <a:endParaRPr lang="en-US" sz="1400" dirty="0"/>
            </a:p>
            <a:p>
              <a:pPr algn="ctr"/>
              <a:endParaRPr lang="en-US" sz="1400" dirty="0"/>
            </a:p>
            <a:p>
              <a:pPr algn="ctr"/>
              <a:endParaRPr lang="en-US" sz="1400" dirty="0"/>
            </a:p>
            <a:p>
              <a:pPr algn="ctr"/>
              <a:endParaRPr lang="en-US" sz="1400" dirty="0"/>
            </a:p>
            <a:p>
              <a:pPr algn="ctr"/>
              <a:r>
                <a:rPr lang="en-US" sz="1400" dirty="0"/>
                <a:t>Tensile Strength, kg/cm</a:t>
              </a:r>
              <a:r>
                <a:rPr lang="en-US" sz="1400" baseline="30000" dirty="0"/>
                <a:t>2</a:t>
              </a:r>
              <a:endParaRPr lang="en-US" sz="1400" dirty="0"/>
            </a:p>
          </p:txBody>
        </p:sp>
        <p:sp>
          <p:nvSpPr>
            <p:cNvPr id="70707" name="Text Box 53"/>
            <p:cNvSpPr txBox="1">
              <a:spLocks noChangeArrowheads="1"/>
            </p:cNvSpPr>
            <p:nvPr/>
          </p:nvSpPr>
          <p:spPr bwMode="auto">
            <a:xfrm>
              <a:off x="2043" y="1689"/>
              <a:ext cx="1773" cy="132"/>
            </a:xfrm>
            <a:prstGeom prst="rect">
              <a:avLst/>
            </a:prstGeom>
            <a:noFill/>
            <a:ln w="9525">
              <a:noFill/>
              <a:miter lim="800000"/>
            </a:ln>
          </p:spPr>
          <p:txBody>
            <a:bodyPr lIns="0" tIns="0" rIns="0" bIns="0"/>
            <a:lstStyle/>
            <a:p>
              <a:pPr algn="ctr"/>
              <a:r>
                <a:rPr lang="en-US" sz="1400" dirty="0"/>
                <a:t>Cotton Weight Percentage</a:t>
              </a:r>
              <a:endParaRPr lang="en-US" sz="1400" dirty="0"/>
            </a:p>
          </p:txBody>
        </p:sp>
        <p:sp>
          <p:nvSpPr>
            <p:cNvPr id="70708" name="Text Box 54"/>
            <p:cNvSpPr txBox="1">
              <a:spLocks noChangeArrowheads="1"/>
            </p:cNvSpPr>
            <p:nvPr/>
          </p:nvSpPr>
          <p:spPr bwMode="auto">
            <a:xfrm>
              <a:off x="937" y="1824"/>
              <a:ext cx="4343" cy="272"/>
            </a:xfrm>
            <a:prstGeom prst="rect">
              <a:avLst/>
            </a:prstGeom>
            <a:noFill/>
            <a:ln w="9525">
              <a:noFill/>
              <a:miter lim="800000"/>
            </a:ln>
          </p:spPr>
          <p:txBody>
            <a:bodyPr lIns="0" tIns="0" rIns="0" bIns="0"/>
            <a:lstStyle/>
            <a:p>
              <a:pPr algn="ctr"/>
              <a:r>
                <a:rPr lang="en-US" sz="1600" b="1" dirty="0"/>
                <a:t> Box Plots of Tensile Strength Versus Cotton Weight Percentage</a:t>
              </a:r>
              <a:endParaRPr lang="en-US" sz="1600" dirty="0"/>
            </a:p>
          </p:txBody>
        </p:sp>
        <p:grpSp>
          <p:nvGrpSpPr>
            <p:cNvPr id="3" name="Group 55"/>
            <p:cNvGrpSpPr/>
            <p:nvPr/>
          </p:nvGrpSpPr>
          <p:grpSpPr bwMode="auto">
            <a:xfrm>
              <a:off x="919" y="2160"/>
              <a:ext cx="4343" cy="2144"/>
              <a:chOff x="2300" y="7545"/>
              <a:chExt cx="7280" cy="5360"/>
            </a:xfrm>
          </p:grpSpPr>
          <p:sp>
            <p:nvSpPr>
              <p:cNvPr id="70710" name="Line 56"/>
              <p:cNvSpPr>
                <a:spLocks noChangeShapeType="1"/>
              </p:cNvSpPr>
              <p:nvPr/>
            </p:nvSpPr>
            <p:spPr bwMode="auto">
              <a:xfrm>
                <a:off x="3965" y="7780"/>
                <a:ext cx="0" cy="3364"/>
              </a:xfrm>
              <a:prstGeom prst="line">
                <a:avLst/>
              </a:prstGeom>
              <a:noFill/>
              <a:ln w="9525">
                <a:solidFill>
                  <a:srgbClr val="000000"/>
                </a:solidFill>
                <a:round/>
              </a:ln>
            </p:spPr>
            <p:txBody>
              <a:bodyPr/>
              <a:lstStyle/>
              <a:p>
                <a:endParaRPr lang="en-US"/>
              </a:p>
            </p:txBody>
          </p:sp>
          <p:sp>
            <p:nvSpPr>
              <p:cNvPr id="70711" name="Line 57"/>
              <p:cNvSpPr>
                <a:spLocks noChangeShapeType="1"/>
              </p:cNvSpPr>
              <p:nvPr/>
            </p:nvSpPr>
            <p:spPr bwMode="auto">
              <a:xfrm>
                <a:off x="3968" y="11145"/>
                <a:ext cx="3345" cy="0"/>
              </a:xfrm>
              <a:prstGeom prst="line">
                <a:avLst/>
              </a:prstGeom>
              <a:noFill/>
              <a:ln w="9525">
                <a:solidFill>
                  <a:srgbClr val="000000"/>
                </a:solidFill>
                <a:round/>
              </a:ln>
            </p:spPr>
            <p:txBody>
              <a:bodyPr/>
              <a:lstStyle/>
              <a:p>
                <a:endParaRPr lang="en-US"/>
              </a:p>
            </p:txBody>
          </p:sp>
          <p:sp>
            <p:nvSpPr>
              <p:cNvPr id="70712" name="Line 58"/>
              <p:cNvSpPr>
                <a:spLocks noChangeShapeType="1"/>
              </p:cNvSpPr>
              <p:nvPr/>
            </p:nvSpPr>
            <p:spPr bwMode="auto">
              <a:xfrm>
                <a:off x="3968" y="7778"/>
                <a:ext cx="188" cy="0"/>
              </a:xfrm>
              <a:prstGeom prst="line">
                <a:avLst/>
              </a:prstGeom>
              <a:noFill/>
              <a:ln w="9525">
                <a:solidFill>
                  <a:srgbClr val="000000"/>
                </a:solidFill>
                <a:round/>
              </a:ln>
            </p:spPr>
            <p:txBody>
              <a:bodyPr/>
              <a:lstStyle/>
              <a:p>
                <a:endParaRPr lang="en-US"/>
              </a:p>
            </p:txBody>
          </p:sp>
          <p:sp>
            <p:nvSpPr>
              <p:cNvPr id="70713" name="Line 59"/>
              <p:cNvSpPr>
                <a:spLocks noChangeShapeType="1"/>
              </p:cNvSpPr>
              <p:nvPr/>
            </p:nvSpPr>
            <p:spPr bwMode="auto">
              <a:xfrm>
                <a:off x="3968" y="8903"/>
                <a:ext cx="188" cy="0"/>
              </a:xfrm>
              <a:prstGeom prst="line">
                <a:avLst/>
              </a:prstGeom>
              <a:noFill/>
              <a:ln w="9525">
                <a:solidFill>
                  <a:srgbClr val="000000"/>
                </a:solidFill>
                <a:round/>
              </a:ln>
            </p:spPr>
            <p:txBody>
              <a:bodyPr/>
              <a:lstStyle/>
              <a:p>
                <a:endParaRPr lang="en-US"/>
              </a:p>
            </p:txBody>
          </p:sp>
          <p:sp>
            <p:nvSpPr>
              <p:cNvPr id="70714" name="Line 60"/>
              <p:cNvSpPr>
                <a:spLocks noChangeShapeType="1"/>
              </p:cNvSpPr>
              <p:nvPr/>
            </p:nvSpPr>
            <p:spPr bwMode="auto">
              <a:xfrm>
                <a:off x="3968" y="10028"/>
                <a:ext cx="188" cy="0"/>
              </a:xfrm>
              <a:prstGeom prst="line">
                <a:avLst/>
              </a:prstGeom>
              <a:noFill/>
              <a:ln w="9525">
                <a:solidFill>
                  <a:srgbClr val="000000"/>
                </a:solidFill>
                <a:round/>
              </a:ln>
            </p:spPr>
            <p:txBody>
              <a:bodyPr/>
              <a:lstStyle/>
              <a:p>
                <a:endParaRPr lang="en-US"/>
              </a:p>
            </p:txBody>
          </p:sp>
          <p:sp>
            <p:nvSpPr>
              <p:cNvPr id="70715" name="Line 61"/>
              <p:cNvSpPr>
                <a:spLocks noChangeShapeType="1"/>
              </p:cNvSpPr>
              <p:nvPr/>
            </p:nvSpPr>
            <p:spPr bwMode="auto">
              <a:xfrm flipV="1">
                <a:off x="5078" y="11033"/>
                <a:ext cx="0" cy="112"/>
              </a:xfrm>
              <a:prstGeom prst="line">
                <a:avLst/>
              </a:prstGeom>
              <a:noFill/>
              <a:ln w="9525">
                <a:solidFill>
                  <a:srgbClr val="000000"/>
                </a:solidFill>
                <a:round/>
              </a:ln>
            </p:spPr>
            <p:txBody>
              <a:bodyPr/>
              <a:lstStyle/>
              <a:p>
                <a:endParaRPr lang="en-US"/>
              </a:p>
            </p:txBody>
          </p:sp>
          <p:sp>
            <p:nvSpPr>
              <p:cNvPr id="70716" name="Line 62"/>
              <p:cNvSpPr>
                <a:spLocks noChangeShapeType="1"/>
              </p:cNvSpPr>
              <p:nvPr/>
            </p:nvSpPr>
            <p:spPr bwMode="auto">
              <a:xfrm flipV="1">
                <a:off x="6203" y="11033"/>
                <a:ext cx="0" cy="112"/>
              </a:xfrm>
              <a:prstGeom prst="line">
                <a:avLst/>
              </a:prstGeom>
              <a:noFill/>
              <a:ln w="9525">
                <a:solidFill>
                  <a:srgbClr val="000000"/>
                </a:solidFill>
                <a:round/>
              </a:ln>
            </p:spPr>
            <p:txBody>
              <a:bodyPr/>
              <a:lstStyle/>
              <a:p>
                <a:endParaRPr lang="en-US"/>
              </a:p>
            </p:txBody>
          </p:sp>
          <p:sp>
            <p:nvSpPr>
              <p:cNvPr id="70717" name="Line 63"/>
              <p:cNvSpPr>
                <a:spLocks noChangeShapeType="1"/>
              </p:cNvSpPr>
              <p:nvPr/>
            </p:nvSpPr>
            <p:spPr bwMode="auto">
              <a:xfrm flipV="1">
                <a:off x="7321" y="11033"/>
                <a:ext cx="0" cy="112"/>
              </a:xfrm>
              <a:prstGeom prst="line">
                <a:avLst/>
              </a:prstGeom>
              <a:noFill/>
              <a:ln w="9525">
                <a:solidFill>
                  <a:srgbClr val="000000"/>
                </a:solidFill>
                <a:round/>
              </a:ln>
            </p:spPr>
            <p:txBody>
              <a:bodyPr/>
              <a:lstStyle/>
              <a:p>
                <a:endParaRPr lang="en-US"/>
              </a:p>
            </p:txBody>
          </p:sp>
          <p:sp>
            <p:nvSpPr>
              <p:cNvPr id="70718" name="Line 64"/>
              <p:cNvSpPr>
                <a:spLocks noChangeShapeType="1"/>
              </p:cNvSpPr>
              <p:nvPr/>
            </p:nvSpPr>
            <p:spPr bwMode="auto">
              <a:xfrm flipV="1">
                <a:off x="4515" y="11033"/>
                <a:ext cx="0" cy="112"/>
              </a:xfrm>
              <a:prstGeom prst="line">
                <a:avLst/>
              </a:prstGeom>
              <a:noFill/>
              <a:ln w="9525">
                <a:solidFill>
                  <a:srgbClr val="000000"/>
                </a:solidFill>
                <a:round/>
              </a:ln>
            </p:spPr>
            <p:txBody>
              <a:bodyPr/>
              <a:lstStyle/>
              <a:p>
                <a:endParaRPr lang="en-US"/>
              </a:p>
            </p:txBody>
          </p:sp>
          <p:sp>
            <p:nvSpPr>
              <p:cNvPr id="70719" name="Line 65"/>
              <p:cNvSpPr>
                <a:spLocks noChangeShapeType="1"/>
              </p:cNvSpPr>
              <p:nvPr/>
            </p:nvSpPr>
            <p:spPr bwMode="auto">
              <a:xfrm flipV="1">
                <a:off x="5640" y="11033"/>
                <a:ext cx="0" cy="112"/>
              </a:xfrm>
              <a:prstGeom prst="line">
                <a:avLst/>
              </a:prstGeom>
              <a:noFill/>
              <a:ln w="9525">
                <a:solidFill>
                  <a:srgbClr val="000000"/>
                </a:solidFill>
                <a:round/>
              </a:ln>
            </p:spPr>
            <p:txBody>
              <a:bodyPr/>
              <a:lstStyle/>
              <a:p>
                <a:endParaRPr lang="en-US"/>
              </a:p>
            </p:txBody>
          </p:sp>
          <p:sp>
            <p:nvSpPr>
              <p:cNvPr id="70720" name="Line 66"/>
              <p:cNvSpPr>
                <a:spLocks noChangeShapeType="1"/>
              </p:cNvSpPr>
              <p:nvPr/>
            </p:nvSpPr>
            <p:spPr bwMode="auto">
              <a:xfrm flipV="1">
                <a:off x="6758" y="11033"/>
                <a:ext cx="0" cy="112"/>
              </a:xfrm>
              <a:prstGeom prst="line">
                <a:avLst/>
              </a:prstGeom>
              <a:noFill/>
              <a:ln w="9525">
                <a:solidFill>
                  <a:srgbClr val="000000"/>
                </a:solidFill>
                <a:round/>
              </a:ln>
            </p:spPr>
            <p:txBody>
              <a:bodyPr/>
              <a:lstStyle/>
              <a:p>
                <a:endParaRPr lang="en-US"/>
              </a:p>
            </p:txBody>
          </p:sp>
          <p:sp>
            <p:nvSpPr>
              <p:cNvPr id="70721" name="Oval 67"/>
              <p:cNvSpPr>
                <a:spLocks noChangeArrowheads="1"/>
              </p:cNvSpPr>
              <p:nvPr/>
            </p:nvSpPr>
            <p:spPr bwMode="auto">
              <a:xfrm flipV="1">
                <a:off x="4425" y="10245"/>
                <a:ext cx="71" cy="71"/>
              </a:xfrm>
              <a:prstGeom prst="ellipse">
                <a:avLst/>
              </a:prstGeom>
              <a:solidFill>
                <a:srgbClr val="000000"/>
              </a:solidFill>
              <a:ln w="9525">
                <a:solidFill>
                  <a:srgbClr val="000000"/>
                </a:solidFill>
                <a:round/>
              </a:ln>
            </p:spPr>
            <p:txBody>
              <a:bodyPr/>
              <a:lstStyle/>
              <a:p>
                <a:endParaRPr lang="en-US"/>
              </a:p>
            </p:txBody>
          </p:sp>
          <p:sp>
            <p:nvSpPr>
              <p:cNvPr id="70722" name="Oval 68"/>
              <p:cNvSpPr>
                <a:spLocks noChangeArrowheads="1"/>
              </p:cNvSpPr>
              <p:nvPr/>
            </p:nvSpPr>
            <p:spPr bwMode="auto">
              <a:xfrm flipV="1">
                <a:off x="6730" y="10265"/>
                <a:ext cx="71" cy="71"/>
              </a:xfrm>
              <a:prstGeom prst="ellipse">
                <a:avLst/>
              </a:prstGeom>
              <a:solidFill>
                <a:srgbClr val="000000"/>
              </a:solidFill>
              <a:ln w="9525">
                <a:solidFill>
                  <a:srgbClr val="000000"/>
                </a:solidFill>
                <a:round/>
              </a:ln>
            </p:spPr>
            <p:txBody>
              <a:bodyPr/>
              <a:lstStyle/>
              <a:p>
                <a:endParaRPr lang="en-US"/>
              </a:p>
            </p:txBody>
          </p:sp>
          <p:sp>
            <p:nvSpPr>
              <p:cNvPr id="70723" name="Oval 69"/>
              <p:cNvSpPr>
                <a:spLocks noChangeArrowheads="1"/>
              </p:cNvSpPr>
              <p:nvPr/>
            </p:nvSpPr>
            <p:spPr bwMode="auto">
              <a:xfrm flipV="1">
                <a:off x="4478" y="9425"/>
                <a:ext cx="71" cy="71"/>
              </a:xfrm>
              <a:prstGeom prst="ellipse">
                <a:avLst/>
              </a:prstGeom>
              <a:solidFill>
                <a:srgbClr val="000000"/>
              </a:solidFill>
              <a:ln w="9525">
                <a:solidFill>
                  <a:srgbClr val="000000"/>
                </a:solidFill>
                <a:round/>
              </a:ln>
            </p:spPr>
            <p:txBody>
              <a:bodyPr/>
              <a:lstStyle/>
              <a:p>
                <a:endParaRPr lang="en-US"/>
              </a:p>
            </p:txBody>
          </p:sp>
          <p:sp>
            <p:nvSpPr>
              <p:cNvPr id="70724" name="Oval 70"/>
              <p:cNvSpPr>
                <a:spLocks noChangeArrowheads="1"/>
              </p:cNvSpPr>
              <p:nvPr/>
            </p:nvSpPr>
            <p:spPr bwMode="auto">
              <a:xfrm flipV="1">
                <a:off x="5610" y="9445"/>
                <a:ext cx="71" cy="71"/>
              </a:xfrm>
              <a:prstGeom prst="ellipse">
                <a:avLst/>
              </a:prstGeom>
              <a:solidFill>
                <a:srgbClr val="000000"/>
              </a:solidFill>
              <a:ln w="9525">
                <a:solidFill>
                  <a:srgbClr val="000000"/>
                </a:solidFill>
                <a:round/>
              </a:ln>
            </p:spPr>
            <p:txBody>
              <a:bodyPr/>
              <a:lstStyle/>
              <a:p>
                <a:endParaRPr lang="en-US"/>
              </a:p>
            </p:txBody>
          </p:sp>
          <p:sp>
            <p:nvSpPr>
              <p:cNvPr id="70725" name="Oval 71"/>
              <p:cNvSpPr>
                <a:spLocks noChangeArrowheads="1"/>
              </p:cNvSpPr>
              <p:nvPr/>
            </p:nvSpPr>
            <p:spPr bwMode="auto">
              <a:xfrm flipV="1">
                <a:off x="6730" y="9493"/>
                <a:ext cx="71" cy="71"/>
              </a:xfrm>
              <a:prstGeom prst="ellipse">
                <a:avLst/>
              </a:prstGeom>
              <a:solidFill>
                <a:srgbClr val="000000"/>
              </a:solidFill>
              <a:ln w="9525">
                <a:solidFill>
                  <a:srgbClr val="000000"/>
                </a:solidFill>
                <a:round/>
              </a:ln>
            </p:spPr>
            <p:txBody>
              <a:bodyPr/>
              <a:lstStyle/>
              <a:p>
                <a:endParaRPr lang="en-US"/>
              </a:p>
            </p:txBody>
          </p:sp>
          <p:sp>
            <p:nvSpPr>
              <p:cNvPr id="70726" name="Oval 72"/>
              <p:cNvSpPr>
                <a:spLocks noChangeArrowheads="1"/>
              </p:cNvSpPr>
              <p:nvPr/>
            </p:nvSpPr>
            <p:spPr bwMode="auto">
              <a:xfrm flipV="1">
                <a:off x="6170" y="8193"/>
                <a:ext cx="71" cy="77"/>
              </a:xfrm>
              <a:prstGeom prst="ellipse">
                <a:avLst/>
              </a:prstGeom>
              <a:solidFill>
                <a:srgbClr val="000000"/>
              </a:solidFill>
              <a:ln w="9525">
                <a:solidFill>
                  <a:srgbClr val="000000"/>
                </a:solidFill>
                <a:round/>
              </a:ln>
            </p:spPr>
            <p:txBody>
              <a:bodyPr/>
              <a:lstStyle/>
              <a:p>
                <a:endParaRPr lang="en-US"/>
              </a:p>
            </p:txBody>
          </p:sp>
          <p:sp>
            <p:nvSpPr>
              <p:cNvPr id="70727" name="Text Box 73"/>
              <p:cNvSpPr txBox="1">
                <a:spLocks noChangeArrowheads="1"/>
              </p:cNvSpPr>
              <p:nvPr/>
            </p:nvSpPr>
            <p:spPr bwMode="auto">
              <a:xfrm>
                <a:off x="3688" y="11221"/>
                <a:ext cx="542" cy="480"/>
              </a:xfrm>
              <a:prstGeom prst="rect">
                <a:avLst/>
              </a:prstGeom>
              <a:noFill/>
              <a:ln w="9525">
                <a:noFill/>
                <a:miter lim="800000"/>
              </a:ln>
            </p:spPr>
            <p:txBody>
              <a:bodyPr lIns="0" tIns="0" rIns="0" bIns="0"/>
              <a:lstStyle/>
              <a:p>
                <a:pPr algn="ctr"/>
                <a:r>
                  <a:rPr lang="en-US" sz="1100"/>
                  <a:t>10</a:t>
                </a:r>
                <a:endParaRPr lang="en-US" sz="2400"/>
              </a:p>
            </p:txBody>
          </p:sp>
          <p:sp>
            <p:nvSpPr>
              <p:cNvPr id="70728" name="Text Box 74"/>
              <p:cNvSpPr txBox="1">
                <a:spLocks noChangeArrowheads="1"/>
              </p:cNvSpPr>
              <p:nvPr/>
            </p:nvSpPr>
            <p:spPr bwMode="auto">
              <a:xfrm>
                <a:off x="4243" y="11221"/>
                <a:ext cx="542" cy="480"/>
              </a:xfrm>
              <a:prstGeom prst="rect">
                <a:avLst/>
              </a:prstGeom>
              <a:noFill/>
              <a:ln w="9525">
                <a:noFill/>
                <a:miter lim="800000"/>
              </a:ln>
            </p:spPr>
            <p:txBody>
              <a:bodyPr lIns="0" tIns="0" rIns="0" bIns="0"/>
              <a:lstStyle/>
              <a:p>
                <a:pPr algn="ctr"/>
                <a:r>
                  <a:rPr lang="en-US" sz="1100"/>
                  <a:t>15</a:t>
                </a:r>
                <a:endParaRPr lang="en-US" sz="2400"/>
              </a:p>
            </p:txBody>
          </p:sp>
          <p:sp>
            <p:nvSpPr>
              <p:cNvPr id="70729" name="Text Box 75"/>
              <p:cNvSpPr txBox="1">
                <a:spLocks noChangeArrowheads="1"/>
              </p:cNvSpPr>
              <p:nvPr/>
            </p:nvSpPr>
            <p:spPr bwMode="auto">
              <a:xfrm>
                <a:off x="4806" y="11221"/>
                <a:ext cx="542" cy="480"/>
              </a:xfrm>
              <a:prstGeom prst="rect">
                <a:avLst/>
              </a:prstGeom>
              <a:noFill/>
              <a:ln w="9525">
                <a:noFill/>
                <a:miter lim="800000"/>
              </a:ln>
            </p:spPr>
            <p:txBody>
              <a:bodyPr lIns="0" tIns="0" rIns="0" bIns="0"/>
              <a:lstStyle/>
              <a:p>
                <a:pPr algn="ctr"/>
                <a:r>
                  <a:rPr lang="en-US" sz="1100"/>
                  <a:t>20</a:t>
                </a:r>
                <a:endParaRPr lang="en-US" sz="2400"/>
              </a:p>
            </p:txBody>
          </p:sp>
          <p:sp>
            <p:nvSpPr>
              <p:cNvPr id="70730" name="Text Box 76"/>
              <p:cNvSpPr txBox="1">
                <a:spLocks noChangeArrowheads="1"/>
              </p:cNvSpPr>
              <p:nvPr/>
            </p:nvSpPr>
            <p:spPr bwMode="auto">
              <a:xfrm>
                <a:off x="5361" y="11221"/>
                <a:ext cx="542" cy="480"/>
              </a:xfrm>
              <a:prstGeom prst="rect">
                <a:avLst/>
              </a:prstGeom>
              <a:noFill/>
              <a:ln w="9525">
                <a:noFill/>
                <a:miter lim="800000"/>
              </a:ln>
            </p:spPr>
            <p:txBody>
              <a:bodyPr lIns="0" tIns="0" rIns="0" bIns="0"/>
              <a:lstStyle/>
              <a:p>
                <a:pPr algn="ctr"/>
                <a:r>
                  <a:rPr lang="en-US" sz="1100"/>
                  <a:t>25</a:t>
                </a:r>
                <a:endParaRPr lang="en-US" sz="2400"/>
              </a:p>
            </p:txBody>
          </p:sp>
          <p:sp>
            <p:nvSpPr>
              <p:cNvPr id="70731" name="Text Box 77"/>
              <p:cNvSpPr txBox="1">
                <a:spLocks noChangeArrowheads="1"/>
              </p:cNvSpPr>
              <p:nvPr/>
            </p:nvSpPr>
            <p:spPr bwMode="auto">
              <a:xfrm>
                <a:off x="5931" y="11221"/>
                <a:ext cx="542" cy="480"/>
              </a:xfrm>
              <a:prstGeom prst="rect">
                <a:avLst/>
              </a:prstGeom>
              <a:noFill/>
              <a:ln w="9525">
                <a:noFill/>
                <a:miter lim="800000"/>
              </a:ln>
            </p:spPr>
            <p:txBody>
              <a:bodyPr lIns="0" tIns="0" rIns="0" bIns="0"/>
              <a:lstStyle/>
              <a:p>
                <a:pPr algn="ctr"/>
                <a:r>
                  <a:rPr lang="en-US" sz="1100"/>
                  <a:t>30</a:t>
                </a:r>
                <a:endParaRPr lang="en-US" sz="2400"/>
              </a:p>
            </p:txBody>
          </p:sp>
          <p:sp>
            <p:nvSpPr>
              <p:cNvPr id="70732" name="Text Box 78"/>
              <p:cNvSpPr txBox="1">
                <a:spLocks noChangeArrowheads="1"/>
              </p:cNvSpPr>
              <p:nvPr/>
            </p:nvSpPr>
            <p:spPr bwMode="auto">
              <a:xfrm>
                <a:off x="6486" y="11221"/>
                <a:ext cx="542" cy="480"/>
              </a:xfrm>
              <a:prstGeom prst="rect">
                <a:avLst/>
              </a:prstGeom>
              <a:noFill/>
              <a:ln w="9525">
                <a:noFill/>
                <a:miter lim="800000"/>
              </a:ln>
            </p:spPr>
            <p:txBody>
              <a:bodyPr lIns="0" tIns="0" rIns="0" bIns="0"/>
              <a:lstStyle/>
              <a:p>
                <a:pPr algn="ctr"/>
                <a:r>
                  <a:rPr lang="en-US" sz="1100"/>
                  <a:t>35</a:t>
                </a:r>
                <a:endParaRPr lang="en-US" sz="2400"/>
              </a:p>
            </p:txBody>
          </p:sp>
          <p:sp>
            <p:nvSpPr>
              <p:cNvPr id="70733" name="Text Box 79"/>
              <p:cNvSpPr txBox="1">
                <a:spLocks noChangeArrowheads="1"/>
              </p:cNvSpPr>
              <p:nvPr/>
            </p:nvSpPr>
            <p:spPr bwMode="auto">
              <a:xfrm>
                <a:off x="7048" y="11221"/>
                <a:ext cx="542" cy="480"/>
              </a:xfrm>
              <a:prstGeom prst="rect">
                <a:avLst/>
              </a:prstGeom>
              <a:noFill/>
              <a:ln w="9525">
                <a:noFill/>
                <a:miter lim="800000"/>
              </a:ln>
            </p:spPr>
            <p:txBody>
              <a:bodyPr lIns="0" tIns="0" rIns="0" bIns="0"/>
              <a:lstStyle/>
              <a:p>
                <a:pPr algn="ctr"/>
                <a:r>
                  <a:rPr lang="en-US" sz="1100"/>
                  <a:t>40</a:t>
                </a:r>
                <a:endParaRPr lang="en-US" sz="2400"/>
              </a:p>
            </p:txBody>
          </p:sp>
          <p:sp>
            <p:nvSpPr>
              <p:cNvPr id="70734" name="Text Box 80"/>
              <p:cNvSpPr txBox="1">
                <a:spLocks noChangeArrowheads="1"/>
              </p:cNvSpPr>
              <p:nvPr/>
            </p:nvSpPr>
            <p:spPr bwMode="auto">
              <a:xfrm>
                <a:off x="3305" y="11011"/>
                <a:ext cx="542" cy="480"/>
              </a:xfrm>
              <a:prstGeom prst="rect">
                <a:avLst/>
              </a:prstGeom>
              <a:noFill/>
              <a:ln w="9525">
                <a:noFill/>
                <a:miter lim="800000"/>
              </a:ln>
            </p:spPr>
            <p:txBody>
              <a:bodyPr lIns="0" tIns="0" rIns="0" bIns="0"/>
              <a:lstStyle/>
              <a:p>
                <a:pPr algn="r"/>
                <a:r>
                  <a:rPr lang="en-US" sz="1100"/>
                  <a:t>0</a:t>
                </a:r>
                <a:endParaRPr lang="en-US" sz="2400"/>
              </a:p>
            </p:txBody>
          </p:sp>
          <p:sp>
            <p:nvSpPr>
              <p:cNvPr id="70735" name="Text Box 81"/>
              <p:cNvSpPr txBox="1">
                <a:spLocks noChangeArrowheads="1"/>
              </p:cNvSpPr>
              <p:nvPr/>
            </p:nvSpPr>
            <p:spPr bwMode="auto">
              <a:xfrm>
                <a:off x="3305" y="7650"/>
                <a:ext cx="542" cy="480"/>
              </a:xfrm>
              <a:prstGeom prst="rect">
                <a:avLst/>
              </a:prstGeom>
              <a:noFill/>
              <a:ln w="9525">
                <a:noFill/>
                <a:miter lim="800000"/>
              </a:ln>
            </p:spPr>
            <p:txBody>
              <a:bodyPr lIns="0" tIns="0" rIns="0" bIns="0"/>
              <a:lstStyle/>
              <a:p>
                <a:pPr algn="r"/>
                <a:r>
                  <a:rPr lang="en-US" sz="1100"/>
                  <a:t>30</a:t>
                </a:r>
                <a:endParaRPr lang="en-US" sz="2400"/>
              </a:p>
            </p:txBody>
          </p:sp>
          <p:sp>
            <p:nvSpPr>
              <p:cNvPr id="70736" name="Text Box 82"/>
              <p:cNvSpPr txBox="1">
                <a:spLocks noChangeArrowheads="1"/>
              </p:cNvSpPr>
              <p:nvPr/>
            </p:nvSpPr>
            <p:spPr bwMode="auto">
              <a:xfrm>
                <a:off x="3305" y="9893"/>
                <a:ext cx="542" cy="480"/>
              </a:xfrm>
              <a:prstGeom prst="rect">
                <a:avLst/>
              </a:prstGeom>
              <a:noFill/>
              <a:ln w="9525">
                <a:noFill/>
                <a:miter lim="800000"/>
              </a:ln>
            </p:spPr>
            <p:txBody>
              <a:bodyPr lIns="0" tIns="0" rIns="0" bIns="0"/>
              <a:lstStyle/>
              <a:p>
                <a:pPr algn="r"/>
                <a:r>
                  <a:rPr lang="en-US" sz="1100"/>
                  <a:t>10</a:t>
                </a:r>
                <a:endParaRPr lang="en-US" sz="2400"/>
              </a:p>
            </p:txBody>
          </p:sp>
          <p:sp>
            <p:nvSpPr>
              <p:cNvPr id="70737" name="Text Box 83"/>
              <p:cNvSpPr txBox="1">
                <a:spLocks noChangeArrowheads="1"/>
              </p:cNvSpPr>
              <p:nvPr/>
            </p:nvSpPr>
            <p:spPr bwMode="auto">
              <a:xfrm>
                <a:off x="3305" y="8782"/>
                <a:ext cx="542" cy="480"/>
              </a:xfrm>
              <a:prstGeom prst="rect">
                <a:avLst/>
              </a:prstGeom>
              <a:noFill/>
              <a:ln w="9525">
                <a:noFill/>
                <a:miter lim="800000"/>
              </a:ln>
            </p:spPr>
            <p:txBody>
              <a:bodyPr lIns="0" tIns="0" rIns="0" bIns="0"/>
              <a:lstStyle/>
              <a:p>
                <a:pPr algn="r"/>
                <a:r>
                  <a:rPr lang="en-US" sz="1100"/>
                  <a:t>20</a:t>
                </a:r>
                <a:endParaRPr lang="en-US" sz="2400"/>
              </a:p>
            </p:txBody>
          </p:sp>
          <p:sp>
            <p:nvSpPr>
              <p:cNvPr id="70738" name="Text Box 84"/>
              <p:cNvSpPr txBox="1">
                <a:spLocks noChangeArrowheads="1"/>
              </p:cNvSpPr>
              <p:nvPr/>
            </p:nvSpPr>
            <p:spPr bwMode="auto">
              <a:xfrm>
                <a:off x="2769" y="7545"/>
                <a:ext cx="725" cy="3824"/>
              </a:xfrm>
              <a:prstGeom prst="rect">
                <a:avLst/>
              </a:prstGeom>
              <a:noFill/>
              <a:ln w="9525">
                <a:noFill/>
                <a:miter lim="800000"/>
              </a:ln>
            </p:spPr>
            <p:txBody>
              <a:bodyPr lIns="0" tIns="0" rIns="0" bIns="0"/>
              <a:lstStyle/>
              <a:p>
                <a:pPr algn="ctr"/>
                <a:endParaRPr lang="en-US" sz="1400" dirty="0"/>
              </a:p>
              <a:p>
                <a:pPr algn="ctr"/>
                <a:endParaRPr lang="en-US" sz="1400" dirty="0"/>
              </a:p>
              <a:p>
                <a:pPr algn="ctr"/>
                <a:endParaRPr lang="en-US" sz="1400" dirty="0"/>
              </a:p>
              <a:p>
                <a:pPr algn="ctr"/>
                <a:endParaRPr lang="en-US" sz="1400" dirty="0"/>
              </a:p>
              <a:p>
                <a:pPr algn="ctr"/>
                <a:r>
                  <a:rPr lang="en-US" sz="1400" dirty="0"/>
                  <a:t>Tensile Strength, kg/cm</a:t>
                </a:r>
                <a:r>
                  <a:rPr lang="en-US" sz="1400" baseline="30000" dirty="0"/>
                  <a:t>2</a:t>
                </a:r>
                <a:endParaRPr lang="en-US" sz="1400" dirty="0"/>
              </a:p>
            </p:txBody>
          </p:sp>
          <p:sp>
            <p:nvSpPr>
              <p:cNvPr id="70739" name="Text Box 85"/>
              <p:cNvSpPr txBox="1">
                <a:spLocks noChangeArrowheads="1"/>
              </p:cNvSpPr>
              <p:nvPr/>
            </p:nvSpPr>
            <p:spPr bwMode="auto">
              <a:xfrm>
                <a:off x="4153" y="11768"/>
                <a:ext cx="2972" cy="330"/>
              </a:xfrm>
              <a:prstGeom prst="rect">
                <a:avLst/>
              </a:prstGeom>
              <a:noFill/>
              <a:ln w="9525">
                <a:noFill/>
                <a:miter lim="800000"/>
              </a:ln>
            </p:spPr>
            <p:txBody>
              <a:bodyPr lIns="0" tIns="0" rIns="0" bIns="0"/>
              <a:lstStyle/>
              <a:p>
                <a:pPr algn="ctr"/>
                <a:r>
                  <a:rPr lang="en-US" sz="1400" dirty="0"/>
                  <a:t>Cotton Weight Percentage</a:t>
                </a:r>
                <a:endParaRPr lang="en-US" sz="1400" dirty="0"/>
              </a:p>
            </p:txBody>
          </p:sp>
          <p:sp>
            <p:nvSpPr>
              <p:cNvPr id="70740" name="Text Box 86"/>
              <p:cNvSpPr txBox="1">
                <a:spLocks noChangeArrowheads="1"/>
              </p:cNvSpPr>
              <p:nvPr/>
            </p:nvSpPr>
            <p:spPr bwMode="auto">
              <a:xfrm>
                <a:off x="2300" y="12225"/>
                <a:ext cx="7280" cy="680"/>
              </a:xfrm>
              <a:prstGeom prst="rect">
                <a:avLst/>
              </a:prstGeom>
              <a:noFill/>
              <a:ln w="9525">
                <a:noFill/>
                <a:miter lim="800000"/>
              </a:ln>
            </p:spPr>
            <p:txBody>
              <a:bodyPr lIns="0" tIns="0" rIns="0" bIns="0"/>
              <a:lstStyle/>
              <a:p>
                <a:pPr algn="ctr"/>
                <a:r>
                  <a:rPr lang="en-US" sz="1600" b="1" dirty="0"/>
                  <a:t>Scatter Diagram of Tensile Strength Versus Cotton Weight Percentage</a:t>
                </a:r>
                <a:endParaRPr lang="en-US" sz="1600" dirty="0"/>
              </a:p>
            </p:txBody>
          </p:sp>
          <p:sp>
            <p:nvSpPr>
              <p:cNvPr id="70742" name="Oval 88"/>
              <p:cNvSpPr>
                <a:spLocks noChangeArrowheads="1"/>
              </p:cNvSpPr>
              <p:nvPr/>
            </p:nvSpPr>
            <p:spPr bwMode="auto">
              <a:xfrm flipV="1">
                <a:off x="4478" y="9725"/>
                <a:ext cx="71" cy="71"/>
              </a:xfrm>
              <a:prstGeom prst="ellipse">
                <a:avLst/>
              </a:prstGeom>
              <a:solidFill>
                <a:srgbClr val="000000"/>
              </a:solidFill>
              <a:ln w="9525">
                <a:solidFill>
                  <a:srgbClr val="000000"/>
                </a:solidFill>
                <a:round/>
              </a:ln>
            </p:spPr>
            <p:txBody>
              <a:bodyPr/>
              <a:lstStyle/>
              <a:p>
                <a:endParaRPr lang="en-US"/>
              </a:p>
            </p:txBody>
          </p:sp>
          <p:sp>
            <p:nvSpPr>
              <p:cNvPr id="70743" name="Oval 89"/>
              <p:cNvSpPr>
                <a:spLocks noChangeArrowheads="1"/>
              </p:cNvSpPr>
              <p:nvPr/>
            </p:nvSpPr>
            <p:spPr bwMode="auto">
              <a:xfrm flipV="1">
                <a:off x="4553" y="10245"/>
                <a:ext cx="71" cy="71"/>
              </a:xfrm>
              <a:prstGeom prst="ellipse">
                <a:avLst/>
              </a:prstGeom>
              <a:solidFill>
                <a:srgbClr val="000000"/>
              </a:solidFill>
              <a:ln w="9525">
                <a:solidFill>
                  <a:srgbClr val="000000"/>
                </a:solidFill>
                <a:round/>
              </a:ln>
            </p:spPr>
            <p:txBody>
              <a:bodyPr/>
              <a:lstStyle/>
              <a:p>
                <a:endParaRPr lang="en-US"/>
              </a:p>
            </p:txBody>
          </p:sp>
          <p:sp>
            <p:nvSpPr>
              <p:cNvPr id="70744" name="Oval 90"/>
              <p:cNvSpPr>
                <a:spLocks noChangeArrowheads="1"/>
              </p:cNvSpPr>
              <p:nvPr/>
            </p:nvSpPr>
            <p:spPr bwMode="auto">
              <a:xfrm flipV="1">
                <a:off x="4478" y="9823"/>
                <a:ext cx="71" cy="71"/>
              </a:xfrm>
              <a:prstGeom prst="ellipse">
                <a:avLst/>
              </a:prstGeom>
              <a:noFill/>
              <a:ln w="9525">
                <a:solidFill>
                  <a:srgbClr val="000000"/>
                </a:solidFill>
                <a:round/>
              </a:ln>
            </p:spPr>
            <p:txBody>
              <a:bodyPr/>
              <a:lstStyle/>
              <a:p>
                <a:endParaRPr lang="en-US"/>
              </a:p>
            </p:txBody>
          </p:sp>
          <p:sp>
            <p:nvSpPr>
              <p:cNvPr id="70745" name="Oval 91"/>
              <p:cNvSpPr>
                <a:spLocks noChangeArrowheads="1"/>
              </p:cNvSpPr>
              <p:nvPr/>
            </p:nvSpPr>
            <p:spPr bwMode="auto">
              <a:xfrm flipV="1">
                <a:off x="4478" y="9928"/>
                <a:ext cx="71" cy="71"/>
              </a:xfrm>
              <a:prstGeom prst="ellipse">
                <a:avLst/>
              </a:prstGeom>
              <a:solidFill>
                <a:srgbClr val="000000"/>
              </a:solidFill>
              <a:ln w="9525">
                <a:solidFill>
                  <a:srgbClr val="000000"/>
                </a:solidFill>
                <a:round/>
              </a:ln>
            </p:spPr>
            <p:txBody>
              <a:bodyPr/>
              <a:lstStyle/>
              <a:p>
                <a:endParaRPr lang="en-US"/>
              </a:p>
            </p:txBody>
          </p:sp>
          <p:sp>
            <p:nvSpPr>
              <p:cNvPr id="70746" name="Oval 92"/>
              <p:cNvSpPr>
                <a:spLocks noChangeArrowheads="1"/>
              </p:cNvSpPr>
              <p:nvPr/>
            </p:nvSpPr>
            <p:spPr bwMode="auto">
              <a:xfrm flipV="1">
                <a:off x="4993" y="9725"/>
                <a:ext cx="71" cy="71"/>
              </a:xfrm>
              <a:prstGeom prst="ellipse">
                <a:avLst/>
              </a:prstGeom>
              <a:solidFill>
                <a:srgbClr val="000000"/>
              </a:solidFill>
              <a:ln w="9525">
                <a:solidFill>
                  <a:srgbClr val="000000"/>
                </a:solidFill>
                <a:round/>
              </a:ln>
            </p:spPr>
            <p:txBody>
              <a:bodyPr/>
              <a:lstStyle/>
              <a:p>
                <a:endParaRPr lang="en-US"/>
              </a:p>
            </p:txBody>
          </p:sp>
          <p:sp>
            <p:nvSpPr>
              <p:cNvPr id="70747" name="Oval 93"/>
              <p:cNvSpPr>
                <a:spLocks noChangeArrowheads="1"/>
              </p:cNvSpPr>
              <p:nvPr/>
            </p:nvSpPr>
            <p:spPr bwMode="auto">
              <a:xfrm flipV="1">
                <a:off x="4993" y="9005"/>
                <a:ext cx="71" cy="71"/>
              </a:xfrm>
              <a:prstGeom prst="ellipse">
                <a:avLst/>
              </a:prstGeom>
              <a:solidFill>
                <a:srgbClr val="000000"/>
              </a:solidFill>
              <a:ln w="9525">
                <a:solidFill>
                  <a:srgbClr val="000000"/>
                </a:solidFill>
                <a:round/>
              </a:ln>
            </p:spPr>
            <p:txBody>
              <a:bodyPr/>
              <a:lstStyle/>
              <a:p>
                <a:endParaRPr lang="en-US"/>
              </a:p>
            </p:txBody>
          </p:sp>
          <p:sp>
            <p:nvSpPr>
              <p:cNvPr id="70748" name="Oval 94"/>
              <p:cNvSpPr>
                <a:spLocks noChangeArrowheads="1"/>
              </p:cNvSpPr>
              <p:nvPr/>
            </p:nvSpPr>
            <p:spPr bwMode="auto">
              <a:xfrm flipV="1">
                <a:off x="5113" y="9725"/>
                <a:ext cx="71" cy="71"/>
              </a:xfrm>
              <a:prstGeom prst="ellipse">
                <a:avLst/>
              </a:prstGeom>
              <a:solidFill>
                <a:srgbClr val="000000"/>
              </a:solidFill>
              <a:ln w="9525">
                <a:solidFill>
                  <a:srgbClr val="000000"/>
                </a:solidFill>
                <a:round/>
              </a:ln>
            </p:spPr>
            <p:txBody>
              <a:bodyPr/>
              <a:lstStyle/>
              <a:p>
                <a:endParaRPr lang="en-US"/>
              </a:p>
            </p:txBody>
          </p:sp>
          <p:sp>
            <p:nvSpPr>
              <p:cNvPr id="70749" name="Oval 95"/>
              <p:cNvSpPr>
                <a:spLocks noChangeArrowheads="1"/>
              </p:cNvSpPr>
              <p:nvPr/>
            </p:nvSpPr>
            <p:spPr bwMode="auto">
              <a:xfrm flipV="1">
                <a:off x="5113" y="9005"/>
                <a:ext cx="71" cy="71"/>
              </a:xfrm>
              <a:prstGeom prst="ellipse">
                <a:avLst/>
              </a:prstGeom>
              <a:solidFill>
                <a:srgbClr val="000000"/>
              </a:solidFill>
              <a:ln w="9525">
                <a:solidFill>
                  <a:srgbClr val="000000"/>
                </a:solidFill>
                <a:round/>
              </a:ln>
            </p:spPr>
            <p:txBody>
              <a:bodyPr/>
              <a:lstStyle/>
              <a:p>
                <a:endParaRPr lang="en-US"/>
              </a:p>
            </p:txBody>
          </p:sp>
          <p:sp>
            <p:nvSpPr>
              <p:cNvPr id="70750" name="Oval 96"/>
              <p:cNvSpPr>
                <a:spLocks noChangeArrowheads="1"/>
              </p:cNvSpPr>
              <p:nvPr/>
            </p:nvSpPr>
            <p:spPr bwMode="auto">
              <a:xfrm flipV="1">
                <a:off x="5053" y="9117"/>
                <a:ext cx="71" cy="71"/>
              </a:xfrm>
              <a:prstGeom prst="ellipse">
                <a:avLst/>
              </a:prstGeom>
              <a:solidFill>
                <a:srgbClr val="000000"/>
              </a:solidFill>
              <a:ln w="9525">
                <a:solidFill>
                  <a:srgbClr val="000000"/>
                </a:solidFill>
                <a:round/>
              </a:ln>
            </p:spPr>
            <p:txBody>
              <a:bodyPr/>
              <a:lstStyle/>
              <a:p>
                <a:endParaRPr lang="en-US"/>
              </a:p>
            </p:txBody>
          </p:sp>
          <p:sp>
            <p:nvSpPr>
              <p:cNvPr id="70751" name="Oval 97"/>
              <p:cNvSpPr>
                <a:spLocks noChangeArrowheads="1"/>
              </p:cNvSpPr>
              <p:nvPr/>
            </p:nvSpPr>
            <p:spPr bwMode="auto">
              <a:xfrm flipV="1">
                <a:off x="5053" y="9312"/>
                <a:ext cx="71" cy="71"/>
              </a:xfrm>
              <a:prstGeom prst="ellipse">
                <a:avLst/>
              </a:prstGeom>
              <a:noFill/>
              <a:ln w="9525">
                <a:solidFill>
                  <a:srgbClr val="000000"/>
                </a:solidFill>
                <a:round/>
              </a:ln>
            </p:spPr>
            <p:txBody>
              <a:bodyPr/>
              <a:lstStyle/>
              <a:p>
                <a:endParaRPr lang="en-US"/>
              </a:p>
            </p:txBody>
          </p:sp>
          <p:sp>
            <p:nvSpPr>
              <p:cNvPr id="70752" name="Oval 98"/>
              <p:cNvSpPr>
                <a:spLocks noChangeArrowheads="1"/>
              </p:cNvSpPr>
              <p:nvPr/>
            </p:nvSpPr>
            <p:spPr bwMode="auto">
              <a:xfrm flipV="1">
                <a:off x="5541" y="9005"/>
                <a:ext cx="71" cy="71"/>
              </a:xfrm>
              <a:prstGeom prst="ellipse">
                <a:avLst/>
              </a:prstGeom>
              <a:solidFill>
                <a:srgbClr val="000000"/>
              </a:solidFill>
              <a:ln w="9525">
                <a:solidFill>
                  <a:srgbClr val="000000"/>
                </a:solidFill>
                <a:round/>
              </a:ln>
            </p:spPr>
            <p:txBody>
              <a:bodyPr/>
              <a:lstStyle/>
              <a:p>
                <a:endParaRPr lang="en-US"/>
              </a:p>
            </p:txBody>
          </p:sp>
          <p:sp>
            <p:nvSpPr>
              <p:cNvPr id="70753" name="Oval 99"/>
              <p:cNvSpPr>
                <a:spLocks noChangeArrowheads="1"/>
              </p:cNvSpPr>
              <p:nvPr/>
            </p:nvSpPr>
            <p:spPr bwMode="auto">
              <a:xfrm flipV="1">
                <a:off x="5661" y="9005"/>
                <a:ext cx="71" cy="71"/>
              </a:xfrm>
              <a:prstGeom prst="ellipse">
                <a:avLst/>
              </a:prstGeom>
              <a:solidFill>
                <a:srgbClr val="000000"/>
              </a:solidFill>
              <a:ln w="9525">
                <a:solidFill>
                  <a:srgbClr val="000000"/>
                </a:solidFill>
                <a:round/>
              </a:ln>
            </p:spPr>
            <p:txBody>
              <a:bodyPr/>
              <a:lstStyle/>
              <a:p>
                <a:endParaRPr lang="en-US"/>
              </a:p>
            </p:txBody>
          </p:sp>
          <p:sp>
            <p:nvSpPr>
              <p:cNvPr id="70754" name="Oval 100"/>
              <p:cNvSpPr>
                <a:spLocks noChangeArrowheads="1"/>
              </p:cNvSpPr>
              <p:nvPr/>
            </p:nvSpPr>
            <p:spPr bwMode="auto">
              <a:xfrm flipV="1">
                <a:off x="5601" y="9096"/>
                <a:ext cx="71" cy="71"/>
              </a:xfrm>
              <a:prstGeom prst="ellipse">
                <a:avLst/>
              </a:prstGeom>
              <a:noFill/>
              <a:ln w="9525">
                <a:solidFill>
                  <a:srgbClr val="000000"/>
                </a:solidFill>
                <a:round/>
              </a:ln>
            </p:spPr>
            <p:txBody>
              <a:bodyPr/>
              <a:lstStyle/>
              <a:p>
                <a:endParaRPr lang="en-US"/>
              </a:p>
            </p:txBody>
          </p:sp>
          <p:sp>
            <p:nvSpPr>
              <p:cNvPr id="70755" name="Oval 101"/>
              <p:cNvSpPr>
                <a:spLocks noChangeArrowheads="1"/>
              </p:cNvSpPr>
              <p:nvPr/>
            </p:nvSpPr>
            <p:spPr bwMode="auto">
              <a:xfrm flipV="1">
                <a:off x="5541" y="8900"/>
                <a:ext cx="71" cy="71"/>
              </a:xfrm>
              <a:prstGeom prst="ellipse">
                <a:avLst/>
              </a:prstGeom>
              <a:solidFill>
                <a:srgbClr val="000000"/>
              </a:solidFill>
              <a:ln w="9525">
                <a:solidFill>
                  <a:srgbClr val="000000"/>
                </a:solidFill>
                <a:round/>
              </a:ln>
            </p:spPr>
            <p:txBody>
              <a:bodyPr/>
              <a:lstStyle/>
              <a:p>
                <a:endParaRPr lang="en-US"/>
              </a:p>
            </p:txBody>
          </p:sp>
          <p:sp>
            <p:nvSpPr>
              <p:cNvPr id="70756" name="Oval 102"/>
              <p:cNvSpPr>
                <a:spLocks noChangeArrowheads="1"/>
              </p:cNvSpPr>
              <p:nvPr/>
            </p:nvSpPr>
            <p:spPr bwMode="auto">
              <a:xfrm flipV="1">
                <a:off x="5661" y="8900"/>
                <a:ext cx="71" cy="71"/>
              </a:xfrm>
              <a:prstGeom prst="ellipse">
                <a:avLst/>
              </a:prstGeom>
              <a:solidFill>
                <a:srgbClr val="000000"/>
              </a:solidFill>
              <a:ln w="9525">
                <a:solidFill>
                  <a:srgbClr val="000000"/>
                </a:solidFill>
                <a:round/>
              </a:ln>
            </p:spPr>
            <p:txBody>
              <a:bodyPr/>
              <a:lstStyle/>
              <a:p>
                <a:endParaRPr lang="en-US"/>
              </a:p>
            </p:txBody>
          </p:sp>
          <p:sp>
            <p:nvSpPr>
              <p:cNvPr id="70757" name="Oval 103"/>
              <p:cNvSpPr>
                <a:spLocks noChangeArrowheads="1"/>
              </p:cNvSpPr>
              <p:nvPr/>
            </p:nvSpPr>
            <p:spPr bwMode="auto">
              <a:xfrm flipV="1">
                <a:off x="6170" y="8358"/>
                <a:ext cx="71" cy="77"/>
              </a:xfrm>
              <a:prstGeom prst="ellipse">
                <a:avLst/>
              </a:prstGeom>
              <a:solidFill>
                <a:srgbClr val="000000"/>
              </a:solidFill>
              <a:ln w="9525">
                <a:solidFill>
                  <a:srgbClr val="000000"/>
                </a:solidFill>
                <a:round/>
              </a:ln>
            </p:spPr>
            <p:txBody>
              <a:bodyPr/>
              <a:lstStyle/>
              <a:p>
                <a:endParaRPr lang="en-US"/>
              </a:p>
            </p:txBody>
          </p:sp>
          <p:sp>
            <p:nvSpPr>
              <p:cNvPr id="70758" name="Oval 104"/>
              <p:cNvSpPr>
                <a:spLocks noChangeArrowheads="1"/>
              </p:cNvSpPr>
              <p:nvPr/>
            </p:nvSpPr>
            <p:spPr bwMode="auto">
              <a:xfrm flipV="1">
                <a:off x="6170" y="8478"/>
                <a:ext cx="71" cy="77"/>
              </a:xfrm>
              <a:prstGeom prst="ellipse">
                <a:avLst/>
              </a:prstGeom>
              <a:solidFill>
                <a:srgbClr val="000000"/>
              </a:solidFill>
              <a:ln w="9525">
                <a:solidFill>
                  <a:srgbClr val="000000"/>
                </a:solidFill>
                <a:round/>
              </a:ln>
            </p:spPr>
            <p:txBody>
              <a:bodyPr/>
              <a:lstStyle/>
              <a:p>
                <a:endParaRPr lang="en-US"/>
              </a:p>
            </p:txBody>
          </p:sp>
          <p:sp>
            <p:nvSpPr>
              <p:cNvPr id="70759" name="Oval 105"/>
              <p:cNvSpPr>
                <a:spLocks noChangeArrowheads="1"/>
              </p:cNvSpPr>
              <p:nvPr/>
            </p:nvSpPr>
            <p:spPr bwMode="auto">
              <a:xfrm flipV="1">
                <a:off x="6170" y="8598"/>
                <a:ext cx="71" cy="77"/>
              </a:xfrm>
              <a:prstGeom prst="ellipse">
                <a:avLst/>
              </a:prstGeom>
              <a:noFill/>
              <a:ln w="9525">
                <a:solidFill>
                  <a:srgbClr val="000000"/>
                </a:solidFill>
                <a:round/>
              </a:ln>
            </p:spPr>
            <p:txBody>
              <a:bodyPr/>
              <a:lstStyle/>
              <a:p>
                <a:endParaRPr lang="en-US"/>
              </a:p>
            </p:txBody>
          </p:sp>
          <p:sp>
            <p:nvSpPr>
              <p:cNvPr id="70760" name="Oval 106"/>
              <p:cNvSpPr>
                <a:spLocks noChangeArrowheads="1"/>
              </p:cNvSpPr>
              <p:nvPr/>
            </p:nvSpPr>
            <p:spPr bwMode="auto">
              <a:xfrm flipV="1">
                <a:off x="6730" y="10048"/>
                <a:ext cx="71" cy="71"/>
              </a:xfrm>
              <a:prstGeom prst="ellipse">
                <a:avLst/>
              </a:prstGeom>
              <a:solidFill>
                <a:srgbClr val="000000"/>
              </a:solidFill>
              <a:ln w="9525">
                <a:solidFill>
                  <a:srgbClr val="000000"/>
                </a:solidFill>
                <a:round/>
              </a:ln>
            </p:spPr>
            <p:txBody>
              <a:bodyPr/>
              <a:lstStyle/>
              <a:p>
                <a:endParaRPr lang="en-US"/>
              </a:p>
            </p:txBody>
          </p:sp>
          <p:sp>
            <p:nvSpPr>
              <p:cNvPr id="70761" name="Oval 107"/>
              <p:cNvSpPr>
                <a:spLocks noChangeArrowheads="1"/>
              </p:cNvSpPr>
              <p:nvPr/>
            </p:nvSpPr>
            <p:spPr bwMode="auto">
              <a:xfrm flipV="1">
                <a:off x="6673" y="9913"/>
                <a:ext cx="71" cy="71"/>
              </a:xfrm>
              <a:prstGeom prst="ellipse">
                <a:avLst/>
              </a:prstGeom>
              <a:solidFill>
                <a:srgbClr val="000000"/>
              </a:solidFill>
              <a:ln w="9525">
                <a:solidFill>
                  <a:srgbClr val="000000"/>
                </a:solidFill>
                <a:round/>
              </a:ln>
            </p:spPr>
            <p:txBody>
              <a:bodyPr/>
              <a:lstStyle/>
              <a:p>
                <a:endParaRPr lang="en-US"/>
              </a:p>
            </p:txBody>
          </p:sp>
          <p:sp>
            <p:nvSpPr>
              <p:cNvPr id="70762" name="Oval 108"/>
              <p:cNvSpPr>
                <a:spLocks noChangeArrowheads="1"/>
              </p:cNvSpPr>
              <p:nvPr/>
            </p:nvSpPr>
            <p:spPr bwMode="auto">
              <a:xfrm flipV="1">
                <a:off x="6793" y="9913"/>
                <a:ext cx="71" cy="71"/>
              </a:xfrm>
              <a:prstGeom prst="ellipse">
                <a:avLst/>
              </a:prstGeom>
              <a:solidFill>
                <a:srgbClr val="000000"/>
              </a:solidFill>
              <a:ln w="9525">
                <a:solidFill>
                  <a:srgbClr val="000000"/>
                </a:solidFill>
                <a:round/>
              </a:ln>
            </p:spPr>
            <p:txBody>
              <a:bodyPr/>
              <a:lstStyle/>
              <a:p>
                <a:endParaRPr lang="en-US"/>
              </a:p>
            </p:txBody>
          </p:sp>
          <p:sp>
            <p:nvSpPr>
              <p:cNvPr id="70763" name="Oval 109"/>
              <p:cNvSpPr>
                <a:spLocks noChangeArrowheads="1"/>
              </p:cNvSpPr>
              <p:nvPr/>
            </p:nvSpPr>
            <p:spPr bwMode="auto">
              <a:xfrm flipV="1">
                <a:off x="6730" y="9972"/>
                <a:ext cx="71" cy="71"/>
              </a:xfrm>
              <a:prstGeom prst="ellipse">
                <a:avLst/>
              </a:prstGeom>
              <a:noFill/>
              <a:ln w="9525">
                <a:solidFill>
                  <a:srgbClr val="000000"/>
                </a:solidFill>
                <a:round/>
              </a:ln>
            </p:spPr>
            <p:txBody>
              <a:bodyPr/>
              <a:lstStyle/>
              <a:p>
                <a:endParaRPr lang="en-US"/>
              </a:p>
            </p:txBody>
          </p:sp>
          <p:sp>
            <p:nvSpPr>
              <p:cNvPr id="70764" name="Oval 110"/>
              <p:cNvSpPr>
                <a:spLocks noChangeArrowheads="1"/>
              </p:cNvSpPr>
              <p:nvPr/>
            </p:nvSpPr>
            <p:spPr bwMode="auto">
              <a:xfrm flipV="1">
                <a:off x="6110" y="8907"/>
                <a:ext cx="71" cy="71"/>
              </a:xfrm>
              <a:prstGeom prst="ellipse">
                <a:avLst/>
              </a:prstGeom>
              <a:solidFill>
                <a:srgbClr val="000000"/>
              </a:solidFill>
              <a:ln w="9525">
                <a:solidFill>
                  <a:srgbClr val="000000"/>
                </a:solidFill>
                <a:round/>
              </a:ln>
            </p:spPr>
            <p:txBody>
              <a:bodyPr/>
              <a:lstStyle/>
              <a:p>
                <a:endParaRPr lang="en-US"/>
              </a:p>
            </p:txBody>
          </p:sp>
          <p:sp>
            <p:nvSpPr>
              <p:cNvPr id="70765" name="Oval 111"/>
              <p:cNvSpPr>
                <a:spLocks noChangeArrowheads="1"/>
              </p:cNvSpPr>
              <p:nvPr/>
            </p:nvSpPr>
            <p:spPr bwMode="auto">
              <a:xfrm flipV="1">
                <a:off x="6230" y="8907"/>
                <a:ext cx="71" cy="71"/>
              </a:xfrm>
              <a:prstGeom prst="ellipse">
                <a:avLst/>
              </a:prstGeom>
              <a:solidFill>
                <a:srgbClr val="000000"/>
              </a:solidFill>
              <a:ln w="9525">
                <a:solidFill>
                  <a:srgbClr val="000000"/>
                </a:solidFill>
                <a:round/>
              </a:ln>
            </p:spPr>
            <p:txBody>
              <a:bodyPr/>
              <a:lstStyle/>
              <a:p>
                <a:endParaRPr lang="en-US"/>
              </a:p>
            </p:txBody>
          </p:sp>
        </p:grpSp>
      </p:grpSp>
      <p:sp>
        <p:nvSpPr>
          <p:cNvPr id="110" name="TextBox 109"/>
          <p:cNvSpPr txBox="1"/>
          <p:nvPr/>
        </p:nvSpPr>
        <p:spPr>
          <a:xfrm>
            <a:off x="152400" y="2438400"/>
            <a:ext cx="2895600" cy="1077218"/>
          </a:xfrm>
          <a:prstGeom prst="rect">
            <a:avLst/>
          </a:prstGeom>
          <a:noFill/>
        </p:spPr>
        <p:txBody>
          <a:bodyPr wrap="square" rtlCol="0">
            <a:spAutoFit/>
          </a:bodyPr>
          <a:lstStyle/>
          <a:p>
            <a:pPr algn="ctr"/>
            <a:r>
              <a:rPr lang="en-US" sz="3200" dirty="0"/>
              <a:t>Graphical Presentation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10838</Words>
  <Application>WPS Presentation</Application>
  <PresentationFormat>On-screen Show (4:3)</PresentationFormat>
  <Paragraphs>567</Paragraphs>
  <Slides>36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6" baseType="lpstr">
      <vt:lpstr>Arial</vt:lpstr>
      <vt:lpstr>SimSun</vt:lpstr>
      <vt:lpstr>Wingdings</vt:lpstr>
      <vt:lpstr>Cambria Math</vt:lpstr>
      <vt:lpstr>Calibri</vt:lpstr>
      <vt:lpstr>Microsoft YaHei</vt:lpstr>
      <vt:lpstr>Arial Unicode MS</vt:lpstr>
      <vt:lpstr>Times New Roman</vt:lpstr>
      <vt:lpstr>Office Theme</vt:lpstr>
      <vt:lpstr>Equation.DSMT4</vt:lpstr>
      <vt:lpstr>EXPERIMENTS</vt:lpstr>
      <vt:lpstr>Basic Principles of Experimentation</vt:lpstr>
      <vt:lpstr>PowerPoint 演示文稿</vt:lpstr>
      <vt:lpstr>Details of an Experiment</vt:lpstr>
      <vt:lpstr> Materials </vt:lpstr>
      <vt:lpstr> Methods </vt:lpstr>
      <vt:lpstr>Basic Principles of Experimentation</vt:lpstr>
      <vt:lpstr>Analysis of Results</vt:lpstr>
      <vt:lpstr>PowerPoint 演示文稿</vt:lpstr>
      <vt:lpstr>PowerPoint 演示文稿</vt:lpstr>
      <vt:lpstr>PowerPoint 演示文稿</vt:lpstr>
      <vt:lpstr>PowerPoint 演示文稿</vt:lpstr>
      <vt:lpstr>Error Bars</vt:lpstr>
      <vt:lpstr>Writing Guidelines</vt:lpstr>
      <vt:lpstr>Ethical Conduct</vt:lpstr>
      <vt:lpstr>Descriptive Statistical Analysis</vt:lpstr>
      <vt:lpstr>Test of Hypothesis</vt:lpstr>
      <vt:lpstr>PowerPoint 演示文稿</vt:lpstr>
      <vt:lpstr>PowerPoint 演示文稿</vt:lpstr>
      <vt:lpstr>Regression Analysis</vt:lpstr>
      <vt:lpstr>PowerPoint 演示文稿</vt:lpstr>
      <vt:lpstr>Examples</vt:lpstr>
      <vt:lpstr>Explanation of Data and Results</vt:lpstr>
      <vt:lpstr>Validation of Experimental Results </vt:lpstr>
      <vt:lpstr>Internal Validation</vt:lpstr>
      <vt:lpstr>External validation</vt:lpstr>
      <vt:lpstr>Interpretation of Experimental Results </vt:lpstr>
      <vt:lpstr>Generalization of Experimental Results</vt:lpstr>
      <vt:lpstr>Significant Digits (or Figures) and Rounding of Numbers </vt:lpstr>
      <vt:lpstr>Importance of Significance Digits (Figures)</vt:lpstr>
      <vt:lpstr>PowerPoint 演示文稿</vt:lpstr>
      <vt:lpstr>PowerPoint 演示文稿</vt:lpstr>
      <vt:lpstr>PowerPoint 演示文稿</vt:lpstr>
      <vt:lpstr>PowerPoint 演示文稿</vt:lpstr>
      <vt:lpstr>PowerPoint 演示文稿</vt:lpstr>
      <vt:lpstr>PowerPoint 演示文稿</vt:lpstr>
    </vt:vector>
  </TitlesOfParts>
  <Company>iitkgp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Experiments</dc:title>
  <dc:creator>PKJ Mahapatra</dc:creator>
  <cp:lastModifiedBy>Avinash Chaudhary</cp:lastModifiedBy>
  <cp:revision>61</cp:revision>
  <dcterms:created xsi:type="dcterms:W3CDTF">2013-04-19T00:54:00Z</dcterms:created>
  <dcterms:modified xsi:type="dcterms:W3CDTF">2023-10-06T03:38:36Z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D04C986775D3461CA001EE6F33D6DF13_13</vt:lpwstr>
  </property>
  <property fmtid="{D5CDD505-2E9C-101B-9397-08002B2CF9AE}" pid="3" name="KSOProductBuildVer">
    <vt:lpwstr>1033-12.2.0.13215</vt:lpwstr>
  </property>
</Properties>
</file>