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8" r:id="rId1"/>
  </p:sldMasterIdLst>
  <p:notesMasterIdLst>
    <p:notesMasterId r:id="rId93"/>
  </p:notesMasterIdLst>
  <p:sldIdLst>
    <p:sldId id="256" r:id="rId2"/>
    <p:sldId id="266" r:id="rId3"/>
    <p:sldId id="390" r:id="rId4"/>
    <p:sldId id="261" r:id="rId5"/>
    <p:sldId id="262" r:id="rId6"/>
    <p:sldId id="263" r:id="rId7"/>
    <p:sldId id="264" r:id="rId8"/>
    <p:sldId id="265" r:id="rId9"/>
    <p:sldId id="273" r:id="rId10"/>
    <p:sldId id="267" r:id="rId11"/>
    <p:sldId id="268" r:id="rId12"/>
    <p:sldId id="269" r:id="rId13"/>
    <p:sldId id="270" r:id="rId14"/>
    <p:sldId id="274" r:id="rId15"/>
    <p:sldId id="275" r:id="rId16"/>
    <p:sldId id="277" r:id="rId17"/>
    <p:sldId id="278" r:id="rId18"/>
    <p:sldId id="280" r:id="rId19"/>
    <p:sldId id="281" r:id="rId20"/>
    <p:sldId id="282" r:id="rId21"/>
    <p:sldId id="283" r:id="rId22"/>
    <p:sldId id="284" r:id="rId23"/>
    <p:sldId id="285" r:id="rId24"/>
    <p:sldId id="286" r:id="rId25"/>
    <p:sldId id="287" r:id="rId26"/>
    <p:sldId id="288" r:id="rId27"/>
    <p:sldId id="290" r:id="rId28"/>
    <p:sldId id="291" r:id="rId29"/>
    <p:sldId id="292" r:id="rId30"/>
    <p:sldId id="293" r:id="rId31"/>
    <p:sldId id="294" r:id="rId32"/>
    <p:sldId id="295" r:id="rId33"/>
    <p:sldId id="296" r:id="rId34"/>
    <p:sldId id="297" r:id="rId35"/>
    <p:sldId id="298" r:id="rId36"/>
    <p:sldId id="299" r:id="rId37"/>
    <p:sldId id="300" r:id="rId38"/>
    <p:sldId id="302" r:id="rId39"/>
    <p:sldId id="303" r:id="rId40"/>
    <p:sldId id="304" r:id="rId41"/>
    <p:sldId id="305" r:id="rId42"/>
    <p:sldId id="306" r:id="rId43"/>
    <p:sldId id="307" r:id="rId44"/>
    <p:sldId id="308" r:id="rId45"/>
    <p:sldId id="309" r:id="rId46"/>
    <p:sldId id="310" r:id="rId47"/>
    <p:sldId id="311" r:id="rId48"/>
    <p:sldId id="312" r:id="rId49"/>
    <p:sldId id="314" r:id="rId50"/>
    <p:sldId id="315" r:id="rId51"/>
    <p:sldId id="316" r:id="rId52"/>
    <p:sldId id="317" r:id="rId53"/>
    <p:sldId id="318" r:id="rId54"/>
    <p:sldId id="319" r:id="rId55"/>
    <p:sldId id="320" r:id="rId56"/>
    <p:sldId id="321" r:id="rId57"/>
    <p:sldId id="322" r:id="rId58"/>
    <p:sldId id="323" r:id="rId59"/>
    <p:sldId id="325" r:id="rId60"/>
    <p:sldId id="326" r:id="rId61"/>
    <p:sldId id="327" r:id="rId62"/>
    <p:sldId id="328" r:id="rId63"/>
    <p:sldId id="329" r:id="rId64"/>
    <p:sldId id="330" r:id="rId65"/>
    <p:sldId id="331" r:id="rId66"/>
    <p:sldId id="332" r:id="rId67"/>
    <p:sldId id="333" r:id="rId68"/>
    <p:sldId id="345" r:id="rId69"/>
    <p:sldId id="346" r:id="rId70"/>
    <p:sldId id="347" r:id="rId71"/>
    <p:sldId id="349" r:id="rId72"/>
    <p:sldId id="350" r:id="rId73"/>
    <p:sldId id="352" r:id="rId74"/>
    <p:sldId id="353" r:id="rId75"/>
    <p:sldId id="355" r:id="rId76"/>
    <p:sldId id="356" r:id="rId77"/>
    <p:sldId id="357" r:id="rId78"/>
    <p:sldId id="359" r:id="rId79"/>
    <p:sldId id="361" r:id="rId80"/>
    <p:sldId id="364" r:id="rId81"/>
    <p:sldId id="391" r:id="rId82"/>
    <p:sldId id="370" r:id="rId83"/>
    <p:sldId id="392" r:id="rId84"/>
    <p:sldId id="375" r:id="rId85"/>
    <p:sldId id="393" r:id="rId86"/>
    <p:sldId id="379" r:id="rId87"/>
    <p:sldId id="380" r:id="rId88"/>
    <p:sldId id="381" r:id="rId89"/>
    <p:sldId id="394" r:id="rId90"/>
    <p:sldId id="387" r:id="rId91"/>
    <p:sldId id="271"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020" autoAdjust="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1" name="Google Shape;53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3" name="Google Shape;58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7" name="Google Shape;66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7" name="Google Shape;68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7" name="Google Shape;7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3" name="Google Shape;91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5" name="Google Shape;96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0" name="Google Shape;97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8" name="Google Shape;102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3" name="Google Shape;108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9" name="Google Shape;109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2" name="Google Shape;117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6" name="Google Shape;123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9" name="Google Shape;124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5" name="Google Shape;126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8" name="Google Shape;1308;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9" name="Google Shape;132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3" name="Google Shape;134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2" name="Google Shape;1362;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8" name="Google Shape;136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8" name="Google Shape;138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3" name="Google Shape;139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8" name="Google Shape;1418;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5" name="Google Shape;1445;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0" name="Google Shape;1490;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0" name="Google Shape;150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6" name="Google Shape;1516;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3" name="Google Shape;1533;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0" name="Google Shape;1550;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0" name="Google Shape;1560;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0" name="Google Shape;1580;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0" name="Google Shape;1610;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3" name="Google Shape;1663;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8"/>
        <p:cNvGrpSpPr/>
        <p:nvPr/>
      </p:nvGrpSpPr>
      <p:grpSpPr>
        <a:xfrm>
          <a:off x="0" y="0"/>
          <a:ext cx="0" cy="0"/>
          <a:chOff x="0" y="0"/>
          <a:chExt cx="0" cy="0"/>
        </a:xfrm>
      </p:grpSpPr>
      <p:sp>
        <p:nvSpPr>
          <p:cNvPr id="1709" name="Google Shape;1709;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0" name="Google Shape;1710;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1" name="Google Shape;2031;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5" name="Google Shape;2055;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1" name="Google Shape;210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2"/>
        <p:cNvGrpSpPr/>
        <p:nvPr/>
      </p:nvGrpSpPr>
      <p:grpSpPr>
        <a:xfrm>
          <a:off x="0" y="0"/>
          <a:ext cx="0" cy="0"/>
          <a:chOff x="0" y="0"/>
          <a:chExt cx="0" cy="0"/>
        </a:xfrm>
      </p:grpSpPr>
      <p:sp>
        <p:nvSpPr>
          <p:cNvPr id="2123" name="Google Shape;2123;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4" name="Google Shape;2124;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9" name="Google Shape;2159;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8"/>
        <p:cNvGrpSpPr/>
        <p:nvPr/>
      </p:nvGrpSpPr>
      <p:grpSpPr>
        <a:xfrm>
          <a:off x="0" y="0"/>
          <a:ext cx="0" cy="0"/>
          <a:chOff x="0" y="0"/>
          <a:chExt cx="0" cy="0"/>
        </a:xfrm>
      </p:grpSpPr>
      <p:sp>
        <p:nvSpPr>
          <p:cNvPr id="2239" name="Google Shape;2239;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0" name="Google Shape;2240;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4"/>
        <p:cNvGrpSpPr/>
        <p:nvPr/>
      </p:nvGrpSpPr>
      <p:grpSpPr>
        <a:xfrm>
          <a:off x="0" y="0"/>
          <a:ext cx="0" cy="0"/>
          <a:chOff x="0" y="0"/>
          <a:chExt cx="0" cy="0"/>
        </a:xfrm>
      </p:grpSpPr>
      <p:sp>
        <p:nvSpPr>
          <p:cNvPr id="2245" name="Google Shape;2245;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6" name="Google Shape;2246;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p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7" name="Google Shape;2257;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p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6" name="Google Shape;2276;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9"/>
        <p:cNvGrpSpPr/>
        <p:nvPr/>
      </p:nvGrpSpPr>
      <p:grpSpPr>
        <a:xfrm>
          <a:off x="0" y="0"/>
          <a:ext cx="0" cy="0"/>
          <a:chOff x="0" y="0"/>
          <a:chExt cx="0" cy="0"/>
        </a:xfrm>
      </p:grpSpPr>
      <p:sp>
        <p:nvSpPr>
          <p:cNvPr id="2280" name="Google Shape;2280;p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1" name="Google Shape;2281;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p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1" name="Google Shape;2291;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p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4" name="Google Shape;2484;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7"/>
        <p:cNvGrpSpPr/>
        <p:nvPr/>
      </p:nvGrpSpPr>
      <p:grpSpPr>
        <a:xfrm>
          <a:off x="0" y="0"/>
          <a:ext cx="0" cy="0"/>
          <a:chOff x="0" y="0"/>
          <a:chExt cx="0" cy="0"/>
        </a:xfrm>
      </p:grpSpPr>
      <p:sp>
        <p:nvSpPr>
          <p:cNvPr id="2508" name="Google Shape;2508;p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9" name="Google Shape;2509;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2"/>
        <p:cNvGrpSpPr/>
        <p:nvPr/>
      </p:nvGrpSpPr>
      <p:grpSpPr>
        <a:xfrm>
          <a:off x="0" y="0"/>
          <a:ext cx="0" cy="0"/>
          <a:chOff x="0" y="0"/>
          <a:chExt cx="0" cy="0"/>
        </a:xfrm>
      </p:grpSpPr>
      <p:sp>
        <p:nvSpPr>
          <p:cNvPr id="2593" name="Google Shape;2593;p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4" name="Google Shape;2594;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2"/>
        <p:cNvGrpSpPr/>
        <p:nvPr/>
      </p:nvGrpSpPr>
      <p:grpSpPr>
        <a:xfrm>
          <a:off x="0" y="0"/>
          <a:ext cx="0" cy="0"/>
          <a:chOff x="0" y="0"/>
          <a:chExt cx="0" cy="0"/>
        </a:xfrm>
      </p:grpSpPr>
      <p:sp>
        <p:nvSpPr>
          <p:cNvPr id="2693" name="Google Shape;2693;p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4" name="Google Shape;2694;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5"/>
        <p:cNvGrpSpPr/>
        <p:nvPr/>
      </p:nvGrpSpPr>
      <p:grpSpPr>
        <a:xfrm>
          <a:off x="0" y="0"/>
          <a:ext cx="0" cy="0"/>
          <a:chOff x="0" y="0"/>
          <a:chExt cx="0" cy="0"/>
        </a:xfrm>
      </p:grpSpPr>
      <p:sp>
        <p:nvSpPr>
          <p:cNvPr id="2786" name="Google Shape;2786;p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7" name="Google Shape;2787;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0"/>
        <p:cNvGrpSpPr/>
        <p:nvPr/>
      </p:nvGrpSpPr>
      <p:grpSpPr>
        <a:xfrm>
          <a:off x="0" y="0"/>
          <a:ext cx="0" cy="0"/>
          <a:chOff x="0" y="0"/>
          <a:chExt cx="0" cy="0"/>
        </a:xfrm>
      </p:grpSpPr>
      <p:sp>
        <p:nvSpPr>
          <p:cNvPr id="2791" name="Google Shape;2791;p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2" name="Google Shape;2792;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p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7" name="Google Shape;2797;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
        <p:cNvGrpSpPr/>
        <p:nvPr/>
      </p:nvGrpSpPr>
      <p:grpSpPr>
        <a:xfrm>
          <a:off x="0" y="0"/>
          <a:ext cx="0" cy="0"/>
          <a:chOff x="0" y="0"/>
          <a:chExt cx="0" cy="0"/>
        </a:xfrm>
      </p:grpSpPr>
      <p:sp>
        <p:nvSpPr>
          <p:cNvPr id="2826" name="Google Shape;2826;p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7" name="Google Shape;2827;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9201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7922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409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3311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204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576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00805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009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7698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2600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550488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24497224"/>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lnSpc>
          <a:spcPct val="90000"/>
        </a:lnSpc>
        <a:spcBef>
          <a:spcPct val="0"/>
        </a:spcBef>
        <a:buNone/>
        <a:defRPr sz="3600" kern="1200" spc="-60" baseline="0">
          <a:solidFill>
            <a:schemeClr val="tx1"/>
          </a:solidFill>
          <a:latin typeface="Maiandra GD" panose="020E0502030308020204" pitchFamily="34" charset="0"/>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solidFill>
          <a:latin typeface="Candara" panose="020E0502030303020204" pitchFamily="34" charset="0"/>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solidFill>
          <a:latin typeface="Candara" panose="020E0502030303020204" pitchFamily="34" charset="0"/>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ndara" panose="020E0502030303020204" pitchFamily="34" charset="0"/>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solidFill>
          <a:latin typeface="Candara" panose="020E0502030303020204" pitchFamily="34" charset="0"/>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069848" y="1298448"/>
            <a:ext cx="7315200" cy="2428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sz="4800" dirty="0">
                <a:solidFill>
                  <a:schemeClr val="tx1"/>
                </a:solidFill>
              </a:rPr>
              <a:t>STRUCTURE OF SCIENTIFIC DOCUMENTS</a:t>
            </a:r>
            <a:endParaRPr sz="4800" dirty="0">
              <a:solidFill>
                <a:schemeClr val="tx1"/>
              </a:solidFill>
            </a:endParaRPr>
          </a:p>
        </p:txBody>
      </p:sp>
      <p:sp>
        <p:nvSpPr>
          <p:cNvPr id="85" name="Google Shape;85;p13"/>
          <p:cNvSpPr txBox="1">
            <a:spLocks noGrp="1"/>
          </p:cNvSpPr>
          <p:nvPr>
            <p:ph type="subTitle" idx="1"/>
          </p:nvPr>
        </p:nvSpPr>
        <p:spPr>
          <a:xfrm>
            <a:off x="1100015" y="3900668"/>
            <a:ext cx="7315200" cy="168397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sz="4400" dirty="0">
                <a:solidFill>
                  <a:schemeClr val="tx1"/>
                </a:solidFill>
              </a:rPr>
              <a:t>USE OF GRAPHICS IN SCIENTIFIC WRITING</a:t>
            </a:r>
            <a:endParaRPr sz="4400" dirty="0">
              <a:solidFill>
                <a:schemeClr val="tx1"/>
              </a:solidFill>
            </a:endParaRPr>
          </a:p>
        </p:txBody>
      </p:sp>
      <p:sp>
        <p:nvSpPr>
          <p:cNvPr id="2" name="TextBox 1">
            <a:extLst>
              <a:ext uri="{FF2B5EF4-FFF2-40B4-BE49-F238E27FC236}">
                <a16:creationId xmlns:a16="http://schemas.microsoft.com/office/drawing/2014/main" id="{297BDA83-A9F8-AC0B-3392-700E15D5CED9}"/>
              </a:ext>
            </a:extLst>
          </p:cNvPr>
          <p:cNvSpPr txBox="1"/>
          <p:nvPr/>
        </p:nvSpPr>
        <p:spPr>
          <a:xfrm>
            <a:off x="9846611" y="2718036"/>
            <a:ext cx="1759352" cy="1421928"/>
          </a:xfrm>
          <a:prstGeom prst="rect">
            <a:avLst/>
          </a:prstGeom>
          <a:noFill/>
        </p:spPr>
        <p:txBody>
          <a:bodyPr wrap="square" rtlCol="0">
            <a:spAutoFit/>
          </a:bodyPr>
          <a:lstStyle/>
          <a:p>
            <a:pPr marL="0" lvl="0" indent="0" algn="ctr" rtl="0">
              <a:lnSpc>
                <a:spcPct val="90000"/>
              </a:lnSpc>
              <a:spcBef>
                <a:spcPts val="0"/>
              </a:spcBef>
              <a:spcAft>
                <a:spcPts val="0"/>
              </a:spcAft>
              <a:buClr>
                <a:schemeClr val="dk1"/>
              </a:buClr>
              <a:buSzPts val="2400"/>
              <a:buNone/>
            </a:pPr>
            <a:r>
              <a:rPr lang="en-IN" sz="3200" dirty="0">
                <a:solidFill>
                  <a:schemeClr val="tx1"/>
                </a:solidFill>
              </a:rPr>
              <a:t>STW EX20003</a:t>
            </a:r>
          </a:p>
          <a:p>
            <a:pPr marL="0" lvl="0" indent="0" algn="ctr" rtl="0">
              <a:lnSpc>
                <a:spcPct val="90000"/>
              </a:lnSpc>
              <a:spcBef>
                <a:spcPts val="0"/>
              </a:spcBef>
              <a:spcAft>
                <a:spcPts val="0"/>
              </a:spcAft>
              <a:buClr>
                <a:schemeClr val="dk1"/>
              </a:buClr>
              <a:buSzPts val="2400"/>
              <a:buNone/>
            </a:pPr>
            <a:r>
              <a:rPr lang="en-IN" sz="3200" dirty="0">
                <a:solidFill>
                  <a:schemeClr val="tx1"/>
                </a:solidFill>
              </a:rPr>
              <a:t>UNIT 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descr="Image10"/>
          <p:cNvPicPr preferRelativeResize="0"/>
          <p:nvPr/>
        </p:nvPicPr>
        <p:blipFill rotWithShape="1">
          <a:blip r:embed="rId3">
            <a:alphaModFix/>
          </a:blip>
          <a:srcRect/>
          <a:stretch/>
        </p:blipFill>
        <p:spPr>
          <a:xfrm>
            <a:off x="2438400" y="800100"/>
            <a:ext cx="7239000" cy="5143500"/>
          </a:xfrm>
          <a:prstGeom prst="rect">
            <a:avLst/>
          </a:prstGeom>
          <a:noFill/>
          <a:ln>
            <a:noFill/>
          </a:ln>
        </p:spPr>
      </p:pic>
      <p:sp>
        <p:nvSpPr>
          <p:cNvPr id="2" name="TextBox 1">
            <a:extLst>
              <a:ext uri="{FF2B5EF4-FFF2-40B4-BE49-F238E27FC236}">
                <a16:creationId xmlns:a16="http://schemas.microsoft.com/office/drawing/2014/main" id="{9E72AD86-26C9-2C8C-13BF-208DC362949F}"/>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5" descr="Image18"/>
          <p:cNvPicPr preferRelativeResize="0"/>
          <p:nvPr/>
        </p:nvPicPr>
        <p:blipFill rotWithShape="1">
          <a:blip r:embed="rId3">
            <a:alphaModFix/>
          </a:blip>
          <a:srcRect/>
          <a:stretch/>
        </p:blipFill>
        <p:spPr>
          <a:xfrm>
            <a:off x="2362200" y="723900"/>
            <a:ext cx="7239000" cy="5372100"/>
          </a:xfrm>
          <a:prstGeom prst="rect">
            <a:avLst/>
          </a:prstGeom>
          <a:noFill/>
          <a:ln>
            <a:noFill/>
          </a:ln>
        </p:spPr>
      </p:pic>
      <p:sp>
        <p:nvSpPr>
          <p:cNvPr id="2" name="TextBox 1">
            <a:extLst>
              <a:ext uri="{FF2B5EF4-FFF2-40B4-BE49-F238E27FC236}">
                <a16:creationId xmlns:a16="http://schemas.microsoft.com/office/drawing/2014/main" id="{9675B822-343F-AB92-A946-2D9C8DF67E26}"/>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6" descr="Image19"/>
          <p:cNvPicPr preferRelativeResize="0"/>
          <p:nvPr/>
        </p:nvPicPr>
        <p:blipFill rotWithShape="1">
          <a:blip r:embed="rId3">
            <a:alphaModFix/>
          </a:blip>
          <a:srcRect/>
          <a:stretch/>
        </p:blipFill>
        <p:spPr>
          <a:xfrm>
            <a:off x="2514600" y="990600"/>
            <a:ext cx="7010400" cy="5029200"/>
          </a:xfrm>
          <a:prstGeom prst="rect">
            <a:avLst/>
          </a:prstGeom>
          <a:noFill/>
          <a:ln>
            <a:noFill/>
          </a:ln>
        </p:spPr>
      </p:pic>
      <p:sp>
        <p:nvSpPr>
          <p:cNvPr id="2" name="TextBox 1">
            <a:extLst>
              <a:ext uri="{FF2B5EF4-FFF2-40B4-BE49-F238E27FC236}">
                <a16:creationId xmlns:a16="http://schemas.microsoft.com/office/drawing/2014/main" id="{737E7FF3-61A6-6AB9-2939-EADC3B69D243}"/>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7" descr="Image20"/>
          <p:cNvPicPr preferRelativeResize="0"/>
          <p:nvPr/>
        </p:nvPicPr>
        <p:blipFill rotWithShape="1">
          <a:blip r:embed="rId3">
            <a:alphaModFix/>
          </a:blip>
          <a:srcRect/>
          <a:stretch/>
        </p:blipFill>
        <p:spPr>
          <a:xfrm>
            <a:off x="2286000" y="914400"/>
            <a:ext cx="7620000" cy="5105400"/>
          </a:xfrm>
          <a:prstGeom prst="rect">
            <a:avLst/>
          </a:prstGeom>
          <a:noFill/>
          <a:ln>
            <a:noFill/>
          </a:ln>
        </p:spPr>
      </p:pic>
      <p:sp>
        <p:nvSpPr>
          <p:cNvPr id="2" name="TextBox 1">
            <a:extLst>
              <a:ext uri="{FF2B5EF4-FFF2-40B4-BE49-F238E27FC236}">
                <a16:creationId xmlns:a16="http://schemas.microsoft.com/office/drawing/2014/main" id="{18680AE0-753E-A1EE-0616-C5C438032DB0}"/>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lgn="ctr">
              <a:buClr>
                <a:schemeClr val="dk2"/>
              </a:buClr>
              <a:buSzPts val="4400"/>
            </a:pPr>
            <a:r>
              <a:rPr lang="en-US" sz="3200" b="1" dirty="0">
                <a:solidFill>
                  <a:schemeClr val="dk2"/>
                </a:solidFill>
                <a:highlight>
                  <a:srgbClr val="FFFF00"/>
                </a:highlight>
                <a:latin typeface="Candara" panose="020E0502030303020204" pitchFamily="34" charset="0"/>
                <a:ea typeface="Arial"/>
                <a:cs typeface="Arial"/>
                <a:sym typeface="Arial"/>
              </a:rPr>
              <a:t>NEW PRODUCT GROWTH</a:t>
            </a:r>
            <a:endParaRPr lang="en-US" sz="3200" dirty="0">
              <a:highlight>
                <a:srgbClr val="FFFF00"/>
              </a:highlight>
              <a:latin typeface="Candara" panose="020E0502030303020204" pitchFamily="34" charset="0"/>
            </a:endParaRPr>
          </a:p>
        </p:txBody>
      </p:sp>
      <p:grpSp>
        <p:nvGrpSpPr>
          <p:cNvPr id="222" name="Google Shape;222;p28"/>
          <p:cNvGrpSpPr/>
          <p:nvPr/>
        </p:nvGrpSpPr>
        <p:grpSpPr>
          <a:xfrm>
            <a:off x="3124200" y="2057400"/>
            <a:ext cx="7162800" cy="4038600"/>
            <a:chOff x="1008" y="1296"/>
            <a:chExt cx="4512" cy="2544"/>
          </a:xfrm>
        </p:grpSpPr>
        <p:cxnSp>
          <p:nvCxnSpPr>
            <p:cNvPr id="223" name="Google Shape;223;p28"/>
            <p:cNvCxnSpPr/>
            <p:nvPr/>
          </p:nvCxnSpPr>
          <p:spPr>
            <a:xfrm rot="10800000">
              <a:off x="1008" y="1392"/>
              <a:ext cx="0" cy="1872"/>
            </a:xfrm>
            <a:prstGeom prst="straightConnector1">
              <a:avLst/>
            </a:prstGeom>
            <a:noFill/>
            <a:ln w="38100" cap="flat" cmpd="sng">
              <a:solidFill>
                <a:schemeClr val="dk1"/>
              </a:solidFill>
              <a:prstDash val="solid"/>
              <a:miter lim="800000"/>
              <a:headEnd type="none" w="med" len="med"/>
              <a:tailEnd type="triangle" w="med" len="med"/>
            </a:ln>
          </p:spPr>
        </p:cxnSp>
        <p:cxnSp>
          <p:nvCxnSpPr>
            <p:cNvPr id="224" name="Google Shape;224;p28"/>
            <p:cNvCxnSpPr/>
            <p:nvPr/>
          </p:nvCxnSpPr>
          <p:spPr>
            <a:xfrm>
              <a:off x="1008" y="3264"/>
              <a:ext cx="3456" cy="0"/>
            </a:xfrm>
            <a:prstGeom prst="straightConnector1">
              <a:avLst/>
            </a:prstGeom>
            <a:noFill/>
            <a:ln w="38100" cap="flat" cmpd="sng">
              <a:solidFill>
                <a:schemeClr val="dk1"/>
              </a:solidFill>
              <a:prstDash val="solid"/>
              <a:miter lim="800000"/>
              <a:headEnd type="none" w="med" len="med"/>
              <a:tailEnd type="triangle" w="med" len="med"/>
            </a:ln>
          </p:spPr>
        </p:cxnSp>
        <p:sp>
          <p:nvSpPr>
            <p:cNvPr id="225" name="Google Shape;225;p28"/>
            <p:cNvSpPr/>
            <p:nvPr/>
          </p:nvSpPr>
          <p:spPr>
            <a:xfrm>
              <a:off x="1032" y="1728"/>
              <a:ext cx="3096" cy="1512"/>
            </a:xfrm>
            <a:custGeom>
              <a:avLst/>
              <a:gdLst/>
              <a:ahLst/>
              <a:cxnLst/>
              <a:rect l="l" t="t" r="r" b="b"/>
              <a:pathLst>
                <a:path w="3096" h="1512" extrusionOk="0">
                  <a:moveTo>
                    <a:pt x="0" y="1512"/>
                  </a:moveTo>
                  <a:cubicBezTo>
                    <a:pt x="80" y="1484"/>
                    <a:pt x="292" y="1478"/>
                    <a:pt x="480" y="1344"/>
                  </a:cubicBezTo>
                  <a:cubicBezTo>
                    <a:pt x="668" y="1210"/>
                    <a:pt x="916" y="887"/>
                    <a:pt x="1128" y="707"/>
                  </a:cubicBezTo>
                  <a:cubicBezTo>
                    <a:pt x="1340" y="527"/>
                    <a:pt x="1552" y="368"/>
                    <a:pt x="1752" y="265"/>
                  </a:cubicBezTo>
                  <a:cubicBezTo>
                    <a:pt x="1952" y="162"/>
                    <a:pt x="2104" y="133"/>
                    <a:pt x="2328" y="88"/>
                  </a:cubicBezTo>
                  <a:cubicBezTo>
                    <a:pt x="2552" y="44"/>
                    <a:pt x="2968" y="15"/>
                    <a:pt x="3096" y="0"/>
                  </a:cubicBezTo>
                </a:path>
              </a:pathLst>
            </a:custGeom>
            <a:noFill/>
            <a:ln w="5715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26" name="Google Shape;226;p28"/>
            <p:cNvSpPr/>
            <p:nvPr/>
          </p:nvSpPr>
          <p:spPr>
            <a:xfrm>
              <a:off x="1152" y="1452"/>
              <a:ext cx="3152" cy="1824"/>
            </a:xfrm>
            <a:custGeom>
              <a:avLst/>
              <a:gdLst/>
              <a:ahLst/>
              <a:cxnLst/>
              <a:rect l="l" t="t" r="r" b="b"/>
              <a:pathLst>
                <a:path w="3152" h="1824" extrusionOk="0">
                  <a:moveTo>
                    <a:pt x="0" y="1824"/>
                  </a:moveTo>
                  <a:cubicBezTo>
                    <a:pt x="104" y="1804"/>
                    <a:pt x="382" y="1792"/>
                    <a:pt x="624" y="1704"/>
                  </a:cubicBezTo>
                  <a:cubicBezTo>
                    <a:pt x="866" y="1616"/>
                    <a:pt x="1208" y="1538"/>
                    <a:pt x="1452" y="1296"/>
                  </a:cubicBezTo>
                  <a:cubicBezTo>
                    <a:pt x="1696" y="1054"/>
                    <a:pt x="1830" y="462"/>
                    <a:pt x="2088" y="252"/>
                  </a:cubicBezTo>
                  <a:cubicBezTo>
                    <a:pt x="2346" y="42"/>
                    <a:pt x="2848" y="72"/>
                    <a:pt x="3000" y="36"/>
                  </a:cubicBezTo>
                  <a:cubicBezTo>
                    <a:pt x="3152" y="0"/>
                    <a:pt x="3000" y="36"/>
                    <a:pt x="3000" y="36"/>
                  </a:cubicBezTo>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27" name="Google Shape;227;p28"/>
            <p:cNvSpPr txBox="1"/>
            <p:nvPr/>
          </p:nvSpPr>
          <p:spPr>
            <a:xfrm>
              <a:off x="2112" y="3552"/>
              <a:ext cx="1584" cy="288"/>
            </a:xfrm>
            <a:prstGeom prst="rect">
              <a:avLst/>
            </a:prstGeom>
            <a:noFill/>
            <a:ln>
              <a:noFill/>
            </a:ln>
          </p:spPr>
          <p:txBody>
            <a:bodyPr spcFirstLastPara="1" wrap="square" lIns="91425" tIns="45700" rIns="91425" bIns="45700" anchor="t" anchorCtr="0">
              <a:spAutoFit/>
            </a:bodyPr>
            <a:lstStyle/>
            <a:p>
              <a:pPr>
                <a:buClr>
                  <a:srgbClr val="FF3300"/>
                </a:buClr>
                <a:buSzPts val="2400"/>
              </a:pPr>
              <a:r>
                <a:rPr lang="en-US" sz="2400" b="1">
                  <a:latin typeface="Candara" panose="020E0502030303020204" pitchFamily="34" charset="0"/>
                  <a:ea typeface="Times New Roman"/>
                  <a:cs typeface="Times New Roman"/>
                  <a:sym typeface="Times New Roman"/>
                </a:rPr>
                <a:t>Time (Years)</a:t>
              </a:r>
              <a:endParaRPr>
                <a:latin typeface="Candara" panose="020E0502030303020204" pitchFamily="34" charset="0"/>
              </a:endParaRPr>
            </a:p>
          </p:txBody>
        </p:sp>
        <p:sp>
          <p:nvSpPr>
            <p:cNvPr id="228" name="Google Shape;228;p28"/>
            <p:cNvSpPr txBox="1"/>
            <p:nvPr/>
          </p:nvSpPr>
          <p:spPr>
            <a:xfrm>
              <a:off x="4128" y="1536"/>
              <a:ext cx="1392" cy="288"/>
            </a:xfrm>
            <a:prstGeom prst="rect">
              <a:avLst/>
            </a:prstGeom>
            <a:noFill/>
            <a:ln>
              <a:noFill/>
            </a:ln>
          </p:spPr>
          <p:txBody>
            <a:bodyPr spcFirstLastPara="1" wrap="square" lIns="91425" tIns="45700" rIns="91425" bIns="45700" anchor="t" anchorCtr="0">
              <a:spAutoFit/>
            </a:bodyPr>
            <a:lstStyle/>
            <a:p>
              <a:pPr>
                <a:buClr>
                  <a:srgbClr val="FF3300"/>
                </a:buClr>
                <a:buSzPts val="2400"/>
              </a:pPr>
              <a:r>
                <a:rPr lang="en-US" sz="2400" b="1">
                  <a:latin typeface="Candara" panose="020E0502030303020204" pitchFamily="34" charset="0"/>
                  <a:ea typeface="Times New Roman"/>
                  <a:cs typeface="Times New Roman"/>
                  <a:sym typeface="Times New Roman"/>
                </a:rPr>
                <a:t> Pot. Demand</a:t>
              </a:r>
              <a:endParaRPr>
                <a:latin typeface="Candara" panose="020E0502030303020204" pitchFamily="34" charset="0"/>
              </a:endParaRPr>
            </a:p>
          </p:txBody>
        </p:sp>
        <p:sp>
          <p:nvSpPr>
            <p:cNvPr id="229" name="Google Shape;229;p28"/>
            <p:cNvSpPr txBox="1"/>
            <p:nvPr/>
          </p:nvSpPr>
          <p:spPr>
            <a:xfrm>
              <a:off x="4176" y="1296"/>
              <a:ext cx="1104" cy="288"/>
            </a:xfrm>
            <a:prstGeom prst="rect">
              <a:avLst/>
            </a:prstGeom>
            <a:noFill/>
            <a:ln>
              <a:noFill/>
            </a:ln>
          </p:spPr>
          <p:txBody>
            <a:bodyPr spcFirstLastPara="1" wrap="square" lIns="91425" tIns="45700" rIns="91425" bIns="45700" anchor="t" anchorCtr="0">
              <a:spAutoFit/>
            </a:bodyPr>
            <a:lstStyle/>
            <a:p>
              <a:pPr>
                <a:buClr>
                  <a:srgbClr val="FF3300"/>
                </a:buClr>
                <a:buSzPts val="2400"/>
              </a:pPr>
              <a:r>
                <a:rPr lang="en-US" sz="2400" b="1">
                  <a:latin typeface="Candara" panose="020E0502030303020204" pitchFamily="34" charset="0"/>
                  <a:ea typeface="Times New Roman"/>
                  <a:cs typeface="Times New Roman"/>
                  <a:sym typeface="Times New Roman"/>
                </a:rPr>
                <a:t>Capacity</a:t>
              </a:r>
              <a:endParaRPr>
                <a:latin typeface="Candara" panose="020E0502030303020204" pitchFamily="34" charset="0"/>
              </a:endParaRPr>
            </a:p>
          </p:txBody>
        </p:sp>
        <p:sp>
          <p:nvSpPr>
            <p:cNvPr id="230" name="Google Shape;230;p28"/>
            <p:cNvSpPr/>
            <p:nvPr/>
          </p:nvSpPr>
          <p:spPr>
            <a:xfrm>
              <a:off x="1008" y="1770"/>
              <a:ext cx="3144" cy="1494"/>
            </a:xfrm>
            <a:custGeom>
              <a:avLst/>
              <a:gdLst/>
              <a:ahLst/>
              <a:cxnLst/>
              <a:rect l="l" t="t" r="r" b="b"/>
              <a:pathLst>
                <a:path w="3144" h="1494" extrusionOk="0">
                  <a:moveTo>
                    <a:pt x="0" y="1494"/>
                  </a:moveTo>
                  <a:cubicBezTo>
                    <a:pt x="144" y="1462"/>
                    <a:pt x="582" y="1410"/>
                    <a:pt x="864" y="1314"/>
                  </a:cubicBezTo>
                  <a:cubicBezTo>
                    <a:pt x="1146" y="1218"/>
                    <a:pt x="1452" y="1080"/>
                    <a:pt x="1692" y="918"/>
                  </a:cubicBezTo>
                  <a:cubicBezTo>
                    <a:pt x="1932" y="756"/>
                    <a:pt x="2090" y="486"/>
                    <a:pt x="2304" y="342"/>
                  </a:cubicBezTo>
                  <a:cubicBezTo>
                    <a:pt x="2518" y="198"/>
                    <a:pt x="2840" y="108"/>
                    <a:pt x="2976" y="54"/>
                  </a:cubicBezTo>
                  <a:cubicBezTo>
                    <a:pt x="3112" y="0"/>
                    <a:pt x="3096" y="26"/>
                    <a:pt x="3120" y="18"/>
                  </a:cubicBezTo>
                  <a:cubicBezTo>
                    <a:pt x="3144" y="10"/>
                    <a:pt x="3120" y="8"/>
                    <a:pt x="3120" y="6"/>
                  </a:cubicBezTo>
                </a:path>
              </a:pathLst>
            </a:custGeom>
            <a:noFill/>
            <a:ln w="38100" cap="flat" cmpd="sng">
              <a:solidFill>
                <a:srgbClr val="FF66FF"/>
              </a:solidFill>
              <a:prstDash val="solid"/>
              <a:round/>
              <a:headEnd type="none" w="sm" len="sm"/>
              <a:tailEnd type="none" w="sm" len="sm"/>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31" name="Google Shape;231;p28"/>
            <p:cNvSpPr txBox="1"/>
            <p:nvPr/>
          </p:nvSpPr>
          <p:spPr>
            <a:xfrm>
              <a:off x="4128" y="1764"/>
              <a:ext cx="1392" cy="288"/>
            </a:xfrm>
            <a:prstGeom prst="rect">
              <a:avLst/>
            </a:prstGeom>
            <a:noFill/>
            <a:ln>
              <a:noFill/>
            </a:ln>
          </p:spPr>
          <p:txBody>
            <a:bodyPr spcFirstLastPara="1" wrap="square" lIns="91425" tIns="45700" rIns="91425" bIns="45700" anchor="t" anchorCtr="0">
              <a:spAutoFit/>
            </a:bodyPr>
            <a:lstStyle/>
            <a:p>
              <a:pPr>
                <a:buClr>
                  <a:srgbClr val="FF3300"/>
                </a:buClr>
                <a:buSzPts val="2400"/>
              </a:pPr>
              <a:r>
                <a:rPr lang="en-US" sz="2400" b="1" dirty="0">
                  <a:latin typeface="Candara" panose="020E0502030303020204" pitchFamily="34" charset="0"/>
                  <a:ea typeface="Times New Roman"/>
                  <a:cs typeface="Times New Roman"/>
                  <a:sym typeface="Times New Roman"/>
                </a:rPr>
                <a:t>Orders Recd.</a:t>
              </a:r>
              <a:endParaRPr dirty="0">
                <a:latin typeface="Candara" panose="020E0502030303020204" pitchFamily="34" charset="0"/>
              </a:endParaRPr>
            </a:p>
          </p:txBody>
        </p:sp>
        <p:sp>
          <p:nvSpPr>
            <p:cNvPr id="232" name="Google Shape;232;p28"/>
            <p:cNvSpPr/>
            <p:nvPr/>
          </p:nvSpPr>
          <p:spPr>
            <a:xfrm>
              <a:off x="1020" y="1864"/>
              <a:ext cx="3204" cy="1424"/>
            </a:xfrm>
            <a:custGeom>
              <a:avLst/>
              <a:gdLst/>
              <a:ahLst/>
              <a:cxnLst/>
              <a:rect l="l" t="t" r="r" b="b"/>
              <a:pathLst>
                <a:path w="3204" h="1424" extrusionOk="0">
                  <a:moveTo>
                    <a:pt x="0" y="1400"/>
                  </a:moveTo>
                  <a:cubicBezTo>
                    <a:pt x="114" y="1258"/>
                    <a:pt x="430" y="766"/>
                    <a:pt x="684" y="548"/>
                  </a:cubicBezTo>
                  <a:cubicBezTo>
                    <a:pt x="938" y="330"/>
                    <a:pt x="1254" y="0"/>
                    <a:pt x="1524" y="92"/>
                  </a:cubicBezTo>
                  <a:cubicBezTo>
                    <a:pt x="1794" y="184"/>
                    <a:pt x="2098" y="886"/>
                    <a:pt x="2304" y="1100"/>
                  </a:cubicBezTo>
                  <a:cubicBezTo>
                    <a:pt x="2510" y="1314"/>
                    <a:pt x="2610" y="1328"/>
                    <a:pt x="2760" y="1376"/>
                  </a:cubicBezTo>
                  <a:cubicBezTo>
                    <a:pt x="2910" y="1424"/>
                    <a:pt x="3112" y="1386"/>
                    <a:pt x="3204" y="1388"/>
                  </a:cubicBezTo>
                </a:path>
              </a:pathLst>
            </a:custGeom>
            <a:noFill/>
            <a:ln w="38100" cap="flat" cmpd="sng">
              <a:solidFill>
                <a:srgbClr val="660033"/>
              </a:solidFill>
              <a:prstDash val="solid"/>
              <a:round/>
              <a:headEnd type="none" w="sm" len="sm"/>
              <a:tailEnd type="none" w="sm" len="sm"/>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33" name="Google Shape;233;p28"/>
            <p:cNvSpPr txBox="1"/>
            <p:nvPr/>
          </p:nvSpPr>
          <p:spPr>
            <a:xfrm>
              <a:off x="3504" y="2784"/>
              <a:ext cx="1008" cy="288"/>
            </a:xfrm>
            <a:prstGeom prst="rect">
              <a:avLst/>
            </a:prstGeom>
            <a:noFill/>
            <a:ln>
              <a:noFill/>
            </a:ln>
          </p:spPr>
          <p:txBody>
            <a:bodyPr spcFirstLastPara="1" wrap="square" lIns="91425" tIns="45700" rIns="91425" bIns="45700" anchor="t" anchorCtr="0">
              <a:spAutoFit/>
            </a:bodyPr>
            <a:lstStyle/>
            <a:p>
              <a:pPr>
                <a:buClr>
                  <a:srgbClr val="FF3300"/>
                </a:buClr>
                <a:buSzPts val="2400"/>
              </a:pPr>
              <a:r>
                <a:rPr lang="en-US" sz="2400" b="1">
                  <a:latin typeface="Candara" panose="020E0502030303020204" pitchFamily="34" charset="0"/>
                  <a:ea typeface="Times New Roman"/>
                  <a:cs typeface="Times New Roman"/>
                  <a:sym typeface="Times New Roman"/>
                </a:rPr>
                <a:t>Del Delay</a:t>
              </a:r>
              <a:endParaRPr>
                <a:latin typeface="Candara" panose="020E0502030303020204" pitchFamily="34" charset="0"/>
              </a:endParaRPr>
            </a:p>
          </p:txBody>
        </p:sp>
      </p:grpSp>
      <p:sp>
        <p:nvSpPr>
          <p:cNvPr id="2" name="TextBox 1">
            <a:extLst>
              <a:ext uri="{FF2B5EF4-FFF2-40B4-BE49-F238E27FC236}">
                <a16:creationId xmlns:a16="http://schemas.microsoft.com/office/drawing/2014/main" id="{672AB097-2A51-FC27-8D40-665D74A2AF97}"/>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8" name="Google Shape;238;p29"/>
          <p:cNvGrpSpPr/>
          <p:nvPr/>
        </p:nvGrpSpPr>
        <p:grpSpPr>
          <a:xfrm>
            <a:off x="2133600" y="304800"/>
            <a:ext cx="8001000" cy="5936792"/>
            <a:chOff x="1056" y="1200"/>
            <a:chExt cx="4704" cy="2758"/>
          </a:xfrm>
        </p:grpSpPr>
        <p:cxnSp>
          <p:nvCxnSpPr>
            <p:cNvPr id="239" name="Google Shape;239;p29"/>
            <p:cNvCxnSpPr/>
            <p:nvPr/>
          </p:nvCxnSpPr>
          <p:spPr>
            <a:xfrm>
              <a:off x="1056" y="3552"/>
              <a:ext cx="3840" cy="0"/>
            </a:xfrm>
            <a:prstGeom prst="straightConnector1">
              <a:avLst/>
            </a:prstGeom>
            <a:noFill/>
            <a:ln w="38100" cap="flat" cmpd="sng">
              <a:solidFill>
                <a:schemeClr val="dk1"/>
              </a:solidFill>
              <a:prstDash val="solid"/>
              <a:miter lim="800000"/>
              <a:headEnd type="none" w="med" len="med"/>
              <a:tailEnd type="triangle" w="med" len="med"/>
            </a:ln>
          </p:spPr>
        </p:cxnSp>
        <p:cxnSp>
          <p:nvCxnSpPr>
            <p:cNvPr id="240" name="Google Shape;240;p29"/>
            <p:cNvCxnSpPr/>
            <p:nvPr/>
          </p:nvCxnSpPr>
          <p:spPr>
            <a:xfrm rot="10800000">
              <a:off x="1056" y="1392"/>
              <a:ext cx="0" cy="2160"/>
            </a:xfrm>
            <a:prstGeom prst="straightConnector1">
              <a:avLst/>
            </a:prstGeom>
            <a:noFill/>
            <a:ln w="38100" cap="flat" cmpd="sng">
              <a:solidFill>
                <a:schemeClr val="dk1"/>
              </a:solidFill>
              <a:prstDash val="solid"/>
              <a:miter lim="800000"/>
              <a:headEnd type="none" w="med" len="med"/>
              <a:tailEnd type="triangle" w="med" len="med"/>
            </a:ln>
          </p:spPr>
        </p:cxnSp>
        <p:cxnSp>
          <p:nvCxnSpPr>
            <p:cNvPr id="241" name="Google Shape;241;p29"/>
            <p:cNvCxnSpPr/>
            <p:nvPr/>
          </p:nvCxnSpPr>
          <p:spPr>
            <a:xfrm>
              <a:off x="1056" y="1728"/>
              <a:ext cx="3552" cy="0"/>
            </a:xfrm>
            <a:prstGeom prst="straightConnector1">
              <a:avLst/>
            </a:prstGeom>
            <a:noFill/>
            <a:ln w="9525" cap="flat" cmpd="sng">
              <a:solidFill>
                <a:schemeClr val="dk1"/>
              </a:solidFill>
              <a:prstDash val="solid"/>
              <a:miter lim="800000"/>
              <a:headEnd type="none" w="med" len="med"/>
              <a:tailEnd type="none" w="med" len="med"/>
            </a:ln>
          </p:spPr>
        </p:cxnSp>
        <p:cxnSp>
          <p:nvCxnSpPr>
            <p:cNvPr id="242" name="Google Shape;242;p29"/>
            <p:cNvCxnSpPr/>
            <p:nvPr/>
          </p:nvCxnSpPr>
          <p:spPr>
            <a:xfrm rot="10800000" flipH="1">
              <a:off x="1056" y="1728"/>
              <a:ext cx="3216" cy="1824"/>
            </a:xfrm>
            <a:prstGeom prst="straightConnector1">
              <a:avLst/>
            </a:prstGeom>
            <a:noFill/>
            <a:ln w="38100" cap="flat" cmpd="sng">
              <a:solidFill>
                <a:srgbClr val="CC0099"/>
              </a:solidFill>
              <a:prstDash val="solid"/>
              <a:miter lim="800000"/>
              <a:headEnd type="none" w="med" len="med"/>
              <a:tailEnd type="none" w="med" len="med"/>
            </a:ln>
          </p:spPr>
        </p:cxnSp>
        <p:sp>
          <p:nvSpPr>
            <p:cNvPr id="243" name="Google Shape;243;p29"/>
            <p:cNvSpPr/>
            <p:nvPr/>
          </p:nvSpPr>
          <p:spPr>
            <a:xfrm>
              <a:off x="1080" y="1740"/>
              <a:ext cx="3552" cy="1800"/>
            </a:xfrm>
            <a:custGeom>
              <a:avLst/>
              <a:gdLst/>
              <a:ahLst/>
              <a:cxnLst/>
              <a:rect l="l" t="t" r="r" b="b"/>
              <a:pathLst>
                <a:path w="3552" h="1800" extrusionOk="0">
                  <a:moveTo>
                    <a:pt x="0" y="1800"/>
                  </a:moveTo>
                  <a:cubicBezTo>
                    <a:pt x="82" y="1790"/>
                    <a:pt x="270" y="1774"/>
                    <a:pt x="492" y="1740"/>
                  </a:cubicBezTo>
                  <a:cubicBezTo>
                    <a:pt x="714" y="1706"/>
                    <a:pt x="1086" y="1694"/>
                    <a:pt x="1332" y="1596"/>
                  </a:cubicBezTo>
                  <a:cubicBezTo>
                    <a:pt x="1578" y="1498"/>
                    <a:pt x="1696" y="1382"/>
                    <a:pt x="1968" y="1152"/>
                  </a:cubicBezTo>
                  <a:cubicBezTo>
                    <a:pt x="2240" y="922"/>
                    <a:pt x="2700" y="408"/>
                    <a:pt x="2964" y="216"/>
                  </a:cubicBezTo>
                  <a:cubicBezTo>
                    <a:pt x="3228" y="24"/>
                    <a:pt x="3430" y="45"/>
                    <a:pt x="3552" y="0"/>
                  </a:cubicBezTo>
                </a:path>
              </a:pathLst>
            </a:custGeom>
            <a:noFill/>
            <a:ln w="3810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cxnSp>
          <p:nvCxnSpPr>
            <p:cNvPr id="244" name="Google Shape;244;p29"/>
            <p:cNvCxnSpPr/>
            <p:nvPr/>
          </p:nvCxnSpPr>
          <p:spPr>
            <a:xfrm>
              <a:off x="4272" y="1728"/>
              <a:ext cx="0" cy="1824"/>
            </a:xfrm>
            <a:prstGeom prst="straightConnector1">
              <a:avLst/>
            </a:prstGeom>
            <a:noFill/>
            <a:ln w="9525" cap="flat" cmpd="sng">
              <a:solidFill>
                <a:schemeClr val="dk1"/>
              </a:solidFill>
              <a:prstDash val="solid"/>
              <a:miter lim="800000"/>
              <a:headEnd type="none" w="med" len="med"/>
              <a:tailEnd type="none" w="med" len="med"/>
            </a:ln>
          </p:spPr>
        </p:cxnSp>
        <p:cxnSp>
          <p:nvCxnSpPr>
            <p:cNvPr id="245" name="Google Shape;245;p29"/>
            <p:cNvCxnSpPr/>
            <p:nvPr/>
          </p:nvCxnSpPr>
          <p:spPr>
            <a:xfrm>
              <a:off x="4656" y="1728"/>
              <a:ext cx="0" cy="1824"/>
            </a:xfrm>
            <a:prstGeom prst="straightConnector1">
              <a:avLst/>
            </a:prstGeom>
            <a:noFill/>
            <a:ln w="9525" cap="flat" cmpd="sng">
              <a:solidFill>
                <a:schemeClr val="dk1"/>
              </a:solidFill>
              <a:prstDash val="solid"/>
              <a:miter lim="800000"/>
              <a:headEnd type="none" w="med" len="med"/>
              <a:tailEnd type="none" w="med" len="med"/>
            </a:ln>
          </p:spPr>
        </p:cxnSp>
        <p:sp>
          <p:nvSpPr>
            <p:cNvPr id="246" name="Google Shape;246;p29"/>
            <p:cNvSpPr txBox="1"/>
            <p:nvPr/>
          </p:nvSpPr>
          <p:spPr>
            <a:xfrm>
              <a:off x="1536" y="2016"/>
              <a:ext cx="1584" cy="386"/>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Scheduled Work to be Done</a:t>
              </a:r>
              <a:endParaRPr>
                <a:latin typeface="Candara" panose="020E0502030303020204" pitchFamily="34" charset="0"/>
              </a:endParaRPr>
            </a:p>
          </p:txBody>
        </p:sp>
        <p:sp>
          <p:nvSpPr>
            <p:cNvPr id="247" name="Google Shape;247;p29"/>
            <p:cNvSpPr txBox="1"/>
            <p:nvPr/>
          </p:nvSpPr>
          <p:spPr>
            <a:xfrm>
              <a:off x="4560" y="1200"/>
              <a:ext cx="1200" cy="386"/>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Actual Work Done</a:t>
              </a:r>
              <a:endParaRPr>
                <a:latin typeface="Candara" panose="020E0502030303020204" pitchFamily="34" charset="0"/>
              </a:endParaRPr>
            </a:p>
          </p:txBody>
        </p:sp>
        <p:sp>
          <p:nvSpPr>
            <p:cNvPr id="248" name="Google Shape;248;p29"/>
            <p:cNvSpPr txBox="1"/>
            <p:nvPr/>
          </p:nvSpPr>
          <p:spPr>
            <a:xfrm>
              <a:off x="2016" y="3744"/>
              <a:ext cx="2160" cy="214"/>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Time</a:t>
              </a:r>
              <a:endParaRPr>
                <a:latin typeface="Candara" panose="020E0502030303020204" pitchFamily="34" charset="0"/>
              </a:endParaRPr>
            </a:p>
          </p:txBody>
        </p:sp>
        <p:sp>
          <p:nvSpPr>
            <p:cNvPr id="249" name="Google Shape;249;p29"/>
            <p:cNvSpPr/>
            <p:nvPr/>
          </p:nvSpPr>
          <p:spPr>
            <a:xfrm>
              <a:off x="1092" y="2484"/>
              <a:ext cx="3576" cy="1068"/>
            </a:xfrm>
            <a:custGeom>
              <a:avLst/>
              <a:gdLst/>
              <a:ahLst/>
              <a:cxnLst/>
              <a:rect l="l" t="t" r="r" b="b"/>
              <a:pathLst>
                <a:path w="3576" h="1068" extrusionOk="0">
                  <a:moveTo>
                    <a:pt x="0" y="1068"/>
                  </a:moveTo>
                  <a:cubicBezTo>
                    <a:pt x="130" y="1056"/>
                    <a:pt x="554" y="1060"/>
                    <a:pt x="780" y="996"/>
                  </a:cubicBezTo>
                  <a:cubicBezTo>
                    <a:pt x="1006" y="932"/>
                    <a:pt x="1140" y="842"/>
                    <a:pt x="1356" y="684"/>
                  </a:cubicBezTo>
                  <a:cubicBezTo>
                    <a:pt x="1572" y="526"/>
                    <a:pt x="1884" y="96"/>
                    <a:pt x="2076" y="48"/>
                  </a:cubicBezTo>
                  <a:cubicBezTo>
                    <a:pt x="2268" y="0"/>
                    <a:pt x="2388" y="278"/>
                    <a:pt x="2508" y="396"/>
                  </a:cubicBezTo>
                  <a:cubicBezTo>
                    <a:pt x="2628" y="514"/>
                    <a:pt x="2702" y="666"/>
                    <a:pt x="2796" y="756"/>
                  </a:cubicBezTo>
                  <a:cubicBezTo>
                    <a:pt x="2890" y="846"/>
                    <a:pt x="2942" y="884"/>
                    <a:pt x="3072" y="936"/>
                  </a:cubicBezTo>
                  <a:cubicBezTo>
                    <a:pt x="3202" y="988"/>
                    <a:pt x="3471" y="1040"/>
                    <a:pt x="3576" y="1068"/>
                  </a:cubicBezTo>
                </a:path>
              </a:pathLst>
            </a:custGeom>
            <a:noFill/>
            <a:ln w="38100" cap="flat" cmpd="sng">
              <a:solidFill>
                <a:srgbClr val="FF66FF"/>
              </a:solidFill>
              <a:prstDash val="solid"/>
              <a:round/>
              <a:headEnd type="none" w="sm" len="sm"/>
              <a:tailEnd type="none" w="sm" len="sm"/>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50" name="Google Shape;250;p29"/>
            <p:cNvSpPr txBox="1"/>
            <p:nvPr/>
          </p:nvSpPr>
          <p:spPr>
            <a:xfrm>
              <a:off x="2928" y="3072"/>
              <a:ext cx="960" cy="214"/>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latin typeface="Candara" panose="020E0502030303020204" pitchFamily="34" charset="0"/>
                  <a:ea typeface="Times New Roman"/>
                  <a:cs typeface="Times New Roman"/>
                  <a:sym typeface="Times New Roman"/>
                </a:rPr>
                <a:t>    Rework</a:t>
              </a:r>
              <a:endParaRPr>
                <a:latin typeface="Candara" panose="020E0502030303020204" pitchFamily="34" charset="0"/>
              </a:endParaRPr>
            </a:p>
          </p:txBody>
        </p:sp>
      </p:grpSp>
      <p:sp>
        <p:nvSpPr>
          <p:cNvPr id="2" name="TextBox 1">
            <a:extLst>
              <a:ext uri="{FF2B5EF4-FFF2-40B4-BE49-F238E27FC236}">
                <a16:creationId xmlns:a16="http://schemas.microsoft.com/office/drawing/2014/main" id="{B3D7FEF7-0FB4-0B17-7B43-3D165DB18076}"/>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p:nvPr/>
        </p:nvSpPr>
        <p:spPr>
          <a:xfrm>
            <a:off x="2514600" y="2093912"/>
            <a:ext cx="2895600" cy="4547358"/>
          </a:xfrm>
          <a:prstGeom prst="rect">
            <a:avLst/>
          </a:prstGeom>
          <a:noFill/>
          <a:ln>
            <a:noFill/>
          </a:ln>
        </p:spPr>
        <p:txBody>
          <a:bodyPr spcFirstLastPara="1" wrap="square" lIns="91425" tIns="45700" rIns="91425" bIns="45700" anchor="t" anchorCtr="0">
            <a:spAutoFit/>
          </a:bodyPr>
          <a:lstStyle/>
          <a:p>
            <a:pPr marL="342900" indent="-342900">
              <a:buClr>
                <a:schemeClr val="accent2"/>
              </a:buClr>
              <a:buSzPts val="1800"/>
              <a:buFont typeface="Arial"/>
              <a:buAutoNum type="alphaUcPeriod"/>
            </a:pPr>
            <a:r>
              <a:rPr lang="en-US" b="1" dirty="0">
                <a:latin typeface="Candara" panose="020E0502030303020204" pitchFamily="34" charset="0"/>
                <a:ea typeface="Arial"/>
                <a:cs typeface="Arial"/>
                <a:sym typeface="Arial"/>
              </a:rPr>
              <a:t>Improper sequence of Journal Issues</a:t>
            </a:r>
            <a:endParaRPr dirty="0">
              <a:latin typeface="Candara" panose="020E0502030303020204" pitchFamily="34" charset="0"/>
            </a:endParaRPr>
          </a:p>
          <a:p>
            <a:pPr marL="342900" indent="-342900">
              <a:spcBef>
                <a:spcPts val="900"/>
              </a:spcBef>
              <a:buClr>
                <a:srgbClr val="FF33CC"/>
              </a:buClr>
              <a:buSzPts val="1800"/>
              <a:buFont typeface="Arial"/>
              <a:buAutoNum type="alphaUcPeriod"/>
            </a:pPr>
            <a:r>
              <a:rPr lang="en-US" b="1" dirty="0">
                <a:latin typeface="Candara" panose="020E0502030303020204" pitchFamily="34" charset="0"/>
                <a:ea typeface="Arial"/>
                <a:cs typeface="Arial"/>
                <a:sym typeface="Arial"/>
              </a:rPr>
              <a:t>Incorrect printing of gold letters on the spine</a:t>
            </a:r>
            <a:endParaRPr dirty="0">
              <a:latin typeface="Candara" panose="020E0502030303020204" pitchFamily="34" charset="0"/>
            </a:endParaRPr>
          </a:p>
          <a:p>
            <a:pPr marL="342900" indent="-342900">
              <a:spcBef>
                <a:spcPts val="900"/>
              </a:spcBef>
              <a:buClr>
                <a:schemeClr val="accent2"/>
              </a:buClr>
              <a:buSzPts val="1800"/>
              <a:buFont typeface="Arial"/>
              <a:buAutoNum type="alphaUcPeriod"/>
            </a:pPr>
            <a:r>
              <a:rPr lang="en-US" b="1" dirty="0">
                <a:latin typeface="Candara" panose="020E0502030303020204" pitchFamily="34" charset="0"/>
                <a:ea typeface="Arial"/>
                <a:cs typeface="Arial"/>
                <a:sym typeface="Arial"/>
              </a:rPr>
              <a:t>Gold letters are put in the reverse way</a:t>
            </a:r>
            <a:endParaRPr dirty="0">
              <a:latin typeface="Candara" panose="020E0502030303020204" pitchFamily="34" charset="0"/>
            </a:endParaRPr>
          </a:p>
          <a:p>
            <a:pPr marL="342900" indent="-342900">
              <a:spcBef>
                <a:spcPts val="900"/>
              </a:spcBef>
              <a:buClr>
                <a:srgbClr val="FF33CC"/>
              </a:buClr>
              <a:buSzPts val="1800"/>
              <a:buFont typeface="Arial"/>
              <a:buAutoNum type="alphaUcPeriod"/>
            </a:pPr>
            <a:r>
              <a:rPr lang="en-US" b="1" dirty="0">
                <a:latin typeface="Candara" panose="020E0502030303020204" pitchFamily="34" charset="0"/>
                <a:ea typeface="Arial"/>
                <a:cs typeface="Arial"/>
                <a:sym typeface="Arial"/>
              </a:rPr>
              <a:t>Incorrect location of index page</a:t>
            </a:r>
            <a:endParaRPr dirty="0">
              <a:latin typeface="Candara" panose="020E0502030303020204" pitchFamily="34" charset="0"/>
            </a:endParaRPr>
          </a:p>
          <a:p>
            <a:pPr marL="342900" indent="-342900">
              <a:spcBef>
                <a:spcPts val="900"/>
              </a:spcBef>
              <a:buClr>
                <a:schemeClr val="accent2"/>
              </a:buClr>
              <a:buSzPts val="1800"/>
              <a:buFont typeface="Arial"/>
              <a:buAutoNum type="alphaUcPeriod"/>
            </a:pPr>
            <a:r>
              <a:rPr lang="en-US" b="1" dirty="0">
                <a:latin typeface="Candara" panose="020E0502030303020204" pitchFamily="34" charset="0"/>
                <a:ea typeface="Arial"/>
                <a:cs typeface="Arial"/>
                <a:sym typeface="Arial"/>
              </a:rPr>
              <a:t>Binding cover is put upside down the inside matter</a:t>
            </a:r>
            <a:endParaRPr dirty="0">
              <a:latin typeface="Candara" panose="020E0502030303020204" pitchFamily="34" charset="0"/>
            </a:endParaRPr>
          </a:p>
          <a:p>
            <a:pPr marL="342900" indent="-342900">
              <a:spcBef>
                <a:spcPts val="900"/>
              </a:spcBef>
              <a:buClr>
                <a:schemeClr val="accent2"/>
              </a:buClr>
              <a:buSzPts val="1800"/>
              <a:buFont typeface="Arial"/>
              <a:buAutoNum type="alphaUcPeriod"/>
            </a:pPr>
            <a:r>
              <a:rPr lang="en-US" b="1" dirty="0">
                <a:latin typeface="Candara" panose="020E0502030303020204" pitchFamily="34" charset="0"/>
                <a:ea typeface="Arial"/>
                <a:cs typeface="Arial"/>
                <a:sym typeface="Arial"/>
              </a:rPr>
              <a:t>Miscellaneous</a:t>
            </a:r>
            <a:endParaRPr dirty="0">
              <a:latin typeface="Candara" panose="020E0502030303020204" pitchFamily="34" charset="0"/>
            </a:endParaRPr>
          </a:p>
          <a:p>
            <a:endParaRPr b="1" dirty="0">
              <a:solidFill>
                <a:schemeClr val="accent2"/>
              </a:solidFill>
              <a:latin typeface="Candara" panose="020E0502030303020204" pitchFamily="34" charset="0"/>
              <a:ea typeface="Arial"/>
              <a:cs typeface="Arial"/>
              <a:sym typeface="Arial"/>
            </a:endParaRPr>
          </a:p>
        </p:txBody>
      </p:sp>
      <p:cxnSp>
        <p:nvCxnSpPr>
          <p:cNvPr id="261" name="Google Shape;261;p31"/>
          <p:cNvCxnSpPr/>
          <p:nvPr/>
        </p:nvCxnSpPr>
        <p:spPr>
          <a:xfrm>
            <a:off x="7315200" y="22463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62" name="Google Shape;262;p31"/>
          <p:cNvCxnSpPr/>
          <p:nvPr/>
        </p:nvCxnSpPr>
        <p:spPr>
          <a:xfrm>
            <a:off x="7391400" y="22463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63" name="Google Shape;263;p31"/>
          <p:cNvCxnSpPr/>
          <p:nvPr/>
        </p:nvCxnSpPr>
        <p:spPr>
          <a:xfrm>
            <a:off x="6553200" y="28559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64" name="Google Shape;264;p31"/>
          <p:cNvCxnSpPr/>
          <p:nvPr/>
        </p:nvCxnSpPr>
        <p:spPr>
          <a:xfrm>
            <a:off x="6629400" y="28559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65" name="Google Shape;265;p31"/>
          <p:cNvCxnSpPr/>
          <p:nvPr/>
        </p:nvCxnSpPr>
        <p:spPr>
          <a:xfrm>
            <a:off x="6705600" y="28559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66" name="Google Shape;266;p31"/>
          <p:cNvCxnSpPr/>
          <p:nvPr/>
        </p:nvCxnSpPr>
        <p:spPr>
          <a:xfrm>
            <a:off x="6172200" y="35417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67" name="Google Shape;267;p31"/>
          <p:cNvCxnSpPr/>
          <p:nvPr/>
        </p:nvCxnSpPr>
        <p:spPr>
          <a:xfrm>
            <a:off x="6248400" y="35417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68" name="Google Shape;268;p31"/>
          <p:cNvCxnSpPr/>
          <p:nvPr/>
        </p:nvCxnSpPr>
        <p:spPr>
          <a:xfrm>
            <a:off x="6934200" y="42275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69" name="Google Shape;269;p31"/>
          <p:cNvCxnSpPr/>
          <p:nvPr/>
        </p:nvCxnSpPr>
        <p:spPr>
          <a:xfrm>
            <a:off x="7010400" y="42275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70" name="Google Shape;270;p31"/>
          <p:cNvCxnSpPr/>
          <p:nvPr/>
        </p:nvCxnSpPr>
        <p:spPr>
          <a:xfrm>
            <a:off x="7086600" y="42275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71" name="Google Shape;271;p31"/>
          <p:cNvCxnSpPr/>
          <p:nvPr/>
        </p:nvCxnSpPr>
        <p:spPr>
          <a:xfrm>
            <a:off x="7162800" y="42275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272" name="Google Shape;272;p31"/>
          <p:cNvCxnSpPr/>
          <p:nvPr/>
        </p:nvCxnSpPr>
        <p:spPr>
          <a:xfrm>
            <a:off x="5791200" y="5099050"/>
            <a:ext cx="0" cy="304800"/>
          </a:xfrm>
          <a:prstGeom prst="straightConnector1">
            <a:avLst/>
          </a:prstGeom>
          <a:noFill/>
          <a:ln w="28575" cap="flat" cmpd="sng">
            <a:solidFill>
              <a:schemeClr val="dk1"/>
            </a:solidFill>
            <a:prstDash val="solid"/>
            <a:miter lim="800000"/>
            <a:headEnd type="none" w="med" len="med"/>
            <a:tailEnd type="none" w="med" len="med"/>
          </a:ln>
        </p:spPr>
      </p:cxnSp>
      <p:grpSp>
        <p:nvGrpSpPr>
          <p:cNvPr id="273" name="Google Shape;273;p31"/>
          <p:cNvGrpSpPr/>
          <p:nvPr/>
        </p:nvGrpSpPr>
        <p:grpSpPr>
          <a:xfrm>
            <a:off x="5791200" y="2246312"/>
            <a:ext cx="228600" cy="304800"/>
            <a:chOff x="2448" y="672"/>
            <a:chExt cx="144" cy="192"/>
          </a:xfrm>
        </p:grpSpPr>
        <p:cxnSp>
          <p:nvCxnSpPr>
            <p:cNvPr id="274" name="Google Shape;274;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75" name="Google Shape;275;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76" name="Google Shape;276;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77" name="Google Shape;277;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78" name="Google Shape;278;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79" name="Google Shape;279;p31"/>
          <p:cNvGrpSpPr/>
          <p:nvPr/>
        </p:nvGrpSpPr>
        <p:grpSpPr>
          <a:xfrm>
            <a:off x="6172200" y="2246312"/>
            <a:ext cx="228600" cy="304800"/>
            <a:chOff x="2448" y="672"/>
            <a:chExt cx="144" cy="192"/>
          </a:xfrm>
        </p:grpSpPr>
        <p:cxnSp>
          <p:nvCxnSpPr>
            <p:cNvPr id="280" name="Google Shape;280;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81" name="Google Shape;281;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82" name="Google Shape;282;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83" name="Google Shape;283;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84" name="Google Shape;284;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85" name="Google Shape;285;p31"/>
          <p:cNvGrpSpPr/>
          <p:nvPr/>
        </p:nvGrpSpPr>
        <p:grpSpPr>
          <a:xfrm>
            <a:off x="6553200" y="2246312"/>
            <a:ext cx="228600" cy="304800"/>
            <a:chOff x="2448" y="672"/>
            <a:chExt cx="144" cy="192"/>
          </a:xfrm>
        </p:grpSpPr>
        <p:cxnSp>
          <p:nvCxnSpPr>
            <p:cNvPr id="286" name="Google Shape;286;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87" name="Google Shape;287;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88" name="Google Shape;288;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89" name="Google Shape;289;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90" name="Google Shape;290;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91" name="Google Shape;291;p31"/>
          <p:cNvGrpSpPr/>
          <p:nvPr/>
        </p:nvGrpSpPr>
        <p:grpSpPr>
          <a:xfrm>
            <a:off x="6934200" y="2246312"/>
            <a:ext cx="228600" cy="304800"/>
            <a:chOff x="2448" y="672"/>
            <a:chExt cx="144" cy="192"/>
          </a:xfrm>
        </p:grpSpPr>
        <p:cxnSp>
          <p:nvCxnSpPr>
            <p:cNvPr id="292" name="Google Shape;292;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93" name="Google Shape;293;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94" name="Google Shape;294;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95" name="Google Shape;295;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96" name="Google Shape;296;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grpSp>
        <p:nvGrpSpPr>
          <p:cNvPr id="297" name="Google Shape;297;p31"/>
          <p:cNvGrpSpPr/>
          <p:nvPr/>
        </p:nvGrpSpPr>
        <p:grpSpPr>
          <a:xfrm>
            <a:off x="5791200" y="2855912"/>
            <a:ext cx="228600" cy="304800"/>
            <a:chOff x="2448" y="672"/>
            <a:chExt cx="144" cy="192"/>
          </a:xfrm>
        </p:grpSpPr>
        <p:cxnSp>
          <p:nvCxnSpPr>
            <p:cNvPr id="298" name="Google Shape;298;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299" name="Google Shape;299;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00" name="Google Shape;300;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01" name="Google Shape;301;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02" name="Google Shape;302;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grpSp>
        <p:nvGrpSpPr>
          <p:cNvPr id="303" name="Google Shape;303;p31"/>
          <p:cNvGrpSpPr/>
          <p:nvPr/>
        </p:nvGrpSpPr>
        <p:grpSpPr>
          <a:xfrm>
            <a:off x="6172200" y="2855912"/>
            <a:ext cx="228600" cy="304800"/>
            <a:chOff x="2448" y="672"/>
            <a:chExt cx="144" cy="192"/>
          </a:xfrm>
        </p:grpSpPr>
        <p:cxnSp>
          <p:nvCxnSpPr>
            <p:cNvPr id="304" name="Google Shape;304;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05" name="Google Shape;305;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06" name="Google Shape;306;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07" name="Google Shape;307;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08" name="Google Shape;308;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grpSp>
        <p:nvGrpSpPr>
          <p:cNvPr id="309" name="Google Shape;309;p31"/>
          <p:cNvGrpSpPr/>
          <p:nvPr/>
        </p:nvGrpSpPr>
        <p:grpSpPr>
          <a:xfrm>
            <a:off x="5791200" y="3541712"/>
            <a:ext cx="228600" cy="304800"/>
            <a:chOff x="2448" y="672"/>
            <a:chExt cx="144" cy="192"/>
          </a:xfrm>
        </p:grpSpPr>
        <p:cxnSp>
          <p:nvCxnSpPr>
            <p:cNvPr id="310" name="Google Shape;310;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11" name="Google Shape;311;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12" name="Google Shape;312;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13" name="Google Shape;313;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14" name="Google Shape;314;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grpSp>
        <p:nvGrpSpPr>
          <p:cNvPr id="315" name="Google Shape;315;p31"/>
          <p:cNvGrpSpPr/>
          <p:nvPr/>
        </p:nvGrpSpPr>
        <p:grpSpPr>
          <a:xfrm>
            <a:off x="5791200" y="4227512"/>
            <a:ext cx="228600" cy="304800"/>
            <a:chOff x="2448" y="672"/>
            <a:chExt cx="144" cy="192"/>
          </a:xfrm>
        </p:grpSpPr>
        <p:cxnSp>
          <p:nvCxnSpPr>
            <p:cNvPr id="316" name="Google Shape;316;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17" name="Google Shape;317;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18" name="Google Shape;318;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19" name="Google Shape;319;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20" name="Google Shape;320;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grpSp>
        <p:nvGrpSpPr>
          <p:cNvPr id="321" name="Google Shape;321;p31"/>
          <p:cNvGrpSpPr/>
          <p:nvPr/>
        </p:nvGrpSpPr>
        <p:grpSpPr>
          <a:xfrm>
            <a:off x="6172200" y="4227512"/>
            <a:ext cx="228600" cy="304800"/>
            <a:chOff x="2448" y="672"/>
            <a:chExt cx="144" cy="192"/>
          </a:xfrm>
        </p:grpSpPr>
        <p:cxnSp>
          <p:nvCxnSpPr>
            <p:cNvPr id="322" name="Google Shape;322;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23" name="Google Shape;323;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24" name="Google Shape;324;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25" name="Google Shape;325;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26" name="Google Shape;326;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grpSp>
        <p:nvGrpSpPr>
          <p:cNvPr id="327" name="Google Shape;327;p31"/>
          <p:cNvGrpSpPr/>
          <p:nvPr/>
        </p:nvGrpSpPr>
        <p:grpSpPr>
          <a:xfrm>
            <a:off x="6553200" y="4227512"/>
            <a:ext cx="228600" cy="304800"/>
            <a:chOff x="2448" y="672"/>
            <a:chExt cx="144" cy="192"/>
          </a:xfrm>
        </p:grpSpPr>
        <p:cxnSp>
          <p:nvCxnSpPr>
            <p:cNvPr id="328" name="Google Shape;328;p31"/>
            <p:cNvCxnSpPr/>
            <p:nvPr/>
          </p:nvCxnSpPr>
          <p:spPr>
            <a:xfrm>
              <a:off x="2448"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29" name="Google Shape;329;p31"/>
            <p:cNvCxnSpPr/>
            <p:nvPr/>
          </p:nvCxnSpPr>
          <p:spPr>
            <a:xfrm>
              <a:off x="2496"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30" name="Google Shape;330;p31"/>
            <p:cNvCxnSpPr/>
            <p:nvPr/>
          </p:nvCxnSpPr>
          <p:spPr>
            <a:xfrm>
              <a:off x="2544"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31" name="Google Shape;331;p31"/>
            <p:cNvCxnSpPr/>
            <p:nvPr/>
          </p:nvCxnSpPr>
          <p:spPr>
            <a:xfrm>
              <a:off x="2592" y="672"/>
              <a:ext cx="0" cy="192"/>
            </a:xfrm>
            <a:prstGeom prst="straightConnector1">
              <a:avLst/>
            </a:prstGeom>
            <a:noFill/>
            <a:ln w="28575" cap="flat" cmpd="sng">
              <a:solidFill>
                <a:schemeClr val="dk1"/>
              </a:solidFill>
              <a:prstDash val="solid"/>
              <a:miter lim="800000"/>
              <a:headEnd type="none" w="med" len="med"/>
              <a:tailEnd type="none" w="med" len="med"/>
            </a:ln>
          </p:spPr>
        </p:cxnSp>
        <p:cxnSp>
          <p:nvCxnSpPr>
            <p:cNvPr id="332" name="Google Shape;332;p31"/>
            <p:cNvCxnSpPr/>
            <p:nvPr/>
          </p:nvCxnSpPr>
          <p:spPr>
            <a:xfrm>
              <a:off x="2448" y="672"/>
              <a:ext cx="144" cy="192"/>
            </a:xfrm>
            <a:prstGeom prst="straightConnector1">
              <a:avLst/>
            </a:prstGeom>
            <a:noFill/>
            <a:ln w="28575" cap="flat" cmpd="sng">
              <a:solidFill>
                <a:schemeClr val="dk1"/>
              </a:solidFill>
              <a:prstDash val="solid"/>
              <a:miter lim="800000"/>
              <a:headEnd type="none" w="med" len="med"/>
              <a:tailEnd type="none" w="med" len="med"/>
            </a:ln>
          </p:spPr>
        </p:cxnSp>
      </p:grpSp>
      <p:sp>
        <p:nvSpPr>
          <p:cNvPr id="333" name="Google Shape;333;p31"/>
          <p:cNvSpPr txBox="1"/>
          <p:nvPr/>
        </p:nvSpPr>
        <p:spPr>
          <a:xfrm>
            <a:off x="7696200" y="2170113"/>
            <a:ext cx="1676400" cy="4298059"/>
          </a:xfrm>
          <a:prstGeom prst="rect">
            <a:avLst/>
          </a:prstGeom>
          <a:noFill/>
          <a:ln>
            <a:noFill/>
          </a:ln>
        </p:spPr>
        <p:txBody>
          <a:bodyPr spcFirstLastPara="1" wrap="square" lIns="91425" tIns="45700" rIns="91425" bIns="45700" anchor="t" anchorCtr="0">
            <a:spAutoFit/>
          </a:bodyPr>
          <a:lstStyle/>
          <a:p>
            <a:pPr>
              <a:lnSpc>
                <a:spcPct val="80000"/>
              </a:lnSpc>
              <a:buClr>
                <a:schemeClr val="dk1"/>
              </a:buClr>
              <a:buSzPts val="1800"/>
            </a:pPr>
            <a:r>
              <a:rPr lang="en-US" b="1" dirty="0">
                <a:solidFill>
                  <a:schemeClr val="dk1"/>
                </a:solidFill>
                <a:latin typeface="Candara" panose="020E0502030303020204" pitchFamily="34" charset="0"/>
                <a:ea typeface="Arial"/>
                <a:cs typeface="Arial"/>
                <a:sym typeface="Arial"/>
              </a:rPr>
              <a:t>22</a:t>
            </a:r>
            <a:endParaRPr dirty="0">
              <a:latin typeface="Candara" panose="020E0502030303020204" pitchFamily="34" charset="0"/>
            </a:endParaRPr>
          </a:p>
          <a:p>
            <a:pPr>
              <a:lnSpc>
                <a:spcPct val="80000"/>
              </a:lnSpc>
              <a:spcBef>
                <a:spcPts val="900"/>
              </a:spcBef>
              <a:buClr>
                <a:schemeClr val="dk1"/>
              </a:buClr>
              <a:buSzPts val="1800"/>
            </a:pPr>
            <a:endParaRPr b="1" dirty="0">
              <a:solidFill>
                <a:schemeClr val="dk1"/>
              </a:solidFill>
              <a:latin typeface="Candara" panose="020E0502030303020204" pitchFamily="34" charset="0"/>
              <a:ea typeface="Arial"/>
              <a:cs typeface="Arial"/>
              <a:sym typeface="Arial"/>
            </a:endParaRPr>
          </a:p>
          <a:p>
            <a:pPr>
              <a:lnSpc>
                <a:spcPct val="80000"/>
              </a:lnSpc>
              <a:spcBef>
                <a:spcPts val="900"/>
              </a:spcBef>
              <a:buClr>
                <a:schemeClr val="dk1"/>
              </a:buClr>
              <a:buSzPts val="1800"/>
            </a:pPr>
            <a:r>
              <a:rPr lang="en-US" b="1" dirty="0">
                <a:solidFill>
                  <a:schemeClr val="dk1"/>
                </a:solidFill>
                <a:latin typeface="Candara" panose="020E0502030303020204" pitchFamily="34" charset="0"/>
                <a:ea typeface="Arial"/>
                <a:cs typeface="Arial"/>
                <a:sym typeface="Arial"/>
              </a:rPr>
              <a:t>13</a:t>
            </a:r>
            <a:endParaRPr dirty="0">
              <a:latin typeface="Candara" panose="020E0502030303020204" pitchFamily="34" charset="0"/>
            </a:endParaRPr>
          </a:p>
          <a:p>
            <a:pPr>
              <a:lnSpc>
                <a:spcPct val="80000"/>
              </a:lnSpc>
              <a:spcBef>
                <a:spcPts val="900"/>
              </a:spcBef>
              <a:buClr>
                <a:schemeClr val="dk1"/>
              </a:buClr>
              <a:buSzPts val="1800"/>
            </a:pPr>
            <a:endParaRPr b="1" dirty="0">
              <a:solidFill>
                <a:schemeClr val="dk1"/>
              </a:solidFill>
              <a:latin typeface="Candara" panose="020E0502030303020204" pitchFamily="34" charset="0"/>
              <a:ea typeface="Arial"/>
              <a:cs typeface="Arial"/>
              <a:sym typeface="Arial"/>
            </a:endParaRPr>
          </a:p>
          <a:p>
            <a:pPr>
              <a:lnSpc>
                <a:spcPct val="80000"/>
              </a:lnSpc>
              <a:spcBef>
                <a:spcPts val="900"/>
              </a:spcBef>
              <a:buClr>
                <a:schemeClr val="dk1"/>
              </a:buClr>
              <a:buSzPts val="1800"/>
            </a:pPr>
            <a:r>
              <a:rPr lang="en-US" b="1" dirty="0">
                <a:solidFill>
                  <a:schemeClr val="dk1"/>
                </a:solidFill>
                <a:latin typeface="Candara" panose="020E0502030303020204" pitchFamily="34" charset="0"/>
                <a:ea typeface="Arial"/>
                <a:cs typeface="Arial"/>
                <a:sym typeface="Arial"/>
              </a:rPr>
              <a:t>  7</a:t>
            </a:r>
            <a:endParaRPr dirty="0">
              <a:latin typeface="Candara" panose="020E0502030303020204" pitchFamily="34" charset="0"/>
            </a:endParaRPr>
          </a:p>
          <a:p>
            <a:pPr>
              <a:lnSpc>
                <a:spcPct val="80000"/>
              </a:lnSpc>
              <a:spcBef>
                <a:spcPts val="900"/>
              </a:spcBef>
              <a:buClr>
                <a:schemeClr val="dk1"/>
              </a:buClr>
              <a:buSzPts val="1800"/>
            </a:pPr>
            <a:endParaRPr b="1" dirty="0">
              <a:solidFill>
                <a:schemeClr val="dk1"/>
              </a:solidFill>
              <a:latin typeface="Candara" panose="020E0502030303020204" pitchFamily="34" charset="0"/>
              <a:ea typeface="Arial"/>
              <a:cs typeface="Arial"/>
              <a:sym typeface="Arial"/>
            </a:endParaRPr>
          </a:p>
          <a:p>
            <a:pPr>
              <a:lnSpc>
                <a:spcPct val="80000"/>
              </a:lnSpc>
              <a:spcBef>
                <a:spcPts val="900"/>
              </a:spcBef>
              <a:buClr>
                <a:schemeClr val="dk1"/>
              </a:buClr>
              <a:buSzPts val="1800"/>
            </a:pPr>
            <a:r>
              <a:rPr lang="en-US" b="1" dirty="0">
                <a:solidFill>
                  <a:schemeClr val="dk1"/>
                </a:solidFill>
                <a:latin typeface="Candara" panose="020E0502030303020204" pitchFamily="34" charset="0"/>
                <a:ea typeface="Arial"/>
                <a:cs typeface="Arial"/>
                <a:sym typeface="Arial"/>
              </a:rPr>
              <a:t>19</a:t>
            </a:r>
            <a:endParaRPr dirty="0">
              <a:latin typeface="Candara" panose="020E0502030303020204" pitchFamily="34" charset="0"/>
            </a:endParaRPr>
          </a:p>
          <a:p>
            <a:pPr>
              <a:lnSpc>
                <a:spcPct val="80000"/>
              </a:lnSpc>
              <a:spcBef>
                <a:spcPts val="900"/>
              </a:spcBef>
              <a:buClr>
                <a:schemeClr val="dk1"/>
              </a:buClr>
              <a:buSzPts val="1800"/>
            </a:pPr>
            <a:endParaRPr b="1" dirty="0">
              <a:solidFill>
                <a:schemeClr val="dk1"/>
              </a:solidFill>
              <a:latin typeface="Candara" panose="020E0502030303020204" pitchFamily="34" charset="0"/>
              <a:ea typeface="Arial"/>
              <a:cs typeface="Arial"/>
              <a:sym typeface="Arial"/>
            </a:endParaRPr>
          </a:p>
          <a:p>
            <a:pPr>
              <a:lnSpc>
                <a:spcPct val="80000"/>
              </a:lnSpc>
              <a:spcBef>
                <a:spcPts val="900"/>
              </a:spcBef>
              <a:buClr>
                <a:schemeClr val="dk1"/>
              </a:buClr>
              <a:buSzPts val="1800"/>
            </a:pPr>
            <a:r>
              <a:rPr lang="en-US" b="1" dirty="0">
                <a:solidFill>
                  <a:schemeClr val="dk1"/>
                </a:solidFill>
                <a:latin typeface="Candara" panose="020E0502030303020204" pitchFamily="34" charset="0"/>
                <a:ea typeface="Arial"/>
                <a:cs typeface="Arial"/>
                <a:sym typeface="Arial"/>
              </a:rPr>
              <a:t>  4</a:t>
            </a:r>
            <a:endParaRPr dirty="0">
              <a:latin typeface="Candara" panose="020E0502030303020204" pitchFamily="34" charset="0"/>
            </a:endParaRPr>
          </a:p>
          <a:p>
            <a:pPr>
              <a:lnSpc>
                <a:spcPct val="80000"/>
              </a:lnSpc>
              <a:spcBef>
                <a:spcPts val="900"/>
              </a:spcBef>
              <a:buClr>
                <a:schemeClr val="dk1"/>
              </a:buClr>
              <a:buSzPts val="1800"/>
            </a:pPr>
            <a:endParaRPr b="1" dirty="0">
              <a:solidFill>
                <a:schemeClr val="dk1"/>
              </a:solidFill>
              <a:latin typeface="Candara" panose="020E0502030303020204" pitchFamily="34" charset="0"/>
              <a:ea typeface="Arial"/>
              <a:cs typeface="Arial"/>
              <a:sym typeface="Arial"/>
            </a:endParaRPr>
          </a:p>
          <a:p>
            <a:pPr>
              <a:lnSpc>
                <a:spcPct val="80000"/>
              </a:lnSpc>
              <a:spcBef>
                <a:spcPts val="900"/>
              </a:spcBef>
              <a:buClr>
                <a:schemeClr val="dk1"/>
              </a:buClr>
              <a:buSzPts val="1800"/>
            </a:pPr>
            <a:r>
              <a:rPr lang="en-US" b="1" dirty="0">
                <a:solidFill>
                  <a:schemeClr val="dk1"/>
                </a:solidFill>
                <a:latin typeface="Candara" panose="020E0502030303020204" pitchFamily="34" charset="0"/>
                <a:ea typeface="Arial"/>
                <a:cs typeface="Arial"/>
                <a:sym typeface="Arial"/>
              </a:rPr>
              <a:t>  </a:t>
            </a:r>
            <a:r>
              <a:rPr lang="en-US" b="1" u="sng" dirty="0">
                <a:solidFill>
                  <a:schemeClr val="dk1"/>
                </a:solidFill>
                <a:latin typeface="Candara" panose="020E0502030303020204" pitchFamily="34" charset="0"/>
                <a:ea typeface="Arial"/>
                <a:cs typeface="Arial"/>
                <a:sym typeface="Arial"/>
              </a:rPr>
              <a:t>3</a:t>
            </a:r>
            <a:endParaRPr dirty="0">
              <a:latin typeface="Candara" panose="020E0502030303020204" pitchFamily="34" charset="0"/>
            </a:endParaRPr>
          </a:p>
          <a:p>
            <a:pPr>
              <a:lnSpc>
                <a:spcPct val="80000"/>
              </a:lnSpc>
              <a:spcBef>
                <a:spcPts val="900"/>
              </a:spcBef>
              <a:buClr>
                <a:srgbClr val="FF33CC"/>
              </a:buClr>
              <a:buSzPts val="1800"/>
            </a:pPr>
            <a:r>
              <a:rPr lang="en-US" b="1" u="sng" dirty="0">
                <a:latin typeface="Candara" panose="020E0502030303020204" pitchFamily="34" charset="0"/>
                <a:ea typeface="Arial"/>
                <a:cs typeface="Arial"/>
                <a:sym typeface="Arial"/>
              </a:rPr>
              <a:t>68</a:t>
            </a:r>
            <a:endParaRPr dirty="0">
              <a:latin typeface="Candara" panose="020E0502030303020204" pitchFamily="34" charset="0"/>
            </a:endParaRPr>
          </a:p>
          <a:p>
            <a:endParaRPr b="1" u="sng" dirty="0">
              <a:solidFill>
                <a:srgbClr val="FF33CC"/>
              </a:solidFill>
              <a:latin typeface="Candara" panose="020E0502030303020204" pitchFamily="34" charset="0"/>
              <a:ea typeface="Arial"/>
              <a:cs typeface="Arial"/>
              <a:sym typeface="Arial"/>
            </a:endParaRPr>
          </a:p>
        </p:txBody>
      </p:sp>
      <p:sp>
        <p:nvSpPr>
          <p:cNvPr id="334" name="Google Shape;334;p31"/>
          <p:cNvSpPr txBox="1"/>
          <p:nvPr/>
        </p:nvSpPr>
        <p:spPr>
          <a:xfrm>
            <a:off x="2590800" y="533401"/>
            <a:ext cx="6477000" cy="579437"/>
          </a:xfrm>
          <a:prstGeom prst="rect">
            <a:avLst/>
          </a:prstGeom>
          <a:noFill/>
          <a:ln>
            <a:noFill/>
          </a:ln>
        </p:spPr>
        <p:txBody>
          <a:bodyPr spcFirstLastPara="1" wrap="square" lIns="91425" tIns="45700" rIns="91425" bIns="45700" anchor="t" anchorCtr="0">
            <a:spAutoFit/>
          </a:bodyPr>
          <a:lstStyle/>
          <a:p>
            <a:pPr algn="ctr">
              <a:buClr>
                <a:schemeClr val="dk1"/>
              </a:buClr>
              <a:buSzPts val="3200"/>
            </a:pPr>
            <a:r>
              <a:rPr lang="en-US" sz="3200" b="1">
                <a:solidFill>
                  <a:schemeClr val="dk1"/>
                </a:solidFill>
                <a:latin typeface="Candara" panose="020E0502030303020204" pitchFamily="34" charset="0"/>
                <a:ea typeface="Arial"/>
                <a:cs typeface="Arial"/>
                <a:sym typeface="Arial"/>
              </a:rPr>
              <a:t>CHECK SHEET</a:t>
            </a:r>
            <a:endParaRPr>
              <a:latin typeface="Candara" panose="020E0502030303020204" pitchFamily="34" charset="0"/>
            </a:endParaRPr>
          </a:p>
        </p:txBody>
      </p:sp>
      <p:cxnSp>
        <p:nvCxnSpPr>
          <p:cNvPr id="335" name="Google Shape;335;p31"/>
          <p:cNvCxnSpPr/>
          <p:nvPr/>
        </p:nvCxnSpPr>
        <p:spPr>
          <a:xfrm>
            <a:off x="5867400" y="5105400"/>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336" name="Google Shape;336;p31"/>
          <p:cNvCxnSpPr/>
          <p:nvPr/>
        </p:nvCxnSpPr>
        <p:spPr>
          <a:xfrm>
            <a:off x="5943600" y="5105400"/>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337" name="Google Shape;337;p31"/>
          <p:cNvCxnSpPr/>
          <p:nvPr/>
        </p:nvCxnSpPr>
        <p:spPr>
          <a:xfrm>
            <a:off x="6019800" y="5105400"/>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338" name="Google Shape;338;p31"/>
          <p:cNvCxnSpPr/>
          <p:nvPr/>
        </p:nvCxnSpPr>
        <p:spPr>
          <a:xfrm>
            <a:off x="5791200" y="5751512"/>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339" name="Google Shape;339;p31"/>
          <p:cNvCxnSpPr/>
          <p:nvPr/>
        </p:nvCxnSpPr>
        <p:spPr>
          <a:xfrm>
            <a:off x="5867400" y="5748337"/>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340" name="Google Shape;340;p31"/>
          <p:cNvCxnSpPr/>
          <p:nvPr/>
        </p:nvCxnSpPr>
        <p:spPr>
          <a:xfrm>
            <a:off x="5943600" y="5748337"/>
            <a:ext cx="0" cy="304800"/>
          </a:xfrm>
          <a:prstGeom prst="straightConnector1">
            <a:avLst/>
          </a:prstGeom>
          <a:noFill/>
          <a:ln w="28575" cap="flat" cmpd="sng">
            <a:solidFill>
              <a:schemeClr val="dk1"/>
            </a:solidFill>
            <a:prstDash val="solid"/>
            <a:miter lim="800000"/>
            <a:headEnd type="none" w="med" len="med"/>
            <a:tailEnd type="none" w="med" len="med"/>
          </a:ln>
        </p:spPr>
      </p:cxnSp>
      <p:sp>
        <p:nvSpPr>
          <p:cNvPr id="341" name="Google Shape;341;p31"/>
          <p:cNvSpPr txBox="1"/>
          <p:nvPr/>
        </p:nvSpPr>
        <p:spPr>
          <a:xfrm>
            <a:off x="2971800" y="1371600"/>
            <a:ext cx="56388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u="sng" dirty="0">
                <a:solidFill>
                  <a:schemeClr val="dk1"/>
                </a:solidFill>
                <a:latin typeface="Candara" panose="020E0502030303020204" pitchFamily="34" charset="0"/>
                <a:ea typeface="Arial"/>
                <a:cs typeface="Arial"/>
                <a:sym typeface="Arial"/>
              </a:rPr>
              <a:t>Number of Binding Defects in a Lot</a:t>
            </a:r>
            <a:endParaRPr dirty="0">
              <a:latin typeface="Candara" panose="020E0502030303020204" pitchFamily="34" charset="0"/>
            </a:endParaRPr>
          </a:p>
        </p:txBody>
      </p:sp>
      <p:sp>
        <p:nvSpPr>
          <p:cNvPr id="342" name="Google Shape;342;p31"/>
          <p:cNvSpPr txBox="1"/>
          <p:nvPr/>
        </p:nvSpPr>
        <p:spPr>
          <a:xfrm>
            <a:off x="6477000" y="6072187"/>
            <a:ext cx="838200" cy="366712"/>
          </a:xfrm>
          <a:prstGeom prst="rect">
            <a:avLst/>
          </a:prstGeom>
          <a:noFill/>
          <a:ln>
            <a:noFill/>
          </a:ln>
        </p:spPr>
        <p:txBody>
          <a:bodyPr spcFirstLastPara="1" wrap="square" lIns="91425" tIns="45700" rIns="91425" bIns="45700" anchor="t" anchorCtr="0">
            <a:spAutoFit/>
          </a:bodyPr>
          <a:lstStyle/>
          <a:p>
            <a:pPr>
              <a:buClr>
                <a:srgbClr val="FF33CC"/>
              </a:buClr>
              <a:buSzPts val="1800"/>
            </a:pPr>
            <a:r>
              <a:rPr lang="en-US" b="1">
                <a:latin typeface="Candara" panose="020E0502030303020204" pitchFamily="34" charset="0"/>
                <a:ea typeface="Arial"/>
                <a:cs typeface="Arial"/>
                <a:sym typeface="Arial"/>
              </a:rPr>
              <a:t>Total</a:t>
            </a:r>
            <a:endParaRPr>
              <a:latin typeface="Candara" panose="020E0502030303020204" pitchFamily="34" charset="0"/>
            </a:endParaRPr>
          </a:p>
        </p:txBody>
      </p:sp>
      <p:sp>
        <p:nvSpPr>
          <p:cNvPr id="2" name="TextBox 1">
            <a:extLst>
              <a:ext uri="{FF2B5EF4-FFF2-40B4-BE49-F238E27FC236}">
                <a16:creationId xmlns:a16="http://schemas.microsoft.com/office/drawing/2014/main" id="{6BD973BE-FABA-399D-144C-50A5D6E55DE6}"/>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COLLECTING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2"/>
          <p:cNvSpPr txBox="1"/>
          <p:nvPr/>
        </p:nvSpPr>
        <p:spPr>
          <a:xfrm>
            <a:off x="1524000" y="-352920"/>
            <a:ext cx="9144000" cy="369291"/>
          </a:xfrm>
          <a:prstGeom prst="rect">
            <a:avLst/>
          </a:prstGeom>
          <a:noFill/>
          <a:ln>
            <a:noFill/>
          </a:ln>
        </p:spPr>
        <p:txBody>
          <a:bodyPr spcFirstLastPara="1" wrap="square" lIns="91425" tIns="45700" rIns="91425" bIns="45700" anchor="ctr" anchorCtr="0">
            <a:spAutoFit/>
          </a:bodyPr>
          <a:lstStyle/>
          <a:p>
            <a:endParaRPr>
              <a:solidFill>
                <a:schemeClr val="dk1"/>
              </a:solidFill>
              <a:latin typeface="Arial"/>
              <a:ea typeface="Arial"/>
              <a:cs typeface="Arial"/>
              <a:sym typeface="Arial"/>
            </a:endParaRPr>
          </a:p>
        </p:txBody>
      </p:sp>
      <p:graphicFrame>
        <p:nvGraphicFramePr>
          <p:cNvPr id="348" name="Google Shape;348;p32"/>
          <p:cNvGraphicFramePr/>
          <p:nvPr/>
        </p:nvGraphicFramePr>
        <p:xfrm>
          <a:off x="2057400" y="42862"/>
          <a:ext cx="8229525" cy="6891450"/>
        </p:xfrm>
        <a:graphic>
          <a:graphicData uri="http://schemas.openxmlformats.org/drawingml/2006/table">
            <a:tbl>
              <a:tblPr>
                <a:noFill/>
              </a:tblPr>
              <a:tblGrid>
                <a:gridCol w="2492375">
                  <a:extLst>
                    <a:ext uri="{9D8B030D-6E8A-4147-A177-3AD203B41FA5}">
                      <a16:colId xmlns:a16="http://schemas.microsoft.com/office/drawing/2014/main" val="20000"/>
                    </a:ext>
                  </a:extLst>
                </a:gridCol>
                <a:gridCol w="738175">
                  <a:extLst>
                    <a:ext uri="{9D8B030D-6E8A-4147-A177-3AD203B41FA5}">
                      <a16:colId xmlns:a16="http://schemas.microsoft.com/office/drawing/2014/main" val="20001"/>
                    </a:ext>
                  </a:extLst>
                </a:gridCol>
                <a:gridCol w="649275">
                  <a:extLst>
                    <a:ext uri="{9D8B030D-6E8A-4147-A177-3AD203B41FA5}">
                      <a16:colId xmlns:a16="http://schemas.microsoft.com/office/drawing/2014/main" val="20002"/>
                    </a:ext>
                  </a:extLst>
                </a:gridCol>
                <a:gridCol w="738175">
                  <a:extLst>
                    <a:ext uri="{9D8B030D-6E8A-4147-A177-3AD203B41FA5}">
                      <a16:colId xmlns:a16="http://schemas.microsoft.com/office/drawing/2014/main" val="20003"/>
                    </a:ext>
                  </a:extLst>
                </a:gridCol>
                <a:gridCol w="671500">
                  <a:extLst>
                    <a:ext uri="{9D8B030D-6E8A-4147-A177-3AD203B41FA5}">
                      <a16:colId xmlns:a16="http://schemas.microsoft.com/office/drawing/2014/main" val="20004"/>
                    </a:ext>
                  </a:extLst>
                </a:gridCol>
                <a:gridCol w="638175">
                  <a:extLst>
                    <a:ext uri="{9D8B030D-6E8A-4147-A177-3AD203B41FA5}">
                      <a16:colId xmlns:a16="http://schemas.microsoft.com/office/drawing/2014/main" val="20005"/>
                    </a:ext>
                  </a:extLst>
                </a:gridCol>
                <a:gridCol w="627050">
                  <a:extLst>
                    <a:ext uri="{9D8B030D-6E8A-4147-A177-3AD203B41FA5}">
                      <a16:colId xmlns:a16="http://schemas.microsoft.com/office/drawing/2014/main" val="20006"/>
                    </a:ext>
                  </a:extLst>
                </a:gridCol>
                <a:gridCol w="738175">
                  <a:extLst>
                    <a:ext uri="{9D8B030D-6E8A-4147-A177-3AD203B41FA5}">
                      <a16:colId xmlns:a16="http://schemas.microsoft.com/office/drawing/2014/main" val="20007"/>
                    </a:ext>
                  </a:extLst>
                </a:gridCol>
                <a:gridCol w="936625">
                  <a:extLst>
                    <a:ext uri="{9D8B030D-6E8A-4147-A177-3AD203B41FA5}">
                      <a16:colId xmlns:a16="http://schemas.microsoft.com/office/drawing/2014/main" val="20008"/>
                    </a:ext>
                  </a:extLst>
                </a:gridCol>
              </a:tblGrid>
              <a:tr h="701675">
                <a:tc gridSpan="5">
                  <a:txBody>
                    <a:bodyPr/>
                    <a:lstStyle/>
                    <a:p>
                      <a:pPr marL="0" marR="0" lvl="0" indent="0" algn="l" rtl="0">
                        <a:lnSpc>
                          <a:spcPct val="100000"/>
                        </a:lnSpc>
                        <a:spcBef>
                          <a:spcPts val="0"/>
                        </a:spcBef>
                        <a:spcAft>
                          <a:spcPts val="0"/>
                        </a:spcAft>
                        <a:buClr>
                          <a:srgbClr val="800080"/>
                        </a:buClr>
                        <a:buSzPts val="1200"/>
                        <a:buFont typeface="Times New Roman"/>
                        <a:buNone/>
                      </a:pPr>
                      <a:r>
                        <a:rPr lang="en-US" sz="1200" b="1" i="0" u="none" strike="noStrike" cap="none">
                          <a:solidFill>
                            <a:srgbClr val="800080"/>
                          </a:solidFill>
                          <a:latin typeface="Times New Roman"/>
                          <a:ea typeface="Times New Roman"/>
                          <a:cs typeface="Times New Roman"/>
                          <a:sym typeface="Times New Roman"/>
                        </a:rPr>
                        <a:t>DATE: </a:t>
                      </a:r>
                      <a:r>
                        <a:rPr lang="en-US" sz="1200" b="0" i="0" u="none" strike="noStrike" cap="none">
                          <a:solidFill>
                            <a:srgbClr val="800000"/>
                          </a:solidFill>
                          <a:latin typeface="Times New Roman"/>
                          <a:ea typeface="Times New Roman"/>
                          <a:cs typeface="Times New Roman"/>
                          <a:sym typeface="Times New Roman"/>
                        </a:rPr>
                        <a:t>1/13/04 -1/19/04</a:t>
                      </a:r>
                      <a:r>
                        <a:rPr lang="en-US" sz="1400" b="0" i="0" u="none" strike="noStrike" cap="none">
                          <a:solidFill>
                            <a:schemeClr val="dk1"/>
                          </a:solidFill>
                          <a:latin typeface="Arial"/>
                          <a:ea typeface="Arial"/>
                          <a:cs typeface="Arial"/>
                          <a:sym typeface="Arial"/>
                        </a:rPr>
                        <a:t> </a:t>
                      </a:r>
                      <a:br>
                        <a:rPr lang="en-US" sz="1800" b="1" i="0" u="none" strike="noStrike" cap="none">
                          <a:solidFill>
                            <a:schemeClr val="dk1"/>
                          </a:solidFill>
                          <a:latin typeface="Arial"/>
                          <a:ea typeface="Arial"/>
                          <a:cs typeface="Arial"/>
                          <a:sym typeface="Arial"/>
                        </a:rPr>
                      </a:br>
                      <a:r>
                        <a:rPr lang="en-US" sz="1200" b="1" i="0" u="none" strike="noStrike" cap="none">
                          <a:solidFill>
                            <a:srgbClr val="800080"/>
                          </a:solidFill>
                          <a:latin typeface="Times New Roman"/>
                          <a:ea typeface="Times New Roman"/>
                          <a:cs typeface="Times New Roman"/>
                          <a:sym typeface="Times New Roman"/>
                        </a:rPr>
                        <a:t>FLOOR:</a:t>
                      </a:r>
                      <a:r>
                        <a:rPr lang="en-US" sz="1400" b="1" i="0" u="none" strike="noStrike" cap="none">
                          <a:solidFill>
                            <a:schemeClr val="dk1"/>
                          </a:solidFill>
                          <a:latin typeface="Arial"/>
                          <a:ea typeface="Arial"/>
                          <a:cs typeface="Arial"/>
                          <a:sym typeface="Arial"/>
                        </a:rPr>
                        <a:t> </a:t>
                      </a:r>
                      <a:r>
                        <a:rPr lang="en-US" sz="1200" b="0" i="0" u="none" strike="noStrike" cap="none">
                          <a:solidFill>
                            <a:srgbClr val="800000"/>
                          </a:solidFill>
                          <a:latin typeface="Times New Roman"/>
                          <a:ea typeface="Times New Roman"/>
                          <a:cs typeface="Times New Roman"/>
                          <a:sym typeface="Times New Roman"/>
                        </a:rPr>
                        <a:t>4 EAST</a:t>
                      </a:r>
                      <a:r>
                        <a:rPr lang="en-US" sz="1400" b="0" i="0" u="none" strike="noStrike" cap="none">
                          <a:solidFill>
                            <a:schemeClr val="dk1"/>
                          </a:solidFill>
                          <a:latin typeface="Arial"/>
                          <a:ea typeface="Arial"/>
                          <a:cs typeface="Arial"/>
                          <a:sym typeface="Arial"/>
                        </a:rPr>
                        <a:t> </a:t>
                      </a:r>
                      <a:br>
                        <a:rPr lang="en-US" sz="1800" b="1" i="0" u="none" strike="noStrike" cap="none">
                          <a:solidFill>
                            <a:schemeClr val="dk1"/>
                          </a:solidFill>
                          <a:latin typeface="Arial"/>
                          <a:ea typeface="Arial"/>
                          <a:cs typeface="Arial"/>
                          <a:sym typeface="Arial"/>
                        </a:rPr>
                      </a:br>
                      <a:r>
                        <a:rPr lang="en-US" sz="1200" b="1" i="0" u="none" strike="noStrike" cap="none">
                          <a:solidFill>
                            <a:srgbClr val="800080"/>
                          </a:solidFill>
                          <a:latin typeface="Times New Roman"/>
                          <a:ea typeface="Times New Roman"/>
                          <a:cs typeface="Times New Roman"/>
                          <a:sym typeface="Times New Roman"/>
                        </a:rPr>
                        <a:t>SHIFT: </a:t>
                      </a:r>
                      <a:r>
                        <a:rPr lang="en-US" sz="1200" b="1" i="0" u="none" strike="noStrike" cap="none">
                          <a:solidFill>
                            <a:srgbClr val="800000"/>
                          </a:solidFill>
                          <a:latin typeface="Times New Roman"/>
                          <a:ea typeface="Times New Roman"/>
                          <a:cs typeface="Times New Roman"/>
                          <a:sym typeface="Times New Roman"/>
                        </a:rPr>
                        <a:t>7-3</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rgbClr val="800080"/>
                        </a:buClr>
                        <a:buSzPts val="1200"/>
                        <a:buFont typeface="Times New Roman"/>
                        <a:buNone/>
                      </a:pPr>
                      <a:r>
                        <a:rPr lang="en-US" sz="1200" b="1" i="0" u="none" strike="noStrike" cap="none">
                          <a:solidFill>
                            <a:srgbClr val="800080"/>
                          </a:solidFill>
                          <a:latin typeface="Times New Roman"/>
                          <a:ea typeface="Times New Roman"/>
                          <a:cs typeface="Times New Roman"/>
                          <a:sym typeface="Times New Roman"/>
                        </a:rPr>
                        <a:t>Tray Delivery Process</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3050">
                <a:tc>
                  <a:txBody>
                    <a:bodyPr/>
                    <a:lstStyle/>
                    <a:p>
                      <a:pPr marL="0" marR="0" lvl="0" indent="0" algn="ctr"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CHECKSHEET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MON</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TUE</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WED</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THU</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FRI</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SAT</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SUN</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TOTAL</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67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Tray Disabled</a:t>
                      </a:r>
                      <a:r>
                        <a:rPr lang="en-US" sz="14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3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125">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Production Sheet Inaccurate</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3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Menu Incorrect</a:t>
                      </a:r>
                      <a:r>
                        <a:rPr lang="en-US" sz="14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191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Diet Order</a:t>
                      </a:r>
                      <a:br>
                        <a:rPr lang="en-US" sz="1400" b="0" i="0" u="none" strike="noStrike" cap="none">
                          <a:solidFill>
                            <a:srgbClr val="000080"/>
                          </a:solidFill>
                          <a:latin typeface="Times New Roman"/>
                          <a:ea typeface="Times New Roman"/>
                          <a:cs typeface="Times New Roman"/>
                          <a:sym typeface="Times New Roman"/>
                        </a:rPr>
                      </a:br>
                      <a:r>
                        <a:rPr lang="en-US" sz="1400" b="0" i="0" u="none" strike="noStrike" cap="none">
                          <a:solidFill>
                            <a:srgbClr val="000080"/>
                          </a:solidFill>
                          <a:latin typeface="Times New Roman"/>
                          <a:ea typeface="Times New Roman"/>
                          <a:cs typeface="Times New Roman"/>
                          <a:sym typeface="Times New Roman"/>
                        </a:rPr>
                        <a:t>Changed</a:t>
                      </a:r>
                      <a:r>
                        <a:rPr lang="en-US" sz="14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3</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17525">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Wrong Order</a:t>
                      </a:r>
                      <a:br>
                        <a:rPr lang="en-US" sz="1400" b="0" i="0" u="none" strike="noStrike" cap="none">
                          <a:solidFill>
                            <a:srgbClr val="000080"/>
                          </a:solidFill>
                          <a:latin typeface="Times New Roman"/>
                          <a:ea typeface="Times New Roman"/>
                          <a:cs typeface="Times New Roman"/>
                          <a:sym typeface="Times New Roman"/>
                        </a:rPr>
                      </a:br>
                      <a:r>
                        <a:rPr lang="en-US" sz="1400" b="0" i="0" u="none" strike="noStrike" cap="none">
                          <a:solidFill>
                            <a:srgbClr val="000080"/>
                          </a:solidFill>
                          <a:latin typeface="Times New Roman"/>
                          <a:ea typeface="Times New Roman"/>
                          <a:cs typeface="Times New Roman"/>
                          <a:sym typeface="Times New Roman"/>
                        </a:rPr>
                        <a:t>Delivered</a:t>
                      </a:r>
                      <a:r>
                        <a:rPr lang="en-US" sz="14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4</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Patient Asleep</a:t>
                      </a:r>
                      <a:r>
                        <a:rPr lang="en-US" sz="14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16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Patient Out of Room</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16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Doctor Making Rounds</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Patient Not Hungry</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14</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Cart Faulty</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3</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Plate Warmer Broken</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16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Heating Unit Broken</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4</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517525">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Thermometer</a:t>
                      </a:r>
                      <a:br>
                        <a:rPr lang="en-US" sz="1400" b="0" i="0" u="none" strike="noStrike" cap="none">
                          <a:solidFill>
                            <a:srgbClr val="000080"/>
                          </a:solidFill>
                          <a:latin typeface="Times New Roman"/>
                          <a:ea typeface="Times New Roman"/>
                          <a:cs typeface="Times New Roman"/>
                          <a:sym typeface="Times New Roman"/>
                        </a:rPr>
                      </a:br>
                      <a:r>
                        <a:rPr lang="en-US" sz="1400" b="0" i="0" u="none" strike="noStrike" cap="none">
                          <a:solidFill>
                            <a:srgbClr val="000080"/>
                          </a:solidFill>
                          <a:latin typeface="Times New Roman"/>
                          <a:ea typeface="Times New Roman"/>
                          <a:cs typeface="Times New Roman"/>
                          <a:sym typeface="Times New Roman"/>
                        </a:rPr>
                        <a:t>Miscalibrated</a:t>
                      </a:r>
                      <a:r>
                        <a:rPr lang="en-US" sz="14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2</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Nursing Unavailable</a:t>
                      </a:r>
                      <a:r>
                        <a:rPr lang="en-US" sz="14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20</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Cart Unavailable</a:t>
                      </a:r>
                      <a:r>
                        <a:rPr lang="en-US" sz="14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304800">
                <a:tc>
                  <a:txBody>
                    <a:bodyPr/>
                    <a:lstStyle/>
                    <a:p>
                      <a:pPr marL="0" marR="0" lvl="0" indent="0" algn="l" rtl="0">
                        <a:lnSpc>
                          <a:spcPct val="100000"/>
                        </a:lnSpc>
                        <a:spcBef>
                          <a:spcPts val="0"/>
                        </a:spcBef>
                        <a:spcAft>
                          <a:spcPts val="0"/>
                        </a:spcAft>
                        <a:buClr>
                          <a:srgbClr val="000080"/>
                        </a:buClr>
                        <a:buSzPts val="1400"/>
                        <a:buFont typeface="Times New Roman"/>
                        <a:buNone/>
                      </a:pPr>
                      <a:r>
                        <a:rPr lang="en-US" sz="1400" b="0" i="0" u="none" strike="noStrike" cap="none">
                          <a:solidFill>
                            <a:srgbClr val="000080"/>
                          </a:solidFill>
                          <a:latin typeface="Times New Roman"/>
                          <a:ea typeface="Times New Roman"/>
                          <a:cs typeface="Times New Roman"/>
                          <a:sym typeface="Times New Roman"/>
                        </a:rPr>
                        <a:t>Elevator Malfunction</a:t>
                      </a:r>
                      <a:r>
                        <a:rPr lang="en-US" sz="1400" b="0" i="0" u="none" strike="noStrike" cap="none">
                          <a:solidFill>
                            <a:schemeClr val="dk1"/>
                          </a:solidFill>
                          <a:latin typeface="Arial"/>
                          <a:ea typeface="Arial"/>
                          <a:cs typeface="Arial"/>
                          <a:sym typeface="Arial"/>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111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80"/>
                        </a:buClr>
                        <a:buSzPts val="1200"/>
                        <a:buFont typeface="Times New Roman"/>
                        <a:buNone/>
                      </a:pPr>
                      <a:r>
                        <a:rPr lang="en-US" sz="1200" b="0" i="0" u="none" strike="noStrike" cap="none">
                          <a:solidFill>
                            <a:srgbClr val="000080"/>
                          </a:solidFill>
                          <a:latin typeface="Times New Roman"/>
                          <a:ea typeface="Times New Roman"/>
                          <a:cs typeface="Times New Roman"/>
                          <a:sym typeface="Times New Roman"/>
                        </a:rPr>
                        <a:t> </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1" u="none" strike="noStrike" cap="none">
                          <a:solidFill>
                            <a:srgbClr val="800000"/>
                          </a:solidFill>
                          <a:latin typeface="Times New Roman"/>
                          <a:ea typeface="Times New Roman"/>
                          <a:cs typeface="Times New Roman"/>
                          <a:sym typeface="Times New Roman"/>
                        </a:rPr>
                        <a:t>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r h="274625">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TOTAL</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22</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16</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25</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13</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21</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17</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none" strike="noStrike" cap="none">
                          <a:solidFill>
                            <a:srgbClr val="800000"/>
                          </a:solidFill>
                          <a:latin typeface="Times New Roman"/>
                          <a:ea typeface="Times New Roman"/>
                          <a:cs typeface="Times New Roman"/>
                          <a:sym typeface="Times New Roman"/>
                        </a:rPr>
                        <a:t>20</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0000"/>
                        </a:buClr>
                        <a:buSzPts val="1200"/>
                        <a:buFont typeface="Times New Roman"/>
                        <a:buNone/>
                      </a:pPr>
                      <a:r>
                        <a:rPr lang="en-US" sz="1200" b="1" i="0" u="sng" strike="noStrike" cap="none">
                          <a:solidFill>
                            <a:srgbClr val="800000"/>
                          </a:solidFill>
                          <a:latin typeface="Times New Roman"/>
                          <a:ea typeface="Times New Roman"/>
                          <a:cs typeface="Times New Roman"/>
                          <a:sym typeface="Times New Roman"/>
                        </a:rPr>
                        <a:t>134</a:t>
                      </a:r>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8"/>
                  </a:ext>
                </a:extLst>
              </a:tr>
            </a:tbl>
          </a:graphicData>
        </a:graphic>
      </p:graphicFrame>
      <p:sp>
        <p:nvSpPr>
          <p:cNvPr id="349" name="Google Shape;349;p32"/>
          <p:cNvSpPr txBox="1"/>
          <p:nvPr/>
        </p:nvSpPr>
        <p:spPr>
          <a:xfrm>
            <a:off x="5972175" y="6448426"/>
            <a:ext cx="247650" cy="579437"/>
          </a:xfrm>
          <a:prstGeom prst="rect">
            <a:avLst/>
          </a:prstGeom>
          <a:noFill/>
          <a:ln>
            <a:noFill/>
          </a:ln>
        </p:spPr>
        <p:txBody>
          <a:bodyPr spcFirstLastPara="1" wrap="square" lIns="91425" tIns="45700" rIns="91425" bIns="45700" anchor="ctr" anchorCtr="0">
            <a:spAutoFit/>
          </a:bodyPr>
          <a:lstStyle/>
          <a:p>
            <a:pPr algn="ctr">
              <a:buClr>
                <a:schemeClr val="dk1"/>
              </a:buClr>
              <a:buSzPts val="1400"/>
            </a:pPr>
            <a:endParaRPr sz="1400">
              <a:solidFill>
                <a:schemeClr val="dk1"/>
              </a:solidFill>
              <a:latin typeface="Arial"/>
              <a:ea typeface="Arial"/>
              <a:cs typeface="Arial"/>
              <a:sym typeface="Arial"/>
            </a:endParaRPr>
          </a:p>
          <a:p>
            <a:pPr algn="ctr">
              <a:buClr>
                <a:schemeClr val="dk1"/>
              </a:buClr>
              <a:buSzPts val="1800"/>
            </a:pPr>
            <a:r>
              <a:rPr lang="en-US">
                <a:solidFill>
                  <a:schemeClr val="dk1"/>
                </a:solidFill>
                <a:latin typeface="Arial"/>
                <a:ea typeface="Arial"/>
                <a:cs typeface="Arial"/>
                <a:sym typeface="Arial"/>
              </a:rPr>
              <a:t> </a:t>
            </a:r>
            <a:endParaRPr/>
          </a:p>
        </p:txBody>
      </p:sp>
      <p:sp>
        <p:nvSpPr>
          <p:cNvPr id="2" name="TextBox 1">
            <a:extLst>
              <a:ext uri="{FF2B5EF4-FFF2-40B4-BE49-F238E27FC236}">
                <a16:creationId xmlns:a16="http://schemas.microsoft.com/office/drawing/2014/main" id="{8F1DA0AC-BB9B-F8BA-3495-FD497D145F02}"/>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COLLECTING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34"/>
          <p:cNvPicPr preferRelativeResize="0"/>
          <p:nvPr/>
        </p:nvPicPr>
        <p:blipFill rotWithShape="1">
          <a:blip r:embed="rId3">
            <a:alphaModFix/>
          </a:blip>
          <a:srcRect/>
          <a:stretch/>
        </p:blipFill>
        <p:spPr>
          <a:xfrm>
            <a:off x="1828800" y="-2133600"/>
            <a:ext cx="8839200" cy="6969125"/>
          </a:xfrm>
          <a:prstGeom prst="rect">
            <a:avLst/>
          </a:prstGeom>
          <a:noFill/>
          <a:ln>
            <a:noFill/>
          </a:ln>
        </p:spPr>
      </p:pic>
      <p:sp>
        <p:nvSpPr>
          <p:cNvPr id="2" name="TextBox 1">
            <a:extLst>
              <a:ext uri="{FF2B5EF4-FFF2-40B4-BE49-F238E27FC236}">
                <a16:creationId xmlns:a16="http://schemas.microsoft.com/office/drawing/2014/main" id="{9A58E3F9-D172-7F64-D231-01507611874A}"/>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ANALYZING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35"/>
          <p:cNvPicPr preferRelativeResize="0"/>
          <p:nvPr/>
        </p:nvPicPr>
        <p:blipFill rotWithShape="1">
          <a:blip r:embed="rId3">
            <a:alphaModFix/>
          </a:blip>
          <a:srcRect/>
          <a:stretch/>
        </p:blipFill>
        <p:spPr>
          <a:xfrm>
            <a:off x="2438400" y="508001"/>
            <a:ext cx="7315200" cy="5851525"/>
          </a:xfrm>
          <a:prstGeom prst="rect">
            <a:avLst/>
          </a:prstGeom>
          <a:noFill/>
          <a:ln>
            <a:noFill/>
          </a:ln>
        </p:spPr>
      </p:pic>
      <p:sp>
        <p:nvSpPr>
          <p:cNvPr id="2" name="TextBox 1">
            <a:extLst>
              <a:ext uri="{FF2B5EF4-FFF2-40B4-BE49-F238E27FC236}">
                <a16:creationId xmlns:a16="http://schemas.microsoft.com/office/drawing/2014/main" id="{0FB77016-4F54-D72D-6A49-47F624B5CC67}"/>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ANALYZING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t>USE OF GRAPHICS</a:t>
            </a:r>
            <a:br>
              <a:rPr lang="en-IN" dirty="0"/>
            </a:br>
            <a:endParaRPr lang="en-IN" dirty="0"/>
          </a:p>
        </p:txBody>
      </p:sp>
      <p:sp>
        <p:nvSpPr>
          <p:cNvPr id="145" name="Google Shape;145;p23"/>
          <p:cNvSpPr txBox="1">
            <a:spLocks noGrp="1"/>
          </p:cNvSpPr>
          <p:nvPr>
            <p:ph idx="1"/>
          </p:nvPr>
        </p:nvSpPr>
        <p:spPr>
          <a:xfrm>
            <a:off x="3472406" y="798652"/>
            <a:ext cx="8310622" cy="5463251"/>
          </a:xfrm>
          <a:prstGeom prst="rect">
            <a:avLst/>
          </a:prstGeom>
          <a:noFill/>
          <a:ln>
            <a:noFill/>
          </a:ln>
        </p:spPr>
        <p:txBody>
          <a:bodyPr spcFirstLastPara="1" wrap="square" lIns="91425" tIns="45700" rIns="91425" bIns="45700" anchor="t" anchorCtr="0">
            <a:noAutofit/>
          </a:bodyPr>
          <a:lstStyle/>
          <a:p>
            <a:pPr marL="0" indent="0">
              <a:buClr>
                <a:schemeClr val="dk1"/>
              </a:buClr>
              <a:buSzPts val="2200"/>
              <a:buNone/>
            </a:pPr>
            <a:r>
              <a:rPr lang="en-US" sz="2400" dirty="0">
                <a:solidFill>
                  <a:schemeClr val="dk1"/>
                </a:solidFill>
                <a:ea typeface="Arial"/>
                <a:cs typeface="Arial"/>
                <a:sym typeface="Arial"/>
              </a:rPr>
              <a:t>Graphics can be used in scientific writing and technical reports in order to:</a:t>
            </a:r>
          </a:p>
          <a:p>
            <a:pPr marL="386080" indent="-342900">
              <a:spcBef>
                <a:spcPts val="1100"/>
              </a:spcBef>
              <a:buClr>
                <a:schemeClr val="dk1"/>
              </a:buClr>
              <a:buSzPts val="2200"/>
            </a:pPr>
            <a:r>
              <a:rPr lang="en-US" sz="2400" dirty="0">
                <a:solidFill>
                  <a:schemeClr val="dk1"/>
                </a:solidFill>
                <a:ea typeface="Arial"/>
                <a:cs typeface="Arial"/>
                <a:sym typeface="Arial"/>
              </a:rPr>
              <a:t>Define the problem</a:t>
            </a:r>
            <a:endParaRPr lang="en-US" sz="2400" dirty="0"/>
          </a:p>
          <a:p>
            <a:pPr marL="386080" indent="-342900">
              <a:spcBef>
                <a:spcPts val="1100"/>
              </a:spcBef>
              <a:buClr>
                <a:schemeClr val="dk1"/>
              </a:buClr>
              <a:buSzPts val="2200"/>
            </a:pPr>
            <a:r>
              <a:rPr lang="en-US" sz="2400" dirty="0">
                <a:solidFill>
                  <a:schemeClr val="dk1"/>
                </a:solidFill>
                <a:ea typeface="Arial"/>
                <a:cs typeface="Arial"/>
                <a:sym typeface="Arial"/>
              </a:rPr>
              <a:t>Describe how data was collected</a:t>
            </a:r>
            <a:endParaRPr lang="en-US" sz="2400" dirty="0"/>
          </a:p>
          <a:p>
            <a:pPr marL="386080" indent="-342900">
              <a:spcBef>
                <a:spcPts val="1100"/>
              </a:spcBef>
              <a:buClr>
                <a:schemeClr val="dk1"/>
              </a:buClr>
              <a:buSzPts val="2200"/>
            </a:pPr>
            <a:r>
              <a:rPr lang="en-US" sz="2400" dirty="0">
                <a:solidFill>
                  <a:schemeClr val="dk1"/>
                </a:solidFill>
                <a:ea typeface="Arial"/>
                <a:cs typeface="Arial"/>
                <a:sym typeface="Arial"/>
              </a:rPr>
              <a:t>Show variation of past data (time-series data)</a:t>
            </a:r>
            <a:endParaRPr lang="en-US" sz="2400" dirty="0"/>
          </a:p>
          <a:p>
            <a:pPr marL="386080" indent="-342900">
              <a:spcBef>
                <a:spcPts val="1100"/>
              </a:spcBef>
              <a:buClr>
                <a:schemeClr val="dk1"/>
              </a:buClr>
              <a:buSzPts val="2200"/>
            </a:pPr>
            <a:r>
              <a:rPr lang="en-US" sz="2400" dirty="0">
                <a:solidFill>
                  <a:schemeClr val="dk1"/>
                </a:solidFill>
                <a:ea typeface="Arial"/>
                <a:cs typeface="Arial"/>
                <a:sym typeface="Arial"/>
              </a:rPr>
              <a:t>Comment on relation between two variables</a:t>
            </a:r>
            <a:endParaRPr lang="en-US" sz="2400" dirty="0"/>
          </a:p>
          <a:p>
            <a:pPr marL="386080" indent="-342900">
              <a:spcBef>
                <a:spcPts val="1100"/>
              </a:spcBef>
              <a:buClr>
                <a:schemeClr val="dk1"/>
              </a:buClr>
              <a:buSzPts val="2200"/>
            </a:pPr>
            <a:r>
              <a:rPr lang="en-US" sz="2400" dirty="0">
                <a:solidFill>
                  <a:schemeClr val="dk1"/>
                </a:solidFill>
                <a:ea typeface="Arial"/>
                <a:cs typeface="Arial"/>
                <a:sym typeface="Arial"/>
              </a:rPr>
              <a:t>Make causal statements suggesting relationships among multiple</a:t>
            </a:r>
            <a:r>
              <a:rPr lang="en-US" sz="2400" dirty="0">
                <a:sym typeface="Arial"/>
              </a:rPr>
              <a:t> </a:t>
            </a:r>
            <a:r>
              <a:rPr lang="en-US" sz="2400" dirty="0">
                <a:solidFill>
                  <a:schemeClr val="dk1"/>
                </a:solidFill>
                <a:ea typeface="Arial"/>
                <a:cs typeface="Arial"/>
                <a:sym typeface="Arial"/>
              </a:rPr>
              <a:t>variables</a:t>
            </a:r>
            <a:endParaRPr lang="en-US" sz="2400" dirty="0"/>
          </a:p>
          <a:p>
            <a:pPr marL="386080" indent="-342900">
              <a:spcBef>
                <a:spcPts val="1100"/>
              </a:spcBef>
              <a:buClr>
                <a:schemeClr val="dk1"/>
              </a:buClr>
              <a:buSzPts val="2200"/>
            </a:pPr>
            <a:r>
              <a:rPr lang="en-US" sz="2400" dirty="0">
                <a:solidFill>
                  <a:schemeClr val="dk1"/>
                </a:solidFill>
                <a:ea typeface="Arial"/>
                <a:cs typeface="Arial"/>
                <a:sym typeface="Arial"/>
              </a:rPr>
              <a:t>Prioritize a few items among many</a:t>
            </a:r>
            <a:endParaRPr lang="en-US" sz="2400" dirty="0">
              <a:sym typeface="Arial"/>
            </a:endParaRPr>
          </a:p>
          <a:p>
            <a:pPr marL="386080" indent="-342900">
              <a:spcBef>
                <a:spcPts val="1100"/>
              </a:spcBef>
              <a:buClr>
                <a:schemeClr val="dk1"/>
              </a:buClr>
              <a:buSzPts val="2200"/>
            </a:pPr>
            <a:r>
              <a:rPr lang="en-US" sz="2400" dirty="0">
                <a:solidFill>
                  <a:schemeClr val="dk1"/>
                </a:solidFill>
                <a:ea typeface="Arial"/>
                <a:cs typeface="Arial"/>
                <a:sym typeface="Arial"/>
              </a:rPr>
              <a:t>Show that a few items are exceptions</a:t>
            </a:r>
            <a:endParaRPr lang="en-US" sz="2400" dirty="0"/>
          </a:p>
          <a:p>
            <a:pPr marL="386080" indent="-342900">
              <a:spcBef>
                <a:spcPts val="1100"/>
              </a:spcBef>
              <a:buClr>
                <a:schemeClr val="dk1"/>
              </a:buClr>
              <a:buSzPts val="2200"/>
            </a:pPr>
            <a:r>
              <a:rPr lang="en-US" sz="2400" dirty="0">
                <a:solidFill>
                  <a:schemeClr val="dk1"/>
                </a:solidFill>
                <a:ea typeface="Arial"/>
                <a:cs typeface="Arial"/>
                <a:sym typeface="Arial"/>
              </a:rPr>
              <a:t>Indicate frequency of occurrence</a:t>
            </a:r>
            <a:endParaRPr lang="en-US" sz="2400" dirty="0"/>
          </a:p>
          <a:p>
            <a:pPr marL="386080" indent="-342900">
              <a:spcBef>
                <a:spcPts val="1100"/>
              </a:spcBef>
              <a:buClr>
                <a:schemeClr val="dk1"/>
              </a:buClr>
              <a:buSzPts val="2200"/>
            </a:pPr>
            <a:r>
              <a:rPr lang="en-US" sz="2400" dirty="0">
                <a:solidFill>
                  <a:schemeClr val="dk1"/>
                </a:solidFill>
                <a:ea typeface="Arial"/>
                <a:cs typeface="Arial"/>
                <a:sym typeface="Arial"/>
              </a:rPr>
              <a:t>Compare between actual and desired performance</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36"/>
          <p:cNvPicPr preferRelativeResize="0"/>
          <p:nvPr/>
        </p:nvPicPr>
        <p:blipFill rotWithShape="1">
          <a:blip r:embed="rId3">
            <a:alphaModFix/>
          </a:blip>
          <a:srcRect/>
          <a:stretch/>
        </p:blipFill>
        <p:spPr>
          <a:xfrm>
            <a:off x="2438400" y="508001"/>
            <a:ext cx="7315200" cy="5851525"/>
          </a:xfrm>
          <a:prstGeom prst="rect">
            <a:avLst/>
          </a:prstGeom>
          <a:noFill/>
          <a:ln>
            <a:noFill/>
          </a:ln>
        </p:spPr>
      </p:pic>
      <p:sp>
        <p:nvSpPr>
          <p:cNvPr id="2" name="TextBox 1">
            <a:extLst>
              <a:ext uri="{FF2B5EF4-FFF2-40B4-BE49-F238E27FC236}">
                <a16:creationId xmlns:a16="http://schemas.microsoft.com/office/drawing/2014/main" id="{08E4A743-2582-BF7A-A0FE-51254FB6B0F7}"/>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ANALYZING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37"/>
          <p:cNvPicPr preferRelativeResize="0"/>
          <p:nvPr/>
        </p:nvPicPr>
        <p:blipFill rotWithShape="1">
          <a:blip r:embed="rId3">
            <a:alphaModFix/>
          </a:blip>
          <a:srcRect/>
          <a:stretch/>
        </p:blipFill>
        <p:spPr>
          <a:xfrm>
            <a:off x="1752600" y="-5486400"/>
            <a:ext cx="8686800" cy="10439400"/>
          </a:xfrm>
          <a:prstGeom prst="rect">
            <a:avLst/>
          </a:prstGeom>
          <a:noFill/>
          <a:ln>
            <a:noFill/>
          </a:ln>
        </p:spPr>
      </p:pic>
      <p:sp>
        <p:nvSpPr>
          <p:cNvPr id="2" name="TextBox 1">
            <a:extLst>
              <a:ext uri="{FF2B5EF4-FFF2-40B4-BE49-F238E27FC236}">
                <a16:creationId xmlns:a16="http://schemas.microsoft.com/office/drawing/2014/main" id="{99072EE3-9FE3-F426-C260-F8B1E85D6324}"/>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ANALYZING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p:nvPr/>
        </p:nvSpPr>
        <p:spPr>
          <a:xfrm>
            <a:off x="2819400" y="304800"/>
            <a:ext cx="6934200" cy="4760912"/>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Arial"/>
                <a:ea typeface="Arial"/>
                <a:cs typeface="Arial"/>
                <a:sym typeface="Arial"/>
              </a:rPr>
              <a:t>Stem and Leaf Plot of variable</a:t>
            </a:r>
            <a:r>
              <a:rPr lang="en-US">
                <a:solidFill>
                  <a:schemeClr val="dk1"/>
                </a:solidFill>
                <a:latin typeface="Arial"/>
                <a:ea typeface="Arial"/>
                <a:cs typeface="Arial"/>
                <a:sym typeface="Arial"/>
              </a:rPr>
              <a:t>:     DIAMETER, N = 20</a:t>
            </a:r>
            <a:endParaRPr/>
          </a:p>
          <a:p>
            <a:pPr>
              <a:buClr>
                <a:schemeClr val="dk1"/>
              </a:buClr>
              <a:buSzPts val="1800"/>
            </a:pPr>
            <a:endParaRPr>
              <a:solidFill>
                <a:schemeClr val="dk1"/>
              </a:solidFill>
              <a:latin typeface="Arial"/>
              <a:ea typeface="Arial"/>
              <a:cs typeface="Arial"/>
              <a:sym typeface="Arial"/>
            </a:endParaRPr>
          </a:p>
          <a:p>
            <a:pPr>
              <a:buClr>
                <a:schemeClr val="dk1"/>
              </a:buClr>
              <a:buSzPts val="1800"/>
            </a:pPr>
            <a:r>
              <a:rPr lang="en-US">
                <a:solidFill>
                  <a:schemeClr val="dk1"/>
                </a:solidFill>
                <a:latin typeface="Arial"/>
                <a:ea typeface="Arial"/>
                <a:cs typeface="Arial"/>
                <a:sym typeface="Arial"/>
              </a:rPr>
              <a:t>         Minimum:        2.500</a:t>
            </a:r>
            <a:endParaRPr/>
          </a:p>
          <a:p>
            <a:pPr>
              <a:buClr>
                <a:schemeClr val="dk1"/>
              </a:buClr>
              <a:buSzPts val="1800"/>
            </a:pPr>
            <a:r>
              <a:rPr lang="en-US">
                <a:solidFill>
                  <a:schemeClr val="dk1"/>
                </a:solidFill>
                <a:latin typeface="Arial"/>
                <a:ea typeface="Arial"/>
                <a:cs typeface="Arial"/>
                <a:sym typeface="Arial"/>
              </a:rPr>
              <a:t>         Median:         2.505</a:t>
            </a:r>
            <a:endParaRPr/>
          </a:p>
          <a:p>
            <a:pPr>
              <a:buClr>
                <a:schemeClr val="dk1"/>
              </a:buClr>
              <a:buSzPts val="1800"/>
            </a:pPr>
            <a:r>
              <a:rPr lang="en-US">
                <a:solidFill>
                  <a:schemeClr val="dk1"/>
                </a:solidFill>
                <a:latin typeface="Arial"/>
                <a:ea typeface="Arial"/>
                <a:cs typeface="Arial"/>
                <a:sym typeface="Arial"/>
              </a:rPr>
              <a:t>         Maximum:        2.510</a:t>
            </a:r>
            <a:endParaRPr/>
          </a:p>
          <a:p>
            <a:pPr>
              <a:buClr>
                <a:schemeClr val="dk1"/>
              </a:buClr>
              <a:buSzPts val="1800"/>
            </a:pPr>
            <a:r>
              <a:rPr lang="en-US">
                <a:solidFill>
                  <a:schemeClr val="dk1"/>
                </a:solidFill>
                <a:latin typeface="Arial"/>
                <a:ea typeface="Arial"/>
                <a:cs typeface="Arial"/>
                <a:sym typeface="Arial"/>
              </a:rPr>
              <a:t> </a:t>
            </a:r>
            <a:endParaRPr/>
          </a:p>
          <a:p>
            <a:pPr>
              <a:buClr>
                <a:schemeClr val="dk1"/>
              </a:buClr>
              <a:buSzPts val="1800"/>
            </a:pPr>
            <a:r>
              <a:rPr lang="en-US">
                <a:solidFill>
                  <a:schemeClr val="dk1"/>
                </a:solidFill>
                <a:latin typeface="Arial"/>
                <a:ea typeface="Arial"/>
                <a:cs typeface="Arial"/>
                <a:sym typeface="Arial"/>
              </a:rPr>
              <a:t>            2500   0</a:t>
            </a:r>
            <a:endParaRPr/>
          </a:p>
          <a:p>
            <a:pPr>
              <a:buClr>
                <a:schemeClr val="dk1"/>
              </a:buClr>
              <a:buSzPts val="1800"/>
            </a:pPr>
            <a:r>
              <a:rPr lang="en-US">
                <a:solidFill>
                  <a:schemeClr val="dk1"/>
                </a:solidFill>
                <a:latin typeface="Arial"/>
                <a:ea typeface="Arial"/>
                <a:cs typeface="Arial"/>
                <a:sym typeface="Arial"/>
              </a:rPr>
              <a:t>            2501   00</a:t>
            </a:r>
            <a:endParaRPr/>
          </a:p>
          <a:p>
            <a:pPr>
              <a:buClr>
                <a:schemeClr val="dk1"/>
              </a:buClr>
              <a:buSzPts val="1800"/>
            </a:pPr>
            <a:r>
              <a:rPr lang="en-US">
                <a:solidFill>
                  <a:schemeClr val="dk1"/>
                </a:solidFill>
                <a:latin typeface="Arial"/>
                <a:ea typeface="Arial"/>
                <a:cs typeface="Arial"/>
                <a:sym typeface="Arial"/>
              </a:rPr>
              <a:t>            2502   0</a:t>
            </a:r>
            <a:endParaRPr/>
          </a:p>
          <a:p>
            <a:pPr>
              <a:buClr>
                <a:schemeClr val="dk1"/>
              </a:buClr>
              <a:buSzPts val="1800"/>
            </a:pPr>
            <a:r>
              <a:rPr lang="en-US">
                <a:solidFill>
                  <a:schemeClr val="dk1"/>
                </a:solidFill>
                <a:latin typeface="Arial"/>
                <a:ea typeface="Arial"/>
                <a:cs typeface="Arial"/>
                <a:sym typeface="Arial"/>
              </a:rPr>
              <a:t>            2503   0000</a:t>
            </a:r>
            <a:endParaRPr/>
          </a:p>
          <a:p>
            <a:pPr>
              <a:buClr>
                <a:schemeClr val="dk1"/>
              </a:buClr>
              <a:buSzPts val="1800"/>
            </a:pPr>
            <a:r>
              <a:rPr lang="en-US">
                <a:solidFill>
                  <a:schemeClr val="dk1"/>
                </a:solidFill>
                <a:latin typeface="Arial"/>
                <a:ea typeface="Arial"/>
                <a:cs typeface="Arial"/>
                <a:sym typeface="Arial"/>
              </a:rPr>
              <a:t>            2504   0</a:t>
            </a:r>
            <a:endParaRPr/>
          </a:p>
          <a:p>
            <a:pPr>
              <a:buClr>
                <a:schemeClr val="dk1"/>
              </a:buClr>
              <a:buSzPts val="1800"/>
            </a:pPr>
            <a:r>
              <a:rPr lang="en-US">
                <a:solidFill>
                  <a:schemeClr val="dk1"/>
                </a:solidFill>
                <a:latin typeface="Arial"/>
                <a:ea typeface="Arial"/>
                <a:cs typeface="Arial"/>
                <a:sym typeface="Arial"/>
              </a:rPr>
              <a:t>            2505   0</a:t>
            </a:r>
            <a:endParaRPr/>
          </a:p>
          <a:p>
            <a:pPr>
              <a:buClr>
                <a:schemeClr val="dk1"/>
              </a:buClr>
              <a:buSzPts val="1800"/>
            </a:pPr>
            <a:r>
              <a:rPr lang="en-US">
                <a:solidFill>
                  <a:schemeClr val="dk1"/>
                </a:solidFill>
                <a:latin typeface="Arial"/>
                <a:ea typeface="Arial"/>
                <a:cs typeface="Arial"/>
                <a:sym typeface="Arial"/>
              </a:rPr>
              <a:t>            2506   000</a:t>
            </a:r>
            <a:endParaRPr/>
          </a:p>
          <a:p>
            <a:pPr>
              <a:buClr>
                <a:schemeClr val="dk1"/>
              </a:buClr>
              <a:buSzPts val="1800"/>
            </a:pPr>
            <a:r>
              <a:rPr lang="en-US">
                <a:solidFill>
                  <a:schemeClr val="dk1"/>
                </a:solidFill>
                <a:latin typeface="Arial"/>
                <a:ea typeface="Arial"/>
                <a:cs typeface="Arial"/>
                <a:sym typeface="Arial"/>
              </a:rPr>
              <a:t>            2507   000</a:t>
            </a:r>
            <a:endParaRPr/>
          </a:p>
          <a:p>
            <a:pPr>
              <a:buClr>
                <a:schemeClr val="dk1"/>
              </a:buClr>
              <a:buSzPts val="1800"/>
            </a:pPr>
            <a:r>
              <a:rPr lang="en-US">
                <a:solidFill>
                  <a:schemeClr val="dk1"/>
                </a:solidFill>
                <a:latin typeface="Arial"/>
                <a:ea typeface="Arial"/>
                <a:cs typeface="Arial"/>
                <a:sym typeface="Arial"/>
              </a:rPr>
              <a:t>            2508   00</a:t>
            </a:r>
            <a:endParaRPr/>
          </a:p>
          <a:p>
            <a:pPr>
              <a:buClr>
                <a:schemeClr val="dk1"/>
              </a:buClr>
              <a:buSzPts val="1800"/>
            </a:pPr>
            <a:r>
              <a:rPr lang="en-US">
                <a:solidFill>
                  <a:schemeClr val="dk1"/>
                </a:solidFill>
                <a:latin typeface="Arial"/>
                <a:ea typeface="Arial"/>
                <a:cs typeface="Arial"/>
                <a:sym typeface="Arial"/>
              </a:rPr>
              <a:t>            2509   0</a:t>
            </a:r>
            <a:endParaRPr/>
          </a:p>
          <a:p>
            <a:pPr>
              <a:buClr>
                <a:schemeClr val="dk1"/>
              </a:buClr>
              <a:buSzPts val="1800"/>
            </a:pPr>
            <a:r>
              <a:rPr lang="en-US">
                <a:solidFill>
                  <a:schemeClr val="dk1"/>
                </a:solidFill>
                <a:latin typeface="Arial"/>
                <a:ea typeface="Arial"/>
                <a:cs typeface="Arial"/>
                <a:sym typeface="Arial"/>
              </a:rPr>
              <a:t>            2510   0</a:t>
            </a:r>
            <a:endParaRPr/>
          </a:p>
        </p:txBody>
      </p:sp>
      <p:sp>
        <p:nvSpPr>
          <p:cNvPr id="2" name="TextBox 1">
            <a:extLst>
              <a:ext uri="{FF2B5EF4-FFF2-40B4-BE49-F238E27FC236}">
                <a16:creationId xmlns:a16="http://schemas.microsoft.com/office/drawing/2014/main" id="{0CBB7655-9598-3E22-96C9-549A7EBD7A75}"/>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ANALYZING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39"/>
          <p:cNvPicPr preferRelativeResize="0"/>
          <p:nvPr/>
        </p:nvPicPr>
        <p:blipFill rotWithShape="1">
          <a:blip r:embed="rId3">
            <a:alphaModFix/>
          </a:blip>
          <a:srcRect/>
          <a:stretch/>
        </p:blipFill>
        <p:spPr>
          <a:xfrm>
            <a:off x="2438400" y="508001"/>
            <a:ext cx="7315200" cy="5851525"/>
          </a:xfrm>
          <a:prstGeom prst="rect">
            <a:avLst/>
          </a:prstGeom>
          <a:noFill/>
          <a:ln>
            <a:noFill/>
          </a:ln>
        </p:spPr>
      </p:pic>
      <p:sp>
        <p:nvSpPr>
          <p:cNvPr id="2" name="TextBox 1">
            <a:extLst>
              <a:ext uri="{FF2B5EF4-FFF2-40B4-BE49-F238E27FC236}">
                <a16:creationId xmlns:a16="http://schemas.microsoft.com/office/drawing/2014/main" id="{128CB195-0DFE-5A20-3F04-E4BFEA53C6C3}"/>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ANALYZING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40"/>
          <p:cNvPicPr preferRelativeResize="0"/>
          <p:nvPr/>
        </p:nvPicPr>
        <p:blipFill rotWithShape="1">
          <a:blip r:embed="rId3">
            <a:alphaModFix/>
          </a:blip>
          <a:srcRect/>
          <a:stretch/>
        </p:blipFill>
        <p:spPr>
          <a:xfrm>
            <a:off x="2438400" y="508001"/>
            <a:ext cx="7315200" cy="5851525"/>
          </a:xfrm>
          <a:prstGeom prst="rect">
            <a:avLst/>
          </a:prstGeom>
          <a:noFill/>
          <a:ln>
            <a:noFill/>
          </a:ln>
        </p:spPr>
      </p:pic>
      <p:sp>
        <p:nvSpPr>
          <p:cNvPr id="2" name="TextBox 1">
            <a:extLst>
              <a:ext uri="{FF2B5EF4-FFF2-40B4-BE49-F238E27FC236}">
                <a16:creationId xmlns:a16="http://schemas.microsoft.com/office/drawing/2014/main" id="{972B33E2-54EE-B98A-5136-1452C1B78DE4}"/>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ANALYZING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41" descr="runchart"/>
          <p:cNvPicPr preferRelativeResize="0"/>
          <p:nvPr/>
        </p:nvPicPr>
        <p:blipFill rotWithShape="1">
          <a:blip r:embed="rId3">
            <a:alphaModFix/>
          </a:blip>
          <a:srcRect/>
          <a:stretch/>
        </p:blipFill>
        <p:spPr>
          <a:xfrm>
            <a:off x="2133600" y="609600"/>
            <a:ext cx="7696200" cy="5486400"/>
          </a:xfrm>
          <a:prstGeom prst="rect">
            <a:avLst/>
          </a:prstGeom>
          <a:noFill/>
          <a:ln>
            <a:noFill/>
          </a:ln>
        </p:spPr>
      </p:pic>
      <p:sp>
        <p:nvSpPr>
          <p:cNvPr id="2" name="TextBox 1">
            <a:extLst>
              <a:ext uri="{FF2B5EF4-FFF2-40B4-BE49-F238E27FC236}">
                <a16:creationId xmlns:a16="http://schemas.microsoft.com/office/drawing/2014/main" id="{9CD3B9C1-1DCC-7304-B78B-3CA60C4EE264}"/>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ANALYZING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42" descr="histo"/>
          <p:cNvPicPr preferRelativeResize="0"/>
          <p:nvPr/>
        </p:nvPicPr>
        <p:blipFill rotWithShape="1">
          <a:blip r:embed="rId3">
            <a:alphaModFix/>
          </a:blip>
          <a:srcRect/>
          <a:stretch/>
        </p:blipFill>
        <p:spPr>
          <a:xfrm>
            <a:off x="2362200" y="1066800"/>
            <a:ext cx="7467600" cy="4876800"/>
          </a:xfrm>
          <a:prstGeom prst="rect">
            <a:avLst/>
          </a:prstGeom>
          <a:noFill/>
          <a:ln>
            <a:noFill/>
          </a:ln>
        </p:spPr>
      </p:pic>
      <p:sp>
        <p:nvSpPr>
          <p:cNvPr id="2" name="TextBox 1">
            <a:extLst>
              <a:ext uri="{FF2B5EF4-FFF2-40B4-BE49-F238E27FC236}">
                <a16:creationId xmlns:a16="http://schemas.microsoft.com/office/drawing/2014/main" id="{57C89593-F112-4AF4-F996-382E0B7A3F51}"/>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ANALYZING DATA</a:t>
            </a:r>
            <a:endParaRPr lang="en-IN" sz="2400" b="1" dirty="0">
              <a:highlight>
                <a:srgbClr val="FFFF00"/>
              </a:highlight>
              <a:latin typeface="Maiandra GD" panose="020E0502030308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44" descr="scat"/>
          <p:cNvPicPr preferRelativeResize="0"/>
          <p:nvPr/>
        </p:nvPicPr>
        <p:blipFill rotWithShape="1">
          <a:blip r:embed="rId3">
            <a:alphaModFix/>
          </a:blip>
          <a:srcRect/>
          <a:stretch/>
        </p:blipFill>
        <p:spPr>
          <a:xfrm>
            <a:off x="2438400" y="1016000"/>
            <a:ext cx="7086600" cy="5156200"/>
          </a:xfrm>
          <a:prstGeom prst="rect">
            <a:avLst/>
          </a:prstGeom>
          <a:noFill/>
          <a:ln>
            <a:noFill/>
          </a:ln>
        </p:spPr>
      </p:pic>
      <p:sp>
        <p:nvSpPr>
          <p:cNvPr id="2" name="TextBox 1">
            <a:extLst>
              <a:ext uri="{FF2B5EF4-FFF2-40B4-BE49-F238E27FC236}">
                <a16:creationId xmlns:a16="http://schemas.microsoft.com/office/drawing/2014/main" id="{7B17A261-229E-0E94-92ED-210FB7B5EC4C}"/>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cxnSp>
        <p:nvCxnSpPr>
          <p:cNvPr id="414" name="Google Shape;414;p45"/>
          <p:cNvCxnSpPr/>
          <p:nvPr/>
        </p:nvCxnSpPr>
        <p:spPr>
          <a:xfrm>
            <a:off x="1981200" y="1524000"/>
            <a:ext cx="609600" cy="0"/>
          </a:xfrm>
          <a:prstGeom prst="straightConnector1">
            <a:avLst/>
          </a:prstGeom>
          <a:noFill/>
          <a:ln w="28575" cap="flat" cmpd="sng">
            <a:solidFill>
              <a:schemeClr val="dk1"/>
            </a:solidFill>
            <a:prstDash val="solid"/>
            <a:miter lim="800000"/>
            <a:headEnd type="none" w="med" len="med"/>
            <a:tailEnd type="none" w="med" len="med"/>
          </a:ln>
        </p:spPr>
      </p:cxnSp>
      <p:sp>
        <p:nvSpPr>
          <p:cNvPr id="415" name="Google Shape;415;p45"/>
          <p:cNvSpPr txBox="1"/>
          <p:nvPr/>
        </p:nvSpPr>
        <p:spPr>
          <a:xfrm>
            <a:off x="2590800" y="1295400"/>
            <a:ext cx="533400" cy="4572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416" name="Google Shape;416;p45"/>
          <p:cNvCxnSpPr/>
          <p:nvPr/>
        </p:nvCxnSpPr>
        <p:spPr>
          <a:xfrm>
            <a:off x="3124200" y="1524000"/>
            <a:ext cx="609600" cy="0"/>
          </a:xfrm>
          <a:prstGeom prst="straightConnector1">
            <a:avLst/>
          </a:prstGeom>
          <a:noFill/>
          <a:ln w="28575" cap="flat" cmpd="sng">
            <a:solidFill>
              <a:schemeClr val="dk1"/>
            </a:solidFill>
            <a:prstDash val="solid"/>
            <a:miter lim="800000"/>
            <a:headEnd type="none" w="med" len="med"/>
            <a:tailEnd type="none" w="med" len="med"/>
          </a:ln>
        </p:spPr>
      </p:cxnSp>
      <p:sp>
        <p:nvSpPr>
          <p:cNvPr id="417" name="Google Shape;417;p45"/>
          <p:cNvSpPr txBox="1"/>
          <p:nvPr/>
        </p:nvSpPr>
        <p:spPr>
          <a:xfrm>
            <a:off x="3733800" y="1295400"/>
            <a:ext cx="533400" cy="4572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418" name="Google Shape;418;p45"/>
          <p:cNvCxnSpPr/>
          <p:nvPr/>
        </p:nvCxnSpPr>
        <p:spPr>
          <a:xfrm>
            <a:off x="6477000" y="1524000"/>
            <a:ext cx="609600" cy="0"/>
          </a:xfrm>
          <a:prstGeom prst="straightConnector1">
            <a:avLst/>
          </a:prstGeom>
          <a:noFill/>
          <a:ln w="28575" cap="flat" cmpd="sng">
            <a:solidFill>
              <a:schemeClr val="dk1"/>
            </a:solidFill>
            <a:prstDash val="solid"/>
            <a:miter lim="800000"/>
            <a:headEnd type="none" w="med" len="med"/>
            <a:tailEnd type="none" w="med" len="med"/>
          </a:ln>
        </p:spPr>
      </p:cxnSp>
      <p:sp>
        <p:nvSpPr>
          <p:cNvPr id="419" name="Google Shape;419;p45"/>
          <p:cNvSpPr txBox="1"/>
          <p:nvPr/>
        </p:nvSpPr>
        <p:spPr>
          <a:xfrm>
            <a:off x="7086600" y="1295400"/>
            <a:ext cx="533400" cy="4572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420" name="Google Shape;420;p45"/>
          <p:cNvCxnSpPr/>
          <p:nvPr/>
        </p:nvCxnSpPr>
        <p:spPr>
          <a:xfrm>
            <a:off x="4267200" y="1524000"/>
            <a:ext cx="609600" cy="0"/>
          </a:xfrm>
          <a:prstGeom prst="straightConnector1">
            <a:avLst/>
          </a:prstGeom>
          <a:noFill/>
          <a:ln w="28575" cap="flat" cmpd="sng">
            <a:solidFill>
              <a:schemeClr val="dk1"/>
            </a:solidFill>
            <a:prstDash val="solid"/>
            <a:miter lim="800000"/>
            <a:headEnd type="none" w="med" len="med"/>
            <a:tailEnd type="none" w="med" len="med"/>
          </a:ln>
        </p:spPr>
      </p:cxnSp>
      <p:cxnSp>
        <p:nvCxnSpPr>
          <p:cNvPr id="421" name="Google Shape;421;p45"/>
          <p:cNvCxnSpPr/>
          <p:nvPr/>
        </p:nvCxnSpPr>
        <p:spPr>
          <a:xfrm>
            <a:off x="7620000" y="1524000"/>
            <a:ext cx="609600" cy="0"/>
          </a:xfrm>
          <a:prstGeom prst="straightConnector1">
            <a:avLst/>
          </a:prstGeom>
          <a:noFill/>
          <a:ln w="28575" cap="flat" cmpd="sng">
            <a:solidFill>
              <a:schemeClr val="dk1"/>
            </a:solidFill>
            <a:prstDash val="solid"/>
            <a:miter lim="800000"/>
            <a:headEnd type="none" w="med" len="med"/>
            <a:tailEnd type="none" w="med" len="med"/>
          </a:ln>
        </p:spPr>
      </p:cxnSp>
      <p:cxnSp>
        <p:nvCxnSpPr>
          <p:cNvPr id="422" name="Google Shape;422;p45"/>
          <p:cNvCxnSpPr/>
          <p:nvPr/>
        </p:nvCxnSpPr>
        <p:spPr>
          <a:xfrm>
            <a:off x="5257800" y="1524000"/>
            <a:ext cx="914400" cy="0"/>
          </a:xfrm>
          <a:prstGeom prst="straightConnector1">
            <a:avLst/>
          </a:prstGeom>
          <a:noFill/>
          <a:ln w="28575" cap="flat" cmpd="sng">
            <a:solidFill>
              <a:schemeClr val="dk1"/>
            </a:solidFill>
            <a:prstDash val="solid"/>
            <a:miter lim="800000"/>
            <a:headEnd type="none" w="med" len="med"/>
            <a:tailEnd type="none" w="med" len="med"/>
          </a:ln>
        </p:spPr>
      </p:cxnSp>
      <p:sp>
        <p:nvSpPr>
          <p:cNvPr id="423" name="Google Shape;423;p45"/>
          <p:cNvSpPr txBox="1"/>
          <p:nvPr/>
        </p:nvSpPr>
        <p:spPr>
          <a:xfrm>
            <a:off x="2590800" y="1295400"/>
            <a:ext cx="6096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 1</a:t>
            </a:r>
            <a:endParaRPr/>
          </a:p>
        </p:txBody>
      </p:sp>
      <p:sp>
        <p:nvSpPr>
          <p:cNvPr id="424" name="Google Shape;424;p45"/>
          <p:cNvSpPr txBox="1"/>
          <p:nvPr/>
        </p:nvSpPr>
        <p:spPr>
          <a:xfrm>
            <a:off x="3657600" y="1295400"/>
            <a:ext cx="6096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  2</a:t>
            </a:r>
            <a:endParaRPr/>
          </a:p>
        </p:txBody>
      </p:sp>
      <p:sp>
        <p:nvSpPr>
          <p:cNvPr id="425" name="Google Shape;425;p45"/>
          <p:cNvSpPr txBox="1"/>
          <p:nvPr/>
        </p:nvSpPr>
        <p:spPr>
          <a:xfrm>
            <a:off x="7086600" y="1295400"/>
            <a:ext cx="6096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 n</a:t>
            </a:r>
            <a:endParaRPr/>
          </a:p>
        </p:txBody>
      </p:sp>
      <p:sp>
        <p:nvSpPr>
          <p:cNvPr id="426" name="Google Shape;426;p45"/>
          <p:cNvSpPr txBox="1"/>
          <p:nvPr/>
        </p:nvSpPr>
        <p:spPr>
          <a:xfrm>
            <a:off x="5638800" y="2562225"/>
            <a:ext cx="685800" cy="461624"/>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1</a:t>
            </a:r>
            <a:endParaRPr/>
          </a:p>
        </p:txBody>
      </p:sp>
      <p:sp>
        <p:nvSpPr>
          <p:cNvPr id="427" name="Google Shape;427;p45"/>
          <p:cNvSpPr txBox="1"/>
          <p:nvPr/>
        </p:nvSpPr>
        <p:spPr>
          <a:xfrm>
            <a:off x="5638800" y="3705225"/>
            <a:ext cx="685800" cy="461624"/>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2</a:t>
            </a:r>
            <a:endParaRPr/>
          </a:p>
        </p:txBody>
      </p:sp>
      <p:sp>
        <p:nvSpPr>
          <p:cNvPr id="428" name="Google Shape;428;p45"/>
          <p:cNvSpPr txBox="1"/>
          <p:nvPr/>
        </p:nvSpPr>
        <p:spPr>
          <a:xfrm>
            <a:off x="5638800" y="5381625"/>
            <a:ext cx="685800" cy="461624"/>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n</a:t>
            </a:r>
            <a:endParaRPr/>
          </a:p>
        </p:txBody>
      </p:sp>
      <p:cxnSp>
        <p:nvCxnSpPr>
          <p:cNvPr id="429" name="Google Shape;429;p45"/>
          <p:cNvCxnSpPr/>
          <p:nvPr/>
        </p:nvCxnSpPr>
        <p:spPr>
          <a:xfrm>
            <a:off x="6324600" y="2790825"/>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30" name="Google Shape;430;p45"/>
          <p:cNvCxnSpPr/>
          <p:nvPr/>
        </p:nvCxnSpPr>
        <p:spPr>
          <a:xfrm>
            <a:off x="5181600" y="5610225"/>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31" name="Google Shape;431;p45"/>
          <p:cNvCxnSpPr/>
          <p:nvPr/>
        </p:nvCxnSpPr>
        <p:spPr>
          <a:xfrm>
            <a:off x="5181600" y="3933825"/>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32" name="Google Shape;432;p45"/>
          <p:cNvCxnSpPr/>
          <p:nvPr/>
        </p:nvCxnSpPr>
        <p:spPr>
          <a:xfrm>
            <a:off x="5181600" y="2790825"/>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33" name="Google Shape;433;p45"/>
          <p:cNvCxnSpPr/>
          <p:nvPr/>
        </p:nvCxnSpPr>
        <p:spPr>
          <a:xfrm>
            <a:off x="6324600" y="3933825"/>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34" name="Google Shape;434;p45"/>
          <p:cNvCxnSpPr/>
          <p:nvPr/>
        </p:nvCxnSpPr>
        <p:spPr>
          <a:xfrm>
            <a:off x="6324600" y="5610225"/>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35" name="Google Shape;435;p45"/>
          <p:cNvCxnSpPr/>
          <p:nvPr/>
        </p:nvCxnSpPr>
        <p:spPr>
          <a:xfrm>
            <a:off x="6781800" y="2790825"/>
            <a:ext cx="0" cy="2819400"/>
          </a:xfrm>
          <a:prstGeom prst="straightConnector1">
            <a:avLst/>
          </a:prstGeom>
          <a:noFill/>
          <a:ln w="28575" cap="flat" cmpd="sng">
            <a:solidFill>
              <a:schemeClr val="dk1"/>
            </a:solidFill>
            <a:prstDash val="solid"/>
            <a:miter lim="800000"/>
            <a:headEnd type="none" w="med" len="med"/>
            <a:tailEnd type="none" w="med" len="med"/>
          </a:ln>
        </p:spPr>
      </p:cxnSp>
      <p:cxnSp>
        <p:nvCxnSpPr>
          <p:cNvPr id="436" name="Google Shape;436;p45"/>
          <p:cNvCxnSpPr/>
          <p:nvPr/>
        </p:nvCxnSpPr>
        <p:spPr>
          <a:xfrm>
            <a:off x="5181600" y="2790825"/>
            <a:ext cx="0" cy="2819400"/>
          </a:xfrm>
          <a:prstGeom prst="straightConnector1">
            <a:avLst/>
          </a:prstGeom>
          <a:noFill/>
          <a:ln w="28575" cap="flat" cmpd="sng">
            <a:solidFill>
              <a:schemeClr val="dk1"/>
            </a:solidFill>
            <a:prstDash val="solid"/>
            <a:miter lim="800000"/>
            <a:headEnd type="none" w="med" len="med"/>
            <a:tailEnd type="none" w="med" len="med"/>
          </a:ln>
        </p:spPr>
      </p:cxnSp>
      <p:sp>
        <p:nvSpPr>
          <p:cNvPr id="437" name="Google Shape;437;p45"/>
          <p:cNvSpPr txBox="1"/>
          <p:nvPr/>
        </p:nvSpPr>
        <p:spPr>
          <a:xfrm>
            <a:off x="5715000" y="4467225"/>
            <a:ext cx="533400" cy="830956"/>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a:solidFill>
                <a:schemeClr val="dk1"/>
              </a:solidFill>
              <a:latin typeface="Times New Roman"/>
              <a:ea typeface="Times New Roman"/>
              <a:cs typeface="Times New Roman"/>
              <a:sym typeface="Times New Roman"/>
            </a:endParaRPr>
          </a:p>
          <a:p>
            <a:endParaRPr sz="2400">
              <a:solidFill>
                <a:schemeClr val="dk1"/>
              </a:solidFill>
              <a:latin typeface="Times New Roman"/>
              <a:ea typeface="Times New Roman"/>
              <a:cs typeface="Times New Roman"/>
              <a:sym typeface="Times New Roman"/>
            </a:endParaRPr>
          </a:p>
        </p:txBody>
      </p:sp>
      <p:sp>
        <p:nvSpPr>
          <p:cNvPr id="438" name="Google Shape;438;p45"/>
          <p:cNvSpPr txBox="1"/>
          <p:nvPr/>
        </p:nvSpPr>
        <p:spPr>
          <a:xfrm>
            <a:off x="5867400" y="4391025"/>
            <a:ext cx="685800" cy="677068"/>
          </a:xfrm>
          <a:prstGeom prst="rect">
            <a:avLst/>
          </a:prstGeom>
          <a:noFill/>
          <a:ln>
            <a:noFill/>
          </a:ln>
        </p:spPr>
        <p:txBody>
          <a:bodyPr spcFirstLastPara="1" wrap="square" lIns="91425" tIns="45700" rIns="91425" bIns="45700" anchor="t" anchorCtr="0">
            <a:spAutoFit/>
          </a:bodyPr>
          <a:lstStyle/>
          <a:p>
            <a:pPr indent="-152400">
              <a:lnSpc>
                <a:spcPct val="25000"/>
              </a:lnSpc>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a:p>
            <a:pPr indent="-152400">
              <a:lnSpc>
                <a:spcPct val="25000"/>
              </a:lnSpc>
              <a:spcBef>
                <a:spcPts val="120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a:p>
            <a:pPr indent="-152400">
              <a:lnSpc>
                <a:spcPct val="25000"/>
              </a:lnSpc>
              <a:spcBef>
                <a:spcPts val="120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p:txBody>
      </p:sp>
      <p:cxnSp>
        <p:nvCxnSpPr>
          <p:cNvPr id="439" name="Google Shape;439;p45"/>
          <p:cNvCxnSpPr/>
          <p:nvPr/>
        </p:nvCxnSpPr>
        <p:spPr>
          <a:xfrm>
            <a:off x="4724400" y="4314825"/>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40" name="Google Shape;440;p45"/>
          <p:cNvCxnSpPr/>
          <p:nvPr/>
        </p:nvCxnSpPr>
        <p:spPr>
          <a:xfrm>
            <a:off x="6781800" y="4314825"/>
            <a:ext cx="457200" cy="0"/>
          </a:xfrm>
          <a:prstGeom prst="straightConnector1">
            <a:avLst/>
          </a:prstGeom>
          <a:noFill/>
          <a:ln w="28575" cap="flat" cmpd="sng">
            <a:solidFill>
              <a:schemeClr val="dk1"/>
            </a:solidFill>
            <a:prstDash val="solid"/>
            <a:miter lim="800000"/>
            <a:headEnd type="none" w="med" len="med"/>
            <a:tailEnd type="none" w="med" len="med"/>
          </a:ln>
        </p:spPr>
      </p:cxnSp>
      <p:sp>
        <p:nvSpPr>
          <p:cNvPr id="2" name="TextBox 1">
            <a:extLst>
              <a:ext uri="{FF2B5EF4-FFF2-40B4-BE49-F238E27FC236}">
                <a16:creationId xmlns:a16="http://schemas.microsoft.com/office/drawing/2014/main" id="{6E42D07A-3C84-51DC-FC7E-65AD715E792F}"/>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6"/>
          <p:cNvSpPr txBox="1"/>
          <p:nvPr/>
        </p:nvSpPr>
        <p:spPr>
          <a:xfrm>
            <a:off x="2819400" y="1509712"/>
            <a:ext cx="685800" cy="461624"/>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1,1</a:t>
            </a:r>
            <a:endParaRPr/>
          </a:p>
        </p:txBody>
      </p:sp>
      <p:sp>
        <p:nvSpPr>
          <p:cNvPr id="446" name="Google Shape;446;p46"/>
          <p:cNvSpPr txBox="1"/>
          <p:nvPr/>
        </p:nvSpPr>
        <p:spPr>
          <a:xfrm>
            <a:off x="2819400" y="2652712"/>
            <a:ext cx="685800" cy="461624"/>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2,1</a:t>
            </a:r>
            <a:endParaRPr/>
          </a:p>
        </p:txBody>
      </p:sp>
      <p:sp>
        <p:nvSpPr>
          <p:cNvPr id="447" name="Google Shape;447;p46"/>
          <p:cNvSpPr txBox="1"/>
          <p:nvPr/>
        </p:nvSpPr>
        <p:spPr>
          <a:xfrm>
            <a:off x="2819400" y="4329113"/>
            <a:ext cx="685800" cy="369291"/>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n,1</a:t>
            </a:r>
            <a:endParaRPr/>
          </a:p>
        </p:txBody>
      </p:sp>
      <p:cxnSp>
        <p:nvCxnSpPr>
          <p:cNvPr id="448" name="Google Shape;448;p46"/>
          <p:cNvCxnSpPr/>
          <p:nvPr/>
        </p:nvCxnSpPr>
        <p:spPr>
          <a:xfrm>
            <a:off x="3505200" y="1738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49" name="Google Shape;449;p46"/>
          <p:cNvCxnSpPr/>
          <p:nvPr/>
        </p:nvCxnSpPr>
        <p:spPr>
          <a:xfrm>
            <a:off x="2362200" y="45577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50" name="Google Shape;450;p46"/>
          <p:cNvCxnSpPr/>
          <p:nvPr/>
        </p:nvCxnSpPr>
        <p:spPr>
          <a:xfrm>
            <a:off x="2362200" y="2881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51" name="Google Shape;451;p46"/>
          <p:cNvCxnSpPr/>
          <p:nvPr/>
        </p:nvCxnSpPr>
        <p:spPr>
          <a:xfrm>
            <a:off x="2362200" y="1738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52" name="Google Shape;452;p46"/>
          <p:cNvCxnSpPr/>
          <p:nvPr/>
        </p:nvCxnSpPr>
        <p:spPr>
          <a:xfrm>
            <a:off x="3505200" y="2881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53" name="Google Shape;453;p46"/>
          <p:cNvCxnSpPr/>
          <p:nvPr/>
        </p:nvCxnSpPr>
        <p:spPr>
          <a:xfrm>
            <a:off x="3505200" y="45577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54" name="Google Shape;454;p46"/>
          <p:cNvCxnSpPr/>
          <p:nvPr/>
        </p:nvCxnSpPr>
        <p:spPr>
          <a:xfrm>
            <a:off x="2362200" y="1738312"/>
            <a:ext cx="0" cy="2819400"/>
          </a:xfrm>
          <a:prstGeom prst="straightConnector1">
            <a:avLst/>
          </a:prstGeom>
          <a:noFill/>
          <a:ln w="28575" cap="flat" cmpd="sng">
            <a:solidFill>
              <a:schemeClr val="dk1"/>
            </a:solidFill>
            <a:prstDash val="solid"/>
            <a:miter lim="800000"/>
            <a:headEnd type="none" w="med" len="med"/>
            <a:tailEnd type="none" w="med" len="med"/>
          </a:ln>
        </p:spPr>
      </p:cxnSp>
      <p:sp>
        <p:nvSpPr>
          <p:cNvPr id="455" name="Google Shape;455;p46"/>
          <p:cNvSpPr txBox="1"/>
          <p:nvPr/>
        </p:nvSpPr>
        <p:spPr>
          <a:xfrm>
            <a:off x="2895600" y="3414712"/>
            <a:ext cx="533400" cy="830956"/>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a:solidFill>
                <a:schemeClr val="dk1"/>
              </a:solidFill>
              <a:latin typeface="Times New Roman"/>
              <a:ea typeface="Times New Roman"/>
              <a:cs typeface="Times New Roman"/>
              <a:sym typeface="Times New Roman"/>
            </a:endParaRPr>
          </a:p>
          <a:p>
            <a:endParaRPr sz="2400">
              <a:solidFill>
                <a:schemeClr val="dk1"/>
              </a:solidFill>
              <a:latin typeface="Times New Roman"/>
              <a:ea typeface="Times New Roman"/>
              <a:cs typeface="Times New Roman"/>
              <a:sym typeface="Times New Roman"/>
            </a:endParaRPr>
          </a:p>
        </p:txBody>
      </p:sp>
      <p:sp>
        <p:nvSpPr>
          <p:cNvPr id="456" name="Google Shape;456;p46"/>
          <p:cNvSpPr txBox="1"/>
          <p:nvPr/>
        </p:nvSpPr>
        <p:spPr>
          <a:xfrm>
            <a:off x="3048000" y="3338512"/>
            <a:ext cx="685800" cy="677068"/>
          </a:xfrm>
          <a:prstGeom prst="rect">
            <a:avLst/>
          </a:prstGeom>
          <a:noFill/>
          <a:ln>
            <a:noFill/>
          </a:ln>
        </p:spPr>
        <p:txBody>
          <a:bodyPr spcFirstLastPara="1" wrap="square" lIns="91425" tIns="45700" rIns="91425" bIns="45700" anchor="t" anchorCtr="0">
            <a:spAutoFit/>
          </a:bodyPr>
          <a:lstStyle/>
          <a:p>
            <a:pPr indent="-152400">
              <a:lnSpc>
                <a:spcPct val="25000"/>
              </a:lnSpc>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a:p>
            <a:pPr indent="-152400">
              <a:lnSpc>
                <a:spcPct val="25000"/>
              </a:lnSpc>
              <a:spcBef>
                <a:spcPts val="120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a:p>
            <a:pPr indent="-152400">
              <a:lnSpc>
                <a:spcPct val="25000"/>
              </a:lnSpc>
              <a:spcBef>
                <a:spcPts val="120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p:txBody>
      </p:sp>
      <p:cxnSp>
        <p:nvCxnSpPr>
          <p:cNvPr id="457" name="Google Shape;457;p46"/>
          <p:cNvCxnSpPr/>
          <p:nvPr/>
        </p:nvCxnSpPr>
        <p:spPr>
          <a:xfrm>
            <a:off x="3962400" y="2881312"/>
            <a:ext cx="457200" cy="0"/>
          </a:xfrm>
          <a:prstGeom prst="straightConnector1">
            <a:avLst/>
          </a:prstGeom>
          <a:noFill/>
          <a:ln w="28575" cap="flat" cmpd="sng">
            <a:solidFill>
              <a:schemeClr val="dk1"/>
            </a:solidFill>
            <a:prstDash val="solid"/>
            <a:miter lim="800000"/>
            <a:headEnd type="none" w="med" len="med"/>
            <a:tailEnd type="none" w="med" len="med"/>
          </a:ln>
        </p:spPr>
      </p:cxnSp>
      <p:sp>
        <p:nvSpPr>
          <p:cNvPr id="458" name="Google Shape;458;p46"/>
          <p:cNvSpPr txBox="1"/>
          <p:nvPr/>
        </p:nvSpPr>
        <p:spPr>
          <a:xfrm>
            <a:off x="4876800" y="1509712"/>
            <a:ext cx="685800" cy="461624"/>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1,2</a:t>
            </a:r>
            <a:endParaRPr/>
          </a:p>
        </p:txBody>
      </p:sp>
      <p:sp>
        <p:nvSpPr>
          <p:cNvPr id="459" name="Google Shape;459;p46"/>
          <p:cNvSpPr txBox="1"/>
          <p:nvPr/>
        </p:nvSpPr>
        <p:spPr>
          <a:xfrm>
            <a:off x="4876800" y="2652712"/>
            <a:ext cx="685800" cy="461624"/>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2,2</a:t>
            </a:r>
            <a:endParaRPr/>
          </a:p>
        </p:txBody>
      </p:sp>
      <p:sp>
        <p:nvSpPr>
          <p:cNvPr id="460" name="Google Shape;460;p46"/>
          <p:cNvSpPr txBox="1"/>
          <p:nvPr/>
        </p:nvSpPr>
        <p:spPr>
          <a:xfrm>
            <a:off x="4876800" y="4329113"/>
            <a:ext cx="685800" cy="369291"/>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n,2</a:t>
            </a:r>
            <a:endParaRPr/>
          </a:p>
        </p:txBody>
      </p:sp>
      <p:cxnSp>
        <p:nvCxnSpPr>
          <p:cNvPr id="461" name="Google Shape;461;p46"/>
          <p:cNvCxnSpPr/>
          <p:nvPr/>
        </p:nvCxnSpPr>
        <p:spPr>
          <a:xfrm>
            <a:off x="5562600" y="1738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62" name="Google Shape;462;p46"/>
          <p:cNvCxnSpPr/>
          <p:nvPr/>
        </p:nvCxnSpPr>
        <p:spPr>
          <a:xfrm>
            <a:off x="3886200" y="4557712"/>
            <a:ext cx="990600" cy="0"/>
          </a:xfrm>
          <a:prstGeom prst="straightConnector1">
            <a:avLst/>
          </a:prstGeom>
          <a:noFill/>
          <a:ln w="28575" cap="flat" cmpd="sng">
            <a:solidFill>
              <a:schemeClr val="dk1"/>
            </a:solidFill>
            <a:prstDash val="solid"/>
            <a:miter lim="800000"/>
            <a:headEnd type="none" w="med" len="med"/>
            <a:tailEnd type="none" w="med" len="med"/>
          </a:ln>
        </p:spPr>
      </p:cxnSp>
      <p:cxnSp>
        <p:nvCxnSpPr>
          <p:cNvPr id="463" name="Google Shape;463;p46"/>
          <p:cNvCxnSpPr/>
          <p:nvPr/>
        </p:nvCxnSpPr>
        <p:spPr>
          <a:xfrm>
            <a:off x="4419600" y="2881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64" name="Google Shape;464;p46"/>
          <p:cNvCxnSpPr/>
          <p:nvPr/>
        </p:nvCxnSpPr>
        <p:spPr>
          <a:xfrm>
            <a:off x="3962400" y="1738312"/>
            <a:ext cx="914400" cy="0"/>
          </a:xfrm>
          <a:prstGeom prst="straightConnector1">
            <a:avLst/>
          </a:prstGeom>
          <a:noFill/>
          <a:ln w="28575" cap="flat" cmpd="sng">
            <a:solidFill>
              <a:schemeClr val="dk1"/>
            </a:solidFill>
            <a:prstDash val="solid"/>
            <a:miter lim="800000"/>
            <a:headEnd type="none" w="med" len="med"/>
            <a:tailEnd type="none" w="med" len="med"/>
          </a:ln>
        </p:spPr>
      </p:cxnSp>
      <p:cxnSp>
        <p:nvCxnSpPr>
          <p:cNvPr id="465" name="Google Shape;465;p46"/>
          <p:cNvCxnSpPr/>
          <p:nvPr/>
        </p:nvCxnSpPr>
        <p:spPr>
          <a:xfrm>
            <a:off x="5562600" y="2881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66" name="Google Shape;466;p46"/>
          <p:cNvCxnSpPr/>
          <p:nvPr/>
        </p:nvCxnSpPr>
        <p:spPr>
          <a:xfrm>
            <a:off x="5562600" y="4557712"/>
            <a:ext cx="457200" cy="0"/>
          </a:xfrm>
          <a:prstGeom prst="straightConnector1">
            <a:avLst/>
          </a:prstGeom>
          <a:noFill/>
          <a:ln w="28575" cap="flat" cmpd="sng">
            <a:solidFill>
              <a:schemeClr val="dk1"/>
            </a:solidFill>
            <a:prstDash val="solid"/>
            <a:miter lim="800000"/>
            <a:headEnd type="none" w="med" len="med"/>
            <a:tailEnd type="none" w="med" len="med"/>
          </a:ln>
        </p:spPr>
      </p:cxnSp>
      <p:sp>
        <p:nvSpPr>
          <p:cNvPr id="467" name="Google Shape;467;p46"/>
          <p:cNvSpPr txBox="1"/>
          <p:nvPr/>
        </p:nvSpPr>
        <p:spPr>
          <a:xfrm>
            <a:off x="4953000" y="3414712"/>
            <a:ext cx="533400" cy="830956"/>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a:solidFill>
                <a:schemeClr val="dk1"/>
              </a:solidFill>
              <a:latin typeface="Times New Roman"/>
              <a:ea typeface="Times New Roman"/>
              <a:cs typeface="Times New Roman"/>
              <a:sym typeface="Times New Roman"/>
            </a:endParaRPr>
          </a:p>
          <a:p>
            <a:endParaRPr sz="2400">
              <a:solidFill>
                <a:schemeClr val="dk1"/>
              </a:solidFill>
              <a:latin typeface="Times New Roman"/>
              <a:ea typeface="Times New Roman"/>
              <a:cs typeface="Times New Roman"/>
              <a:sym typeface="Times New Roman"/>
            </a:endParaRPr>
          </a:p>
        </p:txBody>
      </p:sp>
      <p:sp>
        <p:nvSpPr>
          <p:cNvPr id="468" name="Google Shape;468;p46"/>
          <p:cNvSpPr txBox="1"/>
          <p:nvPr/>
        </p:nvSpPr>
        <p:spPr>
          <a:xfrm>
            <a:off x="5105400" y="3338512"/>
            <a:ext cx="685800" cy="677068"/>
          </a:xfrm>
          <a:prstGeom prst="rect">
            <a:avLst/>
          </a:prstGeom>
          <a:noFill/>
          <a:ln>
            <a:noFill/>
          </a:ln>
        </p:spPr>
        <p:txBody>
          <a:bodyPr spcFirstLastPara="1" wrap="square" lIns="91425" tIns="45700" rIns="91425" bIns="45700" anchor="t" anchorCtr="0">
            <a:spAutoFit/>
          </a:bodyPr>
          <a:lstStyle/>
          <a:p>
            <a:pPr indent="-152400">
              <a:lnSpc>
                <a:spcPct val="25000"/>
              </a:lnSpc>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a:p>
            <a:pPr indent="-152400">
              <a:lnSpc>
                <a:spcPct val="25000"/>
              </a:lnSpc>
              <a:spcBef>
                <a:spcPts val="120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a:p>
            <a:pPr indent="-152400">
              <a:lnSpc>
                <a:spcPct val="25000"/>
              </a:lnSpc>
              <a:spcBef>
                <a:spcPts val="120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p:txBody>
      </p:sp>
      <p:sp>
        <p:nvSpPr>
          <p:cNvPr id="469" name="Google Shape;469;p46"/>
          <p:cNvSpPr txBox="1"/>
          <p:nvPr/>
        </p:nvSpPr>
        <p:spPr>
          <a:xfrm>
            <a:off x="8382000" y="1509713"/>
            <a:ext cx="685800" cy="369291"/>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1,m</a:t>
            </a:r>
            <a:r>
              <a:rPr lang="en-US" b="1" baseline="-25000">
                <a:solidFill>
                  <a:schemeClr val="dk1"/>
                </a:solidFill>
                <a:latin typeface="Times New Roman"/>
                <a:ea typeface="Times New Roman"/>
                <a:cs typeface="Times New Roman"/>
                <a:sym typeface="Times New Roman"/>
              </a:rPr>
              <a:t>1</a:t>
            </a:r>
            <a:endParaRPr/>
          </a:p>
        </p:txBody>
      </p:sp>
      <p:sp>
        <p:nvSpPr>
          <p:cNvPr id="470" name="Google Shape;470;p46"/>
          <p:cNvSpPr txBox="1"/>
          <p:nvPr/>
        </p:nvSpPr>
        <p:spPr>
          <a:xfrm>
            <a:off x="8382000" y="2652713"/>
            <a:ext cx="685800" cy="369291"/>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2,m</a:t>
            </a:r>
            <a:r>
              <a:rPr lang="en-US" b="1" baseline="-25000">
                <a:solidFill>
                  <a:schemeClr val="dk1"/>
                </a:solidFill>
                <a:latin typeface="Times New Roman"/>
                <a:ea typeface="Times New Roman"/>
                <a:cs typeface="Times New Roman"/>
                <a:sym typeface="Times New Roman"/>
              </a:rPr>
              <a:t>2</a:t>
            </a:r>
            <a:endParaRPr/>
          </a:p>
        </p:txBody>
      </p:sp>
      <p:sp>
        <p:nvSpPr>
          <p:cNvPr id="471" name="Google Shape;471;p46"/>
          <p:cNvSpPr txBox="1"/>
          <p:nvPr/>
        </p:nvSpPr>
        <p:spPr>
          <a:xfrm>
            <a:off x="8382000" y="4329113"/>
            <a:ext cx="685800" cy="369291"/>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n,m</a:t>
            </a:r>
            <a:r>
              <a:rPr lang="en-US" b="1" baseline="-25000">
                <a:solidFill>
                  <a:schemeClr val="dk1"/>
                </a:solidFill>
                <a:latin typeface="Times New Roman"/>
                <a:ea typeface="Times New Roman"/>
                <a:cs typeface="Times New Roman"/>
                <a:sym typeface="Times New Roman"/>
              </a:rPr>
              <a:t>n</a:t>
            </a:r>
            <a:endParaRPr/>
          </a:p>
        </p:txBody>
      </p:sp>
      <p:cxnSp>
        <p:nvCxnSpPr>
          <p:cNvPr id="472" name="Google Shape;472;p46"/>
          <p:cNvCxnSpPr/>
          <p:nvPr/>
        </p:nvCxnSpPr>
        <p:spPr>
          <a:xfrm>
            <a:off x="9067800" y="1738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73" name="Google Shape;473;p46"/>
          <p:cNvCxnSpPr/>
          <p:nvPr/>
        </p:nvCxnSpPr>
        <p:spPr>
          <a:xfrm>
            <a:off x="7924800" y="45577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74" name="Google Shape;474;p46"/>
          <p:cNvCxnSpPr/>
          <p:nvPr/>
        </p:nvCxnSpPr>
        <p:spPr>
          <a:xfrm>
            <a:off x="7924800" y="2881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75" name="Google Shape;475;p46"/>
          <p:cNvCxnSpPr/>
          <p:nvPr/>
        </p:nvCxnSpPr>
        <p:spPr>
          <a:xfrm>
            <a:off x="7924800" y="1738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76" name="Google Shape;476;p46"/>
          <p:cNvCxnSpPr/>
          <p:nvPr/>
        </p:nvCxnSpPr>
        <p:spPr>
          <a:xfrm>
            <a:off x="9067800" y="28813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77" name="Google Shape;477;p46"/>
          <p:cNvCxnSpPr/>
          <p:nvPr/>
        </p:nvCxnSpPr>
        <p:spPr>
          <a:xfrm>
            <a:off x="9067800" y="4557712"/>
            <a:ext cx="457200" cy="0"/>
          </a:xfrm>
          <a:prstGeom prst="straightConnector1">
            <a:avLst/>
          </a:prstGeom>
          <a:noFill/>
          <a:ln w="28575" cap="flat" cmpd="sng">
            <a:solidFill>
              <a:schemeClr val="dk1"/>
            </a:solidFill>
            <a:prstDash val="solid"/>
            <a:miter lim="800000"/>
            <a:headEnd type="none" w="med" len="med"/>
            <a:tailEnd type="none" w="med" len="med"/>
          </a:ln>
        </p:spPr>
      </p:cxnSp>
      <p:cxnSp>
        <p:nvCxnSpPr>
          <p:cNvPr id="478" name="Google Shape;478;p46"/>
          <p:cNvCxnSpPr/>
          <p:nvPr/>
        </p:nvCxnSpPr>
        <p:spPr>
          <a:xfrm>
            <a:off x="9525000" y="1738312"/>
            <a:ext cx="0" cy="2819400"/>
          </a:xfrm>
          <a:prstGeom prst="straightConnector1">
            <a:avLst/>
          </a:prstGeom>
          <a:noFill/>
          <a:ln w="28575" cap="flat" cmpd="sng">
            <a:solidFill>
              <a:schemeClr val="dk1"/>
            </a:solidFill>
            <a:prstDash val="solid"/>
            <a:miter lim="800000"/>
            <a:headEnd type="none" w="med" len="med"/>
            <a:tailEnd type="none" w="med" len="med"/>
          </a:ln>
        </p:spPr>
      </p:cxnSp>
      <p:sp>
        <p:nvSpPr>
          <p:cNvPr id="479" name="Google Shape;479;p46"/>
          <p:cNvSpPr txBox="1"/>
          <p:nvPr/>
        </p:nvSpPr>
        <p:spPr>
          <a:xfrm>
            <a:off x="8458200" y="3414712"/>
            <a:ext cx="533400" cy="830956"/>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a:solidFill>
                <a:schemeClr val="dk1"/>
              </a:solidFill>
              <a:latin typeface="Times New Roman"/>
              <a:ea typeface="Times New Roman"/>
              <a:cs typeface="Times New Roman"/>
              <a:sym typeface="Times New Roman"/>
            </a:endParaRPr>
          </a:p>
          <a:p>
            <a:endParaRPr sz="2400">
              <a:solidFill>
                <a:schemeClr val="dk1"/>
              </a:solidFill>
              <a:latin typeface="Times New Roman"/>
              <a:ea typeface="Times New Roman"/>
              <a:cs typeface="Times New Roman"/>
              <a:sym typeface="Times New Roman"/>
            </a:endParaRPr>
          </a:p>
        </p:txBody>
      </p:sp>
      <p:sp>
        <p:nvSpPr>
          <p:cNvPr id="480" name="Google Shape;480;p46"/>
          <p:cNvSpPr txBox="1"/>
          <p:nvPr/>
        </p:nvSpPr>
        <p:spPr>
          <a:xfrm>
            <a:off x="8610600" y="3338512"/>
            <a:ext cx="685800" cy="677068"/>
          </a:xfrm>
          <a:prstGeom prst="rect">
            <a:avLst/>
          </a:prstGeom>
          <a:noFill/>
          <a:ln>
            <a:noFill/>
          </a:ln>
        </p:spPr>
        <p:txBody>
          <a:bodyPr spcFirstLastPara="1" wrap="square" lIns="91425" tIns="45700" rIns="91425" bIns="45700" anchor="t" anchorCtr="0">
            <a:spAutoFit/>
          </a:bodyPr>
          <a:lstStyle/>
          <a:p>
            <a:pPr indent="-152400">
              <a:lnSpc>
                <a:spcPct val="25000"/>
              </a:lnSpc>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a:p>
            <a:pPr indent="-152400">
              <a:lnSpc>
                <a:spcPct val="25000"/>
              </a:lnSpc>
              <a:spcBef>
                <a:spcPts val="120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a:p>
            <a:pPr indent="-152400">
              <a:lnSpc>
                <a:spcPct val="25000"/>
              </a:lnSpc>
              <a:spcBef>
                <a:spcPts val="120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t>
            </a:r>
            <a:endParaRPr/>
          </a:p>
        </p:txBody>
      </p:sp>
      <p:cxnSp>
        <p:nvCxnSpPr>
          <p:cNvPr id="481" name="Google Shape;481;p46"/>
          <p:cNvCxnSpPr/>
          <p:nvPr/>
        </p:nvCxnSpPr>
        <p:spPr>
          <a:xfrm>
            <a:off x="9525000" y="3262312"/>
            <a:ext cx="457200" cy="0"/>
          </a:xfrm>
          <a:prstGeom prst="straightConnector1">
            <a:avLst/>
          </a:prstGeom>
          <a:noFill/>
          <a:ln w="28575" cap="flat" cmpd="sng">
            <a:solidFill>
              <a:schemeClr val="dk1"/>
            </a:solidFill>
            <a:prstDash val="solid"/>
            <a:miter lim="800000"/>
            <a:headEnd type="none" w="med" len="med"/>
            <a:tailEnd type="none" w="med" len="med"/>
          </a:ln>
        </p:spPr>
      </p:cxnSp>
      <p:sp>
        <p:nvSpPr>
          <p:cNvPr id="482" name="Google Shape;482;p46"/>
          <p:cNvSpPr txBox="1"/>
          <p:nvPr/>
        </p:nvSpPr>
        <p:spPr>
          <a:xfrm>
            <a:off x="6477000" y="2986087"/>
            <a:ext cx="11430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a:t>
            </a:r>
            <a:endParaRPr/>
          </a:p>
        </p:txBody>
      </p:sp>
      <p:sp>
        <p:nvSpPr>
          <p:cNvPr id="483" name="Google Shape;483;p46"/>
          <p:cNvSpPr/>
          <p:nvPr/>
        </p:nvSpPr>
        <p:spPr>
          <a:xfrm>
            <a:off x="6705601" y="2881313"/>
            <a:ext cx="382587" cy="3175"/>
          </a:xfrm>
          <a:custGeom>
            <a:avLst/>
            <a:gdLst/>
            <a:ahLst/>
            <a:cxnLst/>
            <a:rect l="l" t="t" r="r" b="b"/>
            <a:pathLst>
              <a:path w="241" h="2" extrusionOk="0">
                <a:moveTo>
                  <a:pt x="0" y="0"/>
                </a:moveTo>
                <a:lnTo>
                  <a:pt x="241" y="2"/>
                </a:lnTo>
              </a:path>
            </a:pathLst>
          </a:custGeom>
          <a:noFill/>
          <a:ln w="38100" cap="rnd"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484" name="Google Shape;484;p46"/>
          <p:cNvCxnSpPr/>
          <p:nvPr/>
        </p:nvCxnSpPr>
        <p:spPr>
          <a:xfrm>
            <a:off x="1905000" y="3262312"/>
            <a:ext cx="457200" cy="0"/>
          </a:xfrm>
          <a:prstGeom prst="straightConnector1">
            <a:avLst/>
          </a:prstGeom>
          <a:noFill/>
          <a:ln w="28575" cap="flat" cmpd="sng">
            <a:solidFill>
              <a:schemeClr val="dk1"/>
            </a:solidFill>
            <a:prstDash val="solid"/>
            <a:miter lim="800000"/>
            <a:headEnd type="none" w="med" len="med"/>
            <a:tailEnd type="none" w="med" len="med"/>
          </a:ln>
        </p:spPr>
      </p:cxnSp>
      <p:sp>
        <p:nvSpPr>
          <p:cNvPr id="485" name="Google Shape;485;p46"/>
          <p:cNvSpPr/>
          <p:nvPr/>
        </p:nvSpPr>
        <p:spPr>
          <a:xfrm>
            <a:off x="6705601" y="1719263"/>
            <a:ext cx="382587" cy="3175"/>
          </a:xfrm>
          <a:custGeom>
            <a:avLst/>
            <a:gdLst/>
            <a:ahLst/>
            <a:cxnLst/>
            <a:rect l="l" t="t" r="r" b="b"/>
            <a:pathLst>
              <a:path w="241" h="2" extrusionOk="0">
                <a:moveTo>
                  <a:pt x="0" y="0"/>
                </a:moveTo>
                <a:lnTo>
                  <a:pt x="241" y="2"/>
                </a:lnTo>
              </a:path>
            </a:pathLst>
          </a:custGeom>
          <a:noFill/>
          <a:ln w="38100" cap="rnd"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486" name="Google Shape;486;p46"/>
          <p:cNvSpPr/>
          <p:nvPr/>
        </p:nvSpPr>
        <p:spPr>
          <a:xfrm>
            <a:off x="6781801" y="4557713"/>
            <a:ext cx="382587" cy="3175"/>
          </a:xfrm>
          <a:custGeom>
            <a:avLst/>
            <a:gdLst/>
            <a:ahLst/>
            <a:cxnLst/>
            <a:rect l="l" t="t" r="r" b="b"/>
            <a:pathLst>
              <a:path w="241" h="2" extrusionOk="0">
                <a:moveTo>
                  <a:pt x="0" y="0"/>
                </a:moveTo>
                <a:lnTo>
                  <a:pt x="241" y="2"/>
                </a:lnTo>
              </a:path>
            </a:pathLst>
          </a:custGeom>
          <a:noFill/>
          <a:ln w="38100" cap="rnd"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3B2C727F-7DDB-F3AA-1329-E64EA76D0275}"/>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9C8A-EA67-AE3B-FC21-C81DDFB76DA9}"/>
              </a:ext>
            </a:extLst>
          </p:cNvPr>
          <p:cNvSpPr>
            <a:spLocks noGrp="1"/>
          </p:cNvSpPr>
          <p:nvPr>
            <p:ph type="title"/>
          </p:nvPr>
        </p:nvSpPr>
        <p:spPr/>
        <p:txBody>
          <a:bodyPr/>
          <a:lstStyle/>
          <a:p>
            <a:pPr algn="ctr"/>
            <a:r>
              <a:rPr lang="en-US" sz="3600" dirty="0">
                <a:solidFill>
                  <a:schemeClr val="dk1"/>
                </a:solidFill>
                <a:latin typeface="Maiandra GD" panose="020E0502030308020204" pitchFamily="34" charset="0"/>
                <a:ea typeface="Arial"/>
                <a:cs typeface="Arial"/>
                <a:sym typeface="Arial"/>
              </a:rPr>
              <a:t>SAMPLE GRAPHIC TOOLS DEPICTED</a:t>
            </a:r>
            <a:endParaRPr lang="en-IN" dirty="0"/>
          </a:p>
        </p:txBody>
      </p:sp>
      <p:sp>
        <p:nvSpPr>
          <p:cNvPr id="3" name="Content Placeholder 2">
            <a:extLst>
              <a:ext uri="{FF2B5EF4-FFF2-40B4-BE49-F238E27FC236}">
                <a16:creationId xmlns:a16="http://schemas.microsoft.com/office/drawing/2014/main" id="{D43C51FC-F82E-72E7-6AD8-CF17B8683C9B}"/>
              </a:ext>
            </a:extLst>
          </p:cNvPr>
          <p:cNvSpPr>
            <a:spLocks noGrp="1"/>
          </p:cNvSpPr>
          <p:nvPr>
            <p:ph sz="half" idx="1"/>
          </p:nvPr>
        </p:nvSpPr>
        <p:spPr/>
        <p:txBody>
          <a:bodyPr>
            <a:normAutofit/>
          </a:bodyPr>
          <a:lstStyle/>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Check Sheet</a:t>
            </a:r>
            <a:endParaRPr lang="en-US" sz="2400" dirty="0">
              <a:latin typeface="Candara" panose="020E0502030303020204" pitchFamily="34" charset="0"/>
            </a:endParaRP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Histogram	</a:t>
            </a:r>
            <a:endParaRPr lang="en-US" sz="2400" dirty="0">
              <a:latin typeface="Candara" panose="020E0502030303020204" pitchFamily="34" charset="0"/>
            </a:endParaRP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Control Chart</a:t>
            </a:r>
            <a:endParaRPr lang="en-US" sz="2400" dirty="0">
              <a:latin typeface="Candara" panose="020E0502030303020204" pitchFamily="34" charset="0"/>
            </a:endParaRP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Scatter Diagram</a:t>
            </a:r>
            <a:endParaRPr lang="en-US" sz="2400" dirty="0">
              <a:latin typeface="Candara" panose="020E0502030303020204" pitchFamily="34" charset="0"/>
            </a:endParaRP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Cause-and-Effect Diagram</a:t>
            </a:r>
            <a:endParaRPr lang="en-US" sz="2400" dirty="0">
              <a:latin typeface="Candara" panose="020E0502030303020204" pitchFamily="34" charset="0"/>
            </a:endParaRP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Causal-Loop Diagram</a:t>
            </a:r>
            <a:endParaRPr lang="en-US" sz="2400" dirty="0">
              <a:latin typeface="Candara" panose="020E0502030303020204" pitchFamily="34" charset="0"/>
            </a:endParaRP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Pareto Chart</a:t>
            </a:r>
            <a:endParaRPr lang="en-US" sz="2400" dirty="0">
              <a:latin typeface="Candara" panose="020E0502030303020204" pitchFamily="34" charset="0"/>
            </a:endParaRP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Flow Chart</a:t>
            </a:r>
          </a:p>
        </p:txBody>
      </p:sp>
      <p:sp>
        <p:nvSpPr>
          <p:cNvPr id="4" name="Content Placeholder 3">
            <a:extLst>
              <a:ext uri="{FF2B5EF4-FFF2-40B4-BE49-F238E27FC236}">
                <a16:creationId xmlns:a16="http://schemas.microsoft.com/office/drawing/2014/main" id="{ED03706F-BB06-3A26-AF06-F691248B58D1}"/>
              </a:ext>
            </a:extLst>
          </p:cNvPr>
          <p:cNvSpPr>
            <a:spLocks noGrp="1"/>
          </p:cNvSpPr>
          <p:nvPr>
            <p:ph sz="half" idx="2"/>
          </p:nvPr>
        </p:nvSpPr>
        <p:spPr/>
        <p:txBody>
          <a:bodyPr>
            <a:normAutofit/>
          </a:bodyPr>
          <a:lstStyle/>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Decision Table</a:t>
            </a: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Document Flow Chart</a:t>
            </a:r>
            <a:endParaRPr lang="en-US" sz="2400" dirty="0">
              <a:latin typeface="Candara" panose="020E0502030303020204" pitchFamily="34" charset="0"/>
            </a:endParaRP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Run Chart</a:t>
            </a: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Bar Chart</a:t>
            </a:r>
            <a:endParaRPr lang="en-US" sz="2400" dirty="0">
              <a:latin typeface="Candara" panose="020E0502030303020204" pitchFamily="34" charset="0"/>
            </a:endParaRP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Structured English</a:t>
            </a: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Context Diagram</a:t>
            </a: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Data Flow Diagram</a:t>
            </a:r>
          </a:p>
          <a:p>
            <a:pPr>
              <a:spcBef>
                <a:spcPts val="900"/>
              </a:spcBef>
              <a:buClr>
                <a:schemeClr val="dk1"/>
              </a:buClr>
              <a:buSzPts val="1800"/>
            </a:pPr>
            <a:r>
              <a:rPr lang="en-US" sz="2400" dirty="0">
                <a:solidFill>
                  <a:schemeClr val="dk1"/>
                </a:solidFill>
                <a:latin typeface="Candara" panose="020E0502030303020204" pitchFamily="34" charset="0"/>
                <a:ea typeface="Arial"/>
                <a:cs typeface="Arial"/>
                <a:sym typeface="Arial"/>
              </a:rPr>
              <a:t>Use Case Diagram</a:t>
            </a:r>
          </a:p>
        </p:txBody>
      </p:sp>
    </p:spTree>
    <p:extLst>
      <p:ext uri="{BB962C8B-B14F-4D97-AF65-F5344CB8AC3E}">
        <p14:creationId xmlns:p14="http://schemas.microsoft.com/office/powerpoint/2010/main" val="1503668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7"/>
          <p:cNvSpPr txBox="1"/>
          <p:nvPr/>
        </p:nvSpPr>
        <p:spPr>
          <a:xfrm>
            <a:off x="2209800" y="304800"/>
            <a:ext cx="7772400" cy="685800"/>
          </a:xfrm>
          <a:prstGeom prst="rect">
            <a:avLst/>
          </a:prstGeom>
          <a:noFill/>
          <a:ln>
            <a:noFill/>
          </a:ln>
        </p:spPr>
        <p:txBody>
          <a:bodyPr spcFirstLastPara="1" wrap="square" lIns="91425" tIns="45700" rIns="91425" bIns="45700" anchor="ctr" anchorCtr="0">
            <a:noAutofit/>
          </a:bodyPr>
          <a:lstStyle/>
          <a:p>
            <a:pPr algn="ctr">
              <a:buClr>
                <a:schemeClr val="dk2"/>
              </a:buClr>
              <a:buSzPts val="4400"/>
            </a:pPr>
            <a:r>
              <a:rPr lang="en-US" sz="4400" b="1">
                <a:solidFill>
                  <a:schemeClr val="dk2"/>
                </a:solidFill>
                <a:latin typeface="Arial"/>
                <a:ea typeface="Arial"/>
                <a:cs typeface="Arial"/>
                <a:sym typeface="Arial"/>
              </a:rPr>
              <a:t>Causality</a:t>
            </a:r>
            <a:endParaRPr/>
          </a:p>
        </p:txBody>
      </p:sp>
      <p:grpSp>
        <p:nvGrpSpPr>
          <p:cNvPr id="492" name="Google Shape;492;p47"/>
          <p:cNvGrpSpPr/>
          <p:nvPr/>
        </p:nvGrpSpPr>
        <p:grpSpPr>
          <a:xfrm>
            <a:off x="3124200" y="2057400"/>
            <a:ext cx="3352800" cy="3733800"/>
            <a:chOff x="1008" y="1296"/>
            <a:chExt cx="2112" cy="2352"/>
          </a:xfrm>
        </p:grpSpPr>
        <p:sp>
          <p:nvSpPr>
            <p:cNvPr id="493" name="Google Shape;493;p47"/>
            <p:cNvSpPr txBox="1"/>
            <p:nvPr/>
          </p:nvSpPr>
          <p:spPr>
            <a:xfrm>
              <a:off x="1968" y="1488"/>
              <a:ext cx="960" cy="288"/>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Inventory</a:t>
              </a:r>
              <a:endParaRPr/>
            </a:p>
          </p:txBody>
        </p:sp>
        <p:sp>
          <p:nvSpPr>
            <p:cNvPr id="494" name="Google Shape;494;p47"/>
            <p:cNvSpPr txBox="1"/>
            <p:nvPr/>
          </p:nvSpPr>
          <p:spPr>
            <a:xfrm>
              <a:off x="1968" y="3216"/>
              <a:ext cx="1152" cy="288"/>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      Price</a:t>
              </a:r>
              <a:endParaRPr/>
            </a:p>
          </p:txBody>
        </p:sp>
        <p:sp>
          <p:nvSpPr>
            <p:cNvPr id="495" name="Google Shape;495;p47"/>
            <p:cNvSpPr txBox="1"/>
            <p:nvPr/>
          </p:nvSpPr>
          <p:spPr>
            <a:xfrm>
              <a:off x="1008" y="3216"/>
              <a:ext cx="720" cy="288"/>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Supply</a:t>
              </a:r>
              <a:endParaRPr/>
            </a:p>
          </p:txBody>
        </p:sp>
        <p:cxnSp>
          <p:nvCxnSpPr>
            <p:cNvPr id="496" name="Google Shape;496;p47"/>
            <p:cNvCxnSpPr/>
            <p:nvPr/>
          </p:nvCxnSpPr>
          <p:spPr>
            <a:xfrm rot="10800000">
              <a:off x="1728" y="3360"/>
              <a:ext cx="480" cy="0"/>
            </a:xfrm>
            <a:prstGeom prst="straightConnector1">
              <a:avLst/>
            </a:prstGeom>
            <a:noFill/>
            <a:ln w="28575" cap="flat" cmpd="sng">
              <a:solidFill>
                <a:schemeClr val="dk1"/>
              </a:solidFill>
              <a:prstDash val="solid"/>
              <a:miter lim="800000"/>
              <a:headEnd type="none" w="med" len="med"/>
              <a:tailEnd type="triangle" w="med" len="med"/>
            </a:ln>
          </p:spPr>
        </p:cxnSp>
        <p:cxnSp>
          <p:nvCxnSpPr>
            <p:cNvPr id="497" name="Google Shape;497;p47"/>
            <p:cNvCxnSpPr/>
            <p:nvPr/>
          </p:nvCxnSpPr>
          <p:spPr>
            <a:xfrm rot="10800000">
              <a:off x="1296" y="1584"/>
              <a:ext cx="0" cy="1680"/>
            </a:xfrm>
            <a:prstGeom prst="straightConnector1">
              <a:avLst/>
            </a:prstGeom>
            <a:noFill/>
            <a:ln w="28575" cap="flat" cmpd="sng">
              <a:solidFill>
                <a:schemeClr val="dk1"/>
              </a:solidFill>
              <a:prstDash val="solid"/>
              <a:miter lim="800000"/>
              <a:headEnd type="none" w="med" len="med"/>
              <a:tailEnd type="none" w="med" len="med"/>
            </a:ln>
          </p:spPr>
        </p:cxnSp>
        <p:cxnSp>
          <p:nvCxnSpPr>
            <p:cNvPr id="498" name="Google Shape;498;p47"/>
            <p:cNvCxnSpPr/>
            <p:nvPr/>
          </p:nvCxnSpPr>
          <p:spPr>
            <a:xfrm>
              <a:off x="1296" y="1584"/>
              <a:ext cx="576" cy="0"/>
            </a:xfrm>
            <a:prstGeom prst="straightConnector1">
              <a:avLst/>
            </a:prstGeom>
            <a:noFill/>
            <a:ln w="28575" cap="flat" cmpd="sng">
              <a:solidFill>
                <a:schemeClr val="dk1"/>
              </a:solidFill>
              <a:prstDash val="solid"/>
              <a:miter lim="800000"/>
              <a:headEnd type="none" w="med" len="med"/>
              <a:tailEnd type="triangle" w="med" len="med"/>
            </a:ln>
          </p:spPr>
        </p:cxnSp>
        <p:sp>
          <p:nvSpPr>
            <p:cNvPr id="499" name="Google Shape;499;p47"/>
            <p:cNvSpPr txBox="1"/>
            <p:nvPr/>
          </p:nvSpPr>
          <p:spPr>
            <a:xfrm>
              <a:off x="1632" y="3360"/>
              <a:ext cx="480"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a:t>
              </a:r>
              <a:endParaRPr/>
            </a:p>
          </p:txBody>
        </p:sp>
        <p:sp>
          <p:nvSpPr>
            <p:cNvPr id="500" name="Google Shape;500;p47"/>
            <p:cNvSpPr txBox="1"/>
            <p:nvPr/>
          </p:nvSpPr>
          <p:spPr>
            <a:xfrm>
              <a:off x="1776" y="1296"/>
              <a:ext cx="384"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a:t>
              </a:r>
              <a:endParaRPr/>
            </a:p>
          </p:txBody>
        </p:sp>
      </p:grpSp>
      <p:sp>
        <p:nvSpPr>
          <p:cNvPr id="2" name="TextBox 1">
            <a:extLst>
              <a:ext uri="{FF2B5EF4-FFF2-40B4-BE49-F238E27FC236}">
                <a16:creationId xmlns:a16="http://schemas.microsoft.com/office/drawing/2014/main" id="{796BEEF9-9CFE-385A-2494-5DA3D65A1ADE}"/>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8"/>
          <p:cNvSpPr txBox="1"/>
          <p:nvPr/>
        </p:nvSpPr>
        <p:spPr>
          <a:xfrm>
            <a:off x="2209800" y="609600"/>
            <a:ext cx="7772400" cy="1143000"/>
          </a:xfrm>
          <a:prstGeom prst="rect">
            <a:avLst/>
          </a:prstGeom>
          <a:noFill/>
          <a:ln>
            <a:noFill/>
          </a:ln>
        </p:spPr>
        <p:txBody>
          <a:bodyPr spcFirstLastPara="1" wrap="square" lIns="91425" tIns="45700" rIns="91425" bIns="45700" anchor="ctr" anchorCtr="0">
            <a:noAutofit/>
          </a:bodyPr>
          <a:lstStyle/>
          <a:p>
            <a:pPr algn="ctr">
              <a:buClr>
                <a:schemeClr val="dk2"/>
              </a:buClr>
              <a:buSzPts val="4400"/>
            </a:pPr>
            <a:r>
              <a:rPr lang="en-US" sz="4400" b="1">
                <a:solidFill>
                  <a:schemeClr val="dk2"/>
                </a:solidFill>
                <a:latin typeface="Arial"/>
                <a:ea typeface="Arial"/>
                <a:cs typeface="Arial"/>
                <a:sym typeface="Arial"/>
              </a:rPr>
              <a:t>Feedback Perspective</a:t>
            </a:r>
            <a:endParaRPr/>
          </a:p>
        </p:txBody>
      </p:sp>
      <p:sp>
        <p:nvSpPr>
          <p:cNvPr id="506" name="Google Shape;506;p48"/>
          <p:cNvSpPr txBox="1"/>
          <p:nvPr/>
        </p:nvSpPr>
        <p:spPr>
          <a:xfrm>
            <a:off x="8001000" y="4419600"/>
            <a:ext cx="1447800" cy="457200"/>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Cover</a:t>
            </a:r>
            <a:endParaRPr/>
          </a:p>
        </p:txBody>
      </p:sp>
      <p:sp>
        <p:nvSpPr>
          <p:cNvPr id="507" name="Google Shape;507;p48"/>
          <p:cNvSpPr txBox="1"/>
          <p:nvPr/>
        </p:nvSpPr>
        <p:spPr>
          <a:xfrm>
            <a:off x="4648200" y="2362200"/>
            <a:ext cx="1524000" cy="457200"/>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Inventory</a:t>
            </a:r>
            <a:endParaRPr/>
          </a:p>
        </p:txBody>
      </p:sp>
      <p:sp>
        <p:nvSpPr>
          <p:cNvPr id="508" name="Google Shape;508;p48"/>
          <p:cNvSpPr txBox="1"/>
          <p:nvPr/>
        </p:nvSpPr>
        <p:spPr>
          <a:xfrm>
            <a:off x="4648200" y="5105400"/>
            <a:ext cx="1828800" cy="457200"/>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      Price</a:t>
            </a:r>
            <a:endParaRPr/>
          </a:p>
        </p:txBody>
      </p:sp>
      <p:cxnSp>
        <p:nvCxnSpPr>
          <p:cNvPr id="509" name="Google Shape;509;p48"/>
          <p:cNvCxnSpPr/>
          <p:nvPr/>
        </p:nvCxnSpPr>
        <p:spPr>
          <a:xfrm>
            <a:off x="5943600" y="4114800"/>
            <a:ext cx="2514600" cy="0"/>
          </a:xfrm>
          <a:prstGeom prst="straightConnector1">
            <a:avLst/>
          </a:prstGeom>
          <a:noFill/>
          <a:ln w="28575" cap="flat" cmpd="sng">
            <a:solidFill>
              <a:schemeClr val="dk1"/>
            </a:solidFill>
            <a:prstDash val="solid"/>
            <a:miter lim="800000"/>
            <a:headEnd type="none" w="med" len="med"/>
            <a:tailEnd type="none" w="med" len="med"/>
          </a:ln>
        </p:spPr>
      </p:cxnSp>
      <p:cxnSp>
        <p:nvCxnSpPr>
          <p:cNvPr id="510" name="Google Shape;510;p48"/>
          <p:cNvCxnSpPr/>
          <p:nvPr/>
        </p:nvCxnSpPr>
        <p:spPr>
          <a:xfrm>
            <a:off x="8458200" y="4114800"/>
            <a:ext cx="0" cy="381000"/>
          </a:xfrm>
          <a:prstGeom prst="straightConnector1">
            <a:avLst/>
          </a:prstGeom>
          <a:noFill/>
          <a:ln w="28575" cap="flat" cmpd="sng">
            <a:solidFill>
              <a:schemeClr val="dk1"/>
            </a:solidFill>
            <a:prstDash val="solid"/>
            <a:miter lim="800000"/>
            <a:headEnd type="none" w="med" len="med"/>
            <a:tailEnd type="triangle" w="med" len="med"/>
          </a:ln>
        </p:spPr>
      </p:cxnSp>
      <p:cxnSp>
        <p:nvCxnSpPr>
          <p:cNvPr id="511" name="Google Shape;511;p48"/>
          <p:cNvCxnSpPr/>
          <p:nvPr/>
        </p:nvCxnSpPr>
        <p:spPr>
          <a:xfrm>
            <a:off x="8458200" y="5181600"/>
            <a:ext cx="0" cy="228600"/>
          </a:xfrm>
          <a:prstGeom prst="straightConnector1">
            <a:avLst/>
          </a:prstGeom>
          <a:noFill/>
          <a:ln w="28575" cap="flat" cmpd="sng">
            <a:solidFill>
              <a:schemeClr val="dk1"/>
            </a:solidFill>
            <a:prstDash val="solid"/>
            <a:miter lim="800000"/>
            <a:headEnd type="none" w="med" len="med"/>
            <a:tailEnd type="none" w="med" len="med"/>
          </a:ln>
        </p:spPr>
      </p:cxnSp>
      <p:cxnSp>
        <p:nvCxnSpPr>
          <p:cNvPr id="512" name="Google Shape;512;p48"/>
          <p:cNvCxnSpPr/>
          <p:nvPr/>
        </p:nvCxnSpPr>
        <p:spPr>
          <a:xfrm rot="10800000">
            <a:off x="6400800" y="5410200"/>
            <a:ext cx="2057400" cy="0"/>
          </a:xfrm>
          <a:prstGeom prst="straightConnector1">
            <a:avLst/>
          </a:prstGeom>
          <a:noFill/>
          <a:ln w="28575" cap="flat" cmpd="sng">
            <a:solidFill>
              <a:schemeClr val="dk1"/>
            </a:solidFill>
            <a:prstDash val="solid"/>
            <a:miter lim="800000"/>
            <a:headEnd type="none" w="med" len="med"/>
            <a:tailEnd type="triangle" w="med" len="med"/>
          </a:ln>
        </p:spPr>
      </p:cxnSp>
      <p:cxnSp>
        <p:nvCxnSpPr>
          <p:cNvPr id="513" name="Google Shape;513;p48"/>
          <p:cNvCxnSpPr/>
          <p:nvPr/>
        </p:nvCxnSpPr>
        <p:spPr>
          <a:xfrm rot="10800000">
            <a:off x="5334000" y="4267200"/>
            <a:ext cx="0" cy="838200"/>
          </a:xfrm>
          <a:prstGeom prst="straightConnector1">
            <a:avLst/>
          </a:prstGeom>
          <a:noFill/>
          <a:ln w="28575" cap="flat" cmpd="sng">
            <a:solidFill>
              <a:schemeClr val="dk1"/>
            </a:solidFill>
            <a:prstDash val="solid"/>
            <a:miter lim="800000"/>
            <a:headEnd type="none" w="med" len="med"/>
            <a:tailEnd type="triangle" w="med" len="med"/>
          </a:ln>
        </p:spPr>
      </p:cxnSp>
      <p:sp>
        <p:nvSpPr>
          <p:cNvPr id="514" name="Google Shape;514;p48"/>
          <p:cNvSpPr txBox="1"/>
          <p:nvPr/>
        </p:nvSpPr>
        <p:spPr>
          <a:xfrm>
            <a:off x="6248400" y="4495800"/>
            <a:ext cx="1295400" cy="457200"/>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       ( - )</a:t>
            </a:r>
            <a:endParaRPr/>
          </a:p>
        </p:txBody>
      </p:sp>
      <p:grpSp>
        <p:nvGrpSpPr>
          <p:cNvPr id="515" name="Google Shape;515;p48"/>
          <p:cNvGrpSpPr/>
          <p:nvPr/>
        </p:nvGrpSpPr>
        <p:grpSpPr>
          <a:xfrm>
            <a:off x="4114800" y="2743200"/>
            <a:ext cx="1981200" cy="1524000"/>
            <a:chOff x="1632" y="1728"/>
            <a:chExt cx="1248" cy="960"/>
          </a:xfrm>
        </p:grpSpPr>
        <p:sp>
          <p:nvSpPr>
            <p:cNvPr id="516" name="Google Shape;516;p48"/>
            <p:cNvSpPr txBox="1"/>
            <p:nvPr/>
          </p:nvSpPr>
          <p:spPr>
            <a:xfrm>
              <a:off x="1920" y="2400"/>
              <a:ext cx="816" cy="288"/>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Demand</a:t>
              </a:r>
              <a:endParaRPr/>
            </a:p>
          </p:txBody>
        </p:sp>
        <p:grpSp>
          <p:nvGrpSpPr>
            <p:cNvPr id="517" name="Google Shape;517;p48"/>
            <p:cNvGrpSpPr/>
            <p:nvPr/>
          </p:nvGrpSpPr>
          <p:grpSpPr>
            <a:xfrm>
              <a:off x="1632" y="1728"/>
              <a:ext cx="240" cy="864"/>
              <a:chOff x="1440" y="1680"/>
              <a:chExt cx="240" cy="864"/>
            </a:xfrm>
          </p:grpSpPr>
          <p:cxnSp>
            <p:nvCxnSpPr>
              <p:cNvPr id="518" name="Google Shape;518;p48"/>
              <p:cNvCxnSpPr/>
              <p:nvPr/>
            </p:nvCxnSpPr>
            <p:spPr>
              <a:xfrm rot="10800000">
                <a:off x="1440" y="2544"/>
                <a:ext cx="240" cy="0"/>
              </a:xfrm>
              <a:prstGeom prst="straightConnector1">
                <a:avLst/>
              </a:prstGeom>
              <a:noFill/>
              <a:ln w="28575" cap="flat" cmpd="sng">
                <a:solidFill>
                  <a:schemeClr val="dk1"/>
                </a:solidFill>
                <a:prstDash val="solid"/>
                <a:miter lim="800000"/>
                <a:headEnd type="none" w="med" len="med"/>
                <a:tailEnd type="none" w="med" len="med"/>
              </a:ln>
            </p:spPr>
          </p:cxnSp>
          <p:cxnSp>
            <p:nvCxnSpPr>
              <p:cNvPr id="519" name="Google Shape;519;p48"/>
              <p:cNvCxnSpPr/>
              <p:nvPr/>
            </p:nvCxnSpPr>
            <p:spPr>
              <a:xfrm rot="10800000">
                <a:off x="1440" y="1680"/>
                <a:ext cx="0" cy="864"/>
              </a:xfrm>
              <a:prstGeom prst="straightConnector1">
                <a:avLst/>
              </a:prstGeom>
              <a:noFill/>
              <a:ln w="28575" cap="flat" cmpd="sng">
                <a:solidFill>
                  <a:schemeClr val="dk1"/>
                </a:solidFill>
                <a:prstDash val="solid"/>
                <a:miter lim="800000"/>
                <a:headEnd type="none" w="med" len="med"/>
                <a:tailEnd type="none" w="med" len="med"/>
              </a:ln>
            </p:spPr>
          </p:cxnSp>
          <p:cxnSp>
            <p:nvCxnSpPr>
              <p:cNvPr id="520" name="Google Shape;520;p48"/>
              <p:cNvCxnSpPr/>
              <p:nvPr/>
            </p:nvCxnSpPr>
            <p:spPr>
              <a:xfrm>
                <a:off x="1440" y="1680"/>
                <a:ext cx="240" cy="0"/>
              </a:xfrm>
              <a:prstGeom prst="straightConnector1">
                <a:avLst/>
              </a:prstGeom>
              <a:noFill/>
              <a:ln w="28575" cap="flat" cmpd="sng">
                <a:solidFill>
                  <a:schemeClr val="dk1"/>
                </a:solidFill>
                <a:prstDash val="solid"/>
                <a:miter lim="800000"/>
                <a:headEnd type="none" w="med" len="med"/>
                <a:tailEnd type="triangle" w="med" len="med"/>
              </a:ln>
            </p:spPr>
          </p:cxnSp>
        </p:grpSp>
        <p:sp>
          <p:nvSpPr>
            <p:cNvPr id="521" name="Google Shape;521;p48"/>
            <p:cNvSpPr txBox="1"/>
            <p:nvPr/>
          </p:nvSpPr>
          <p:spPr>
            <a:xfrm>
              <a:off x="2112" y="1968"/>
              <a:ext cx="768" cy="288"/>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  ( - )</a:t>
              </a:r>
              <a:endParaRPr/>
            </a:p>
          </p:txBody>
        </p:sp>
      </p:grpSp>
      <p:cxnSp>
        <p:nvCxnSpPr>
          <p:cNvPr id="522" name="Google Shape;522;p48"/>
          <p:cNvCxnSpPr/>
          <p:nvPr/>
        </p:nvCxnSpPr>
        <p:spPr>
          <a:xfrm>
            <a:off x="6096000" y="2590800"/>
            <a:ext cx="2438400" cy="0"/>
          </a:xfrm>
          <a:prstGeom prst="straightConnector1">
            <a:avLst/>
          </a:prstGeom>
          <a:noFill/>
          <a:ln w="28575" cap="flat" cmpd="sng">
            <a:solidFill>
              <a:schemeClr val="dk1"/>
            </a:solidFill>
            <a:prstDash val="solid"/>
            <a:miter lim="800000"/>
            <a:headEnd type="none" w="med" len="med"/>
            <a:tailEnd type="none" w="med" len="med"/>
          </a:ln>
        </p:spPr>
      </p:cxnSp>
      <p:cxnSp>
        <p:nvCxnSpPr>
          <p:cNvPr id="523" name="Google Shape;523;p48"/>
          <p:cNvCxnSpPr/>
          <p:nvPr/>
        </p:nvCxnSpPr>
        <p:spPr>
          <a:xfrm>
            <a:off x="8534400" y="2590800"/>
            <a:ext cx="0" cy="1905000"/>
          </a:xfrm>
          <a:prstGeom prst="straightConnector1">
            <a:avLst/>
          </a:prstGeom>
          <a:noFill/>
          <a:ln w="28575" cap="flat" cmpd="sng">
            <a:solidFill>
              <a:schemeClr val="dk1"/>
            </a:solidFill>
            <a:prstDash val="solid"/>
            <a:miter lim="800000"/>
            <a:headEnd type="none" w="med" len="med"/>
            <a:tailEnd type="triangle" w="med" len="med"/>
          </a:ln>
        </p:spPr>
      </p:cxnSp>
      <p:sp>
        <p:nvSpPr>
          <p:cNvPr id="524" name="Google Shape;524;p48"/>
          <p:cNvSpPr txBox="1"/>
          <p:nvPr/>
        </p:nvSpPr>
        <p:spPr>
          <a:xfrm>
            <a:off x="3124200" y="5105400"/>
            <a:ext cx="1143000" cy="457200"/>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b="1">
                <a:solidFill>
                  <a:srgbClr val="CC0099"/>
                </a:solidFill>
                <a:latin typeface="Times New Roman"/>
                <a:ea typeface="Times New Roman"/>
                <a:cs typeface="Times New Roman"/>
                <a:sym typeface="Times New Roman"/>
              </a:rPr>
              <a:t>Supply</a:t>
            </a:r>
            <a:endParaRPr/>
          </a:p>
        </p:txBody>
      </p:sp>
      <p:cxnSp>
        <p:nvCxnSpPr>
          <p:cNvPr id="525" name="Google Shape;525;p48"/>
          <p:cNvCxnSpPr/>
          <p:nvPr/>
        </p:nvCxnSpPr>
        <p:spPr>
          <a:xfrm rot="10800000">
            <a:off x="4267200" y="5334000"/>
            <a:ext cx="762000" cy="0"/>
          </a:xfrm>
          <a:prstGeom prst="straightConnector1">
            <a:avLst/>
          </a:prstGeom>
          <a:noFill/>
          <a:ln w="28575" cap="flat" cmpd="sng">
            <a:solidFill>
              <a:schemeClr val="dk1"/>
            </a:solidFill>
            <a:prstDash val="solid"/>
            <a:miter lim="800000"/>
            <a:headEnd type="none" w="med" len="med"/>
            <a:tailEnd type="triangle" w="med" len="med"/>
          </a:ln>
        </p:spPr>
      </p:cxnSp>
      <p:cxnSp>
        <p:nvCxnSpPr>
          <p:cNvPr id="526" name="Google Shape;526;p48"/>
          <p:cNvCxnSpPr/>
          <p:nvPr/>
        </p:nvCxnSpPr>
        <p:spPr>
          <a:xfrm rot="10800000">
            <a:off x="3581400" y="2514600"/>
            <a:ext cx="0" cy="2667000"/>
          </a:xfrm>
          <a:prstGeom prst="straightConnector1">
            <a:avLst/>
          </a:prstGeom>
          <a:noFill/>
          <a:ln w="28575" cap="flat" cmpd="sng">
            <a:solidFill>
              <a:schemeClr val="dk1"/>
            </a:solidFill>
            <a:prstDash val="solid"/>
            <a:miter lim="800000"/>
            <a:headEnd type="none" w="med" len="med"/>
            <a:tailEnd type="none" w="med" len="med"/>
          </a:ln>
        </p:spPr>
      </p:cxnSp>
      <p:cxnSp>
        <p:nvCxnSpPr>
          <p:cNvPr id="527" name="Google Shape;527;p48"/>
          <p:cNvCxnSpPr/>
          <p:nvPr/>
        </p:nvCxnSpPr>
        <p:spPr>
          <a:xfrm>
            <a:off x="3581400" y="2514600"/>
            <a:ext cx="914400" cy="0"/>
          </a:xfrm>
          <a:prstGeom prst="straightConnector1">
            <a:avLst/>
          </a:prstGeom>
          <a:noFill/>
          <a:ln w="28575" cap="flat" cmpd="sng">
            <a:solidFill>
              <a:schemeClr val="dk1"/>
            </a:solidFill>
            <a:prstDash val="solid"/>
            <a:miter lim="800000"/>
            <a:headEnd type="none" w="med" len="med"/>
            <a:tailEnd type="triangle" w="med" len="med"/>
          </a:ln>
        </p:spPr>
      </p:cxnSp>
      <p:sp>
        <p:nvSpPr>
          <p:cNvPr id="528" name="Google Shape;528;p48"/>
          <p:cNvSpPr txBox="1"/>
          <p:nvPr/>
        </p:nvSpPr>
        <p:spPr>
          <a:xfrm>
            <a:off x="3962400" y="4572000"/>
            <a:ext cx="1066800" cy="457200"/>
          </a:xfrm>
          <a:prstGeom prst="rect">
            <a:avLst/>
          </a:prstGeom>
          <a:noFill/>
          <a:ln>
            <a:noFill/>
          </a:ln>
        </p:spPr>
        <p:txBody>
          <a:bodyPr spcFirstLastPara="1" wrap="square" lIns="91425" tIns="45700" rIns="91425" bIns="45700" anchor="t" anchorCtr="0">
            <a:spAutoFit/>
          </a:bodyPr>
          <a:lstStyle/>
          <a:p>
            <a:pPr>
              <a:buClr>
                <a:srgbClr val="CC0099"/>
              </a:buClr>
              <a:buSzPts val="2400"/>
            </a:pPr>
            <a:r>
              <a:rPr lang="en-US" sz="2400">
                <a:solidFill>
                  <a:srgbClr val="CC0099"/>
                </a:solidFill>
                <a:latin typeface="Times New Roman"/>
                <a:ea typeface="Times New Roman"/>
                <a:cs typeface="Times New Roman"/>
                <a:sym typeface="Times New Roman"/>
              </a:rPr>
              <a:t>( - )</a:t>
            </a:r>
            <a:endParaRPr/>
          </a:p>
        </p:txBody>
      </p:sp>
      <p:sp>
        <p:nvSpPr>
          <p:cNvPr id="2" name="TextBox 1">
            <a:extLst>
              <a:ext uri="{FF2B5EF4-FFF2-40B4-BE49-F238E27FC236}">
                <a16:creationId xmlns:a16="http://schemas.microsoft.com/office/drawing/2014/main" id="{E46B13DA-1412-E8B4-FF3A-574B18117738}"/>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9"/>
          <p:cNvSpPr txBox="1"/>
          <p:nvPr/>
        </p:nvSpPr>
        <p:spPr>
          <a:xfrm>
            <a:off x="2286000" y="228600"/>
            <a:ext cx="7772400" cy="381000"/>
          </a:xfrm>
          <a:prstGeom prst="rect">
            <a:avLst/>
          </a:prstGeom>
          <a:noFill/>
          <a:ln>
            <a:noFill/>
          </a:ln>
        </p:spPr>
        <p:txBody>
          <a:bodyPr spcFirstLastPara="1" wrap="square" lIns="91425" tIns="45700" rIns="91425" bIns="45700" anchor="ctr" anchorCtr="0">
            <a:noAutofit/>
          </a:bodyPr>
          <a:lstStyle/>
          <a:p>
            <a:pPr algn="ctr">
              <a:buClr>
                <a:schemeClr val="dk2"/>
              </a:buClr>
              <a:buSzPts val="4400"/>
            </a:pPr>
            <a:r>
              <a:rPr lang="en-US" sz="4400" b="1">
                <a:solidFill>
                  <a:schemeClr val="dk2"/>
                </a:solidFill>
                <a:latin typeface="Arial"/>
                <a:ea typeface="Arial"/>
                <a:cs typeface="Arial"/>
                <a:sym typeface="Arial"/>
              </a:rPr>
              <a:t>Endogenous Viewpoint</a:t>
            </a:r>
            <a:endParaRPr/>
          </a:p>
        </p:txBody>
      </p:sp>
      <p:sp>
        <p:nvSpPr>
          <p:cNvPr id="534" name="Google Shape;534;p49"/>
          <p:cNvSpPr txBox="1"/>
          <p:nvPr/>
        </p:nvSpPr>
        <p:spPr>
          <a:xfrm>
            <a:off x="1981200" y="4724400"/>
            <a:ext cx="5181600" cy="1905000"/>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grpSp>
        <p:nvGrpSpPr>
          <p:cNvPr id="535" name="Google Shape;535;p49"/>
          <p:cNvGrpSpPr/>
          <p:nvPr/>
        </p:nvGrpSpPr>
        <p:grpSpPr>
          <a:xfrm>
            <a:off x="1743076" y="838200"/>
            <a:ext cx="8772525" cy="5435600"/>
            <a:chOff x="138" y="528"/>
            <a:chExt cx="5526" cy="3424"/>
          </a:xfrm>
        </p:grpSpPr>
        <p:sp>
          <p:nvSpPr>
            <p:cNvPr id="536" name="Google Shape;536;p49"/>
            <p:cNvSpPr/>
            <p:nvPr/>
          </p:nvSpPr>
          <p:spPr>
            <a:xfrm>
              <a:off x="1200" y="528"/>
              <a:ext cx="1313" cy="575"/>
            </a:xfrm>
            <a:custGeom>
              <a:avLst/>
              <a:gdLst/>
              <a:ahLst/>
              <a:cxnLst/>
              <a:rect l="l" t="t" r="r" b="b"/>
              <a:pathLst>
                <a:path w="922" h="410" extrusionOk="0">
                  <a:moveTo>
                    <a:pt x="243" y="397"/>
                  </a:moveTo>
                  <a:cubicBezTo>
                    <a:pt x="180" y="382"/>
                    <a:pt x="118" y="369"/>
                    <a:pt x="56" y="347"/>
                  </a:cubicBezTo>
                  <a:cubicBezTo>
                    <a:pt x="26" y="302"/>
                    <a:pt x="0" y="252"/>
                    <a:pt x="31" y="197"/>
                  </a:cubicBezTo>
                  <a:cubicBezTo>
                    <a:pt x="46" y="170"/>
                    <a:pt x="83" y="172"/>
                    <a:pt x="106" y="159"/>
                  </a:cubicBezTo>
                  <a:cubicBezTo>
                    <a:pt x="132" y="144"/>
                    <a:pt x="181" y="109"/>
                    <a:pt x="181" y="109"/>
                  </a:cubicBezTo>
                  <a:cubicBezTo>
                    <a:pt x="193" y="92"/>
                    <a:pt x="202" y="72"/>
                    <a:pt x="218" y="59"/>
                  </a:cubicBezTo>
                  <a:cubicBezTo>
                    <a:pt x="235" y="45"/>
                    <a:pt x="333" y="15"/>
                    <a:pt x="356" y="9"/>
                  </a:cubicBezTo>
                  <a:cubicBezTo>
                    <a:pt x="432" y="15"/>
                    <a:pt x="514" y="0"/>
                    <a:pt x="582" y="34"/>
                  </a:cubicBezTo>
                  <a:cubicBezTo>
                    <a:pt x="601" y="43"/>
                    <a:pt x="613" y="64"/>
                    <a:pt x="632" y="72"/>
                  </a:cubicBezTo>
                  <a:cubicBezTo>
                    <a:pt x="715" y="107"/>
                    <a:pt x="817" y="120"/>
                    <a:pt x="907" y="134"/>
                  </a:cubicBezTo>
                  <a:cubicBezTo>
                    <a:pt x="911" y="147"/>
                    <a:pt x="920" y="159"/>
                    <a:pt x="920" y="172"/>
                  </a:cubicBezTo>
                  <a:cubicBezTo>
                    <a:pt x="920" y="222"/>
                    <a:pt x="922" y="274"/>
                    <a:pt x="907" y="322"/>
                  </a:cubicBezTo>
                  <a:cubicBezTo>
                    <a:pt x="904" y="331"/>
                    <a:pt x="773" y="359"/>
                    <a:pt x="769" y="360"/>
                  </a:cubicBezTo>
                  <a:cubicBezTo>
                    <a:pt x="752" y="368"/>
                    <a:pt x="736" y="378"/>
                    <a:pt x="719" y="385"/>
                  </a:cubicBezTo>
                  <a:cubicBezTo>
                    <a:pt x="695" y="395"/>
                    <a:pt x="644" y="410"/>
                    <a:pt x="644" y="410"/>
                  </a:cubicBezTo>
                  <a:cubicBezTo>
                    <a:pt x="394" y="391"/>
                    <a:pt x="527" y="397"/>
                    <a:pt x="243" y="397"/>
                  </a:cubicBezTo>
                  <a:close/>
                </a:path>
              </a:pathLst>
            </a:custGeom>
            <a:noFill/>
            <a:ln w="28575" cap="flat" cmpd="sng">
              <a:solidFill>
                <a:srgbClr val="FF00FF"/>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537" name="Google Shape;537;p49"/>
            <p:cNvSpPr txBox="1"/>
            <p:nvPr/>
          </p:nvSpPr>
          <p:spPr>
            <a:xfrm>
              <a:off x="1459" y="572"/>
              <a:ext cx="1036" cy="523"/>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Indian Customers</a:t>
              </a:r>
              <a:endParaRPr/>
            </a:p>
          </p:txBody>
        </p:sp>
        <p:sp>
          <p:nvSpPr>
            <p:cNvPr id="538" name="Google Shape;538;p49"/>
            <p:cNvSpPr txBox="1"/>
            <p:nvPr/>
          </p:nvSpPr>
          <p:spPr>
            <a:xfrm>
              <a:off x="1397" y="1400"/>
              <a:ext cx="912" cy="291"/>
            </a:xfrm>
            <a:prstGeom prst="rect">
              <a:avLst/>
            </a:prstGeom>
            <a:noFill/>
            <a:ln w="28575" cap="flat" cmpd="sng">
              <a:solidFill>
                <a:srgbClr val="FF00FF"/>
              </a:solidFill>
              <a:prstDash val="solid"/>
              <a:miter lim="800000"/>
              <a:headEnd type="none" w="sm" len="sm"/>
              <a:tailEnd type="none" w="sm" len="sm"/>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Retailers</a:t>
              </a:r>
              <a:endParaRPr/>
            </a:p>
          </p:txBody>
        </p:sp>
        <p:cxnSp>
          <p:nvCxnSpPr>
            <p:cNvPr id="539" name="Google Shape;539;p49"/>
            <p:cNvCxnSpPr/>
            <p:nvPr/>
          </p:nvCxnSpPr>
          <p:spPr>
            <a:xfrm>
              <a:off x="1680" y="1095"/>
              <a:ext cx="0" cy="305"/>
            </a:xfrm>
            <a:prstGeom prst="straightConnector1">
              <a:avLst/>
            </a:prstGeom>
            <a:noFill/>
            <a:ln w="38100" cap="flat" cmpd="sng">
              <a:solidFill>
                <a:srgbClr val="CC0000"/>
              </a:solidFill>
              <a:prstDash val="solid"/>
              <a:miter lim="800000"/>
              <a:headEnd type="none" w="med" len="med"/>
              <a:tailEnd type="triangle" w="med" len="med"/>
            </a:ln>
          </p:spPr>
        </p:cxnSp>
        <p:cxnSp>
          <p:nvCxnSpPr>
            <p:cNvPr id="540" name="Google Shape;540;p49"/>
            <p:cNvCxnSpPr/>
            <p:nvPr/>
          </p:nvCxnSpPr>
          <p:spPr>
            <a:xfrm rot="10800000">
              <a:off x="2016" y="1095"/>
              <a:ext cx="0" cy="305"/>
            </a:xfrm>
            <a:prstGeom prst="straightConnector1">
              <a:avLst/>
            </a:prstGeom>
            <a:noFill/>
            <a:ln w="38100" cap="flat" cmpd="sng">
              <a:solidFill>
                <a:schemeClr val="accent2"/>
              </a:solidFill>
              <a:prstDash val="solid"/>
              <a:miter lim="800000"/>
              <a:headEnd type="none" w="med" len="med"/>
              <a:tailEnd type="triangle" w="med" len="med"/>
            </a:ln>
          </p:spPr>
        </p:cxnSp>
        <p:sp>
          <p:nvSpPr>
            <p:cNvPr id="541" name="Google Shape;541;p49"/>
            <p:cNvSpPr txBox="1"/>
            <p:nvPr/>
          </p:nvSpPr>
          <p:spPr>
            <a:xfrm>
              <a:off x="1344" y="1976"/>
              <a:ext cx="1152" cy="291"/>
            </a:xfrm>
            <a:prstGeom prst="rect">
              <a:avLst/>
            </a:prstGeom>
            <a:noFill/>
            <a:ln w="28575" cap="flat" cmpd="sng">
              <a:solidFill>
                <a:srgbClr val="FF00FF"/>
              </a:solidFill>
              <a:prstDash val="solid"/>
              <a:miter lim="800000"/>
              <a:headEnd type="none" w="sm" len="sm"/>
              <a:tailEnd type="none" w="sm" len="sm"/>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Wholesalers</a:t>
              </a:r>
              <a:endParaRPr/>
            </a:p>
          </p:txBody>
        </p:sp>
        <p:sp>
          <p:nvSpPr>
            <p:cNvPr id="542" name="Google Shape;542;p49"/>
            <p:cNvSpPr/>
            <p:nvPr/>
          </p:nvSpPr>
          <p:spPr>
            <a:xfrm>
              <a:off x="1678" y="1690"/>
              <a:ext cx="3" cy="278"/>
            </a:xfrm>
            <a:custGeom>
              <a:avLst/>
              <a:gdLst/>
              <a:ahLst/>
              <a:cxnLst/>
              <a:rect l="l" t="t" r="r" b="b"/>
              <a:pathLst>
                <a:path w="3" h="278" extrusionOk="0">
                  <a:moveTo>
                    <a:pt x="0" y="0"/>
                  </a:moveTo>
                  <a:lnTo>
                    <a:pt x="3" y="278"/>
                  </a:lnTo>
                </a:path>
              </a:pathLst>
            </a:custGeom>
            <a:noFill/>
            <a:ln w="38100" cap="flat" cmpd="sng">
              <a:solidFill>
                <a:srgbClr val="CC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543" name="Google Shape;543;p49"/>
            <p:cNvCxnSpPr/>
            <p:nvPr/>
          </p:nvCxnSpPr>
          <p:spPr>
            <a:xfrm rot="10800000">
              <a:off x="2007" y="1662"/>
              <a:ext cx="0" cy="306"/>
            </a:xfrm>
            <a:prstGeom prst="straightConnector1">
              <a:avLst/>
            </a:prstGeom>
            <a:noFill/>
            <a:ln w="38100" cap="flat" cmpd="sng">
              <a:solidFill>
                <a:schemeClr val="accent2"/>
              </a:solidFill>
              <a:prstDash val="solid"/>
              <a:miter lim="800000"/>
              <a:headEnd type="none" w="med" len="med"/>
              <a:tailEnd type="triangle" w="med" len="med"/>
            </a:ln>
          </p:spPr>
        </p:cxnSp>
        <p:sp>
          <p:nvSpPr>
            <p:cNvPr id="544" name="Google Shape;544;p49"/>
            <p:cNvSpPr txBox="1"/>
            <p:nvPr/>
          </p:nvSpPr>
          <p:spPr>
            <a:xfrm>
              <a:off x="1056" y="2515"/>
              <a:ext cx="1680" cy="291"/>
            </a:xfrm>
            <a:prstGeom prst="rect">
              <a:avLst/>
            </a:prstGeom>
            <a:noFill/>
            <a:ln w="28575" cap="flat" cmpd="sng">
              <a:solidFill>
                <a:srgbClr val="FF00FF"/>
              </a:solidFill>
              <a:prstDash val="solid"/>
              <a:miter lim="800000"/>
              <a:headEnd type="none" w="sm" len="sm"/>
              <a:tailEnd type="none" w="sm" len="sm"/>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Auction Center</a:t>
              </a:r>
              <a:endParaRPr/>
            </a:p>
          </p:txBody>
        </p:sp>
        <p:sp>
          <p:nvSpPr>
            <p:cNvPr id="545" name="Google Shape;545;p49"/>
            <p:cNvSpPr/>
            <p:nvPr/>
          </p:nvSpPr>
          <p:spPr>
            <a:xfrm>
              <a:off x="1653" y="2279"/>
              <a:ext cx="1" cy="238"/>
            </a:xfrm>
            <a:custGeom>
              <a:avLst/>
              <a:gdLst/>
              <a:ahLst/>
              <a:cxnLst/>
              <a:rect l="l" t="t" r="r" b="b"/>
              <a:pathLst>
                <a:path w="1" h="238" extrusionOk="0">
                  <a:moveTo>
                    <a:pt x="0" y="0"/>
                  </a:moveTo>
                  <a:lnTo>
                    <a:pt x="0" y="238"/>
                  </a:lnTo>
                </a:path>
              </a:pathLst>
            </a:custGeom>
            <a:noFill/>
            <a:ln w="38100" cap="flat" cmpd="sng">
              <a:solidFill>
                <a:srgbClr val="CC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546" name="Google Shape;546;p49"/>
            <p:cNvCxnSpPr/>
            <p:nvPr/>
          </p:nvCxnSpPr>
          <p:spPr>
            <a:xfrm rot="10800000">
              <a:off x="1994" y="2229"/>
              <a:ext cx="0" cy="306"/>
            </a:xfrm>
            <a:prstGeom prst="straightConnector1">
              <a:avLst/>
            </a:prstGeom>
            <a:noFill/>
            <a:ln w="38100" cap="flat" cmpd="sng">
              <a:solidFill>
                <a:schemeClr val="accent2"/>
              </a:solidFill>
              <a:prstDash val="solid"/>
              <a:miter lim="800000"/>
              <a:headEnd type="none" w="med" len="med"/>
              <a:tailEnd type="triangle" w="med" len="med"/>
            </a:ln>
          </p:spPr>
        </p:cxnSp>
        <p:sp>
          <p:nvSpPr>
            <p:cNvPr id="547" name="Google Shape;547;p49"/>
            <p:cNvSpPr txBox="1"/>
            <p:nvPr/>
          </p:nvSpPr>
          <p:spPr>
            <a:xfrm>
              <a:off x="391" y="3072"/>
              <a:ext cx="3028" cy="291"/>
            </a:xfrm>
            <a:prstGeom prst="rect">
              <a:avLst/>
            </a:prstGeom>
            <a:noFill/>
            <a:ln w="28575" cap="flat" cmpd="sng">
              <a:solidFill>
                <a:srgbClr val="FF00FF"/>
              </a:solidFill>
              <a:prstDash val="solid"/>
              <a:miter lim="800000"/>
              <a:headEnd type="none" w="sm" len="sm"/>
              <a:tailEnd type="none" w="sm" len="sm"/>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Manufacturing &amp; Dispatch Section</a:t>
              </a:r>
              <a:endParaRPr/>
            </a:p>
          </p:txBody>
        </p:sp>
        <p:sp>
          <p:nvSpPr>
            <p:cNvPr id="548" name="Google Shape;548;p49"/>
            <p:cNvSpPr txBox="1"/>
            <p:nvPr/>
          </p:nvSpPr>
          <p:spPr>
            <a:xfrm>
              <a:off x="960" y="3661"/>
              <a:ext cx="1776" cy="291"/>
            </a:xfrm>
            <a:prstGeom prst="rect">
              <a:avLst/>
            </a:prstGeom>
            <a:noFill/>
            <a:ln w="28575" cap="flat" cmpd="sng">
              <a:solidFill>
                <a:srgbClr val="FF00FF"/>
              </a:solidFill>
              <a:prstDash val="solid"/>
              <a:miter lim="800000"/>
              <a:headEnd type="none" w="sm" len="sm"/>
              <a:tailEnd type="none" w="sm" len="sm"/>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Cultivation Section</a:t>
              </a:r>
              <a:endParaRPr/>
            </a:p>
          </p:txBody>
        </p:sp>
        <p:cxnSp>
          <p:nvCxnSpPr>
            <p:cNvPr id="549" name="Google Shape;549;p49"/>
            <p:cNvCxnSpPr/>
            <p:nvPr/>
          </p:nvCxnSpPr>
          <p:spPr>
            <a:xfrm rot="10800000">
              <a:off x="1824" y="2784"/>
              <a:ext cx="0" cy="306"/>
            </a:xfrm>
            <a:prstGeom prst="straightConnector1">
              <a:avLst/>
            </a:prstGeom>
            <a:noFill/>
            <a:ln w="38100" cap="flat" cmpd="sng">
              <a:solidFill>
                <a:schemeClr val="accent2"/>
              </a:solidFill>
              <a:prstDash val="solid"/>
              <a:miter lim="800000"/>
              <a:headEnd type="none" w="med" len="med"/>
              <a:tailEnd type="triangle" w="med" len="med"/>
            </a:ln>
          </p:spPr>
        </p:cxnSp>
        <p:cxnSp>
          <p:nvCxnSpPr>
            <p:cNvPr id="550" name="Google Shape;550;p49"/>
            <p:cNvCxnSpPr/>
            <p:nvPr/>
          </p:nvCxnSpPr>
          <p:spPr>
            <a:xfrm rot="10800000">
              <a:off x="1824" y="3360"/>
              <a:ext cx="0" cy="306"/>
            </a:xfrm>
            <a:prstGeom prst="straightConnector1">
              <a:avLst/>
            </a:prstGeom>
            <a:noFill/>
            <a:ln w="76200" cap="flat" cmpd="tri">
              <a:solidFill>
                <a:schemeClr val="accent2"/>
              </a:solidFill>
              <a:prstDash val="solid"/>
              <a:miter lim="800000"/>
              <a:headEnd type="none" w="med" len="med"/>
              <a:tailEnd type="triangle" w="med" len="med"/>
            </a:ln>
          </p:spPr>
        </p:cxnSp>
        <p:sp>
          <p:nvSpPr>
            <p:cNvPr id="551" name="Google Shape;551;p49"/>
            <p:cNvSpPr txBox="1"/>
            <p:nvPr/>
          </p:nvSpPr>
          <p:spPr>
            <a:xfrm>
              <a:off x="3648" y="2404"/>
              <a:ext cx="768" cy="536"/>
            </a:xfrm>
            <a:prstGeom prst="rect">
              <a:avLst/>
            </a:prstGeom>
            <a:noFill/>
            <a:ln w="28575" cap="flat" cmpd="sng">
              <a:solidFill>
                <a:srgbClr val="FF00FF"/>
              </a:solidFill>
              <a:prstDash val="solid"/>
              <a:miter lim="800000"/>
              <a:headEnd type="none" w="sm" len="sm"/>
              <a:tailEnd type="none" w="sm" len="sm"/>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Export Market</a:t>
              </a:r>
              <a:endParaRPr/>
            </a:p>
          </p:txBody>
        </p:sp>
        <p:sp>
          <p:nvSpPr>
            <p:cNvPr id="552" name="Google Shape;552;p49"/>
            <p:cNvSpPr txBox="1"/>
            <p:nvPr/>
          </p:nvSpPr>
          <p:spPr>
            <a:xfrm>
              <a:off x="4608" y="1300"/>
              <a:ext cx="1056" cy="536"/>
            </a:xfrm>
            <a:prstGeom prst="rect">
              <a:avLst/>
            </a:prstGeom>
            <a:noFill/>
            <a:ln w="28575" cap="flat" cmpd="sng">
              <a:solidFill>
                <a:srgbClr val="FF00FF"/>
              </a:solidFill>
              <a:prstDash val="solid"/>
              <a:miter lim="800000"/>
              <a:headEnd type="none" w="sm" len="sm"/>
              <a:tailEnd type="none" w="sm" len="sm"/>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World Tea Producers</a:t>
              </a:r>
              <a:endParaRPr/>
            </a:p>
          </p:txBody>
        </p:sp>
        <p:sp>
          <p:nvSpPr>
            <p:cNvPr id="553" name="Google Shape;553;p49"/>
            <p:cNvSpPr txBox="1"/>
            <p:nvPr/>
          </p:nvSpPr>
          <p:spPr>
            <a:xfrm>
              <a:off x="4656" y="3412"/>
              <a:ext cx="1008" cy="523"/>
            </a:xfrm>
            <a:prstGeom prst="rect">
              <a:avLst/>
            </a:prstGeom>
            <a:noFill/>
            <a:ln>
              <a:noFill/>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World Customers</a:t>
              </a:r>
              <a:endParaRPr/>
            </a:p>
          </p:txBody>
        </p:sp>
        <p:cxnSp>
          <p:nvCxnSpPr>
            <p:cNvPr id="554" name="Google Shape;554;p49"/>
            <p:cNvCxnSpPr/>
            <p:nvPr/>
          </p:nvCxnSpPr>
          <p:spPr>
            <a:xfrm>
              <a:off x="4416" y="2788"/>
              <a:ext cx="480" cy="0"/>
            </a:xfrm>
            <a:prstGeom prst="straightConnector1">
              <a:avLst/>
            </a:prstGeom>
            <a:noFill/>
            <a:ln w="38100" cap="flat" cmpd="sng">
              <a:solidFill>
                <a:schemeClr val="accent2"/>
              </a:solidFill>
              <a:prstDash val="solid"/>
              <a:miter lim="800000"/>
              <a:headEnd type="none" w="med" len="med"/>
              <a:tailEnd type="none" w="med" len="med"/>
            </a:ln>
          </p:spPr>
        </p:cxnSp>
        <p:cxnSp>
          <p:nvCxnSpPr>
            <p:cNvPr id="555" name="Google Shape;555;p49"/>
            <p:cNvCxnSpPr/>
            <p:nvPr/>
          </p:nvCxnSpPr>
          <p:spPr>
            <a:xfrm>
              <a:off x="4896" y="2788"/>
              <a:ext cx="0" cy="624"/>
            </a:xfrm>
            <a:prstGeom prst="straightConnector1">
              <a:avLst/>
            </a:prstGeom>
            <a:noFill/>
            <a:ln w="38100" cap="flat" cmpd="sng">
              <a:solidFill>
                <a:schemeClr val="accent2"/>
              </a:solidFill>
              <a:prstDash val="solid"/>
              <a:miter lim="800000"/>
              <a:headEnd type="none" w="med" len="med"/>
              <a:tailEnd type="triangle" w="med" len="med"/>
            </a:ln>
          </p:spPr>
        </p:cxnSp>
        <p:sp>
          <p:nvSpPr>
            <p:cNvPr id="556" name="Google Shape;556;p49"/>
            <p:cNvSpPr/>
            <p:nvPr/>
          </p:nvSpPr>
          <p:spPr>
            <a:xfrm>
              <a:off x="5372" y="2644"/>
              <a:ext cx="5" cy="875"/>
            </a:xfrm>
            <a:custGeom>
              <a:avLst/>
              <a:gdLst/>
              <a:ahLst/>
              <a:cxnLst/>
              <a:rect l="l" t="t" r="r" b="b"/>
              <a:pathLst>
                <a:path w="5" h="875" extrusionOk="0">
                  <a:moveTo>
                    <a:pt x="0" y="875"/>
                  </a:moveTo>
                  <a:lnTo>
                    <a:pt x="5" y="0"/>
                  </a:lnTo>
                </a:path>
              </a:pathLst>
            </a:custGeom>
            <a:noFill/>
            <a:ln w="38100" cap="flat" cmpd="sng">
              <a:solidFill>
                <a:srgbClr val="CC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557" name="Google Shape;557;p49"/>
            <p:cNvCxnSpPr/>
            <p:nvPr/>
          </p:nvCxnSpPr>
          <p:spPr>
            <a:xfrm rot="10800000">
              <a:off x="4416" y="2644"/>
              <a:ext cx="960" cy="0"/>
            </a:xfrm>
            <a:prstGeom prst="straightConnector1">
              <a:avLst/>
            </a:prstGeom>
            <a:noFill/>
            <a:ln w="38100" cap="flat" cmpd="sng">
              <a:solidFill>
                <a:srgbClr val="CC0000"/>
              </a:solidFill>
              <a:prstDash val="solid"/>
              <a:miter lim="800000"/>
              <a:headEnd type="none" w="med" len="med"/>
              <a:tailEnd type="triangle" w="med" len="med"/>
            </a:ln>
          </p:spPr>
        </p:cxnSp>
        <p:cxnSp>
          <p:nvCxnSpPr>
            <p:cNvPr id="558" name="Google Shape;558;p49"/>
            <p:cNvCxnSpPr/>
            <p:nvPr/>
          </p:nvCxnSpPr>
          <p:spPr>
            <a:xfrm>
              <a:off x="5136" y="1828"/>
              <a:ext cx="0" cy="672"/>
            </a:xfrm>
            <a:prstGeom prst="straightConnector1">
              <a:avLst/>
            </a:prstGeom>
            <a:noFill/>
            <a:ln w="38100" cap="flat" cmpd="sng">
              <a:solidFill>
                <a:schemeClr val="accent2"/>
              </a:solidFill>
              <a:prstDash val="solid"/>
              <a:miter lim="800000"/>
              <a:headEnd type="none" w="med" len="med"/>
              <a:tailEnd type="none" w="med" len="med"/>
            </a:ln>
          </p:spPr>
        </p:cxnSp>
        <p:cxnSp>
          <p:nvCxnSpPr>
            <p:cNvPr id="559" name="Google Shape;559;p49"/>
            <p:cNvCxnSpPr/>
            <p:nvPr/>
          </p:nvCxnSpPr>
          <p:spPr>
            <a:xfrm rot="10800000">
              <a:off x="4416" y="2500"/>
              <a:ext cx="720" cy="0"/>
            </a:xfrm>
            <a:prstGeom prst="straightConnector1">
              <a:avLst/>
            </a:prstGeom>
            <a:noFill/>
            <a:ln w="38100" cap="flat" cmpd="sng">
              <a:solidFill>
                <a:schemeClr val="accent2"/>
              </a:solidFill>
              <a:prstDash val="solid"/>
              <a:miter lim="800000"/>
              <a:headEnd type="none" w="med" len="med"/>
              <a:tailEnd type="triangle" w="med" len="med"/>
            </a:ln>
          </p:spPr>
        </p:cxnSp>
        <p:cxnSp>
          <p:nvCxnSpPr>
            <p:cNvPr id="560" name="Google Shape;560;p49"/>
            <p:cNvCxnSpPr/>
            <p:nvPr/>
          </p:nvCxnSpPr>
          <p:spPr>
            <a:xfrm>
              <a:off x="3552" y="3456"/>
              <a:ext cx="336" cy="0"/>
            </a:xfrm>
            <a:prstGeom prst="straightConnector1">
              <a:avLst/>
            </a:prstGeom>
            <a:noFill/>
            <a:ln w="38100" cap="flat" cmpd="sng">
              <a:solidFill>
                <a:schemeClr val="accent2"/>
              </a:solidFill>
              <a:prstDash val="solid"/>
              <a:miter lim="800000"/>
              <a:headEnd type="none" w="med" len="med"/>
              <a:tailEnd type="none" w="med" len="med"/>
            </a:ln>
          </p:spPr>
        </p:cxnSp>
        <p:cxnSp>
          <p:nvCxnSpPr>
            <p:cNvPr id="561" name="Google Shape;561;p49"/>
            <p:cNvCxnSpPr/>
            <p:nvPr/>
          </p:nvCxnSpPr>
          <p:spPr>
            <a:xfrm rot="10800000">
              <a:off x="3888" y="2928"/>
              <a:ext cx="0" cy="528"/>
            </a:xfrm>
            <a:prstGeom prst="straightConnector1">
              <a:avLst/>
            </a:prstGeom>
            <a:noFill/>
            <a:ln w="38100" cap="flat" cmpd="sng">
              <a:solidFill>
                <a:schemeClr val="accent2"/>
              </a:solidFill>
              <a:prstDash val="solid"/>
              <a:miter lim="800000"/>
              <a:headEnd type="none" w="med" len="med"/>
              <a:tailEnd type="triangle" w="med" len="med"/>
            </a:ln>
          </p:spPr>
        </p:cxnSp>
        <p:cxnSp>
          <p:nvCxnSpPr>
            <p:cNvPr id="562" name="Google Shape;562;p49"/>
            <p:cNvCxnSpPr/>
            <p:nvPr/>
          </p:nvCxnSpPr>
          <p:spPr>
            <a:xfrm>
              <a:off x="4176" y="2928"/>
              <a:ext cx="0" cy="816"/>
            </a:xfrm>
            <a:prstGeom prst="straightConnector1">
              <a:avLst/>
            </a:prstGeom>
            <a:noFill/>
            <a:ln w="38100" cap="flat" cmpd="sng">
              <a:solidFill>
                <a:srgbClr val="CC0000"/>
              </a:solidFill>
              <a:prstDash val="solid"/>
              <a:miter lim="800000"/>
              <a:headEnd type="none" w="med" len="med"/>
              <a:tailEnd type="none" w="med" len="med"/>
            </a:ln>
          </p:spPr>
        </p:cxnSp>
        <p:cxnSp>
          <p:nvCxnSpPr>
            <p:cNvPr id="563" name="Google Shape;563;p49"/>
            <p:cNvCxnSpPr/>
            <p:nvPr/>
          </p:nvCxnSpPr>
          <p:spPr>
            <a:xfrm rot="10800000">
              <a:off x="3552" y="3744"/>
              <a:ext cx="624" cy="0"/>
            </a:xfrm>
            <a:prstGeom prst="straightConnector1">
              <a:avLst/>
            </a:prstGeom>
            <a:noFill/>
            <a:ln w="38100" cap="flat" cmpd="sng">
              <a:solidFill>
                <a:srgbClr val="CC0000"/>
              </a:solidFill>
              <a:prstDash val="solid"/>
              <a:miter lim="800000"/>
              <a:headEnd type="none" w="med" len="med"/>
              <a:tailEnd type="triangle" w="med" len="med"/>
            </a:ln>
          </p:spPr>
        </p:cxnSp>
        <p:cxnSp>
          <p:nvCxnSpPr>
            <p:cNvPr id="564" name="Google Shape;564;p49"/>
            <p:cNvCxnSpPr/>
            <p:nvPr/>
          </p:nvCxnSpPr>
          <p:spPr>
            <a:xfrm>
              <a:off x="2496" y="2112"/>
              <a:ext cx="1344" cy="0"/>
            </a:xfrm>
            <a:prstGeom prst="straightConnector1">
              <a:avLst/>
            </a:prstGeom>
            <a:noFill/>
            <a:ln w="38100" cap="flat" cmpd="sng">
              <a:solidFill>
                <a:schemeClr val="accent2"/>
              </a:solidFill>
              <a:prstDash val="solid"/>
              <a:miter lim="800000"/>
              <a:headEnd type="none" w="med" len="med"/>
              <a:tailEnd type="none" w="med" len="med"/>
            </a:ln>
          </p:spPr>
        </p:cxnSp>
        <p:cxnSp>
          <p:nvCxnSpPr>
            <p:cNvPr id="565" name="Google Shape;565;p49"/>
            <p:cNvCxnSpPr/>
            <p:nvPr/>
          </p:nvCxnSpPr>
          <p:spPr>
            <a:xfrm>
              <a:off x="3840" y="2112"/>
              <a:ext cx="0" cy="288"/>
            </a:xfrm>
            <a:prstGeom prst="straightConnector1">
              <a:avLst/>
            </a:prstGeom>
            <a:noFill/>
            <a:ln w="38100" cap="flat" cmpd="sng">
              <a:solidFill>
                <a:schemeClr val="accent2"/>
              </a:solidFill>
              <a:prstDash val="solid"/>
              <a:miter lim="800000"/>
              <a:headEnd type="none" w="med" len="med"/>
              <a:tailEnd type="triangle" w="med" len="med"/>
            </a:ln>
          </p:spPr>
        </p:cxnSp>
        <p:cxnSp>
          <p:nvCxnSpPr>
            <p:cNvPr id="566" name="Google Shape;566;p49"/>
            <p:cNvCxnSpPr/>
            <p:nvPr/>
          </p:nvCxnSpPr>
          <p:spPr>
            <a:xfrm rot="10800000">
              <a:off x="4224" y="2016"/>
              <a:ext cx="0" cy="384"/>
            </a:xfrm>
            <a:prstGeom prst="straightConnector1">
              <a:avLst/>
            </a:prstGeom>
            <a:noFill/>
            <a:ln w="38100" cap="flat" cmpd="sng">
              <a:solidFill>
                <a:srgbClr val="CC0000"/>
              </a:solidFill>
              <a:prstDash val="solid"/>
              <a:miter lim="800000"/>
              <a:headEnd type="none" w="med" len="med"/>
              <a:tailEnd type="none" w="med" len="med"/>
            </a:ln>
          </p:spPr>
        </p:cxnSp>
        <p:cxnSp>
          <p:nvCxnSpPr>
            <p:cNvPr id="567" name="Google Shape;567;p49"/>
            <p:cNvCxnSpPr/>
            <p:nvPr/>
          </p:nvCxnSpPr>
          <p:spPr>
            <a:xfrm rot="10800000">
              <a:off x="2496" y="2016"/>
              <a:ext cx="1728" cy="0"/>
            </a:xfrm>
            <a:prstGeom prst="straightConnector1">
              <a:avLst/>
            </a:prstGeom>
            <a:noFill/>
            <a:ln w="38100" cap="flat" cmpd="sng">
              <a:solidFill>
                <a:srgbClr val="CC0000"/>
              </a:solidFill>
              <a:prstDash val="solid"/>
              <a:miter lim="800000"/>
              <a:headEnd type="none" w="med" len="med"/>
              <a:tailEnd type="triangle" w="med" len="med"/>
            </a:ln>
          </p:spPr>
        </p:cxnSp>
        <p:cxnSp>
          <p:nvCxnSpPr>
            <p:cNvPr id="568" name="Google Shape;568;p49"/>
            <p:cNvCxnSpPr/>
            <p:nvPr/>
          </p:nvCxnSpPr>
          <p:spPr>
            <a:xfrm rot="10800000">
              <a:off x="144" y="2112"/>
              <a:ext cx="1200" cy="0"/>
            </a:xfrm>
            <a:prstGeom prst="straightConnector1">
              <a:avLst/>
            </a:prstGeom>
            <a:noFill/>
            <a:ln w="38100" cap="flat" cmpd="sng">
              <a:solidFill>
                <a:srgbClr val="CC0000"/>
              </a:solidFill>
              <a:prstDash val="solid"/>
              <a:miter lim="800000"/>
              <a:headEnd type="none" w="med" len="med"/>
              <a:tailEnd type="none" w="med" len="med"/>
            </a:ln>
          </p:spPr>
        </p:cxnSp>
        <p:cxnSp>
          <p:nvCxnSpPr>
            <p:cNvPr id="569" name="Google Shape;569;p49"/>
            <p:cNvCxnSpPr/>
            <p:nvPr/>
          </p:nvCxnSpPr>
          <p:spPr>
            <a:xfrm>
              <a:off x="144" y="2112"/>
              <a:ext cx="0" cy="1104"/>
            </a:xfrm>
            <a:prstGeom prst="straightConnector1">
              <a:avLst/>
            </a:prstGeom>
            <a:noFill/>
            <a:ln w="38100" cap="flat" cmpd="sng">
              <a:solidFill>
                <a:srgbClr val="CC0000"/>
              </a:solidFill>
              <a:prstDash val="solid"/>
              <a:miter lim="800000"/>
              <a:headEnd type="none" w="med" len="med"/>
              <a:tailEnd type="none" w="med" len="med"/>
            </a:ln>
          </p:spPr>
        </p:cxnSp>
        <p:sp>
          <p:nvSpPr>
            <p:cNvPr id="570" name="Google Shape;570;p49"/>
            <p:cNvSpPr/>
            <p:nvPr/>
          </p:nvSpPr>
          <p:spPr>
            <a:xfrm>
              <a:off x="138" y="3217"/>
              <a:ext cx="246" cy="1"/>
            </a:xfrm>
            <a:custGeom>
              <a:avLst/>
              <a:gdLst/>
              <a:ahLst/>
              <a:cxnLst/>
              <a:rect l="l" t="t" r="r" b="b"/>
              <a:pathLst>
                <a:path w="246" h="1" extrusionOk="0">
                  <a:moveTo>
                    <a:pt x="0" y="1"/>
                  </a:moveTo>
                  <a:lnTo>
                    <a:pt x="246" y="0"/>
                  </a:lnTo>
                </a:path>
              </a:pathLst>
            </a:custGeom>
            <a:noFill/>
            <a:ln w="38100" cap="flat" cmpd="sng">
              <a:solidFill>
                <a:srgbClr val="CC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571" name="Google Shape;571;p49"/>
            <p:cNvCxnSpPr/>
            <p:nvPr/>
          </p:nvCxnSpPr>
          <p:spPr>
            <a:xfrm>
              <a:off x="3408" y="3216"/>
              <a:ext cx="192" cy="0"/>
            </a:xfrm>
            <a:prstGeom prst="straightConnector1">
              <a:avLst/>
            </a:prstGeom>
            <a:noFill/>
            <a:ln w="38100" cap="flat" cmpd="sng">
              <a:solidFill>
                <a:schemeClr val="dk1"/>
              </a:solidFill>
              <a:prstDash val="solid"/>
              <a:miter lim="800000"/>
              <a:headEnd type="none" w="med" len="med"/>
              <a:tailEnd type="none" w="med" len="med"/>
            </a:ln>
          </p:spPr>
        </p:cxnSp>
        <p:cxnSp>
          <p:nvCxnSpPr>
            <p:cNvPr id="572" name="Google Shape;572;p49"/>
            <p:cNvCxnSpPr/>
            <p:nvPr/>
          </p:nvCxnSpPr>
          <p:spPr>
            <a:xfrm rot="10800000">
              <a:off x="3600" y="2160"/>
              <a:ext cx="0" cy="1056"/>
            </a:xfrm>
            <a:prstGeom prst="straightConnector1">
              <a:avLst/>
            </a:prstGeom>
            <a:noFill/>
            <a:ln w="38100" cap="flat" cmpd="sng">
              <a:solidFill>
                <a:schemeClr val="accent2"/>
              </a:solidFill>
              <a:prstDash val="solid"/>
              <a:miter lim="800000"/>
              <a:headEnd type="none" w="med" len="med"/>
              <a:tailEnd type="none" w="med" len="med"/>
            </a:ln>
          </p:spPr>
        </p:cxnSp>
        <p:sp>
          <p:nvSpPr>
            <p:cNvPr id="573" name="Google Shape;573;p49"/>
            <p:cNvSpPr/>
            <p:nvPr/>
          </p:nvSpPr>
          <p:spPr>
            <a:xfrm>
              <a:off x="2479" y="2160"/>
              <a:ext cx="1121" cy="6"/>
            </a:xfrm>
            <a:custGeom>
              <a:avLst/>
              <a:gdLst/>
              <a:ahLst/>
              <a:cxnLst/>
              <a:rect l="l" t="t" r="r" b="b"/>
              <a:pathLst>
                <a:path w="1121" h="6" extrusionOk="0">
                  <a:moveTo>
                    <a:pt x="1121" y="0"/>
                  </a:moveTo>
                  <a:lnTo>
                    <a:pt x="0" y="6"/>
                  </a:lnTo>
                </a:path>
              </a:pathLst>
            </a:custGeom>
            <a:noFill/>
            <a:ln w="38100" cap="flat" cmpd="sng">
              <a:solidFill>
                <a:schemeClr val="accent2"/>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574" name="Google Shape;574;p49"/>
            <p:cNvSpPr/>
            <p:nvPr/>
          </p:nvSpPr>
          <p:spPr>
            <a:xfrm>
              <a:off x="4337" y="3360"/>
              <a:ext cx="1313" cy="575"/>
            </a:xfrm>
            <a:custGeom>
              <a:avLst/>
              <a:gdLst/>
              <a:ahLst/>
              <a:cxnLst/>
              <a:rect l="l" t="t" r="r" b="b"/>
              <a:pathLst>
                <a:path w="922" h="410" extrusionOk="0">
                  <a:moveTo>
                    <a:pt x="243" y="397"/>
                  </a:moveTo>
                  <a:cubicBezTo>
                    <a:pt x="180" y="382"/>
                    <a:pt x="118" y="369"/>
                    <a:pt x="56" y="347"/>
                  </a:cubicBezTo>
                  <a:cubicBezTo>
                    <a:pt x="26" y="302"/>
                    <a:pt x="0" y="252"/>
                    <a:pt x="31" y="197"/>
                  </a:cubicBezTo>
                  <a:cubicBezTo>
                    <a:pt x="46" y="170"/>
                    <a:pt x="83" y="172"/>
                    <a:pt x="106" y="159"/>
                  </a:cubicBezTo>
                  <a:cubicBezTo>
                    <a:pt x="132" y="144"/>
                    <a:pt x="181" y="109"/>
                    <a:pt x="181" y="109"/>
                  </a:cubicBezTo>
                  <a:cubicBezTo>
                    <a:pt x="193" y="92"/>
                    <a:pt x="202" y="72"/>
                    <a:pt x="218" y="59"/>
                  </a:cubicBezTo>
                  <a:cubicBezTo>
                    <a:pt x="235" y="45"/>
                    <a:pt x="333" y="15"/>
                    <a:pt x="356" y="9"/>
                  </a:cubicBezTo>
                  <a:cubicBezTo>
                    <a:pt x="432" y="15"/>
                    <a:pt x="514" y="0"/>
                    <a:pt x="582" y="34"/>
                  </a:cubicBezTo>
                  <a:cubicBezTo>
                    <a:pt x="601" y="43"/>
                    <a:pt x="613" y="64"/>
                    <a:pt x="632" y="72"/>
                  </a:cubicBezTo>
                  <a:cubicBezTo>
                    <a:pt x="715" y="107"/>
                    <a:pt x="817" y="120"/>
                    <a:pt x="907" y="134"/>
                  </a:cubicBezTo>
                  <a:cubicBezTo>
                    <a:pt x="911" y="147"/>
                    <a:pt x="920" y="159"/>
                    <a:pt x="920" y="172"/>
                  </a:cubicBezTo>
                  <a:cubicBezTo>
                    <a:pt x="920" y="222"/>
                    <a:pt x="922" y="274"/>
                    <a:pt x="907" y="322"/>
                  </a:cubicBezTo>
                  <a:cubicBezTo>
                    <a:pt x="904" y="331"/>
                    <a:pt x="773" y="359"/>
                    <a:pt x="769" y="360"/>
                  </a:cubicBezTo>
                  <a:cubicBezTo>
                    <a:pt x="752" y="368"/>
                    <a:pt x="736" y="378"/>
                    <a:pt x="719" y="385"/>
                  </a:cubicBezTo>
                  <a:cubicBezTo>
                    <a:pt x="695" y="395"/>
                    <a:pt x="644" y="410"/>
                    <a:pt x="644" y="410"/>
                  </a:cubicBezTo>
                  <a:cubicBezTo>
                    <a:pt x="394" y="391"/>
                    <a:pt x="527" y="397"/>
                    <a:pt x="243" y="397"/>
                  </a:cubicBezTo>
                  <a:close/>
                </a:path>
              </a:pathLst>
            </a:custGeom>
            <a:noFill/>
            <a:ln w="28575" cap="flat" cmpd="sng">
              <a:solidFill>
                <a:srgbClr val="FF00FF"/>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575" name="Google Shape;575;p49"/>
            <p:cNvSpPr txBox="1"/>
            <p:nvPr/>
          </p:nvSpPr>
          <p:spPr>
            <a:xfrm>
              <a:off x="3360" y="672"/>
              <a:ext cx="1296"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Order Flow</a:t>
              </a:r>
              <a:endParaRPr/>
            </a:p>
          </p:txBody>
        </p:sp>
        <p:sp>
          <p:nvSpPr>
            <p:cNvPr id="576" name="Google Shape;576;p49"/>
            <p:cNvSpPr txBox="1"/>
            <p:nvPr/>
          </p:nvSpPr>
          <p:spPr>
            <a:xfrm>
              <a:off x="3312" y="1056"/>
              <a:ext cx="1296"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Material Flow</a:t>
              </a:r>
              <a:endParaRPr/>
            </a:p>
          </p:txBody>
        </p:sp>
        <p:grpSp>
          <p:nvGrpSpPr>
            <p:cNvPr id="577" name="Google Shape;577;p49"/>
            <p:cNvGrpSpPr/>
            <p:nvPr/>
          </p:nvGrpSpPr>
          <p:grpSpPr>
            <a:xfrm>
              <a:off x="2736" y="672"/>
              <a:ext cx="1776" cy="768"/>
              <a:chOff x="2832" y="720"/>
              <a:chExt cx="1776" cy="768"/>
            </a:xfrm>
          </p:grpSpPr>
          <p:sp>
            <p:nvSpPr>
              <p:cNvPr id="578" name="Google Shape;578;p49"/>
              <p:cNvSpPr/>
              <p:nvPr/>
            </p:nvSpPr>
            <p:spPr>
              <a:xfrm>
                <a:off x="3120" y="864"/>
                <a:ext cx="246" cy="1"/>
              </a:xfrm>
              <a:custGeom>
                <a:avLst/>
                <a:gdLst/>
                <a:ahLst/>
                <a:cxnLst/>
                <a:rect l="l" t="t" r="r" b="b"/>
                <a:pathLst>
                  <a:path w="246" h="1" extrusionOk="0">
                    <a:moveTo>
                      <a:pt x="0" y="1"/>
                    </a:moveTo>
                    <a:lnTo>
                      <a:pt x="246" y="0"/>
                    </a:lnTo>
                  </a:path>
                </a:pathLst>
              </a:custGeom>
              <a:noFill/>
              <a:ln w="38100" cap="flat" cmpd="dbl">
                <a:solidFill>
                  <a:srgbClr val="CC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579" name="Google Shape;579;p49"/>
              <p:cNvCxnSpPr/>
              <p:nvPr/>
            </p:nvCxnSpPr>
            <p:spPr>
              <a:xfrm>
                <a:off x="3081" y="1200"/>
                <a:ext cx="288" cy="0"/>
              </a:xfrm>
              <a:prstGeom prst="straightConnector1">
                <a:avLst/>
              </a:prstGeom>
              <a:noFill/>
              <a:ln w="38100" cap="flat" cmpd="dbl">
                <a:solidFill>
                  <a:schemeClr val="accent2"/>
                </a:solidFill>
                <a:prstDash val="solid"/>
                <a:miter lim="800000"/>
                <a:headEnd type="none" w="med" len="med"/>
                <a:tailEnd type="triangle" w="med" len="med"/>
              </a:ln>
            </p:spPr>
          </p:cxnSp>
          <p:sp>
            <p:nvSpPr>
              <p:cNvPr id="580" name="Google Shape;580;p49"/>
              <p:cNvSpPr txBox="1"/>
              <p:nvPr/>
            </p:nvSpPr>
            <p:spPr>
              <a:xfrm>
                <a:off x="2832" y="720"/>
                <a:ext cx="1776" cy="768"/>
              </a:xfrm>
              <a:prstGeom prst="rect">
                <a:avLst/>
              </a:prstGeom>
              <a:noFill/>
              <a:ln w="38100" cap="flat" cmpd="dbl">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grpSp>
      </p:grpSp>
      <p:sp>
        <p:nvSpPr>
          <p:cNvPr id="2" name="TextBox 1">
            <a:extLst>
              <a:ext uri="{FF2B5EF4-FFF2-40B4-BE49-F238E27FC236}">
                <a16:creationId xmlns:a16="http://schemas.microsoft.com/office/drawing/2014/main" id="{B1B48114-0F3C-CF67-C0BB-0C9385F34849}"/>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0"/>
          <p:cNvSpPr txBox="1"/>
          <p:nvPr/>
        </p:nvSpPr>
        <p:spPr>
          <a:xfrm>
            <a:off x="2209800" y="0"/>
            <a:ext cx="7772400" cy="685800"/>
          </a:xfrm>
          <a:prstGeom prst="rect">
            <a:avLst/>
          </a:prstGeom>
          <a:noFill/>
          <a:ln>
            <a:noFill/>
          </a:ln>
        </p:spPr>
        <p:txBody>
          <a:bodyPr spcFirstLastPara="1" wrap="square" lIns="91425" tIns="45700" rIns="91425" bIns="45700" anchor="ctr" anchorCtr="0">
            <a:noAutofit/>
          </a:bodyPr>
          <a:lstStyle/>
          <a:p>
            <a:pPr algn="ctr">
              <a:buClr>
                <a:schemeClr val="dk2"/>
              </a:buClr>
              <a:buSzPts val="4400"/>
            </a:pPr>
            <a:r>
              <a:rPr lang="en-US" sz="4400" b="1">
                <a:solidFill>
                  <a:schemeClr val="dk2"/>
                </a:solidFill>
                <a:latin typeface="Arial"/>
                <a:ea typeface="Arial"/>
                <a:cs typeface="Arial"/>
                <a:sym typeface="Arial"/>
              </a:rPr>
              <a:t>Accumulation Principle</a:t>
            </a:r>
            <a:endParaRPr/>
          </a:p>
        </p:txBody>
      </p:sp>
      <p:grpSp>
        <p:nvGrpSpPr>
          <p:cNvPr id="586" name="Google Shape;586;p50"/>
          <p:cNvGrpSpPr/>
          <p:nvPr/>
        </p:nvGrpSpPr>
        <p:grpSpPr>
          <a:xfrm>
            <a:off x="1600144" y="838392"/>
            <a:ext cx="8991713" cy="5562216"/>
            <a:chOff x="48" y="528"/>
            <a:chExt cx="5664" cy="3504"/>
          </a:xfrm>
        </p:grpSpPr>
        <p:sp>
          <p:nvSpPr>
            <p:cNvPr id="587" name="Google Shape;587;p50"/>
            <p:cNvSpPr txBox="1"/>
            <p:nvPr/>
          </p:nvSpPr>
          <p:spPr>
            <a:xfrm>
              <a:off x="480" y="1344"/>
              <a:ext cx="960" cy="233"/>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sp>
          <p:nvSpPr>
            <p:cNvPr id="588" name="Google Shape;588;p50"/>
            <p:cNvSpPr txBox="1"/>
            <p:nvPr/>
          </p:nvSpPr>
          <p:spPr>
            <a:xfrm>
              <a:off x="480" y="1728"/>
              <a:ext cx="960" cy="233"/>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sp>
          <p:nvSpPr>
            <p:cNvPr id="589" name="Google Shape;589;p50"/>
            <p:cNvSpPr txBox="1"/>
            <p:nvPr/>
          </p:nvSpPr>
          <p:spPr>
            <a:xfrm>
              <a:off x="1008" y="1440"/>
              <a:ext cx="960" cy="233"/>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cxnSp>
          <p:nvCxnSpPr>
            <p:cNvPr id="590" name="Google Shape;590;p50"/>
            <p:cNvCxnSpPr/>
            <p:nvPr/>
          </p:nvCxnSpPr>
          <p:spPr>
            <a:xfrm>
              <a:off x="1200" y="1296"/>
              <a:ext cx="0" cy="672"/>
            </a:xfrm>
            <a:prstGeom prst="straightConnector1">
              <a:avLst/>
            </a:prstGeom>
            <a:noFill/>
            <a:ln w="38100" cap="flat" cmpd="sng">
              <a:solidFill>
                <a:srgbClr val="CC3399"/>
              </a:solidFill>
              <a:prstDash val="solid"/>
              <a:miter lim="800000"/>
              <a:headEnd type="none" w="med" len="med"/>
              <a:tailEnd type="none" w="med" len="med"/>
            </a:ln>
          </p:spPr>
        </p:cxnSp>
        <p:cxnSp>
          <p:nvCxnSpPr>
            <p:cNvPr id="591" name="Google Shape;591;p50"/>
            <p:cNvCxnSpPr/>
            <p:nvPr/>
          </p:nvCxnSpPr>
          <p:spPr>
            <a:xfrm>
              <a:off x="1200" y="1968"/>
              <a:ext cx="480" cy="0"/>
            </a:xfrm>
            <a:prstGeom prst="straightConnector1">
              <a:avLst/>
            </a:prstGeom>
            <a:noFill/>
            <a:ln w="38100" cap="flat" cmpd="sng">
              <a:solidFill>
                <a:srgbClr val="CC3399"/>
              </a:solidFill>
              <a:prstDash val="solid"/>
              <a:miter lim="800000"/>
              <a:headEnd type="none" w="med" len="med"/>
              <a:tailEnd type="none" w="med" len="med"/>
            </a:ln>
          </p:spPr>
        </p:cxnSp>
        <p:cxnSp>
          <p:nvCxnSpPr>
            <p:cNvPr id="592" name="Google Shape;592;p50"/>
            <p:cNvCxnSpPr/>
            <p:nvPr/>
          </p:nvCxnSpPr>
          <p:spPr>
            <a:xfrm rot="10800000">
              <a:off x="1680" y="1296"/>
              <a:ext cx="0" cy="672"/>
            </a:xfrm>
            <a:prstGeom prst="straightConnector1">
              <a:avLst/>
            </a:prstGeom>
            <a:noFill/>
            <a:ln w="38100" cap="flat" cmpd="sng">
              <a:solidFill>
                <a:srgbClr val="CC3399"/>
              </a:solidFill>
              <a:prstDash val="solid"/>
              <a:miter lim="800000"/>
              <a:headEnd type="none" w="med" len="med"/>
              <a:tailEnd type="none" w="med" len="med"/>
            </a:ln>
          </p:spPr>
        </p:cxnSp>
        <p:cxnSp>
          <p:nvCxnSpPr>
            <p:cNvPr id="593" name="Google Shape;593;p50"/>
            <p:cNvCxnSpPr/>
            <p:nvPr/>
          </p:nvCxnSpPr>
          <p:spPr>
            <a:xfrm>
              <a:off x="1200" y="1584"/>
              <a:ext cx="480" cy="0"/>
            </a:xfrm>
            <a:prstGeom prst="straightConnector1">
              <a:avLst/>
            </a:prstGeom>
            <a:noFill/>
            <a:ln w="38100" cap="flat" cmpd="sng">
              <a:solidFill>
                <a:srgbClr val="CC3399"/>
              </a:solidFill>
              <a:prstDash val="solid"/>
              <a:miter lim="800000"/>
              <a:headEnd type="none" w="med" len="med"/>
              <a:tailEnd type="none" w="med" len="med"/>
            </a:ln>
          </p:spPr>
        </p:cxnSp>
        <p:cxnSp>
          <p:nvCxnSpPr>
            <p:cNvPr id="594" name="Google Shape;594;p50"/>
            <p:cNvCxnSpPr/>
            <p:nvPr/>
          </p:nvCxnSpPr>
          <p:spPr>
            <a:xfrm>
              <a:off x="1680" y="1872"/>
              <a:ext cx="1008" cy="0"/>
            </a:xfrm>
            <a:prstGeom prst="straightConnector1">
              <a:avLst/>
            </a:prstGeom>
            <a:noFill/>
            <a:ln w="38100" cap="flat" cmpd="dbl">
              <a:solidFill>
                <a:schemeClr val="dk1"/>
              </a:solidFill>
              <a:prstDash val="solid"/>
              <a:miter lim="800000"/>
              <a:headEnd type="none" w="med" len="med"/>
              <a:tailEnd type="none" w="med" len="med"/>
            </a:ln>
          </p:spPr>
        </p:cxnSp>
        <p:grpSp>
          <p:nvGrpSpPr>
            <p:cNvPr id="595" name="Google Shape;595;p50"/>
            <p:cNvGrpSpPr/>
            <p:nvPr/>
          </p:nvGrpSpPr>
          <p:grpSpPr>
            <a:xfrm>
              <a:off x="1850" y="1776"/>
              <a:ext cx="349" cy="528"/>
              <a:chOff x="1850" y="1776"/>
              <a:chExt cx="349" cy="528"/>
            </a:xfrm>
          </p:grpSpPr>
          <p:cxnSp>
            <p:nvCxnSpPr>
              <p:cNvPr id="596" name="Google Shape;596;p50"/>
              <p:cNvCxnSpPr/>
              <p:nvPr/>
            </p:nvCxnSpPr>
            <p:spPr>
              <a:xfrm>
                <a:off x="2016" y="1776"/>
                <a:ext cx="0" cy="192"/>
              </a:xfrm>
              <a:prstGeom prst="straightConnector1">
                <a:avLst/>
              </a:prstGeom>
              <a:noFill/>
              <a:ln w="38100" cap="flat" cmpd="sng">
                <a:solidFill>
                  <a:srgbClr val="660033"/>
                </a:solidFill>
                <a:prstDash val="solid"/>
                <a:miter lim="800000"/>
                <a:headEnd type="none" w="med" len="med"/>
                <a:tailEnd type="none" w="med" len="med"/>
              </a:ln>
            </p:spPr>
          </p:cxnSp>
          <p:sp>
            <p:nvSpPr>
              <p:cNvPr id="597" name="Google Shape;597;p50"/>
              <p:cNvSpPr/>
              <p:nvPr/>
            </p:nvSpPr>
            <p:spPr>
              <a:xfrm>
                <a:off x="1850" y="1968"/>
                <a:ext cx="349" cy="336"/>
              </a:xfrm>
              <a:prstGeom prst="ellipse">
                <a:avLst/>
              </a:prstGeom>
              <a:noFill/>
              <a:ln w="38100" cap="flat" cmpd="sng">
                <a:solidFill>
                  <a:srgbClr val="660033"/>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598" name="Google Shape;598;p50"/>
              <p:cNvCxnSpPr/>
              <p:nvPr/>
            </p:nvCxnSpPr>
            <p:spPr>
              <a:xfrm>
                <a:off x="1920" y="1776"/>
                <a:ext cx="192" cy="0"/>
              </a:xfrm>
              <a:prstGeom prst="straightConnector1">
                <a:avLst/>
              </a:prstGeom>
              <a:noFill/>
              <a:ln w="38100" cap="flat" cmpd="sng">
                <a:solidFill>
                  <a:srgbClr val="660033"/>
                </a:solidFill>
                <a:prstDash val="solid"/>
                <a:miter lim="800000"/>
                <a:headEnd type="none" w="med" len="med"/>
                <a:tailEnd type="none" w="med" len="med"/>
              </a:ln>
            </p:spPr>
          </p:cxnSp>
        </p:grpSp>
        <p:sp>
          <p:nvSpPr>
            <p:cNvPr id="599" name="Google Shape;599;p50"/>
            <p:cNvSpPr txBox="1"/>
            <p:nvPr/>
          </p:nvSpPr>
          <p:spPr>
            <a:xfrm>
              <a:off x="2280" y="2064"/>
              <a:ext cx="960" cy="233"/>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cxnSp>
          <p:nvCxnSpPr>
            <p:cNvPr id="600" name="Google Shape;600;p50"/>
            <p:cNvCxnSpPr/>
            <p:nvPr/>
          </p:nvCxnSpPr>
          <p:spPr>
            <a:xfrm>
              <a:off x="2472" y="1920"/>
              <a:ext cx="0" cy="672"/>
            </a:xfrm>
            <a:prstGeom prst="straightConnector1">
              <a:avLst/>
            </a:prstGeom>
            <a:noFill/>
            <a:ln w="38100" cap="flat" cmpd="sng">
              <a:solidFill>
                <a:srgbClr val="CC3399"/>
              </a:solidFill>
              <a:prstDash val="solid"/>
              <a:miter lim="800000"/>
              <a:headEnd type="none" w="med" len="med"/>
              <a:tailEnd type="none" w="med" len="med"/>
            </a:ln>
          </p:spPr>
        </p:cxnSp>
        <p:cxnSp>
          <p:nvCxnSpPr>
            <p:cNvPr id="601" name="Google Shape;601;p50"/>
            <p:cNvCxnSpPr/>
            <p:nvPr/>
          </p:nvCxnSpPr>
          <p:spPr>
            <a:xfrm>
              <a:off x="2472" y="2592"/>
              <a:ext cx="480" cy="0"/>
            </a:xfrm>
            <a:prstGeom prst="straightConnector1">
              <a:avLst/>
            </a:prstGeom>
            <a:noFill/>
            <a:ln w="38100" cap="flat" cmpd="sng">
              <a:solidFill>
                <a:srgbClr val="CC3399"/>
              </a:solidFill>
              <a:prstDash val="solid"/>
              <a:miter lim="800000"/>
              <a:headEnd type="none" w="med" len="med"/>
              <a:tailEnd type="none" w="med" len="med"/>
            </a:ln>
          </p:spPr>
        </p:cxnSp>
        <p:cxnSp>
          <p:nvCxnSpPr>
            <p:cNvPr id="602" name="Google Shape;602;p50"/>
            <p:cNvCxnSpPr/>
            <p:nvPr/>
          </p:nvCxnSpPr>
          <p:spPr>
            <a:xfrm rot="10800000">
              <a:off x="2952" y="1920"/>
              <a:ext cx="0" cy="672"/>
            </a:xfrm>
            <a:prstGeom prst="straightConnector1">
              <a:avLst/>
            </a:prstGeom>
            <a:noFill/>
            <a:ln w="38100" cap="flat" cmpd="sng">
              <a:solidFill>
                <a:srgbClr val="CC3399"/>
              </a:solidFill>
              <a:prstDash val="solid"/>
              <a:miter lim="800000"/>
              <a:headEnd type="none" w="med" len="med"/>
              <a:tailEnd type="none" w="med" len="med"/>
            </a:ln>
          </p:spPr>
        </p:cxnSp>
        <p:cxnSp>
          <p:nvCxnSpPr>
            <p:cNvPr id="603" name="Google Shape;603;p50"/>
            <p:cNvCxnSpPr/>
            <p:nvPr/>
          </p:nvCxnSpPr>
          <p:spPr>
            <a:xfrm>
              <a:off x="2472" y="2208"/>
              <a:ext cx="480" cy="0"/>
            </a:xfrm>
            <a:prstGeom prst="straightConnector1">
              <a:avLst/>
            </a:prstGeom>
            <a:noFill/>
            <a:ln w="38100" cap="flat" cmpd="sng">
              <a:solidFill>
                <a:srgbClr val="CC3399"/>
              </a:solidFill>
              <a:prstDash val="solid"/>
              <a:miter lim="800000"/>
              <a:headEnd type="none" w="med" len="med"/>
              <a:tailEnd type="none" w="med" len="med"/>
            </a:ln>
          </p:spPr>
        </p:cxnSp>
        <p:cxnSp>
          <p:nvCxnSpPr>
            <p:cNvPr id="604" name="Google Shape;604;p50"/>
            <p:cNvCxnSpPr/>
            <p:nvPr/>
          </p:nvCxnSpPr>
          <p:spPr>
            <a:xfrm>
              <a:off x="2952" y="2496"/>
              <a:ext cx="1008" cy="0"/>
            </a:xfrm>
            <a:prstGeom prst="straightConnector1">
              <a:avLst/>
            </a:prstGeom>
            <a:noFill/>
            <a:ln w="38100" cap="flat" cmpd="dbl">
              <a:solidFill>
                <a:schemeClr val="dk1"/>
              </a:solidFill>
              <a:prstDash val="solid"/>
              <a:miter lim="800000"/>
              <a:headEnd type="none" w="med" len="med"/>
              <a:tailEnd type="none" w="med" len="med"/>
            </a:ln>
          </p:spPr>
        </p:cxnSp>
        <p:grpSp>
          <p:nvGrpSpPr>
            <p:cNvPr id="605" name="Google Shape;605;p50"/>
            <p:cNvGrpSpPr/>
            <p:nvPr/>
          </p:nvGrpSpPr>
          <p:grpSpPr>
            <a:xfrm>
              <a:off x="3122" y="2400"/>
              <a:ext cx="349" cy="528"/>
              <a:chOff x="3122" y="2400"/>
              <a:chExt cx="349" cy="528"/>
            </a:xfrm>
          </p:grpSpPr>
          <p:cxnSp>
            <p:nvCxnSpPr>
              <p:cNvPr id="606" name="Google Shape;606;p50"/>
              <p:cNvCxnSpPr/>
              <p:nvPr/>
            </p:nvCxnSpPr>
            <p:spPr>
              <a:xfrm>
                <a:off x="3288" y="2400"/>
                <a:ext cx="0" cy="192"/>
              </a:xfrm>
              <a:prstGeom prst="straightConnector1">
                <a:avLst/>
              </a:prstGeom>
              <a:noFill/>
              <a:ln w="38100" cap="flat" cmpd="sng">
                <a:solidFill>
                  <a:srgbClr val="660033"/>
                </a:solidFill>
                <a:prstDash val="solid"/>
                <a:miter lim="800000"/>
                <a:headEnd type="none" w="med" len="med"/>
                <a:tailEnd type="none" w="med" len="med"/>
              </a:ln>
            </p:spPr>
          </p:cxnSp>
          <p:sp>
            <p:nvSpPr>
              <p:cNvPr id="607" name="Google Shape;607;p50"/>
              <p:cNvSpPr/>
              <p:nvPr/>
            </p:nvSpPr>
            <p:spPr>
              <a:xfrm>
                <a:off x="3122" y="2592"/>
                <a:ext cx="349" cy="336"/>
              </a:xfrm>
              <a:prstGeom prst="ellipse">
                <a:avLst/>
              </a:prstGeom>
              <a:noFill/>
              <a:ln w="38100" cap="flat" cmpd="sng">
                <a:solidFill>
                  <a:srgbClr val="660033"/>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608" name="Google Shape;608;p50"/>
              <p:cNvCxnSpPr/>
              <p:nvPr/>
            </p:nvCxnSpPr>
            <p:spPr>
              <a:xfrm>
                <a:off x="3192" y="2400"/>
                <a:ext cx="192" cy="0"/>
              </a:xfrm>
              <a:prstGeom prst="straightConnector1">
                <a:avLst/>
              </a:prstGeom>
              <a:noFill/>
              <a:ln w="38100" cap="flat" cmpd="sng">
                <a:solidFill>
                  <a:srgbClr val="660033"/>
                </a:solidFill>
                <a:prstDash val="solid"/>
                <a:miter lim="800000"/>
                <a:headEnd type="none" w="med" len="med"/>
                <a:tailEnd type="none" w="med" len="med"/>
              </a:ln>
            </p:spPr>
          </p:cxnSp>
        </p:grpSp>
        <p:sp>
          <p:nvSpPr>
            <p:cNvPr id="609" name="Google Shape;609;p50"/>
            <p:cNvSpPr txBox="1"/>
            <p:nvPr/>
          </p:nvSpPr>
          <p:spPr>
            <a:xfrm>
              <a:off x="3576" y="2736"/>
              <a:ext cx="960" cy="233"/>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cxnSp>
          <p:nvCxnSpPr>
            <p:cNvPr id="610" name="Google Shape;610;p50"/>
            <p:cNvCxnSpPr/>
            <p:nvPr/>
          </p:nvCxnSpPr>
          <p:spPr>
            <a:xfrm>
              <a:off x="3768" y="2592"/>
              <a:ext cx="0" cy="672"/>
            </a:xfrm>
            <a:prstGeom prst="straightConnector1">
              <a:avLst/>
            </a:prstGeom>
            <a:noFill/>
            <a:ln w="38100" cap="flat" cmpd="sng">
              <a:solidFill>
                <a:srgbClr val="CC3399"/>
              </a:solidFill>
              <a:prstDash val="solid"/>
              <a:miter lim="800000"/>
              <a:headEnd type="none" w="med" len="med"/>
              <a:tailEnd type="none" w="med" len="med"/>
            </a:ln>
          </p:spPr>
        </p:cxnSp>
        <p:cxnSp>
          <p:nvCxnSpPr>
            <p:cNvPr id="611" name="Google Shape;611;p50"/>
            <p:cNvCxnSpPr/>
            <p:nvPr/>
          </p:nvCxnSpPr>
          <p:spPr>
            <a:xfrm>
              <a:off x="3768" y="3264"/>
              <a:ext cx="480" cy="0"/>
            </a:xfrm>
            <a:prstGeom prst="straightConnector1">
              <a:avLst/>
            </a:prstGeom>
            <a:noFill/>
            <a:ln w="38100" cap="flat" cmpd="sng">
              <a:solidFill>
                <a:srgbClr val="CC3399"/>
              </a:solidFill>
              <a:prstDash val="solid"/>
              <a:miter lim="800000"/>
              <a:headEnd type="none" w="med" len="med"/>
              <a:tailEnd type="none" w="med" len="med"/>
            </a:ln>
          </p:spPr>
        </p:cxnSp>
        <p:cxnSp>
          <p:nvCxnSpPr>
            <p:cNvPr id="612" name="Google Shape;612;p50"/>
            <p:cNvCxnSpPr/>
            <p:nvPr/>
          </p:nvCxnSpPr>
          <p:spPr>
            <a:xfrm rot="10800000">
              <a:off x="4248" y="2592"/>
              <a:ext cx="0" cy="672"/>
            </a:xfrm>
            <a:prstGeom prst="straightConnector1">
              <a:avLst/>
            </a:prstGeom>
            <a:noFill/>
            <a:ln w="38100" cap="flat" cmpd="sng">
              <a:solidFill>
                <a:srgbClr val="CC3399"/>
              </a:solidFill>
              <a:prstDash val="solid"/>
              <a:miter lim="800000"/>
              <a:headEnd type="none" w="med" len="med"/>
              <a:tailEnd type="none" w="med" len="med"/>
            </a:ln>
          </p:spPr>
        </p:cxnSp>
        <p:cxnSp>
          <p:nvCxnSpPr>
            <p:cNvPr id="613" name="Google Shape;613;p50"/>
            <p:cNvCxnSpPr/>
            <p:nvPr/>
          </p:nvCxnSpPr>
          <p:spPr>
            <a:xfrm>
              <a:off x="3768" y="2880"/>
              <a:ext cx="480" cy="0"/>
            </a:xfrm>
            <a:prstGeom prst="straightConnector1">
              <a:avLst/>
            </a:prstGeom>
            <a:noFill/>
            <a:ln w="38100" cap="flat" cmpd="sng">
              <a:solidFill>
                <a:srgbClr val="CC3399"/>
              </a:solidFill>
              <a:prstDash val="solid"/>
              <a:miter lim="800000"/>
              <a:headEnd type="none" w="med" len="med"/>
              <a:tailEnd type="none" w="med" len="med"/>
            </a:ln>
          </p:spPr>
        </p:cxnSp>
        <p:cxnSp>
          <p:nvCxnSpPr>
            <p:cNvPr id="614" name="Google Shape;614;p50"/>
            <p:cNvCxnSpPr/>
            <p:nvPr/>
          </p:nvCxnSpPr>
          <p:spPr>
            <a:xfrm>
              <a:off x="4248" y="3168"/>
              <a:ext cx="1008" cy="0"/>
            </a:xfrm>
            <a:prstGeom prst="straightConnector1">
              <a:avLst/>
            </a:prstGeom>
            <a:noFill/>
            <a:ln w="38100" cap="flat" cmpd="dbl">
              <a:solidFill>
                <a:schemeClr val="dk1"/>
              </a:solidFill>
              <a:prstDash val="solid"/>
              <a:miter lim="800000"/>
              <a:headEnd type="none" w="med" len="med"/>
              <a:tailEnd type="none" w="med" len="med"/>
            </a:ln>
          </p:spPr>
        </p:cxnSp>
        <p:cxnSp>
          <p:nvCxnSpPr>
            <p:cNvPr id="615" name="Google Shape;615;p50"/>
            <p:cNvCxnSpPr/>
            <p:nvPr/>
          </p:nvCxnSpPr>
          <p:spPr>
            <a:xfrm>
              <a:off x="4584" y="3072"/>
              <a:ext cx="0" cy="192"/>
            </a:xfrm>
            <a:prstGeom prst="straightConnector1">
              <a:avLst/>
            </a:prstGeom>
            <a:noFill/>
            <a:ln w="38100" cap="flat" cmpd="sng">
              <a:solidFill>
                <a:srgbClr val="660033"/>
              </a:solidFill>
              <a:prstDash val="solid"/>
              <a:miter lim="800000"/>
              <a:headEnd type="none" w="med" len="med"/>
              <a:tailEnd type="none" w="med" len="med"/>
            </a:ln>
          </p:spPr>
        </p:cxnSp>
        <p:sp>
          <p:nvSpPr>
            <p:cNvPr id="616" name="Google Shape;616;p50"/>
            <p:cNvSpPr/>
            <p:nvPr/>
          </p:nvSpPr>
          <p:spPr>
            <a:xfrm>
              <a:off x="4418" y="3264"/>
              <a:ext cx="349" cy="336"/>
            </a:xfrm>
            <a:prstGeom prst="ellipse">
              <a:avLst/>
            </a:prstGeom>
            <a:noFill/>
            <a:ln w="38100" cap="flat" cmpd="sng">
              <a:solidFill>
                <a:srgbClr val="660033"/>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617" name="Google Shape;617;p50"/>
            <p:cNvCxnSpPr/>
            <p:nvPr/>
          </p:nvCxnSpPr>
          <p:spPr>
            <a:xfrm>
              <a:off x="4488" y="3072"/>
              <a:ext cx="192" cy="0"/>
            </a:xfrm>
            <a:prstGeom prst="straightConnector1">
              <a:avLst/>
            </a:prstGeom>
            <a:noFill/>
            <a:ln w="38100" cap="flat" cmpd="sng">
              <a:solidFill>
                <a:srgbClr val="660033"/>
              </a:solidFill>
              <a:prstDash val="solid"/>
              <a:miter lim="800000"/>
              <a:headEnd type="none" w="med" len="med"/>
              <a:tailEnd type="none" w="med" len="med"/>
            </a:ln>
          </p:spPr>
        </p:cxnSp>
        <p:sp>
          <p:nvSpPr>
            <p:cNvPr id="618" name="Google Shape;618;p50"/>
            <p:cNvSpPr/>
            <p:nvPr/>
          </p:nvSpPr>
          <p:spPr>
            <a:xfrm rot="-4440000">
              <a:off x="4999" y="3319"/>
              <a:ext cx="634" cy="792"/>
            </a:xfrm>
            <a:custGeom>
              <a:avLst/>
              <a:gdLst/>
              <a:ahLst/>
              <a:cxnLst/>
              <a:rect l="l" t="t" r="r" b="b"/>
              <a:pathLst>
                <a:path w="634" h="792" extrusionOk="0">
                  <a:moveTo>
                    <a:pt x="150" y="12"/>
                  </a:moveTo>
                  <a:cubicBezTo>
                    <a:pt x="162" y="8"/>
                    <a:pt x="174" y="0"/>
                    <a:pt x="187" y="0"/>
                  </a:cubicBezTo>
                  <a:cubicBezTo>
                    <a:pt x="233" y="0"/>
                    <a:pt x="280" y="0"/>
                    <a:pt x="325" y="12"/>
                  </a:cubicBezTo>
                  <a:cubicBezTo>
                    <a:pt x="364" y="22"/>
                    <a:pt x="400" y="88"/>
                    <a:pt x="438" y="113"/>
                  </a:cubicBezTo>
                  <a:cubicBezTo>
                    <a:pt x="456" y="169"/>
                    <a:pt x="505" y="214"/>
                    <a:pt x="538" y="263"/>
                  </a:cubicBezTo>
                  <a:cubicBezTo>
                    <a:pt x="546" y="275"/>
                    <a:pt x="563" y="300"/>
                    <a:pt x="563" y="300"/>
                  </a:cubicBezTo>
                  <a:cubicBezTo>
                    <a:pt x="606" y="467"/>
                    <a:pt x="634" y="720"/>
                    <a:pt x="438" y="789"/>
                  </a:cubicBezTo>
                  <a:cubicBezTo>
                    <a:pt x="314" y="781"/>
                    <a:pt x="223" y="792"/>
                    <a:pt x="125" y="726"/>
                  </a:cubicBezTo>
                  <a:cubicBezTo>
                    <a:pt x="97" y="646"/>
                    <a:pt x="134" y="734"/>
                    <a:pt x="75" y="651"/>
                  </a:cubicBezTo>
                  <a:cubicBezTo>
                    <a:pt x="56" y="623"/>
                    <a:pt x="44" y="591"/>
                    <a:pt x="25" y="563"/>
                  </a:cubicBezTo>
                  <a:cubicBezTo>
                    <a:pt x="17" y="534"/>
                    <a:pt x="0" y="506"/>
                    <a:pt x="0" y="476"/>
                  </a:cubicBezTo>
                  <a:cubicBezTo>
                    <a:pt x="0" y="396"/>
                    <a:pt x="11" y="191"/>
                    <a:pt x="62" y="113"/>
                  </a:cubicBezTo>
                  <a:cubicBezTo>
                    <a:pt x="89" y="71"/>
                    <a:pt x="123" y="54"/>
                    <a:pt x="150" y="12"/>
                  </a:cubicBez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619" name="Google Shape;619;p50"/>
            <p:cNvSpPr/>
            <p:nvPr/>
          </p:nvSpPr>
          <p:spPr>
            <a:xfrm rot="-4440000">
              <a:off x="127" y="449"/>
              <a:ext cx="634" cy="792"/>
            </a:xfrm>
            <a:custGeom>
              <a:avLst/>
              <a:gdLst/>
              <a:ahLst/>
              <a:cxnLst/>
              <a:rect l="l" t="t" r="r" b="b"/>
              <a:pathLst>
                <a:path w="634" h="792" extrusionOk="0">
                  <a:moveTo>
                    <a:pt x="150" y="12"/>
                  </a:moveTo>
                  <a:cubicBezTo>
                    <a:pt x="162" y="8"/>
                    <a:pt x="174" y="0"/>
                    <a:pt x="187" y="0"/>
                  </a:cubicBezTo>
                  <a:cubicBezTo>
                    <a:pt x="233" y="0"/>
                    <a:pt x="280" y="0"/>
                    <a:pt x="325" y="12"/>
                  </a:cubicBezTo>
                  <a:cubicBezTo>
                    <a:pt x="364" y="22"/>
                    <a:pt x="400" y="88"/>
                    <a:pt x="438" y="113"/>
                  </a:cubicBezTo>
                  <a:cubicBezTo>
                    <a:pt x="456" y="169"/>
                    <a:pt x="505" y="214"/>
                    <a:pt x="538" y="263"/>
                  </a:cubicBezTo>
                  <a:cubicBezTo>
                    <a:pt x="546" y="275"/>
                    <a:pt x="563" y="300"/>
                    <a:pt x="563" y="300"/>
                  </a:cubicBezTo>
                  <a:cubicBezTo>
                    <a:pt x="606" y="467"/>
                    <a:pt x="634" y="720"/>
                    <a:pt x="438" y="789"/>
                  </a:cubicBezTo>
                  <a:cubicBezTo>
                    <a:pt x="314" y="781"/>
                    <a:pt x="223" y="792"/>
                    <a:pt x="125" y="726"/>
                  </a:cubicBezTo>
                  <a:cubicBezTo>
                    <a:pt x="97" y="646"/>
                    <a:pt x="134" y="734"/>
                    <a:pt x="75" y="651"/>
                  </a:cubicBezTo>
                  <a:cubicBezTo>
                    <a:pt x="56" y="623"/>
                    <a:pt x="44" y="591"/>
                    <a:pt x="25" y="563"/>
                  </a:cubicBezTo>
                  <a:cubicBezTo>
                    <a:pt x="17" y="534"/>
                    <a:pt x="0" y="506"/>
                    <a:pt x="0" y="476"/>
                  </a:cubicBezTo>
                  <a:cubicBezTo>
                    <a:pt x="0" y="396"/>
                    <a:pt x="11" y="191"/>
                    <a:pt x="62" y="113"/>
                  </a:cubicBezTo>
                  <a:cubicBezTo>
                    <a:pt x="89" y="71"/>
                    <a:pt x="123" y="54"/>
                    <a:pt x="150" y="12"/>
                  </a:cubicBez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620" name="Google Shape;620;p50"/>
            <p:cNvSpPr/>
            <p:nvPr/>
          </p:nvSpPr>
          <p:spPr>
            <a:xfrm>
              <a:off x="839" y="913"/>
              <a:ext cx="529" cy="1"/>
            </a:xfrm>
            <a:custGeom>
              <a:avLst/>
              <a:gdLst/>
              <a:ahLst/>
              <a:cxnLst/>
              <a:rect l="l" t="t" r="r" b="b"/>
              <a:pathLst>
                <a:path w="529" h="1" extrusionOk="0">
                  <a:moveTo>
                    <a:pt x="0" y="1"/>
                  </a:moveTo>
                  <a:lnTo>
                    <a:pt x="529" y="0"/>
                  </a:lnTo>
                </a:path>
              </a:pathLst>
            </a:custGeom>
            <a:noFill/>
            <a:ln w="38100" cap="flat" cmpd="dbl">
              <a:solidFill>
                <a:schemeClr val="dk1"/>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nvGrpSpPr>
            <p:cNvPr id="621" name="Google Shape;621;p50"/>
            <p:cNvGrpSpPr/>
            <p:nvPr/>
          </p:nvGrpSpPr>
          <p:grpSpPr>
            <a:xfrm>
              <a:off x="1320" y="934"/>
              <a:ext cx="96" cy="624"/>
              <a:chOff x="816" y="2928"/>
              <a:chExt cx="96" cy="864"/>
            </a:xfrm>
          </p:grpSpPr>
          <p:sp>
            <p:nvSpPr>
              <p:cNvPr id="622" name="Google Shape;622;p50"/>
              <p:cNvSpPr/>
              <p:nvPr/>
            </p:nvSpPr>
            <p:spPr>
              <a:xfrm>
                <a:off x="816" y="2928"/>
                <a:ext cx="96" cy="14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23" name="Google Shape;623;p50"/>
              <p:cNvSpPr/>
              <p:nvPr/>
            </p:nvSpPr>
            <p:spPr>
              <a:xfrm>
                <a:off x="816" y="3168"/>
                <a:ext cx="96" cy="14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24" name="Google Shape;624;p50"/>
              <p:cNvSpPr/>
              <p:nvPr/>
            </p:nvSpPr>
            <p:spPr>
              <a:xfrm>
                <a:off x="816" y="3408"/>
                <a:ext cx="96" cy="14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25" name="Google Shape;625;p50"/>
              <p:cNvSpPr/>
              <p:nvPr/>
            </p:nvSpPr>
            <p:spPr>
              <a:xfrm>
                <a:off x="816" y="3648"/>
                <a:ext cx="96" cy="14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grpSp>
        <p:sp>
          <p:nvSpPr>
            <p:cNvPr id="626" name="Google Shape;626;p50"/>
            <p:cNvSpPr/>
            <p:nvPr/>
          </p:nvSpPr>
          <p:spPr>
            <a:xfrm>
              <a:off x="2616" y="1931"/>
              <a:ext cx="96" cy="10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27" name="Google Shape;627;p50"/>
            <p:cNvSpPr/>
            <p:nvPr/>
          </p:nvSpPr>
          <p:spPr>
            <a:xfrm>
              <a:off x="2616" y="2104"/>
              <a:ext cx="96" cy="10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28" name="Google Shape;628;p50"/>
            <p:cNvSpPr/>
            <p:nvPr/>
          </p:nvSpPr>
          <p:spPr>
            <a:xfrm>
              <a:off x="3960" y="2555"/>
              <a:ext cx="96" cy="10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29" name="Google Shape;629;p50"/>
            <p:cNvSpPr/>
            <p:nvPr/>
          </p:nvSpPr>
          <p:spPr>
            <a:xfrm>
              <a:off x="3960" y="2728"/>
              <a:ext cx="96" cy="10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30" name="Google Shape;630;p50"/>
            <p:cNvSpPr/>
            <p:nvPr/>
          </p:nvSpPr>
          <p:spPr>
            <a:xfrm>
              <a:off x="5232" y="3208"/>
              <a:ext cx="96" cy="10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31" name="Google Shape;631;p50"/>
            <p:cNvSpPr/>
            <p:nvPr/>
          </p:nvSpPr>
          <p:spPr>
            <a:xfrm>
              <a:off x="5256" y="3352"/>
              <a:ext cx="96" cy="104"/>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grpSp>
          <p:nvGrpSpPr>
            <p:cNvPr id="632" name="Google Shape;632;p50"/>
            <p:cNvGrpSpPr/>
            <p:nvPr/>
          </p:nvGrpSpPr>
          <p:grpSpPr>
            <a:xfrm>
              <a:off x="864" y="816"/>
              <a:ext cx="349" cy="528"/>
              <a:chOff x="1850" y="1776"/>
              <a:chExt cx="349" cy="528"/>
            </a:xfrm>
          </p:grpSpPr>
          <p:cxnSp>
            <p:nvCxnSpPr>
              <p:cNvPr id="633" name="Google Shape;633;p50"/>
              <p:cNvCxnSpPr/>
              <p:nvPr/>
            </p:nvCxnSpPr>
            <p:spPr>
              <a:xfrm>
                <a:off x="2016" y="1776"/>
                <a:ext cx="0" cy="192"/>
              </a:xfrm>
              <a:prstGeom prst="straightConnector1">
                <a:avLst/>
              </a:prstGeom>
              <a:noFill/>
              <a:ln w="38100" cap="flat" cmpd="sng">
                <a:solidFill>
                  <a:srgbClr val="660033"/>
                </a:solidFill>
                <a:prstDash val="solid"/>
                <a:miter lim="800000"/>
                <a:headEnd type="none" w="med" len="med"/>
                <a:tailEnd type="none" w="med" len="med"/>
              </a:ln>
            </p:spPr>
          </p:cxnSp>
          <p:sp>
            <p:nvSpPr>
              <p:cNvPr id="634" name="Google Shape;634;p50"/>
              <p:cNvSpPr/>
              <p:nvPr/>
            </p:nvSpPr>
            <p:spPr>
              <a:xfrm>
                <a:off x="1850" y="1968"/>
                <a:ext cx="349" cy="336"/>
              </a:xfrm>
              <a:prstGeom prst="ellipse">
                <a:avLst/>
              </a:prstGeom>
              <a:noFill/>
              <a:ln w="38100" cap="flat" cmpd="sng">
                <a:solidFill>
                  <a:srgbClr val="660033"/>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635" name="Google Shape;635;p50"/>
              <p:cNvCxnSpPr/>
              <p:nvPr/>
            </p:nvCxnSpPr>
            <p:spPr>
              <a:xfrm>
                <a:off x="1920" y="1776"/>
                <a:ext cx="192" cy="0"/>
              </a:xfrm>
              <a:prstGeom prst="straightConnector1">
                <a:avLst/>
              </a:prstGeom>
              <a:noFill/>
              <a:ln w="38100" cap="flat" cmpd="sng">
                <a:solidFill>
                  <a:srgbClr val="660033"/>
                </a:solidFill>
                <a:prstDash val="solid"/>
                <a:miter lim="800000"/>
                <a:headEnd type="none" w="med" len="med"/>
                <a:tailEnd type="none" w="med" len="med"/>
              </a:ln>
            </p:spPr>
          </p:cxnSp>
        </p:grpSp>
      </p:grpSp>
      <p:sp>
        <p:nvSpPr>
          <p:cNvPr id="2" name="TextBox 1">
            <a:extLst>
              <a:ext uri="{FF2B5EF4-FFF2-40B4-BE49-F238E27FC236}">
                <a16:creationId xmlns:a16="http://schemas.microsoft.com/office/drawing/2014/main" id="{907F6860-75DC-7634-0A05-8C316DD17F1A}"/>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1"/>
          <p:cNvSpPr txBox="1"/>
          <p:nvPr/>
        </p:nvSpPr>
        <p:spPr>
          <a:xfrm>
            <a:off x="2209800" y="0"/>
            <a:ext cx="7772400" cy="762000"/>
          </a:xfrm>
          <a:prstGeom prst="rect">
            <a:avLst/>
          </a:prstGeom>
          <a:noFill/>
          <a:ln>
            <a:noFill/>
          </a:ln>
        </p:spPr>
        <p:txBody>
          <a:bodyPr spcFirstLastPara="1" wrap="square" lIns="91425" tIns="45700" rIns="91425" bIns="45700" anchor="ctr" anchorCtr="0">
            <a:noAutofit/>
          </a:bodyPr>
          <a:lstStyle/>
          <a:p>
            <a:pPr algn="ctr">
              <a:buClr>
                <a:schemeClr val="dk2"/>
              </a:buClr>
              <a:buSzPts val="4400"/>
            </a:pPr>
            <a:r>
              <a:rPr lang="en-US" sz="4400" b="1">
                <a:solidFill>
                  <a:schemeClr val="dk2"/>
                </a:solidFill>
                <a:latin typeface="Arial"/>
                <a:ea typeface="Arial"/>
                <a:cs typeface="Arial"/>
                <a:sym typeface="Arial"/>
              </a:rPr>
              <a:t>Physical &amp; Information Flow</a:t>
            </a:r>
            <a:endParaRPr/>
          </a:p>
        </p:txBody>
      </p:sp>
      <p:sp>
        <p:nvSpPr>
          <p:cNvPr id="641" name="Google Shape;641;p51"/>
          <p:cNvSpPr txBox="1"/>
          <p:nvPr/>
        </p:nvSpPr>
        <p:spPr>
          <a:xfrm>
            <a:off x="2286000" y="2133601"/>
            <a:ext cx="1524000" cy="369291"/>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sp>
        <p:nvSpPr>
          <p:cNvPr id="642" name="Google Shape;642;p51"/>
          <p:cNvSpPr txBox="1"/>
          <p:nvPr/>
        </p:nvSpPr>
        <p:spPr>
          <a:xfrm>
            <a:off x="2286000" y="2743201"/>
            <a:ext cx="1524000" cy="369291"/>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sp>
        <p:nvSpPr>
          <p:cNvPr id="643" name="Google Shape;643;p51"/>
          <p:cNvSpPr txBox="1"/>
          <p:nvPr/>
        </p:nvSpPr>
        <p:spPr>
          <a:xfrm>
            <a:off x="3581401" y="2068513"/>
            <a:ext cx="2720975" cy="369291"/>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grpSp>
        <p:nvGrpSpPr>
          <p:cNvPr id="644" name="Google Shape;644;p51"/>
          <p:cNvGrpSpPr/>
          <p:nvPr/>
        </p:nvGrpSpPr>
        <p:grpSpPr>
          <a:xfrm>
            <a:off x="4125912" y="1676400"/>
            <a:ext cx="1358900" cy="1828800"/>
            <a:chOff x="1639" y="1056"/>
            <a:chExt cx="856" cy="1152"/>
          </a:xfrm>
        </p:grpSpPr>
        <p:cxnSp>
          <p:nvCxnSpPr>
            <p:cNvPr id="645" name="Google Shape;645;p51"/>
            <p:cNvCxnSpPr/>
            <p:nvPr/>
          </p:nvCxnSpPr>
          <p:spPr>
            <a:xfrm>
              <a:off x="1639" y="1056"/>
              <a:ext cx="0" cy="1152"/>
            </a:xfrm>
            <a:prstGeom prst="straightConnector1">
              <a:avLst/>
            </a:prstGeom>
            <a:noFill/>
            <a:ln w="38100" cap="flat" cmpd="sng">
              <a:solidFill>
                <a:srgbClr val="CC3399"/>
              </a:solidFill>
              <a:prstDash val="solid"/>
              <a:miter lim="800000"/>
              <a:headEnd type="none" w="med" len="med"/>
              <a:tailEnd type="none" w="med" len="med"/>
            </a:ln>
          </p:spPr>
        </p:cxnSp>
        <p:cxnSp>
          <p:nvCxnSpPr>
            <p:cNvPr id="646" name="Google Shape;646;p51"/>
            <p:cNvCxnSpPr/>
            <p:nvPr/>
          </p:nvCxnSpPr>
          <p:spPr>
            <a:xfrm>
              <a:off x="1639" y="2208"/>
              <a:ext cx="856" cy="0"/>
            </a:xfrm>
            <a:prstGeom prst="straightConnector1">
              <a:avLst/>
            </a:prstGeom>
            <a:noFill/>
            <a:ln w="38100" cap="flat" cmpd="sng">
              <a:solidFill>
                <a:srgbClr val="CC3399"/>
              </a:solidFill>
              <a:prstDash val="solid"/>
              <a:miter lim="800000"/>
              <a:headEnd type="none" w="med" len="med"/>
              <a:tailEnd type="none" w="med" len="med"/>
            </a:ln>
          </p:spPr>
        </p:cxnSp>
        <p:cxnSp>
          <p:nvCxnSpPr>
            <p:cNvPr id="647" name="Google Shape;647;p51"/>
            <p:cNvCxnSpPr/>
            <p:nvPr/>
          </p:nvCxnSpPr>
          <p:spPr>
            <a:xfrm rot="10800000">
              <a:off x="2495" y="1056"/>
              <a:ext cx="0" cy="1152"/>
            </a:xfrm>
            <a:prstGeom prst="straightConnector1">
              <a:avLst/>
            </a:prstGeom>
            <a:noFill/>
            <a:ln w="38100" cap="flat" cmpd="sng">
              <a:solidFill>
                <a:srgbClr val="CC3399"/>
              </a:solidFill>
              <a:prstDash val="solid"/>
              <a:miter lim="800000"/>
              <a:headEnd type="none" w="med" len="med"/>
              <a:tailEnd type="none" w="med" len="med"/>
            </a:ln>
          </p:spPr>
        </p:cxnSp>
        <p:cxnSp>
          <p:nvCxnSpPr>
            <p:cNvPr id="648" name="Google Shape;648;p51"/>
            <p:cNvCxnSpPr/>
            <p:nvPr/>
          </p:nvCxnSpPr>
          <p:spPr>
            <a:xfrm>
              <a:off x="1639" y="1550"/>
              <a:ext cx="856" cy="0"/>
            </a:xfrm>
            <a:prstGeom prst="straightConnector1">
              <a:avLst/>
            </a:prstGeom>
            <a:noFill/>
            <a:ln w="38100" cap="flat" cmpd="sng">
              <a:solidFill>
                <a:srgbClr val="CC3399"/>
              </a:solidFill>
              <a:prstDash val="solid"/>
              <a:miter lim="800000"/>
              <a:headEnd type="none" w="med" len="med"/>
              <a:tailEnd type="none" w="med" len="med"/>
            </a:ln>
          </p:spPr>
        </p:cxnSp>
      </p:grpSp>
      <p:grpSp>
        <p:nvGrpSpPr>
          <p:cNvPr id="649" name="Google Shape;649;p51"/>
          <p:cNvGrpSpPr/>
          <p:nvPr/>
        </p:nvGrpSpPr>
        <p:grpSpPr>
          <a:xfrm>
            <a:off x="5484813" y="3211513"/>
            <a:ext cx="2135187" cy="1436687"/>
            <a:chOff x="2495" y="2023"/>
            <a:chExt cx="1345" cy="905"/>
          </a:xfrm>
        </p:grpSpPr>
        <p:cxnSp>
          <p:nvCxnSpPr>
            <p:cNvPr id="650" name="Google Shape;650;p51"/>
            <p:cNvCxnSpPr/>
            <p:nvPr/>
          </p:nvCxnSpPr>
          <p:spPr>
            <a:xfrm>
              <a:off x="2495" y="2173"/>
              <a:ext cx="1345" cy="0"/>
            </a:xfrm>
            <a:prstGeom prst="straightConnector1">
              <a:avLst/>
            </a:prstGeom>
            <a:noFill/>
            <a:ln w="38100" cap="flat" cmpd="dbl">
              <a:solidFill>
                <a:schemeClr val="dk1"/>
              </a:solidFill>
              <a:prstDash val="solid"/>
              <a:miter lim="800000"/>
              <a:headEnd type="none" w="med" len="med"/>
              <a:tailEnd type="none" w="med" len="med"/>
            </a:ln>
          </p:spPr>
        </p:cxnSp>
        <p:grpSp>
          <p:nvGrpSpPr>
            <p:cNvPr id="651" name="Google Shape;651;p51"/>
            <p:cNvGrpSpPr/>
            <p:nvPr/>
          </p:nvGrpSpPr>
          <p:grpSpPr>
            <a:xfrm>
              <a:off x="2799" y="2023"/>
              <a:ext cx="623" cy="905"/>
              <a:chOff x="1850" y="1776"/>
              <a:chExt cx="349" cy="528"/>
            </a:xfrm>
          </p:grpSpPr>
          <p:cxnSp>
            <p:nvCxnSpPr>
              <p:cNvPr id="652" name="Google Shape;652;p51"/>
              <p:cNvCxnSpPr/>
              <p:nvPr/>
            </p:nvCxnSpPr>
            <p:spPr>
              <a:xfrm>
                <a:off x="2016" y="1776"/>
                <a:ext cx="0" cy="192"/>
              </a:xfrm>
              <a:prstGeom prst="straightConnector1">
                <a:avLst/>
              </a:prstGeom>
              <a:noFill/>
              <a:ln w="38100" cap="flat" cmpd="sng">
                <a:solidFill>
                  <a:srgbClr val="660033"/>
                </a:solidFill>
                <a:prstDash val="solid"/>
                <a:miter lim="800000"/>
                <a:headEnd type="none" w="med" len="med"/>
                <a:tailEnd type="none" w="med" len="med"/>
              </a:ln>
            </p:spPr>
          </p:cxnSp>
          <p:sp>
            <p:nvSpPr>
              <p:cNvPr id="653" name="Google Shape;653;p51"/>
              <p:cNvSpPr/>
              <p:nvPr/>
            </p:nvSpPr>
            <p:spPr>
              <a:xfrm>
                <a:off x="1850" y="1968"/>
                <a:ext cx="349" cy="336"/>
              </a:xfrm>
              <a:prstGeom prst="ellipse">
                <a:avLst/>
              </a:prstGeom>
              <a:noFill/>
              <a:ln w="38100" cap="flat" cmpd="sng">
                <a:solidFill>
                  <a:srgbClr val="660033"/>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654" name="Google Shape;654;p51"/>
              <p:cNvCxnSpPr/>
              <p:nvPr/>
            </p:nvCxnSpPr>
            <p:spPr>
              <a:xfrm>
                <a:off x="1920" y="1776"/>
                <a:ext cx="192" cy="0"/>
              </a:xfrm>
              <a:prstGeom prst="straightConnector1">
                <a:avLst/>
              </a:prstGeom>
              <a:noFill/>
              <a:ln w="38100" cap="flat" cmpd="sng">
                <a:solidFill>
                  <a:srgbClr val="660033"/>
                </a:solidFill>
                <a:prstDash val="solid"/>
                <a:miter lim="800000"/>
                <a:headEnd type="none" w="med" len="med"/>
                <a:tailEnd type="none" w="med" len="med"/>
              </a:ln>
            </p:spPr>
          </p:cxnSp>
        </p:grpSp>
      </p:grpSp>
      <p:sp>
        <p:nvSpPr>
          <p:cNvPr id="655" name="Google Shape;655;p51"/>
          <p:cNvSpPr txBox="1"/>
          <p:nvPr/>
        </p:nvSpPr>
        <p:spPr>
          <a:xfrm>
            <a:off x="7185026" y="3767138"/>
            <a:ext cx="2720975" cy="369291"/>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sp>
        <p:nvSpPr>
          <p:cNvPr id="656" name="Google Shape;656;p51"/>
          <p:cNvSpPr txBox="1"/>
          <p:nvPr/>
        </p:nvSpPr>
        <p:spPr>
          <a:xfrm>
            <a:off x="7200900" y="4343401"/>
            <a:ext cx="1524000" cy="369291"/>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sp>
        <p:nvSpPr>
          <p:cNvPr id="657" name="Google Shape;657;p51"/>
          <p:cNvSpPr txBox="1"/>
          <p:nvPr/>
        </p:nvSpPr>
        <p:spPr>
          <a:xfrm>
            <a:off x="2438400" y="2667000"/>
            <a:ext cx="1143000" cy="639762"/>
          </a:xfrm>
          <a:prstGeom prst="rect">
            <a:avLst/>
          </a:prstGeom>
          <a:noFill/>
          <a:ln>
            <a:noFill/>
          </a:ln>
        </p:spPr>
        <p:txBody>
          <a:bodyPr spcFirstLastPara="1" wrap="square" lIns="91425" tIns="45700" rIns="91425" bIns="45700" anchor="t" anchorCtr="0">
            <a:spAutoFit/>
          </a:bodyPr>
          <a:lstStyle/>
          <a:p>
            <a:pPr>
              <a:lnSpc>
                <a:spcPct val="50000"/>
              </a:lnSpc>
              <a:buClr>
                <a:schemeClr val="dk1"/>
              </a:buClr>
              <a:buSzPts val="2400"/>
            </a:pPr>
            <a:r>
              <a:rPr lang="en-US" sz="2400" b="1">
                <a:solidFill>
                  <a:schemeClr val="dk1"/>
                </a:solidFill>
                <a:latin typeface="Times New Roman"/>
                <a:ea typeface="Times New Roman"/>
                <a:cs typeface="Times New Roman"/>
                <a:sym typeface="Times New Roman"/>
              </a:rPr>
              <a:t>Water </a:t>
            </a:r>
            <a:endParaRPr/>
          </a:p>
          <a:p>
            <a:pPr>
              <a:lnSpc>
                <a:spcPct val="50000"/>
              </a:lnSpc>
              <a:spcBef>
                <a:spcPts val="1200"/>
              </a:spcBef>
              <a:buClr>
                <a:schemeClr val="dk1"/>
              </a:buClr>
              <a:buSzPts val="2400"/>
            </a:pPr>
            <a:r>
              <a:rPr lang="en-US" sz="2400" b="1">
                <a:solidFill>
                  <a:schemeClr val="dk1"/>
                </a:solidFill>
                <a:latin typeface="Times New Roman"/>
                <a:ea typeface="Times New Roman"/>
                <a:cs typeface="Times New Roman"/>
                <a:sym typeface="Times New Roman"/>
              </a:rPr>
              <a:t>Height</a:t>
            </a:r>
            <a:endParaRPr/>
          </a:p>
        </p:txBody>
      </p:sp>
      <p:cxnSp>
        <p:nvCxnSpPr>
          <p:cNvPr id="658" name="Google Shape;658;p51"/>
          <p:cNvCxnSpPr/>
          <p:nvPr/>
        </p:nvCxnSpPr>
        <p:spPr>
          <a:xfrm>
            <a:off x="3200400" y="2438400"/>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659" name="Google Shape;659;p51"/>
          <p:cNvCxnSpPr/>
          <p:nvPr/>
        </p:nvCxnSpPr>
        <p:spPr>
          <a:xfrm>
            <a:off x="3165476" y="3505200"/>
            <a:ext cx="644525" cy="0"/>
          </a:xfrm>
          <a:prstGeom prst="straightConnector1">
            <a:avLst/>
          </a:prstGeom>
          <a:noFill/>
          <a:ln w="9525" cap="flat" cmpd="sng">
            <a:solidFill>
              <a:schemeClr val="dk1"/>
            </a:solidFill>
            <a:prstDash val="solid"/>
            <a:miter lim="800000"/>
            <a:headEnd type="none" w="med" len="med"/>
            <a:tailEnd type="none" w="med" len="med"/>
          </a:ln>
        </p:spPr>
      </p:cxnSp>
      <p:cxnSp>
        <p:nvCxnSpPr>
          <p:cNvPr id="660" name="Google Shape;660;p51"/>
          <p:cNvCxnSpPr/>
          <p:nvPr/>
        </p:nvCxnSpPr>
        <p:spPr>
          <a:xfrm>
            <a:off x="3657600" y="2438400"/>
            <a:ext cx="0" cy="1066800"/>
          </a:xfrm>
          <a:prstGeom prst="straightConnector1">
            <a:avLst/>
          </a:prstGeom>
          <a:noFill/>
          <a:ln w="28575" cap="flat" cmpd="sng">
            <a:solidFill>
              <a:schemeClr val="dk1"/>
            </a:solidFill>
            <a:prstDash val="solid"/>
            <a:miter lim="800000"/>
            <a:headEnd type="triangle" w="med" len="med"/>
            <a:tailEnd type="triangle" w="med" len="med"/>
          </a:ln>
        </p:spPr>
      </p:cxnSp>
      <p:sp>
        <p:nvSpPr>
          <p:cNvPr id="661" name="Google Shape;661;p51"/>
          <p:cNvSpPr/>
          <p:nvPr/>
        </p:nvSpPr>
        <p:spPr>
          <a:xfrm>
            <a:off x="3825875" y="3041650"/>
            <a:ext cx="2170112" cy="1173162"/>
          </a:xfrm>
          <a:custGeom>
            <a:avLst/>
            <a:gdLst/>
            <a:ahLst/>
            <a:cxnLst/>
            <a:rect l="l" t="t" r="r" b="b"/>
            <a:pathLst>
              <a:path w="1367" h="739" extrusionOk="0">
                <a:moveTo>
                  <a:pt x="190" y="0"/>
                </a:moveTo>
                <a:cubicBezTo>
                  <a:pt x="171" y="60"/>
                  <a:pt x="141" y="51"/>
                  <a:pt x="103" y="100"/>
                </a:cubicBezTo>
                <a:cubicBezTo>
                  <a:pt x="85" y="124"/>
                  <a:pt x="70" y="150"/>
                  <a:pt x="53" y="175"/>
                </a:cubicBezTo>
                <a:cubicBezTo>
                  <a:pt x="45" y="188"/>
                  <a:pt x="28" y="213"/>
                  <a:pt x="28" y="213"/>
                </a:cubicBezTo>
                <a:cubicBezTo>
                  <a:pt x="0" y="346"/>
                  <a:pt x="23" y="395"/>
                  <a:pt x="103" y="488"/>
                </a:cubicBezTo>
                <a:cubicBezTo>
                  <a:pt x="160" y="555"/>
                  <a:pt x="171" y="562"/>
                  <a:pt x="253" y="588"/>
                </a:cubicBezTo>
                <a:cubicBezTo>
                  <a:pt x="434" y="707"/>
                  <a:pt x="748" y="718"/>
                  <a:pt x="954" y="739"/>
                </a:cubicBezTo>
                <a:cubicBezTo>
                  <a:pt x="1087" y="730"/>
                  <a:pt x="1235" y="714"/>
                  <a:pt x="1367" y="714"/>
                </a:cubicBezTo>
              </a:path>
            </a:pathLst>
          </a:cu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662" name="Google Shape;662;p51"/>
          <p:cNvSpPr txBox="1"/>
          <p:nvPr/>
        </p:nvSpPr>
        <p:spPr>
          <a:xfrm>
            <a:off x="5715000" y="4724400"/>
            <a:ext cx="1905000" cy="830956"/>
          </a:xfrm>
          <a:prstGeom prst="rect">
            <a:avLst/>
          </a:prstGeom>
          <a:noFill/>
          <a:ln>
            <a:noFill/>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Outflow Rate</a:t>
            </a:r>
            <a:endParaRPr/>
          </a:p>
        </p:txBody>
      </p:sp>
      <p:sp>
        <p:nvSpPr>
          <p:cNvPr id="663" name="Google Shape;663;p51"/>
          <p:cNvSpPr txBox="1"/>
          <p:nvPr/>
        </p:nvSpPr>
        <p:spPr>
          <a:xfrm>
            <a:off x="3048000" y="4191000"/>
            <a:ext cx="2514600" cy="1200288"/>
          </a:xfrm>
          <a:prstGeom prst="rect">
            <a:avLst/>
          </a:prstGeom>
          <a:noFill/>
          <a:ln>
            <a:noFill/>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Flow of Information on Water Height</a:t>
            </a:r>
            <a:endParaRPr/>
          </a:p>
        </p:txBody>
      </p:sp>
      <p:sp>
        <p:nvSpPr>
          <p:cNvPr id="664" name="Google Shape;664;p51"/>
          <p:cNvSpPr txBox="1"/>
          <p:nvPr/>
        </p:nvSpPr>
        <p:spPr>
          <a:xfrm>
            <a:off x="6019800" y="1066801"/>
            <a:ext cx="4419600" cy="984845"/>
          </a:xfrm>
          <a:prstGeom prst="rect">
            <a:avLst/>
          </a:prstGeom>
          <a:noFill/>
          <a:ln w="38100" cap="flat" cmpd="dbl">
            <a:solidFill>
              <a:srgbClr val="CC3300"/>
            </a:solidFill>
            <a:prstDash val="solid"/>
            <a:miter lim="800000"/>
            <a:headEnd type="none" w="sm" len="sm"/>
            <a:tailEnd type="none" w="sm" len="sm"/>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v = (2 * g * h) ** 0.5</a:t>
            </a:r>
            <a:endParaRPr/>
          </a:p>
          <a:p>
            <a:pPr>
              <a:spcBef>
                <a:spcPts val="1200"/>
              </a:spcBef>
              <a:buClr>
                <a:schemeClr val="accent2"/>
              </a:buClr>
              <a:buSzPts val="2400"/>
            </a:pPr>
            <a:r>
              <a:rPr lang="en-US" sz="2400" b="1">
                <a:solidFill>
                  <a:schemeClr val="accent2"/>
                </a:solidFill>
                <a:latin typeface="Times New Roman"/>
                <a:ea typeface="Times New Roman"/>
                <a:cs typeface="Times New Roman"/>
                <a:sym typeface="Times New Roman"/>
              </a:rPr>
              <a:t>Outflow Rate = f(Water Height)</a:t>
            </a:r>
            <a:endParaRPr/>
          </a:p>
        </p:txBody>
      </p:sp>
      <p:sp>
        <p:nvSpPr>
          <p:cNvPr id="2" name="TextBox 1">
            <a:extLst>
              <a:ext uri="{FF2B5EF4-FFF2-40B4-BE49-F238E27FC236}">
                <a16:creationId xmlns:a16="http://schemas.microsoft.com/office/drawing/2014/main" id="{90335D34-A810-FC21-71B3-27075012BDEA}"/>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2"/>
          <p:cNvSpPr txBox="1"/>
          <p:nvPr/>
        </p:nvSpPr>
        <p:spPr>
          <a:xfrm>
            <a:off x="1600200" y="228600"/>
            <a:ext cx="8839200" cy="762000"/>
          </a:xfrm>
          <a:prstGeom prst="rect">
            <a:avLst/>
          </a:prstGeom>
          <a:noFill/>
          <a:ln>
            <a:noFill/>
          </a:ln>
        </p:spPr>
        <p:txBody>
          <a:bodyPr spcFirstLastPara="1" wrap="square" lIns="91425" tIns="45700" rIns="91425" bIns="45700" anchor="ctr" anchorCtr="0">
            <a:noAutofit/>
          </a:bodyPr>
          <a:lstStyle/>
          <a:p>
            <a:pPr algn="ctr">
              <a:buClr>
                <a:schemeClr val="dk2"/>
              </a:buClr>
              <a:buSzPts val="4000"/>
            </a:pPr>
            <a:r>
              <a:rPr lang="en-US" sz="4000" b="1">
                <a:solidFill>
                  <a:schemeClr val="dk2"/>
                </a:solidFill>
                <a:latin typeface="Arial"/>
                <a:ea typeface="Arial"/>
                <a:cs typeface="Arial"/>
                <a:sym typeface="Arial"/>
              </a:rPr>
              <a:t>First-Order Positive-Feedback System</a:t>
            </a:r>
            <a:endParaRPr/>
          </a:p>
        </p:txBody>
      </p:sp>
      <p:grpSp>
        <p:nvGrpSpPr>
          <p:cNvPr id="670" name="Google Shape;670;p52"/>
          <p:cNvGrpSpPr/>
          <p:nvPr/>
        </p:nvGrpSpPr>
        <p:grpSpPr>
          <a:xfrm>
            <a:off x="2590800" y="1752601"/>
            <a:ext cx="6629400" cy="3268663"/>
            <a:chOff x="624" y="1728"/>
            <a:chExt cx="4176" cy="2059"/>
          </a:xfrm>
        </p:grpSpPr>
        <p:cxnSp>
          <p:nvCxnSpPr>
            <p:cNvPr id="671" name="Google Shape;671;p52"/>
            <p:cNvCxnSpPr/>
            <p:nvPr/>
          </p:nvCxnSpPr>
          <p:spPr>
            <a:xfrm>
              <a:off x="2304" y="2112"/>
              <a:ext cx="1403" cy="0"/>
            </a:xfrm>
            <a:prstGeom prst="straightConnector1">
              <a:avLst/>
            </a:prstGeom>
            <a:noFill/>
            <a:ln w="38100" cap="flat" cmpd="dbl">
              <a:solidFill>
                <a:srgbClr val="FF0066"/>
              </a:solidFill>
              <a:prstDash val="solid"/>
              <a:miter lim="800000"/>
              <a:headEnd type="none" w="med" len="med"/>
              <a:tailEnd type="triangle" w="med" len="med"/>
            </a:ln>
          </p:spPr>
        </p:cxnSp>
        <p:grpSp>
          <p:nvGrpSpPr>
            <p:cNvPr id="672" name="Google Shape;672;p52"/>
            <p:cNvGrpSpPr/>
            <p:nvPr/>
          </p:nvGrpSpPr>
          <p:grpSpPr>
            <a:xfrm>
              <a:off x="2592" y="1872"/>
              <a:ext cx="650" cy="1067"/>
              <a:chOff x="1850" y="1776"/>
              <a:chExt cx="349" cy="528"/>
            </a:xfrm>
          </p:grpSpPr>
          <p:cxnSp>
            <p:nvCxnSpPr>
              <p:cNvPr id="673" name="Google Shape;673;p52"/>
              <p:cNvCxnSpPr/>
              <p:nvPr/>
            </p:nvCxnSpPr>
            <p:spPr>
              <a:xfrm>
                <a:off x="2016" y="1776"/>
                <a:ext cx="0" cy="192"/>
              </a:xfrm>
              <a:prstGeom prst="straightConnector1">
                <a:avLst/>
              </a:prstGeom>
              <a:noFill/>
              <a:ln w="38100" cap="flat" cmpd="sng">
                <a:solidFill>
                  <a:srgbClr val="FF0066"/>
                </a:solidFill>
                <a:prstDash val="solid"/>
                <a:miter lim="800000"/>
                <a:headEnd type="none" w="med" len="med"/>
                <a:tailEnd type="none" w="med" len="med"/>
              </a:ln>
            </p:spPr>
          </p:cxnSp>
          <p:sp>
            <p:nvSpPr>
              <p:cNvPr id="674" name="Google Shape;674;p52"/>
              <p:cNvSpPr/>
              <p:nvPr/>
            </p:nvSpPr>
            <p:spPr>
              <a:xfrm>
                <a:off x="1850" y="1968"/>
                <a:ext cx="349" cy="336"/>
              </a:xfrm>
              <a:prstGeom prst="ellipse">
                <a:avLst/>
              </a:prstGeom>
              <a:noFill/>
              <a:ln w="38100" cap="flat" cmpd="sng">
                <a:solidFill>
                  <a:srgbClr val="FF0066"/>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675" name="Google Shape;675;p52"/>
              <p:cNvCxnSpPr/>
              <p:nvPr/>
            </p:nvCxnSpPr>
            <p:spPr>
              <a:xfrm>
                <a:off x="1920" y="1776"/>
                <a:ext cx="192" cy="0"/>
              </a:xfrm>
              <a:prstGeom prst="straightConnector1">
                <a:avLst/>
              </a:prstGeom>
              <a:noFill/>
              <a:ln w="38100" cap="flat" cmpd="sng">
                <a:solidFill>
                  <a:srgbClr val="FF0066"/>
                </a:solidFill>
                <a:prstDash val="solid"/>
                <a:miter lim="800000"/>
                <a:headEnd type="none" w="med" len="med"/>
                <a:tailEnd type="none" w="med" len="med"/>
              </a:ln>
            </p:spPr>
          </p:cxnSp>
        </p:grpSp>
        <p:sp>
          <p:nvSpPr>
            <p:cNvPr id="676" name="Google Shape;676;p52"/>
            <p:cNvSpPr txBox="1"/>
            <p:nvPr/>
          </p:nvSpPr>
          <p:spPr>
            <a:xfrm>
              <a:off x="3744" y="1728"/>
              <a:ext cx="902" cy="736"/>
            </a:xfrm>
            <a:prstGeom prst="rect">
              <a:avLst/>
            </a:prstGeom>
            <a:noFill/>
            <a:ln w="38100" cap="flat" cmpd="sng">
              <a:solidFill>
                <a:srgbClr val="FF0066"/>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77" name="Google Shape;677;p52"/>
            <p:cNvSpPr txBox="1"/>
            <p:nvPr/>
          </p:nvSpPr>
          <p:spPr>
            <a:xfrm>
              <a:off x="3744" y="1824"/>
              <a:ext cx="802" cy="288"/>
            </a:xfrm>
            <a:prstGeom prst="rect">
              <a:avLst/>
            </a:prstGeom>
            <a:noFill/>
            <a:ln>
              <a:noFill/>
            </a:ln>
          </p:spPr>
          <p:txBody>
            <a:bodyPr spcFirstLastPara="1" wrap="square" lIns="91425" tIns="45700" rIns="91425" bIns="45700" anchor="t" anchorCtr="0">
              <a:spAutoFit/>
            </a:bodyPr>
            <a:lstStyle/>
            <a:p>
              <a:pPr algn="ctr">
                <a:buClr>
                  <a:schemeClr val="accent2"/>
                </a:buClr>
                <a:buSzPts val="2400"/>
              </a:pPr>
              <a:r>
                <a:rPr lang="en-US" sz="2400" b="1">
                  <a:solidFill>
                    <a:schemeClr val="accent2"/>
                  </a:solidFill>
                  <a:latin typeface="Times New Roman"/>
                  <a:ea typeface="Times New Roman"/>
                  <a:cs typeface="Times New Roman"/>
                  <a:sym typeface="Times New Roman"/>
                </a:rPr>
                <a:t>  </a:t>
              </a:r>
              <a:endParaRPr/>
            </a:p>
          </p:txBody>
        </p:sp>
        <p:sp>
          <p:nvSpPr>
            <p:cNvPr id="678" name="Google Shape;678;p52"/>
            <p:cNvSpPr/>
            <p:nvPr/>
          </p:nvSpPr>
          <p:spPr>
            <a:xfrm>
              <a:off x="2112" y="1825"/>
              <a:ext cx="302" cy="504"/>
            </a:xfrm>
            <a:custGeom>
              <a:avLst/>
              <a:gdLst/>
              <a:ahLst/>
              <a:cxnLst/>
              <a:rect l="l" t="t" r="r" b="b"/>
              <a:pathLst>
                <a:path w="302" h="504" extrusionOk="0">
                  <a:moveTo>
                    <a:pt x="179" y="16"/>
                  </a:moveTo>
                  <a:cubicBezTo>
                    <a:pt x="146" y="12"/>
                    <a:pt x="112" y="0"/>
                    <a:pt x="79" y="3"/>
                  </a:cubicBezTo>
                  <a:cubicBezTo>
                    <a:pt x="13" y="9"/>
                    <a:pt x="26" y="171"/>
                    <a:pt x="17" y="229"/>
                  </a:cubicBezTo>
                  <a:cubicBezTo>
                    <a:pt x="22" y="305"/>
                    <a:pt x="0" y="426"/>
                    <a:pt x="79" y="479"/>
                  </a:cubicBezTo>
                  <a:cubicBezTo>
                    <a:pt x="92" y="488"/>
                    <a:pt x="157" y="502"/>
                    <a:pt x="167" y="504"/>
                  </a:cubicBezTo>
                  <a:cubicBezTo>
                    <a:pt x="302" y="461"/>
                    <a:pt x="209" y="353"/>
                    <a:pt x="179" y="266"/>
                  </a:cubicBezTo>
                  <a:cubicBezTo>
                    <a:pt x="196" y="216"/>
                    <a:pt x="212" y="166"/>
                    <a:pt x="230" y="116"/>
                  </a:cubicBezTo>
                  <a:cubicBezTo>
                    <a:pt x="226" y="91"/>
                    <a:pt x="232" y="62"/>
                    <a:pt x="217" y="41"/>
                  </a:cubicBezTo>
                  <a:cubicBezTo>
                    <a:pt x="188" y="0"/>
                    <a:pt x="146" y="49"/>
                    <a:pt x="179" y="16"/>
                  </a:cubicBezTo>
                  <a:close/>
                </a:path>
              </a:pathLst>
            </a:custGeom>
            <a:noFill/>
            <a:ln w="38100" cap="flat" cmpd="sng">
              <a:solidFill>
                <a:srgbClr val="CC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679" name="Google Shape;679;p52"/>
            <p:cNvSpPr txBox="1"/>
            <p:nvPr/>
          </p:nvSpPr>
          <p:spPr>
            <a:xfrm>
              <a:off x="3696" y="1872"/>
              <a:ext cx="1104" cy="288"/>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Population</a:t>
              </a:r>
              <a:endParaRPr/>
            </a:p>
          </p:txBody>
        </p:sp>
        <p:sp>
          <p:nvSpPr>
            <p:cNvPr id="680" name="Google Shape;680;p52"/>
            <p:cNvSpPr txBox="1"/>
            <p:nvPr/>
          </p:nvSpPr>
          <p:spPr>
            <a:xfrm>
              <a:off x="2208" y="3072"/>
              <a:ext cx="1392" cy="288"/>
            </a:xfrm>
            <a:prstGeom prst="rect">
              <a:avLst/>
            </a:prstGeom>
            <a:noFill/>
            <a:ln>
              <a:noFill/>
            </a:ln>
          </p:spPr>
          <p:txBody>
            <a:bodyPr spcFirstLastPara="1" wrap="square" lIns="91425" tIns="45700" rIns="91425" bIns="45700" anchor="t" anchorCtr="0">
              <a:spAutoFit/>
            </a:bodyPr>
            <a:lstStyle/>
            <a:p>
              <a:pPr algn="ctr">
                <a:buClr>
                  <a:schemeClr val="accent2"/>
                </a:buClr>
                <a:buSzPts val="2400"/>
              </a:pPr>
              <a:r>
                <a:rPr lang="en-US" sz="2400" b="1">
                  <a:solidFill>
                    <a:schemeClr val="accent2"/>
                  </a:solidFill>
                  <a:latin typeface="Times New Roman"/>
                  <a:ea typeface="Times New Roman"/>
                  <a:cs typeface="Times New Roman"/>
                  <a:sym typeface="Times New Roman"/>
                </a:rPr>
                <a:t>Net Birth Rate</a:t>
              </a:r>
              <a:endParaRPr/>
            </a:p>
          </p:txBody>
        </p:sp>
        <p:sp>
          <p:nvSpPr>
            <p:cNvPr id="681" name="Google Shape;681;p52"/>
            <p:cNvSpPr/>
            <p:nvPr/>
          </p:nvSpPr>
          <p:spPr>
            <a:xfrm rot="10740000" flipH="1">
              <a:off x="3207" y="2446"/>
              <a:ext cx="1207" cy="626"/>
            </a:xfrm>
            <a:custGeom>
              <a:avLst/>
              <a:gdLst/>
              <a:ahLst/>
              <a:cxnLst/>
              <a:rect l="l" t="t" r="r" b="b"/>
              <a:pathLst>
                <a:path w="41639" h="21600" fill="none" extrusionOk="0">
                  <a:moveTo>
                    <a:pt x="-1" y="13545"/>
                  </a:moveTo>
                  <a:cubicBezTo>
                    <a:pt x="3288" y="5362"/>
                    <a:pt x="11222" y="-1"/>
                    <a:pt x="20042" y="0"/>
                  </a:cubicBezTo>
                  <a:cubicBezTo>
                    <a:pt x="31827" y="0"/>
                    <a:pt x="41438" y="9447"/>
                    <a:pt x="41638" y="21232"/>
                  </a:cubicBezTo>
                </a:path>
                <a:path w="41639" h="21600" extrusionOk="0">
                  <a:moveTo>
                    <a:pt x="-1" y="13545"/>
                  </a:moveTo>
                  <a:cubicBezTo>
                    <a:pt x="3288" y="5362"/>
                    <a:pt x="11222" y="-1"/>
                    <a:pt x="20042" y="0"/>
                  </a:cubicBezTo>
                  <a:cubicBezTo>
                    <a:pt x="31827" y="0"/>
                    <a:pt x="41438" y="9447"/>
                    <a:pt x="41638" y="21232"/>
                  </a:cubicBezTo>
                  <a:lnTo>
                    <a:pt x="20042" y="21600"/>
                  </a:lnTo>
                  <a:lnTo>
                    <a:pt x="-1" y="13545"/>
                  </a:lnTo>
                  <a:close/>
                </a:path>
              </a:pathLst>
            </a:custGeom>
            <a:noFill/>
            <a:ln w="38100" cap="flat" cmpd="sng">
              <a:solidFill>
                <a:srgbClr val="9900CC"/>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82" name="Google Shape;682;p52"/>
            <p:cNvSpPr/>
            <p:nvPr/>
          </p:nvSpPr>
          <p:spPr>
            <a:xfrm>
              <a:off x="912" y="2448"/>
              <a:ext cx="768" cy="720"/>
            </a:xfrm>
            <a:prstGeom prst="ellipse">
              <a:avLst/>
            </a:prstGeom>
            <a:noFill/>
            <a:ln w="3810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683" name="Google Shape;683;p52"/>
            <p:cNvSpPr txBox="1"/>
            <p:nvPr/>
          </p:nvSpPr>
          <p:spPr>
            <a:xfrm>
              <a:off x="624" y="3264"/>
              <a:ext cx="1392" cy="523"/>
            </a:xfrm>
            <a:prstGeom prst="rect">
              <a:avLst/>
            </a:prstGeom>
            <a:noFill/>
            <a:ln>
              <a:noFill/>
            </a:ln>
          </p:spPr>
          <p:txBody>
            <a:bodyPr spcFirstLastPara="1" wrap="square" lIns="91425" tIns="45700" rIns="91425" bIns="45700" anchor="t" anchorCtr="0">
              <a:spAutoFit/>
            </a:bodyPr>
            <a:lstStyle/>
            <a:p>
              <a:pPr algn="ctr">
                <a:buClr>
                  <a:schemeClr val="accent2"/>
                </a:buClr>
                <a:buSzPts val="2400"/>
              </a:pPr>
              <a:r>
                <a:rPr lang="en-US" sz="2400" b="1">
                  <a:solidFill>
                    <a:schemeClr val="accent2"/>
                  </a:solidFill>
                  <a:latin typeface="Times New Roman"/>
                  <a:ea typeface="Times New Roman"/>
                  <a:cs typeface="Times New Roman"/>
                  <a:sym typeface="Times New Roman"/>
                </a:rPr>
                <a:t>Fraction Birth per Year</a:t>
              </a:r>
              <a:endParaRPr/>
            </a:p>
          </p:txBody>
        </p:sp>
        <p:sp>
          <p:nvSpPr>
            <p:cNvPr id="684" name="Google Shape;684;p52"/>
            <p:cNvSpPr/>
            <p:nvPr/>
          </p:nvSpPr>
          <p:spPr>
            <a:xfrm rot="10800000" flipH="1">
              <a:off x="1637" y="2640"/>
              <a:ext cx="1117" cy="480"/>
            </a:xfrm>
            <a:custGeom>
              <a:avLst/>
              <a:gdLst/>
              <a:ahLst/>
              <a:cxnLst/>
              <a:rect l="l" t="t" r="r" b="b"/>
              <a:pathLst>
                <a:path w="36203" h="21600" fill="none" extrusionOk="0">
                  <a:moveTo>
                    <a:pt x="-1" y="8446"/>
                  </a:moveTo>
                  <a:cubicBezTo>
                    <a:pt x="4087" y="3121"/>
                    <a:pt x="10419" y="-1"/>
                    <a:pt x="17133" y="0"/>
                  </a:cubicBezTo>
                  <a:cubicBezTo>
                    <a:pt x="25118" y="0"/>
                    <a:pt x="32453" y="4406"/>
                    <a:pt x="36203" y="11456"/>
                  </a:cubicBezTo>
                </a:path>
                <a:path w="36203" h="21600" extrusionOk="0">
                  <a:moveTo>
                    <a:pt x="-1" y="8446"/>
                  </a:moveTo>
                  <a:cubicBezTo>
                    <a:pt x="4087" y="3121"/>
                    <a:pt x="10419" y="-1"/>
                    <a:pt x="17133" y="0"/>
                  </a:cubicBezTo>
                  <a:cubicBezTo>
                    <a:pt x="25118" y="0"/>
                    <a:pt x="32453" y="4406"/>
                    <a:pt x="36203" y="11456"/>
                  </a:cubicBezTo>
                  <a:lnTo>
                    <a:pt x="17133" y="21600"/>
                  </a:lnTo>
                  <a:lnTo>
                    <a:pt x="-1" y="8446"/>
                  </a:lnTo>
                  <a:close/>
                </a:path>
              </a:pathLst>
            </a:custGeom>
            <a:noFill/>
            <a:ln w="38100" cap="flat" cmpd="sng">
              <a:solidFill>
                <a:srgbClr val="9900CC"/>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grpSp>
      <p:sp>
        <p:nvSpPr>
          <p:cNvPr id="2" name="TextBox 1">
            <a:extLst>
              <a:ext uri="{FF2B5EF4-FFF2-40B4-BE49-F238E27FC236}">
                <a16:creationId xmlns:a16="http://schemas.microsoft.com/office/drawing/2014/main" id="{703A8E4A-A9FD-C4E5-A015-A6587181F1D1}"/>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53"/>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2"/>
              </a:buClr>
              <a:buSzPts val="4400"/>
            </a:pPr>
            <a:r>
              <a:rPr lang="en-US" sz="4400">
                <a:solidFill>
                  <a:schemeClr val="dk2"/>
                </a:solidFill>
                <a:latin typeface="Arial"/>
                <a:ea typeface="Arial"/>
                <a:cs typeface="Arial"/>
                <a:sym typeface="Arial"/>
              </a:rPr>
              <a:t>The Business Cycle</a:t>
            </a:r>
            <a:endParaRPr/>
          </a:p>
        </p:txBody>
      </p:sp>
      <p:grpSp>
        <p:nvGrpSpPr>
          <p:cNvPr id="690" name="Google Shape;690;p53"/>
          <p:cNvGrpSpPr/>
          <p:nvPr/>
        </p:nvGrpSpPr>
        <p:grpSpPr>
          <a:xfrm>
            <a:off x="3810000" y="2209800"/>
            <a:ext cx="4876800" cy="3352800"/>
            <a:chOff x="1440" y="1392"/>
            <a:chExt cx="3072" cy="2112"/>
          </a:xfrm>
        </p:grpSpPr>
        <p:sp>
          <p:nvSpPr>
            <p:cNvPr id="691" name="Google Shape;691;p53"/>
            <p:cNvSpPr txBox="1"/>
            <p:nvPr/>
          </p:nvSpPr>
          <p:spPr>
            <a:xfrm>
              <a:off x="3600" y="2784"/>
              <a:ext cx="912" cy="523"/>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Sales Revenue</a:t>
              </a:r>
              <a:endParaRPr/>
            </a:p>
          </p:txBody>
        </p:sp>
        <p:sp>
          <p:nvSpPr>
            <p:cNvPr id="692" name="Google Shape;692;p53"/>
            <p:cNvSpPr txBox="1"/>
            <p:nvPr/>
          </p:nvSpPr>
          <p:spPr>
            <a:xfrm>
              <a:off x="1632" y="1392"/>
              <a:ext cx="864" cy="523"/>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Potential Orders</a:t>
              </a:r>
              <a:endParaRPr/>
            </a:p>
          </p:txBody>
        </p:sp>
        <p:sp>
          <p:nvSpPr>
            <p:cNvPr id="693" name="Google Shape;693;p53"/>
            <p:cNvSpPr txBox="1"/>
            <p:nvPr/>
          </p:nvSpPr>
          <p:spPr>
            <a:xfrm>
              <a:off x="1680" y="2400"/>
              <a:ext cx="576" cy="288"/>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Sales</a:t>
              </a:r>
              <a:endParaRPr/>
            </a:p>
          </p:txBody>
        </p:sp>
        <p:sp>
          <p:nvSpPr>
            <p:cNvPr id="694" name="Google Shape;694;p53"/>
            <p:cNvSpPr txBox="1"/>
            <p:nvPr/>
          </p:nvSpPr>
          <p:spPr>
            <a:xfrm>
              <a:off x="1488" y="3216"/>
              <a:ext cx="1152" cy="288"/>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Advertising</a:t>
              </a:r>
              <a:endParaRPr/>
            </a:p>
          </p:txBody>
        </p:sp>
        <p:cxnSp>
          <p:nvCxnSpPr>
            <p:cNvPr id="695" name="Google Shape;695;p53"/>
            <p:cNvCxnSpPr/>
            <p:nvPr/>
          </p:nvCxnSpPr>
          <p:spPr>
            <a:xfrm>
              <a:off x="2304" y="2592"/>
              <a:ext cx="1584" cy="0"/>
            </a:xfrm>
            <a:prstGeom prst="straightConnector1">
              <a:avLst/>
            </a:prstGeom>
            <a:noFill/>
            <a:ln w="19050" cap="flat" cmpd="sng">
              <a:solidFill>
                <a:schemeClr val="dk1"/>
              </a:solidFill>
              <a:prstDash val="solid"/>
              <a:miter lim="800000"/>
              <a:headEnd type="none" w="med" len="med"/>
              <a:tailEnd type="none" w="med" len="med"/>
            </a:ln>
          </p:spPr>
        </p:cxnSp>
        <p:cxnSp>
          <p:nvCxnSpPr>
            <p:cNvPr id="696" name="Google Shape;696;p53"/>
            <p:cNvCxnSpPr/>
            <p:nvPr/>
          </p:nvCxnSpPr>
          <p:spPr>
            <a:xfrm>
              <a:off x="3888" y="2592"/>
              <a:ext cx="0" cy="240"/>
            </a:xfrm>
            <a:prstGeom prst="straightConnector1">
              <a:avLst/>
            </a:prstGeom>
            <a:noFill/>
            <a:ln w="19050" cap="flat" cmpd="sng">
              <a:solidFill>
                <a:schemeClr val="dk1"/>
              </a:solidFill>
              <a:prstDash val="solid"/>
              <a:miter lim="800000"/>
              <a:headEnd type="none" w="med" len="med"/>
              <a:tailEnd type="triangle" w="med" len="med"/>
            </a:ln>
          </p:spPr>
        </p:cxnSp>
        <p:cxnSp>
          <p:nvCxnSpPr>
            <p:cNvPr id="697" name="Google Shape;697;p53"/>
            <p:cNvCxnSpPr/>
            <p:nvPr/>
          </p:nvCxnSpPr>
          <p:spPr>
            <a:xfrm>
              <a:off x="3888" y="3264"/>
              <a:ext cx="0" cy="144"/>
            </a:xfrm>
            <a:prstGeom prst="straightConnector1">
              <a:avLst/>
            </a:prstGeom>
            <a:noFill/>
            <a:ln w="19050" cap="flat" cmpd="sng">
              <a:solidFill>
                <a:schemeClr val="dk1"/>
              </a:solidFill>
              <a:prstDash val="solid"/>
              <a:miter lim="800000"/>
              <a:headEnd type="none" w="med" len="med"/>
              <a:tailEnd type="none" w="med" len="med"/>
            </a:ln>
          </p:spPr>
        </p:cxnSp>
        <p:cxnSp>
          <p:nvCxnSpPr>
            <p:cNvPr id="698" name="Google Shape;698;p53"/>
            <p:cNvCxnSpPr/>
            <p:nvPr/>
          </p:nvCxnSpPr>
          <p:spPr>
            <a:xfrm rot="10800000">
              <a:off x="2592" y="3408"/>
              <a:ext cx="1296"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699" name="Google Shape;699;p53"/>
            <p:cNvCxnSpPr/>
            <p:nvPr/>
          </p:nvCxnSpPr>
          <p:spPr>
            <a:xfrm rot="10800000">
              <a:off x="1920" y="2688"/>
              <a:ext cx="0" cy="528"/>
            </a:xfrm>
            <a:prstGeom prst="straightConnector1">
              <a:avLst/>
            </a:prstGeom>
            <a:noFill/>
            <a:ln w="19050" cap="flat" cmpd="sng">
              <a:solidFill>
                <a:schemeClr val="dk1"/>
              </a:solidFill>
              <a:prstDash val="solid"/>
              <a:miter lim="800000"/>
              <a:headEnd type="none" w="med" len="med"/>
              <a:tailEnd type="triangle" w="med" len="med"/>
            </a:ln>
          </p:spPr>
        </p:cxnSp>
        <p:cxnSp>
          <p:nvCxnSpPr>
            <p:cNvPr id="700" name="Google Shape;700;p53"/>
            <p:cNvCxnSpPr/>
            <p:nvPr/>
          </p:nvCxnSpPr>
          <p:spPr>
            <a:xfrm rot="10800000">
              <a:off x="1440" y="2544"/>
              <a:ext cx="240" cy="0"/>
            </a:xfrm>
            <a:prstGeom prst="straightConnector1">
              <a:avLst/>
            </a:prstGeom>
            <a:noFill/>
            <a:ln w="19050" cap="flat" cmpd="sng">
              <a:solidFill>
                <a:schemeClr val="dk1"/>
              </a:solidFill>
              <a:prstDash val="solid"/>
              <a:miter lim="800000"/>
              <a:headEnd type="none" w="med" len="med"/>
              <a:tailEnd type="none" w="med" len="med"/>
            </a:ln>
          </p:spPr>
        </p:cxnSp>
        <p:cxnSp>
          <p:nvCxnSpPr>
            <p:cNvPr id="701" name="Google Shape;701;p53"/>
            <p:cNvCxnSpPr/>
            <p:nvPr/>
          </p:nvCxnSpPr>
          <p:spPr>
            <a:xfrm rot="10800000">
              <a:off x="1440" y="1680"/>
              <a:ext cx="0" cy="864"/>
            </a:xfrm>
            <a:prstGeom prst="straightConnector1">
              <a:avLst/>
            </a:prstGeom>
            <a:noFill/>
            <a:ln w="19050" cap="flat" cmpd="sng">
              <a:solidFill>
                <a:schemeClr val="dk1"/>
              </a:solidFill>
              <a:prstDash val="solid"/>
              <a:miter lim="800000"/>
              <a:headEnd type="none" w="med" len="med"/>
              <a:tailEnd type="none" w="med" len="med"/>
            </a:ln>
          </p:spPr>
        </p:cxnSp>
        <p:cxnSp>
          <p:nvCxnSpPr>
            <p:cNvPr id="702" name="Google Shape;702;p53"/>
            <p:cNvCxnSpPr/>
            <p:nvPr/>
          </p:nvCxnSpPr>
          <p:spPr>
            <a:xfrm>
              <a:off x="1440" y="1680"/>
              <a:ext cx="240"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703" name="Google Shape;703;p53"/>
            <p:cNvCxnSpPr/>
            <p:nvPr/>
          </p:nvCxnSpPr>
          <p:spPr>
            <a:xfrm>
              <a:off x="2400" y="1632"/>
              <a:ext cx="192" cy="0"/>
            </a:xfrm>
            <a:prstGeom prst="straightConnector1">
              <a:avLst/>
            </a:prstGeom>
            <a:noFill/>
            <a:ln w="19050" cap="flat" cmpd="sng">
              <a:solidFill>
                <a:schemeClr val="dk1"/>
              </a:solidFill>
              <a:prstDash val="solid"/>
              <a:miter lim="800000"/>
              <a:headEnd type="none" w="med" len="med"/>
              <a:tailEnd type="none" w="med" len="med"/>
            </a:ln>
          </p:spPr>
        </p:cxnSp>
        <p:cxnSp>
          <p:nvCxnSpPr>
            <p:cNvPr id="704" name="Google Shape;704;p53"/>
            <p:cNvCxnSpPr/>
            <p:nvPr/>
          </p:nvCxnSpPr>
          <p:spPr>
            <a:xfrm>
              <a:off x="2592" y="1632"/>
              <a:ext cx="0" cy="624"/>
            </a:xfrm>
            <a:prstGeom prst="straightConnector1">
              <a:avLst/>
            </a:prstGeom>
            <a:noFill/>
            <a:ln w="19050" cap="flat" cmpd="sng">
              <a:solidFill>
                <a:schemeClr val="dk1"/>
              </a:solidFill>
              <a:prstDash val="solid"/>
              <a:miter lim="800000"/>
              <a:headEnd type="none" w="med" len="med"/>
              <a:tailEnd type="none" w="med" len="med"/>
            </a:ln>
          </p:spPr>
        </p:cxnSp>
        <p:cxnSp>
          <p:nvCxnSpPr>
            <p:cNvPr id="705" name="Google Shape;705;p53"/>
            <p:cNvCxnSpPr/>
            <p:nvPr/>
          </p:nvCxnSpPr>
          <p:spPr>
            <a:xfrm rot="10800000">
              <a:off x="2304" y="2544"/>
              <a:ext cx="1008" cy="0"/>
            </a:xfrm>
            <a:prstGeom prst="straightConnector1">
              <a:avLst/>
            </a:prstGeom>
            <a:noFill/>
            <a:ln w="19050" cap="flat" cmpd="sng">
              <a:solidFill>
                <a:schemeClr val="dk1"/>
              </a:solidFill>
              <a:prstDash val="solid"/>
              <a:miter lim="800000"/>
              <a:headEnd type="none" w="med" len="med"/>
              <a:tailEnd type="triangle" w="med" len="med"/>
            </a:ln>
          </p:spPr>
        </p:cxnSp>
        <p:sp>
          <p:nvSpPr>
            <p:cNvPr id="706" name="Google Shape;706;p53"/>
            <p:cNvSpPr txBox="1"/>
            <p:nvPr/>
          </p:nvSpPr>
          <p:spPr>
            <a:xfrm>
              <a:off x="2496" y="2832"/>
              <a:ext cx="816" cy="288"/>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       ( + )</a:t>
              </a:r>
              <a:endParaRPr/>
            </a:p>
          </p:txBody>
        </p:sp>
        <p:sp>
          <p:nvSpPr>
            <p:cNvPr id="707" name="Google Shape;707;p53"/>
            <p:cNvSpPr txBox="1"/>
            <p:nvPr/>
          </p:nvSpPr>
          <p:spPr>
            <a:xfrm>
              <a:off x="1632" y="1968"/>
              <a:ext cx="768" cy="288"/>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  ( - )</a:t>
              </a:r>
              <a:endParaRPr/>
            </a:p>
          </p:txBody>
        </p:sp>
        <p:cxnSp>
          <p:nvCxnSpPr>
            <p:cNvPr id="708" name="Google Shape;708;p53"/>
            <p:cNvCxnSpPr/>
            <p:nvPr/>
          </p:nvCxnSpPr>
          <p:spPr>
            <a:xfrm flipH="1">
              <a:off x="2256" y="2256"/>
              <a:ext cx="336" cy="240"/>
            </a:xfrm>
            <a:prstGeom prst="straightConnector1">
              <a:avLst/>
            </a:prstGeom>
            <a:noFill/>
            <a:ln w="19050" cap="flat" cmpd="sng">
              <a:solidFill>
                <a:schemeClr val="dk1"/>
              </a:solidFill>
              <a:prstDash val="solid"/>
              <a:miter lim="800000"/>
              <a:headEnd type="none" w="med" len="med"/>
              <a:tailEnd type="triangle" w="med" len="med"/>
            </a:ln>
          </p:spPr>
        </p:cxnSp>
        <p:cxnSp>
          <p:nvCxnSpPr>
            <p:cNvPr id="709" name="Google Shape;709;p53"/>
            <p:cNvCxnSpPr/>
            <p:nvPr/>
          </p:nvCxnSpPr>
          <p:spPr>
            <a:xfrm rot="10800000">
              <a:off x="3312" y="1872"/>
              <a:ext cx="0" cy="672"/>
            </a:xfrm>
            <a:prstGeom prst="straightConnector1">
              <a:avLst/>
            </a:prstGeom>
            <a:noFill/>
            <a:ln w="19050" cap="flat" cmpd="sng">
              <a:solidFill>
                <a:schemeClr val="dk1"/>
              </a:solidFill>
              <a:prstDash val="solid"/>
              <a:miter lim="800000"/>
              <a:headEnd type="none" w="med" len="med"/>
              <a:tailEnd type="none" w="med" len="med"/>
            </a:ln>
          </p:spPr>
        </p:cxnSp>
        <p:sp>
          <p:nvSpPr>
            <p:cNvPr id="710" name="Google Shape;710;p53"/>
            <p:cNvSpPr txBox="1"/>
            <p:nvPr/>
          </p:nvSpPr>
          <p:spPr>
            <a:xfrm>
              <a:off x="2736" y="1536"/>
              <a:ext cx="1488" cy="288"/>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Retail Inventory</a:t>
              </a:r>
              <a:endParaRPr/>
            </a:p>
          </p:txBody>
        </p:sp>
      </p:grpSp>
      <p:sp>
        <p:nvSpPr>
          <p:cNvPr id="2" name="TextBox 1">
            <a:extLst>
              <a:ext uri="{FF2B5EF4-FFF2-40B4-BE49-F238E27FC236}">
                <a16:creationId xmlns:a16="http://schemas.microsoft.com/office/drawing/2014/main" id="{3490C2B7-8B61-6229-4487-72F750DDC084}"/>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grpSp>
        <p:nvGrpSpPr>
          <p:cNvPr id="715" name="Google Shape;715;p54"/>
          <p:cNvGrpSpPr/>
          <p:nvPr/>
        </p:nvGrpSpPr>
        <p:grpSpPr>
          <a:xfrm>
            <a:off x="1600200" y="152400"/>
            <a:ext cx="9144000" cy="6381750"/>
            <a:chOff x="48" y="96"/>
            <a:chExt cx="5760" cy="4020"/>
          </a:xfrm>
        </p:grpSpPr>
        <p:cxnSp>
          <p:nvCxnSpPr>
            <p:cNvPr id="716" name="Google Shape;716;p54"/>
            <p:cNvCxnSpPr/>
            <p:nvPr/>
          </p:nvCxnSpPr>
          <p:spPr>
            <a:xfrm>
              <a:off x="864" y="2160"/>
              <a:ext cx="3408" cy="0"/>
            </a:xfrm>
            <a:prstGeom prst="straightConnector1">
              <a:avLst/>
            </a:prstGeom>
            <a:noFill/>
            <a:ln w="57150" cap="flat" cmpd="sng">
              <a:solidFill>
                <a:schemeClr val="dk1"/>
              </a:solidFill>
              <a:prstDash val="solid"/>
              <a:miter lim="800000"/>
              <a:headEnd type="none" w="med" len="med"/>
              <a:tailEnd type="triangle" w="med" len="med"/>
            </a:ln>
          </p:spPr>
        </p:cxnSp>
        <p:sp>
          <p:nvSpPr>
            <p:cNvPr id="717" name="Google Shape;717;p54"/>
            <p:cNvSpPr txBox="1"/>
            <p:nvPr/>
          </p:nvSpPr>
          <p:spPr>
            <a:xfrm>
              <a:off x="4272" y="1920"/>
              <a:ext cx="1536" cy="523"/>
            </a:xfrm>
            <a:prstGeom prst="rect">
              <a:avLst/>
            </a:prstGeom>
            <a:noFill/>
            <a:ln>
              <a:noFill/>
            </a:ln>
          </p:spPr>
          <p:txBody>
            <a:bodyPr spcFirstLastPara="1" wrap="square" lIns="91425" tIns="45700" rIns="91425" bIns="45700" anchor="t" anchorCtr="0">
              <a:spAutoFit/>
            </a:bodyPr>
            <a:lstStyle/>
            <a:p>
              <a:pPr algn="ctr">
                <a:buClr>
                  <a:srgbClr val="0000CC"/>
                </a:buClr>
                <a:buSzPts val="2400"/>
              </a:pPr>
              <a:r>
                <a:rPr lang="en-US" sz="2400" b="1">
                  <a:solidFill>
                    <a:srgbClr val="0000CC"/>
                  </a:solidFill>
                  <a:latin typeface="Times New Roman"/>
                  <a:ea typeface="Times New Roman"/>
                  <a:cs typeface="Times New Roman"/>
                  <a:sym typeface="Times New Roman"/>
                </a:rPr>
                <a:t>Degree of       User Satisfaction</a:t>
              </a:r>
              <a:endParaRPr/>
            </a:p>
          </p:txBody>
        </p:sp>
        <p:cxnSp>
          <p:nvCxnSpPr>
            <p:cNvPr id="718" name="Google Shape;718;p54"/>
            <p:cNvCxnSpPr/>
            <p:nvPr/>
          </p:nvCxnSpPr>
          <p:spPr>
            <a:xfrm>
              <a:off x="2544" y="960"/>
              <a:ext cx="1296" cy="1200"/>
            </a:xfrm>
            <a:prstGeom prst="straightConnector1">
              <a:avLst/>
            </a:prstGeom>
            <a:noFill/>
            <a:ln w="28575" cap="flat" cmpd="sng">
              <a:solidFill>
                <a:schemeClr val="dk1"/>
              </a:solidFill>
              <a:prstDash val="solid"/>
              <a:miter lim="800000"/>
              <a:headEnd type="none" w="med" len="med"/>
              <a:tailEnd type="triangle" w="med" len="med"/>
            </a:ln>
          </p:spPr>
        </p:cxnSp>
        <p:sp>
          <p:nvSpPr>
            <p:cNvPr id="719" name="Google Shape;719;p54"/>
            <p:cNvSpPr txBox="1"/>
            <p:nvPr/>
          </p:nvSpPr>
          <p:spPr>
            <a:xfrm>
              <a:off x="2304" y="3360"/>
              <a:ext cx="1632" cy="756"/>
            </a:xfrm>
            <a:prstGeom prst="rect">
              <a:avLst/>
            </a:prstGeom>
            <a:noFill/>
            <a:ln>
              <a:noFill/>
            </a:ln>
          </p:spPr>
          <p:txBody>
            <a:bodyPr spcFirstLastPara="1" wrap="square" lIns="91425" tIns="45700" rIns="91425" bIns="45700" anchor="t" anchorCtr="0">
              <a:spAutoFit/>
            </a:bodyPr>
            <a:lstStyle/>
            <a:p>
              <a:pPr algn="ctr">
                <a:buClr>
                  <a:srgbClr val="9900FF"/>
                </a:buClr>
                <a:buSzPts val="2400"/>
              </a:pPr>
              <a:r>
                <a:rPr lang="en-US" sz="2400" b="1">
                  <a:solidFill>
                    <a:srgbClr val="9900FF"/>
                  </a:solidFill>
                  <a:latin typeface="Times New Roman"/>
                  <a:ea typeface="Times New Roman"/>
                  <a:cs typeface="Times New Roman"/>
                  <a:sym typeface="Times New Roman"/>
                </a:rPr>
                <a:t>Effort to Access Information Resource</a:t>
              </a:r>
              <a:endParaRPr/>
            </a:p>
          </p:txBody>
        </p:sp>
        <p:sp>
          <p:nvSpPr>
            <p:cNvPr id="720" name="Google Shape;720;p54"/>
            <p:cNvSpPr txBox="1"/>
            <p:nvPr/>
          </p:nvSpPr>
          <p:spPr>
            <a:xfrm>
              <a:off x="48" y="288"/>
              <a:ext cx="1296" cy="523"/>
            </a:xfrm>
            <a:prstGeom prst="rect">
              <a:avLst/>
            </a:prstGeom>
            <a:noFill/>
            <a:ln>
              <a:noFill/>
            </a:ln>
          </p:spPr>
          <p:txBody>
            <a:bodyPr spcFirstLastPara="1" wrap="square" lIns="91425" tIns="45700" rIns="91425" bIns="45700" anchor="t" anchorCtr="0">
              <a:spAutoFit/>
            </a:bodyPr>
            <a:lstStyle/>
            <a:p>
              <a:pPr algn="ctr">
                <a:buClr>
                  <a:srgbClr val="9900FF"/>
                </a:buClr>
                <a:buSzPts val="2400"/>
              </a:pPr>
              <a:r>
                <a:rPr lang="en-US" sz="2400" b="1">
                  <a:solidFill>
                    <a:srgbClr val="9900FF"/>
                  </a:solidFill>
                  <a:latin typeface="Times New Roman"/>
                  <a:ea typeface="Times New Roman"/>
                  <a:cs typeface="Times New Roman"/>
                  <a:sym typeface="Times New Roman"/>
                </a:rPr>
                <a:t>Library Attractiveness</a:t>
              </a:r>
              <a:endParaRPr/>
            </a:p>
          </p:txBody>
        </p:sp>
        <p:cxnSp>
          <p:nvCxnSpPr>
            <p:cNvPr id="721" name="Google Shape;721;p54"/>
            <p:cNvCxnSpPr/>
            <p:nvPr/>
          </p:nvCxnSpPr>
          <p:spPr>
            <a:xfrm>
              <a:off x="1008" y="960"/>
              <a:ext cx="1296" cy="1200"/>
            </a:xfrm>
            <a:prstGeom prst="straightConnector1">
              <a:avLst/>
            </a:prstGeom>
            <a:noFill/>
            <a:ln w="28575" cap="flat" cmpd="sng">
              <a:solidFill>
                <a:schemeClr val="dk1"/>
              </a:solidFill>
              <a:prstDash val="solid"/>
              <a:miter lim="800000"/>
              <a:headEnd type="none" w="med" len="med"/>
              <a:tailEnd type="triangle" w="med" len="med"/>
            </a:ln>
          </p:spPr>
        </p:cxnSp>
        <p:cxnSp>
          <p:nvCxnSpPr>
            <p:cNvPr id="722" name="Google Shape;722;p54"/>
            <p:cNvCxnSpPr/>
            <p:nvPr/>
          </p:nvCxnSpPr>
          <p:spPr>
            <a:xfrm rot="10800000" flipH="1">
              <a:off x="3024" y="2160"/>
              <a:ext cx="1008" cy="1200"/>
            </a:xfrm>
            <a:prstGeom prst="straightConnector1">
              <a:avLst/>
            </a:prstGeom>
            <a:noFill/>
            <a:ln w="28575" cap="flat" cmpd="sng">
              <a:solidFill>
                <a:schemeClr val="dk1"/>
              </a:solidFill>
              <a:prstDash val="solid"/>
              <a:miter lim="800000"/>
              <a:headEnd type="none" w="med" len="med"/>
              <a:tailEnd type="triangle" w="med" len="med"/>
            </a:ln>
          </p:spPr>
        </p:cxnSp>
        <p:cxnSp>
          <p:nvCxnSpPr>
            <p:cNvPr id="723" name="Google Shape;723;p54"/>
            <p:cNvCxnSpPr/>
            <p:nvPr/>
          </p:nvCxnSpPr>
          <p:spPr>
            <a:xfrm rot="10800000" flipH="1">
              <a:off x="1584" y="2160"/>
              <a:ext cx="1008" cy="1200"/>
            </a:xfrm>
            <a:prstGeom prst="straightConnector1">
              <a:avLst/>
            </a:prstGeom>
            <a:noFill/>
            <a:ln w="28575" cap="flat" cmpd="sng">
              <a:solidFill>
                <a:schemeClr val="dk1"/>
              </a:solidFill>
              <a:prstDash val="solid"/>
              <a:miter lim="800000"/>
              <a:headEnd type="none" w="med" len="med"/>
              <a:tailEnd type="triangle" w="med" len="med"/>
            </a:ln>
          </p:spPr>
        </p:cxnSp>
        <p:sp>
          <p:nvSpPr>
            <p:cNvPr id="724" name="Google Shape;724;p54"/>
            <p:cNvSpPr txBox="1"/>
            <p:nvPr/>
          </p:nvSpPr>
          <p:spPr>
            <a:xfrm>
              <a:off x="624" y="3360"/>
              <a:ext cx="1632" cy="288"/>
            </a:xfrm>
            <a:prstGeom prst="rect">
              <a:avLst/>
            </a:prstGeom>
            <a:noFill/>
            <a:ln>
              <a:noFill/>
            </a:ln>
          </p:spPr>
          <p:txBody>
            <a:bodyPr spcFirstLastPara="1" wrap="square" lIns="91425" tIns="45700" rIns="91425" bIns="45700" anchor="t" anchorCtr="0">
              <a:spAutoFit/>
            </a:bodyPr>
            <a:lstStyle/>
            <a:p>
              <a:pPr algn="ctr">
                <a:buClr>
                  <a:srgbClr val="9900FF"/>
                </a:buClr>
                <a:buSzPts val="2400"/>
              </a:pPr>
              <a:r>
                <a:rPr lang="en-US" sz="2400" b="1">
                  <a:solidFill>
                    <a:srgbClr val="9900FF"/>
                  </a:solidFill>
                  <a:latin typeface="Times New Roman"/>
                  <a:ea typeface="Times New Roman"/>
                  <a:cs typeface="Times New Roman"/>
                  <a:sym typeface="Times New Roman"/>
                </a:rPr>
                <a:t>Quality of Service</a:t>
              </a:r>
              <a:endParaRPr/>
            </a:p>
          </p:txBody>
        </p:sp>
        <p:sp>
          <p:nvSpPr>
            <p:cNvPr id="725" name="Google Shape;725;p54"/>
            <p:cNvSpPr txBox="1"/>
            <p:nvPr/>
          </p:nvSpPr>
          <p:spPr>
            <a:xfrm>
              <a:off x="1680" y="96"/>
              <a:ext cx="1488" cy="756"/>
            </a:xfrm>
            <a:prstGeom prst="rect">
              <a:avLst/>
            </a:prstGeom>
            <a:noFill/>
            <a:ln>
              <a:noFill/>
            </a:ln>
          </p:spPr>
          <p:txBody>
            <a:bodyPr spcFirstLastPara="1" wrap="square" lIns="91425" tIns="45700" rIns="91425" bIns="45700" anchor="t" anchorCtr="0">
              <a:spAutoFit/>
            </a:bodyPr>
            <a:lstStyle/>
            <a:p>
              <a:pPr algn="ctr">
                <a:buClr>
                  <a:srgbClr val="9900FF"/>
                </a:buClr>
                <a:buSzPts val="2400"/>
              </a:pPr>
              <a:r>
                <a:rPr lang="en-US" sz="2400" b="1">
                  <a:solidFill>
                    <a:srgbClr val="9900FF"/>
                  </a:solidFill>
                  <a:latin typeface="Times New Roman"/>
                  <a:ea typeface="Times New Roman"/>
                  <a:cs typeface="Times New Roman"/>
                  <a:sym typeface="Times New Roman"/>
                </a:rPr>
                <a:t>Ability to Access Information Sought</a:t>
              </a:r>
              <a:endParaRPr/>
            </a:p>
          </p:txBody>
        </p:sp>
        <p:sp>
          <p:nvSpPr>
            <p:cNvPr id="726" name="Google Shape;726;p54"/>
            <p:cNvSpPr txBox="1"/>
            <p:nvPr/>
          </p:nvSpPr>
          <p:spPr>
            <a:xfrm>
              <a:off x="48" y="960"/>
              <a:ext cx="864" cy="404"/>
            </a:xfrm>
            <a:prstGeom prst="rect">
              <a:avLst/>
            </a:prstGeom>
            <a:noFill/>
            <a:ln>
              <a:noFill/>
            </a:ln>
          </p:spPr>
          <p:txBody>
            <a:bodyPr spcFirstLastPara="1" wrap="square" lIns="91425" tIns="45700" rIns="91425" bIns="45700" anchor="t" anchorCtr="0">
              <a:spAutoFit/>
            </a:bodyPr>
            <a:lstStyle/>
            <a:p>
              <a:pPr algn="ctr">
                <a:buClr>
                  <a:schemeClr val="dk1"/>
                </a:buClr>
                <a:buSzPts val="1800"/>
              </a:pPr>
              <a:r>
                <a:rPr lang="en-US" b="1">
                  <a:solidFill>
                    <a:schemeClr val="dk1"/>
                  </a:solidFill>
                  <a:latin typeface="Times New Roman"/>
                  <a:ea typeface="Times New Roman"/>
                  <a:cs typeface="Times New Roman"/>
                  <a:sym typeface="Times New Roman"/>
                </a:rPr>
                <a:t>Wall Paintings</a:t>
              </a:r>
              <a:endParaRPr/>
            </a:p>
          </p:txBody>
        </p:sp>
        <p:sp>
          <p:nvSpPr>
            <p:cNvPr id="727" name="Google Shape;727;p54"/>
            <p:cNvSpPr txBox="1"/>
            <p:nvPr/>
          </p:nvSpPr>
          <p:spPr>
            <a:xfrm>
              <a:off x="192" y="1392"/>
              <a:ext cx="96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Illumination</a:t>
              </a:r>
              <a:endParaRPr/>
            </a:p>
          </p:txBody>
        </p:sp>
        <p:sp>
          <p:nvSpPr>
            <p:cNvPr id="728" name="Google Shape;728;p54"/>
            <p:cNvSpPr txBox="1"/>
            <p:nvPr/>
          </p:nvSpPr>
          <p:spPr>
            <a:xfrm>
              <a:off x="432" y="1680"/>
              <a:ext cx="1104" cy="404"/>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Air-conditioning</a:t>
              </a:r>
              <a:endParaRPr/>
            </a:p>
          </p:txBody>
        </p:sp>
        <p:sp>
          <p:nvSpPr>
            <p:cNvPr id="729" name="Google Shape;729;p54"/>
            <p:cNvSpPr txBox="1"/>
            <p:nvPr/>
          </p:nvSpPr>
          <p:spPr>
            <a:xfrm>
              <a:off x="1200" y="816"/>
              <a:ext cx="1104"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Sitting Comfort</a:t>
              </a:r>
              <a:endParaRPr/>
            </a:p>
          </p:txBody>
        </p:sp>
        <p:sp>
          <p:nvSpPr>
            <p:cNvPr id="730" name="Google Shape;730;p54"/>
            <p:cNvSpPr txBox="1"/>
            <p:nvPr/>
          </p:nvSpPr>
          <p:spPr>
            <a:xfrm>
              <a:off x="1680" y="1200"/>
              <a:ext cx="864"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Space</a:t>
              </a:r>
              <a:endParaRPr/>
            </a:p>
          </p:txBody>
        </p:sp>
        <p:sp>
          <p:nvSpPr>
            <p:cNvPr id="731" name="Google Shape;731;p54"/>
            <p:cNvSpPr txBox="1"/>
            <p:nvPr/>
          </p:nvSpPr>
          <p:spPr>
            <a:xfrm>
              <a:off x="2928" y="576"/>
              <a:ext cx="864" cy="750"/>
            </a:xfrm>
            <a:prstGeom prst="rect">
              <a:avLst/>
            </a:prstGeom>
            <a:noFill/>
            <a:ln>
              <a:noFill/>
            </a:ln>
          </p:spPr>
          <p:txBody>
            <a:bodyPr spcFirstLastPara="1" wrap="square" lIns="91425" tIns="45700" rIns="91425" bIns="45700" anchor="t" anchorCtr="0">
              <a:spAutoFit/>
            </a:bodyPr>
            <a:lstStyle/>
            <a:p>
              <a:pPr algn="ctr">
                <a:buClr>
                  <a:schemeClr val="dk1"/>
                </a:buClr>
                <a:buSzPts val="1800"/>
              </a:pPr>
              <a:r>
                <a:rPr lang="en-US" b="1">
                  <a:solidFill>
                    <a:schemeClr val="dk1"/>
                  </a:solidFill>
                  <a:latin typeface="Times New Roman"/>
                  <a:ea typeface="Times New Roman"/>
                  <a:cs typeface="Times New Roman"/>
                  <a:sym typeface="Times New Roman"/>
                </a:rPr>
                <a:t>Quantum of Inf Resource Available</a:t>
              </a:r>
              <a:endParaRPr/>
            </a:p>
          </p:txBody>
        </p:sp>
        <p:sp>
          <p:nvSpPr>
            <p:cNvPr id="732" name="Google Shape;732;p54"/>
            <p:cNvSpPr txBox="1"/>
            <p:nvPr/>
          </p:nvSpPr>
          <p:spPr>
            <a:xfrm>
              <a:off x="2160" y="1680"/>
              <a:ext cx="864"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No. of Users</a:t>
              </a:r>
              <a:endParaRPr/>
            </a:p>
          </p:txBody>
        </p:sp>
        <p:sp>
          <p:nvSpPr>
            <p:cNvPr id="733" name="Google Shape;733;p54"/>
            <p:cNvSpPr txBox="1"/>
            <p:nvPr/>
          </p:nvSpPr>
          <p:spPr>
            <a:xfrm>
              <a:off x="3312" y="1344"/>
              <a:ext cx="864" cy="577"/>
            </a:xfrm>
            <a:prstGeom prst="rect">
              <a:avLst/>
            </a:prstGeom>
            <a:noFill/>
            <a:ln>
              <a:noFill/>
            </a:ln>
          </p:spPr>
          <p:txBody>
            <a:bodyPr spcFirstLastPara="1" wrap="square" lIns="91425" tIns="45700" rIns="91425" bIns="45700" anchor="t" anchorCtr="0">
              <a:spAutoFit/>
            </a:bodyPr>
            <a:lstStyle/>
            <a:p>
              <a:pPr algn="ctr">
                <a:buClr>
                  <a:schemeClr val="dk1"/>
                </a:buClr>
                <a:buSzPts val="1800"/>
              </a:pPr>
              <a:r>
                <a:rPr lang="en-US" b="1">
                  <a:solidFill>
                    <a:schemeClr val="dk1"/>
                  </a:solidFill>
                  <a:latin typeface="Times New Roman"/>
                  <a:ea typeface="Times New Roman"/>
                  <a:cs typeface="Times New Roman"/>
                  <a:sym typeface="Times New Roman"/>
                </a:rPr>
                <a:t>Network Connectivity</a:t>
              </a:r>
              <a:endParaRPr/>
            </a:p>
          </p:txBody>
        </p:sp>
        <p:sp>
          <p:nvSpPr>
            <p:cNvPr id="734" name="Google Shape;734;p54"/>
            <p:cNvSpPr txBox="1"/>
            <p:nvPr/>
          </p:nvSpPr>
          <p:spPr>
            <a:xfrm>
              <a:off x="2160" y="2880"/>
              <a:ext cx="864" cy="404"/>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Work Culture</a:t>
              </a:r>
              <a:endParaRPr/>
            </a:p>
          </p:txBody>
        </p:sp>
        <p:sp>
          <p:nvSpPr>
            <p:cNvPr id="735" name="Google Shape;735;p54"/>
            <p:cNvSpPr txBox="1"/>
            <p:nvPr/>
          </p:nvSpPr>
          <p:spPr>
            <a:xfrm>
              <a:off x="768" y="2448"/>
              <a:ext cx="864" cy="404"/>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Online Services</a:t>
              </a:r>
              <a:endParaRPr/>
            </a:p>
          </p:txBody>
        </p:sp>
        <p:sp>
          <p:nvSpPr>
            <p:cNvPr id="736" name="Google Shape;736;p54"/>
            <p:cNvSpPr txBox="1"/>
            <p:nvPr/>
          </p:nvSpPr>
          <p:spPr>
            <a:xfrm>
              <a:off x="3504" y="2784"/>
              <a:ext cx="1152" cy="577"/>
            </a:xfrm>
            <a:prstGeom prst="rect">
              <a:avLst/>
            </a:prstGeom>
            <a:noFill/>
            <a:ln>
              <a:noFill/>
            </a:ln>
          </p:spPr>
          <p:txBody>
            <a:bodyPr spcFirstLastPara="1" wrap="square" lIns="91425" tIns="45700" rIns="91425" bIns="45700" anchor="t" anchorCtr="0">
              <a:spAutoFit/>
            </a:bodyPr>
            <a:lstStyle/>
            <a:p>
              <a:pPr algn="ctr">
                <a:buClr>
                  <a:schemeClr val="dk1"/>
                </a:buClr>
                <a:buSzPts val="1800"/>
              </a:pPr>
              <a:r>
                <a:rPr lang="en-US" b="1">
                  <a:solidFill>
                    <a:schemeClr val="dk1"/>
                  </a:solidFill>
                  <a:latin typeface="Times New Roman"/>
                  <a:ea typeface="Times New Roman"/>
                  <a:cs typeface="Times New Roman"/>
                  <a:sym typeface="Times New Roman"/>
                </a:rPr>
                <a:t>Organization of Information Resources</a:t>
              </a:r>
              <a:endParaRPr/>
            </a:p>
          </p:txBody>
        </p:sp>
        <p:cxnSp>
          <p:nvCxnSpPr>
            <p:cNvPr id="737" name="Google Shape;737;p54"/>
            <p:cNvCxnSpPr/>
            <p:nvPr/>
          </p:nvCxnSpPr>
          <p:spPr>
            <a:xfrm>
              <a:off x="3024" y="1824"/>
              <a:ext cx="432" cy="0"/>
            </a:xfrm>
            <a:prstGeom prst="straightConnector1">
              <a:avLst/>
            </a:prstGeom>
            <a:noFill/>
            <a:ln w="19050" cap="flat" cmpd="sng">
              <a:solidFill>
                <a:schemeClr val="dk1"/>
              </a:solidFill>
              <a:prstDash val="solid"/>
              <a:miter lim="800000"/>
              <a:headEnd type="none" w="med" len="med"/>
              <a:tailEnd type="triangle" w="med" len="med"/>
            </a:ln>
          </p:spPr>
        </p:cxnSp>
        <p:sp>
          <p:nvSpPr>
            <p:cNvPr id="738" name="Google Shape;738;p54"/>
            <p:cNvSpPr/>
            <p:nvPr/>
          </p:nvSpPr>
          <p:spPr>
            <a:xfrm>
              <a:off x="3692" y="1704"/>
              <a:ext cx="5" cy="312"/>
            </a:xfrm>
            <a:custGeom>
              <a:avLst/>
              <a:gdLst/>
              <a:ahLst/>
              <a:cxnLst/>
              <a:rect l="l" t="t" r="r" b="b"/>
              <a:pathLst>
                <a:path w="5" h="312" extrusionOk="0">
                  <a:moveTo>
                    <a:pt x="0" y="0"/>
                  </a:moveTo>
                  <a:lnTo>
                    <a:pt x="5" y="312"/>
                  </a:lnTo>
                </a:path>
              </a:pathLst>
            </a:custGeom>
            <a:noFill/>
            <a:ln w="19050" cap="flat"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739" name="Google Shape;739;p54"/>
            <p:cNvCxnSpPr/>
            <p:nvPr/>
          </p:nvCxnSpPr>
          <p:spPr>
            <a:xfrm>
              <a:off x="3216" y="1152"/>
              <a:ext cx="0" cy="432"/>
            </a:xfrm>
            <a:prstGeom prst="straightConnector1">
              <a:avLst/>
            </a:prstGeom>
            <a:noFill/>
            <a:ln w="19050" cap="flat" cmpd="sng">
              <a:solidFill>
                <a:schemeClr val="dk1"/>
              </a:solidFill>
              <a:prstDash val="solid"/>
              <a:miter lim="800000"/>
              <a:headEnd type="none" w="med" len="med"/>
              <a:tailEnd type="triangle" w="med" len="med"/>
            </a:ln>
          </p:spPr>
        </p:cxnSp>
        <p:cxnSp>
          <p:nvCxnSpPr>
            <p:cNvPr id="740" name="Google Shape;740;p54"/>
            <p:cNvCxnSpPr/>
            <p:nvPr/>
          </p:nvCxnSpPr>
          <p:spPr>
            <a:xfrm>
              <a:off x="864" y="1200"/>
              <a:ext cx="432"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741" name="Google Shape;741;p54"/>
            <p:cNvCxnSpPr/>
            <p:nvPr/>
          </p:nvCxnSpPr>
          <p:spPr>
            <a:xfrm>
              <a:off x="1200" y="1536"/>
              <a:ext cx="432"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742" name="Google Shape;742;p54"/>
            <p:cNvCxnSpPr/>
            <p:nvPr/>
          </p:nvCxnSpPr>
          <p:spPr>
            <a:xfrm>
              <a:off x="1488" y="1824"/>
              <a:ext cx="432"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743" name="Google Shape;743;p54"/>
            <p:cNvCxnSpPr/>
            <p:nvPr/>
          </p:nvCxnSpPr>
          <p:spPr>
            <a:xfrm>
              <a:off x="1536" y="1008"/>
              <a:ext cx="0" cy="432"/>
            </a:xfrm>
            <a:prstGeom prst="straightConnector1">
              <a:avLst/>
            </a:prstGeom>
            <a:noFill/>
            <a:ln w="19050" cap="flat" cmpd="sng">
              <a:solidFill>
                <a:schemeClr val="dk1"/>
              </a:solidFill>
              <a:prstDash val="solid"/>
              <a:miter lim="800000"/>
              <a:headEnd type="none" w="med" len="med"/>
              <a:tailEnd type="triangle" w="med" len="med"/>
            </a:ln>
          </p:spPr>
        </p:cxnSp>
        <p:cxnSp>
          <p:nvCxnSpPr>
            <p:cNvPr id="744" name="Google Shape;744;p54"/>
            <p:cNvCxnSpPr/>
            <p:nvPr/>
          </p:nvCxnSpPr>
          <p:spPr>
            <a:xfrm>
              <a:off x="1872" y="1392"/>
              <a:ext cx="0" cy="336"/>
            </a:xfrm>
            <a:prstGeom prst="straightConnector1">
              <a:avLst/>
            </a:prstGeom>
            <a:noFill/>
            <a:ln w="19050" cap="flat" cmpd="sng">
              <a:solidFill>
                <a:schemeClr val="dk1"/>
              </a:solidFill>
              <a:prstDash val="solid"/>
              <a:miter lim="800000"/>
              <a:headEnd type="none" w="med" len="med"/>
              <a:tailEnd type="triangle" w="med" len="med"/>
            </a:ln>
          </p:spPr>
        </p:cxnSp>
        <p:cxnSp>
          <p:nvCxnSpPr>
            <p:cNvPr id="745" name="Google Shape;745;p54"/>
            <p:cNvCxnSpPr/>
            <p:nvPr/>
          </p:nvCxnSpPr>
          <p:spPr>
            <a:xfrm>
              <a:off x="1536" y="2592"/>
              <a:ext cx="720"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746" name="Google Shape;746;p54"/>
            <p:cNvCxnSpPr/>
            <p:nvPr/>
          </p:nvCxnSpPr>
          <p:spPr>
            <a:xfrm rot="10800000">
              <a:off x="2400" y="2352"/>
              <a:ext cx="0" cy="528"/>
            </a:xfrm>
            <a:prstGeom prst="straightConnector1">
              <a:avLst/>
            </a:prstGeom>
            <a:noFill/>
            <a:ln w="19050" cap="flat" cmpd="sng">
              <a:solidFill>
                <a:schemeClr val="dk1"/>
              </a:solidFill>
              <a:prstDash val="solid"/>
              <a:miter lim="800000"/>
              <a:headEnd type="none" w="med" len="med"/>
              <a:tailEnd type="triangle" w="med" len="med"/>
            </a:ln>
          </p:spPr>
        </p:cxnSp>
        <p:cxnSp>
          <p:nvCxnSpPr>
            <p:cNvPr id="747" name="Google Shape;747;p54"/>
            <p:cNvCxnSpPr/>
            <p:nvPr/>
          </p:nvCxnSpPr>
          <p:spPr>
            <a:xfrm rot="10800000">
              <a:off x="3792" y="2448"/>
              <a:ext cx="0" cy="336"/>
            </a:xfrm>
            <a:prstGeom prst="straightConnector1">
              <a:avLst/>
            </a:prstGeom>
            <a:noFill/>
            <a:ln w="19050" cap="flat" cmpd="sng">
              <a:solidFill>
                <a:schemeClr val="dk1"/>
              </a:solidFill>
              <a:prstDash val="solid"/>
              <a:miter lim="800000"/>
              <a:headEnd type="none" w="med" len="med"/>
              <a:tailEnd type="triangle" w="med" len="med"/>
            </a:ln>
          </p:spPr>
        </p:cxnSp>
        <p:sp>
          <p:nvSpPr>
            <p:cNvPr id="748" name="Google Shape;748;p54"/>
            <p:cNvSpPr txBox="1"/>
            <p:nvPr/>
          </p:nvSpPr>
          <p:spPr>
            <a:xfrm>
              <a:off x="2544" y="2352"/>
              <a:ext cx="864" cy="404"/>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Times New Roman"/>
                  <a:ea typeface="Times New Roman"/>
                  <a:cs typeface="Times New Roman"/>
                  <a:sym typeface="Times New Roman"/>
                </a:rPr>
                <a:t>Online Services</a:t>
              </a:r>
              <a:endParaRPr/>
            </a:p>
          </p:txBody>
        </p:sp>
        <p:cxnSp>
          <p:nvCxnSpPr>
            <p:cNvPr id="749" name="Google Shape;749;p54"/>
            <p:cNvCxnSpPr/>
            <p:nvPr/>
          </p:nvCxnSpPr>
          <p:spPr>
            <a:xfrm>
              <a:off x="2976" y="2544"/>
              <a:ext cx="720" cy="0"/>
            </a:xfrm>
            <a:prstGeom prst="straightConnector1">
              <a:avLst/>
            </a:prstGeom>
            <a:noFill/>
            <a:ln w="19050" cap="flat" cmpd="sng">
              <a:solidFill>
                <a:schemeClr val="dk1"/>
              </a:solidFill>
              <a:prstDash val="solid"/>
              <a:miter lim="800000"/>
              <a:headEnd type="none" w="med" len="med"/>
              <a:tailEnd type="triangle" w="med" len="med"/>
            </a:ln>
          </p:spPr>
        </p:cxnSp>
      </p:grpSp>
      <p:sp>
        <p:nvSpPr>
          <p:cNvPr id="2" name="TextBox 1">
            <a:extLst>
              <a:ext uri="{FF2B5EF4-FFF2-40B4-BE49-F238E27FC236}">
                <a16:creationId xmlns:a16="http://schemas.microsoft.com/office/drawing/2014/main" id="{31D64AEF-9B9B-3274-756F-4855BCBE373E}"/>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SHOW RELATIONSHIPS</a:t>
            </a:r>
            <a:endParaRPr lang="en-IN" sz="2400" b="1" dirty="0">
              <a:highlight>
                <a:srgbClr val="FFFF00"/>
              </a:highlight>
              <a:latin typeface="Maiandra GD" panose="020E0502030308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grpSp>
        <p:nvGrpSpPr>
          <p:cNvPr id="759" name="Google Shape;759;p56"/>
          <p:cNvGrpSpPr/>
          <p:nvPr/>
        </p:nvGrpSpPr>
        <p:grpSpPr>
          <a:xfrm>
            <a:off x="1828800" y="47626"/>
            <a:ext cx="8229600" cy="6543675"/>
            <a:chOff x="192" y="30"/>
            <a:chExt cx="5184" cy="4122"/>
          </a:xfrm>
        </p:grpSpPr>
        <p:sp>
          <p:nvSpPr>
            <p:cNvPr id="760" name="Google Shape;760;p56"/>
            <p:cNvSpPr txBox="1"/>
            <p:nvPr/>
          </p:nvSpPr>
          <p:spPr>
            <a:xfrm>
              <a:off x="556" y="1760"/>
              <a:ext cx="640" cy="182"/>
            </a:xfrm>
            <a:prstGeom prst="rect">
              <a:avLst/>
            </a:prstGeom>
            <a:solidFill>
              <a:srgbClr val="FFFFFF"/>
            </a:solidFill>
            <a:ln>
              <a:noFill/>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761" name="Google Shape;761;p56"/>
            <p:cNvSpPr/>
            <p:nvPr/>
          </p:nvSpPr>
          <p:spPr>
            <a:xfrm>
              <a:off x="1821" y="328"/>
              <a:ext cx="619" cy="222"/>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762" name="Google Shape;762;p56"/>
            <p:cNvSpPr txBox="1"/>
            <p:nvPr/>
          </p:nvSpPr>
          <p:spPr>
            <a:xfrm>
              <a:off x="1851" y="333"/>
              <a:ext cx="444" cy="16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Letter of Interest</a:t>
              </a:r>
              <a:endParaRPr/>
            </a:p>
          </p:txBody>
        </p:sp>
        <p:sp>
          <p:nvSpPr>
            <p:cNvPr id="763" name="Google Shape;763;p56"/>
            <p:cNvSpPr txBox="1"/>
            <p:nvPr/>
          </p:nvSpPr>
          <p:spPr>
            <a:xfrm>
              <a:off x="2236" y="348"/>
              <a:ext cx="181" cy="111"/>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1</a:t>
              </a:r>
              <a:endParaRPr/>
            </a:p>
          </p:txBody>
        </p:sp>
        <p:sp>
          <p:nvSpPr>
            <p:cNvPr id="764" name="Google Shape;764;p56"/>
            <p:cNvSpPr txBox="1"/>
            <p:nvPr/>
          </p:nvSpPr>
          <p:spPr>
            <a:xfrm>
              <a:off x="2100" y="805"/>
              <a:ext cx="743" cy="2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Sanction for the purchase obtained</a:t>
              </a:r>
              <a:endParaRPr/>
            </a:p>
          </p:txBody>
        </p:sp>
        <p:cxnSp>
          <p:nvCxnSpPr>
            <p:cNvPr id="765" name="Google Shape;765;p56"/>
            <p:cNvCxnSpPr/>
            <p:nvPr/>
          </p:nvCxnSpPr>
          <p:spPr>
            <a:xfrm>
              <a:off x="2325" y="515"/>
              <a:ext cx="0" cy="298"/>
            </a:xfrm>
            <a:prstGeom prst="straightConnector1">
              <a:avLst/>
            </a:prstGeom>
            <a:noFill/>
            <a:ln w="9525" cap="flat" cmpd="sng">
              <a:solidFill>
                <a:srgbClr val="000000"/>
              </a:solidFill>
              <a:prstDash val="solid"/>
              <a:miter lim="800000"/>
              <a:headEnd type="none" w="med" len="med"/>
              <a:tailEnd type="none" w="med" len="med"/>
            </a:ln>
          </p:spPr>
        </p:cxnSp>
        <p:sp>
          <p:nvSpPr>
            <p:cNvPr id="766" name="Google Shape;766;p56"/>
            <p:cNvSpPr txBox="1"/>
            <p:nvPr/>
          </p:nvSpPr>
          <p:spPr>
            <a:xfrm>
              <a:off x="3285" y="1396"/>
              <a:ext cx="471" cy="243"/>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Fund Booking is done</a:t>
              </a:r>
              <a:endParaRPr/>
            </a:p>
          </p:txBody>
        </p:sp>
        <p:sp>
          <p:nvSpPr>
            <p:cNvPr id="767" name="Google Shape;767;p56"/>
            <p:cNvSpPr txBox="1"/>
            <p:nvPr/>
          </p:nvSpPr>
          <p:spPr>
            <a:xfrm>
              <a:off x="4093" y="1708"/>
              <a:ext cx="480" cy="23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Mailed to Various suppliers</a:t>
              </a:r>
              <a:endParaRPr/>
            </a:p>
          </p:txBody>
        </p:sp>
        <p:sp>
          <p:nvSpPr>
            <p:cNvPr id="768" name="Google Shape;768;p56"/>
            <p:cNvSpPr txBox="1"/>
            <p:nvPr/>
          </p:nvSpPr>
          <p:spPr>
            <a:xfrm>
              <a:off x="352" y="3470"/>
              <a:ext cx="1108" cy="336"/>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Quotations are compared.</a:t>
              </a:r>
              <a:endParaRPr/>
            </a:p>
            <a:p>
              <a:pPr>
                <a:buClr>
                  <a:schemeClr val="dk1"/>
                </a:buClr>
                <a:buSzPts val="800"/>
              </a:pPr>
              <a:r>
                <a:rPr lang="en-US" sz="800">
                  <a:solidFill>
                    <a:schemeClr val="dk1"/>
                  </a:solidFill>
                  <a:latin typeface="Times New Roman"/>
                  <a:ea typeface="Times New Roman"/>
                  <a:cs typeface="Times New Roman"/>
                  <a:sym typeface="Times New Roman"/>
                </a:rPr>
                <a:t>Supplier is selected.  All are</a:t>
              </a:r>
              <a:endParaRPr/>
            </a:p>
            <a:p>
              <a:pPr>
                <a:buClr>
                  <a:schemeClr val="dk1"/>
                </a:buClr>
                <a:buSzPts val="800"/>
              </a:pPr>
              <a:r>
                <a:rPr lang="en-US" sz="800">
                  <a:solidFill>
                    <a:schemeClr val="dk1"/>
                  </a:solidFill>
                  <a:latin typeface="Times New Roman"/>
                  <a:ea typeface="Times New Roman"/>
                  <a:cs typeface="Times New Roman"/>
                  <a:sym typeface="Times New Roman"/>
                </a:rPr>
                <a:t>Sent to the purchase </a:t>
              </a:r>
              <a:endParaRPr/>
            </a:p>
            <a:p>
              <a:pPr>
                <a:buClr>
                  <a:schemeClr val="dk1"/>
                </a:buClr>
                <a:buSzPts val="800"/>
              </a:pPr>
              <a:r>
                <a:rPr lang="en-US" sz="800">
                  <a:solidFill>
                    <a:schemeClr val="dk1"/>
                  </a:solidFill>
                  <a:latin typeface="Times New Roman"/>
                  <a:ea typeface="Times New Roman"/>
                  <a:cs typeface="Times New Roman"/>
                  <a:sym typeface="Times New Roman"/>
                </a:rPr>
                <a:t>Department for preparing P.O</a:t>
              </a:r>
              <a:endParaRPr/>
            </a:p>
          </p:txBody>
        </p:sp>
        <p:sp>
          <p:nvSpPr>
            <p:cNvPr id="769" name="Google Shape;769;p56"/>
            <p:cNvSpPr txBox="1"/>
            <p:nvPr/>
          </p:nvSpPr>
          <p:spPr>
            <a:xfrm>
              <a:off x="793" y="85"/>
              <a:ext cx="637" cy="162"/>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Department</a:t>
              </a:r>
              <a:endParaRPr/>
            </a:p>
          </p:txBody>
        </p:sp>
        <p:sp>
          <p:nvSpPr>
            <p:cNvPr id="770" name="Google Shape;770;p56"/>
            <p:cNvSpPr txBox="1"/>
            <p:nvPr/>
          </p:nvSpPr>
          <p:spPr>
            <a:xfrm>
              <a:off x="1969" y="85"/>
              <a:ext cx="637" cy="16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Deputy Director</a:t>
              </a:r>
              <a:endParaRPr/>
            </a:p>
          </p:txBody>
        </p:sp>
        <p:sp>
          <p:nvSpPr>
            <p:cNvPr id="771" name="Google Shape;771;p56"/>
            <p:cNvSpPr txBox="1"/>
            <p:nvPr/>
          </p:nvSpPr>
          <p:spPr>
            <a:xfrm>
              <a:off x="3125" y="85"/>
              <a:ext cx="696" cy="16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D R (F &amp; A)</a:t>
              </a:r>
              <a:endParaRPr/>
            </a:p>
          </p:txBody>
        </p:sp>
        <p:sp>
          <p:nvSpPr>
            <p:cNvPr id="772" name="Google Shape;772;p56"/>
            <p:cNvSpPr txBox="1"/>
            <p:nvPr/>
          </p:nvSpPr>
          <p:spPr>
            <a:xfrm>
              <a:off x="3924" y="85"/>
              <a:ext cx="540" cy="16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   Suppliers</a:t>
              </a:r>
              <a:endParaRPr/>
            </a:p>
          </p:txBody>
        </p:sp>
        <p:cxnSp>
          <p:nvCxnSpPr>
            <p:cNvPr id="773" name="Google Shape;773;p56"/>
            <p:cNvCxnSpPr/>
            <p:nvPr/>
          </p:nvCxnSpPr>
          <p:spPr>
            <a:xfrm rot="10800000">
              <a:off x="2962" y="1706"/>
              <a:ext cx="0" cy="971"/>
            </a:xfrm>
            <a:prstGeom prst="straightConnector1">
              <a:avLst/>
            </a:prstGeom>
            <a:noFill/>
            <a:ln w="9525" cap="flat" cmpd="sng">
              <a:solidFill>
                <a:srgbClr val="000000"/>
              </a:solidFill>
              <a:prstDash val="solid"/>
              <a:miter lim="800000"/>
              <a:headEnd type="none" w="med" len="med"/>
              <a:tailEnd type="none" w="med" len="med"/>
            </a:ln>
          </p:spPr>
        </p:cxnSp>
        <p:sp>
          <p:nvSpPr>
            <p:cNvPr id="774" name="Google Shape;774;p56"/>
            <p:cNvSpPr/>
            <p:nvPr/>
          </p:nvSpPr>
          <p:spPr>
            <a:xfrm>
              <a:off x="553" y="2432"/>
              <a:ext cx="883" cy="182"/>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775" name="Google Shape;775;p56"/>
            <p:cNvSpPr txBox="1"/>
            <p:nvPr/>
          </p:nvSpPr>
          <p:spPr>
            <a:xfrm>
              <a:off x="627" y="2440"/>
              <a:ext cx="578" cy="12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Quotations</a:t>
              </a:r>
              <a:endParaRPr/>
            </a:p>
          </p:txBody>
        </p:sp>
        <p:cxnSp>
          <p:nvCxnSpPr>
            <p:cNvPr id="776" name="Google Shape;776;p56"/>
            <p:cNvCxnSpPr/>
            <p:nvPr/>
          </p:nvCxnSpPr>
          <p:spPr>
            <a:xfrm>
              <a:off x="899" y="2406"/>
              <a:ext cx="562" cy="0"/>
            </a:xfrm>
            <a:prstGeom prst="straightConnector1">
              <a:avLst/>
            </a:prstGeom>
            <a:noFill/>
            <a:ln w="9525" cap="flat" cmpd="sng">
              <a:solidFill>
                <a:srgbClr val="000000"/>
              </a:solidFill>
              <a:prstDash val="solid"/>
              <a:miter lim="800000"/>
              <a:headEnd type="none" w="med" len="med"/>
              <a:tailEnd type="none" w="med" len="med"/>
            </a:ln>
          </p:spPr>
        </p:cxnSp>
        <p:cxnSp>
          <p:nvCxnSpPr>
            <p:cNvPr id="777" name="Google Shape;777;p56"/>
            <p:cNvCxnSpPr/>
            <p:nvPr/>
          </p:nvCxnSpPr>
          <p:spPr>
            <a:xfrm>
              <a:off x="1466" y="2408"/>
              <a:ext cx="0" cy="135"/>
            </a:xfrm>
            <a:prstGeom prst="straightConnector1">
              <a:avLst/>
            </a:prstGeom>
            <a:noFill/>
            <a:ln w="9525" cap="flat" cmpd="sng">
              <a:solidFill>
                <a:srgbClr val="000000"/>
              </a:solidFill>
              <a:prstDash val="solid"/>
              <a:miter lim="800000"/>
              <a:headEnd type="none" w="med" len="med"/>
              <a:tailEnd type="none" w="med" len="med"/>
            </a:ln>
          </p:spPr>
        </p:cxnSp>
        <p:cxnSp>
          <p:nvCxnSpPr>
            <p:cNvPr id="778" name="Google Shape;778;p56"/>
            <p:cNvCxnSpPr/>
            <p:nvPr/>
          </p:nvCxnSpPr>
          <p:spPr>
            <a:xfrm>
              <a:off x="1678" y="46"/>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779" name="Google Shape;779;p56"/>
            <p:cNvCxnSpPr/>
            <p:nvPr/>
          </p:nvCxnSpPr>
          <p:spPr>
            <a:xfrm>
              <a:off x="1676" y="892"/>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780" name="Google Shape;780;p56"/>
            <p:cNvCxnSpPr/>
            <p:nvPr/>
          </p:nvCxnSpPr>
          <p:spPr>
            <a:xfrm>
              <a:off x="1676" y="1736"/>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781" name="Google Shape;781;p56"/>
            <p:cNvCxnSpPr/>
            <p:nvPr/>
          </p:nvCxnSpPr>
          <p:spPr>
            <a:xfrm>
              <a:off x="1681" y="2582"/>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782" name="Google Shape;782;p56"/>
            <p:cNvCxnSpPr/>
            <p:nvPr/>
          </p:nvCxnSpPr>
          <p:spPr>
            <a:xfrm>
              <a:off x="2959" y="30"/>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783" name="Google Shape;783;p56"/>
            <p:cNvCxnSpPr/>
            <p:nvPr/>
          </p:nvCxnSpPr>
          <p:spPr>
            <a:xfrm>
              <a:off x="2959" y="880"/>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784" name="Google Shape;784;p56"/>
            <p:cNvCxnSpPr/>
            <p:nvPr/>
          </p:nvCxnSpPr>
          <p:spPr>
            <a:xfrm>
              <a:off x="3923" y="2479"/>
              <a:ext cx="0" cy="853"/>
            </a:xfrm>
            <a:prstGeom prst="straightConnector1">
              <a:avLst/>
            </a:prstGeom>
            <a:noFill/>
            <a:ln w="9525" cap="flat" cmpd="sng">
              <a:solidFill>
                <a:srgbClr val="000000"/>
              </a:solidFill>
              <a:prstDash val="solid"/>
              <a:miter lim="800000"/>
              <a:headEnd type="none" w="med" len="med"/>
              <a:tailEnd type="none" w="med" len="med"/>
            </a:ln>
          </p:spPr>
        </p:cxnSp>
        <p:cxnSp>
          <p:nvCxnSpPr>
            <p:cNvPr id="785" name="Google Shape;785;p56"/>
            <p:cNvCxnSpPr/>
            <p:nvPr/>
          </p:nvCxnSpPr>
          <p:spPr>
            <a:xfrm>
              <a:off x="2959" y="2677"/>
              <a:ext cx="0" cy="854"/>
            </a:xfrm>
            <a:prstGeom prst="straightConnector1">
              <a:avLst/>
            </a:prstGeom>
            <a:noFill/>
            <a:ln w="9525" cap="flat" cmpd="sng">
              <a:solidFill>
                <a:srgbClr val="000000"/>
              </a:solidFill>
              <a:prstDash val="solid"/>
              <a:miter lim="800000"/>
              <a:headEnd type="none" w="med" len="med"/>
              <a:tailEnd type="none" w="med" len="med"/>
            </a:ln>
          </p:spPr>
        </p:cxnSp>
        <p:grpSp>
          <p:nvGrpSpPr>
            <p:cNvPr id="786" name="Google Shape;786;p56"/>
            <p:cNvGrpSpPr/>
            <p:nvPr/>
          </p:nvGrpSpPr>
          <p:grpSpPr>
            <a:xfrm>
              <a:off x="3003" y="1127"/>
              <a:ext cx="673" cy="206"/>
              <a:chOff x="8634" y="5562"/>
              <a:chExt cx="1362" cy="612"/>
            </a:xfrm>
          </p:grpSpPr>
          <p:sp>
            <p:nvSpPr>
              <p:cNvPr id="787" name="Google Shape;787;p56"/>
              <p:cNvSpPr/>
              <p:nvPr/>
            </p:nvSpPr>
            <p:spPr>
              <a:xfrm>
                <a:off x="8634" y="5562"/>
                <a:ext cx="1362" cy="612"/>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788" name="Google Shape;788;p56"/>
              <p:cNvSpPr txBox="1"/>
              <p:nvPr/>
            </p:nvSpPr>
            <p:spPr>
              <a:xfrm>
                <a:off x="8754" y="5586"/>
                <a:ext cx="900" cy="46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Letter of Interest</a:t>
                </a:r>
                <a:endParaRPr/>
              </a:p>
            </p:txBody>
          </p:sp>
          <p:sp>
            <p:nvSpPr>
              <p:cNvPr id="789" name="Google Shape;789;p56"/>
              <p:cNvSpPr txBox="1"/>
              <p:nvPr/>
            </p:nvSpPr>
            <p:spPr>
              <a:xfrm>
                <a:off x="9588" y="5664"/>
                <a:ext cx="330" cy="39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1</a:t>
                </a:r>
                <a:endParaRPr/>
              </a:p>
            </p:txBody>
          </p:sp>
        </p:grpSp>
        <p:cxnSp>
          <p:nvCxnSpPr>
            <p:cNvPr id="790" name="Google Shape;790;p56"/>
            <p:cNvCxnSpPr/>
            <p:nvPr/>
          </p:nvCxnSpPr>
          <p:spPr>
            <a:xfrm>
              <a:off x="192" y="277"/>
              <a:ext cx="5184" cy="0"/>
            </a:xfrm>
            <a:prstGeom prst="straightConnector1">
              <a:avLst/>
            </a:prstGeom>
            <a:noFill/>
            <a:ln w="9525" cap="flat" cmpd="sng">
              <a:solidFill>
                <a:srgbClr val="000000"/>
              </a:solidFill>
              <a:prstDash val="solid"/>
              <a:miter lim="800000"/>
              <a:headEnd type="none" w="med" len="med"/>
              <a:tailEnd type="none" w="med" len="med"/>
            </a:ln>
          </p:spPr>
        </p:cxnSp>
        <p:cxnSp>
          <p:nvCxnSpPr>
            <p:cNvPr id="791" name="Google Shape;791;p56"/>
            <p:cNvCxnSpPr/>
            <p:nvPr/>
          </p:nvCxnSpPr>
          <p:spPr>
            <a:xfrm>
              <a:off x="3924" y="876"/>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792" name="Google Shape;792;p56"/>
            <p:cNvCxnSpPr/>
            <p:nvPr/>
          </p:nvCxnSpPr>
          <p:spPr>
            <a:xfrm>
              <a:off x="3923" y="1633"/>
              <a:ext cx="0" cy="854"/>
            </a:xfrm>
            <a:prstGeom prst="straightConnector1">
              <a:avLst/>
            </a:prstGeom>
            <a:noFill/>
            <a:ln w="9525" cap="flat" cmpd="sng">
              <a:solidFill>
                <a:srgbClr val="000000"/>
              </a:solidFill>
              <a:prstDash val="solid"/>
              <a:miter lim="800000"/>
              <a:headEnd type="none" w="med" len="med"/>
              <a:tailEnd type="none" w="med" len="med"/>
            </a:ln>
          </p:spPr>
        </p:cxnSp>
        <p:sp>
          <p:nvSpPr>
            <p:cNvPr id="793" name="Google Shape;793;p56"/>
            <p:cNvSpPr/>
            <p:nvPr/>
          </p:nvSpPr>
          <p:spPr>
            <a:xfrm>
              <a:off x="3966" y="2424"/>
              <a:ext cx="569" cy="164"/>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794" name="Google Shape;794;p56"/>
            <p:cNvSpPr txBox="1"/>
            <p:nvPr/>
          </p:nvSpPr>
          <p:spPr>
            <a:xfrm>
              <a:off x="3975" y="2432"/>
              <a:ext cx="515" cy="11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Quotations</a:t>
              </a:r>
              <a:endParaRPr/>
            </a:p>
          </p:txBody>
        </p:sp>
        <p:sp>
          <p:nvSpPr>
            <p:cNvPr id="795" name="Google Shape;795;p56"/>
            <p:cNvSpPr/>
            <p:nvPr/>
          </p:nvSpPr>
          <p:spPr>
            <a:xfrm>
              <a:off x="4262" y="2400"/>
              <a:ext cx="296" cy="2"/>
            </a:xfrm>
            <a:custGeom>
              <a:avLst/>
              <a:gdLst/>
              <a:ahLst/>
              <a:cxnLst/>
              <a:rect l="l" t="t" r="r" b="b"/>
              <a:pathLst>
                <a:path w="600" h="4" extrusionOk="0">
                  <a:moveTo>
                    <a:pt x="0" y="4"/>
                  </a:moveTo>
                  <a:lnTo>
                    <a:pt x="60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796" name="Google Shape;796;p56"/>
            <p:cNvCxnSpPr/>
            <p:nvPr/>
          </p:nvCxnSpPr>
          <p:spPr>
            <a:xfrm>
              <a:off x="4560" y="2402"/>
              <a:ext cx="0" cy="70"/>
            </a:xfrm>
            <a:prstGeom prst="straightConnector1">
              <a:avLst/>
            </a:prstGeom>
            <a:noFill/>
            <a:ln w="9525" cap="flat" cmpd="sng">
              <a:solidFill>
                <a:srgbClr val="000000"/>
              </a:solidFill>
              <a:prstDash val="solid"/>
              <a:miter lim="800000"/>
              <a:headEnd type="none" w="med" len="med"/>
              <a:tailEnd type="none" w="med" len="med"/>
            </a:ln>
          </p:spPr>
        </p:cxnSp>
        <p:grpSp>
          <p:nvGrpSpPr>
            <p:cNvPr id="797" name="Google Shape;797;p56"/>
            <p:cNvGrpSpPr/>
            <p:nvPr/>
          </p:nvGrpSpPr>
          <p:grpSpPr>
            <a:xfrm>
              <a:off x="740" y="1390"/>
              <a:ext cx="672" cy="206"/>
              <a:chOff x="8634" y="5562"/>
              <a:chExt cx="1362" cy="612"/>
            </a:xfrm>
          </p:grpSpPr>
          <p:sp>
            <p:nvSpPr>
              <p:cNvPr id="798" name="Google Shape;798;p56"/>
              <p:cNvSpPr/>
              <p:nvPr/>
            </p:nvSpPr>
            <p:spPr>
              <a:xfrm>
                <a:off x="8634" y="5562"/>
                <a:ext cx="1362" cy="612"/>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799" name="Google Shape;799;p56"/>
              <p:cNvSpPr txBox="1"/>
              <p:nvPr/>
            </p:nvSpPr>
            <p:spPr>
              <a:xfrm>
                <a:off x="8754" y="5586"/>
                <a:ext cx="900" cy="46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Letter of Interest</a:t>
                </a:r>
                <a:endParaRPr/>
              </a:p>
            </p:txBody>
          </p:sp>
          <p:sp>
            <p:nvSpPr>
              <p:cNvPr id="800" name="Google Shape;800;p56"/>
              <p:cNvSpPr txBox="1"/>
              <p:nvPr/>
            </p:nvSpPr>
            <p:spPr>
              <a:xfrm>
                <a:off x="9588" y="5664"/>
                <a:ext cx="330" cy="39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1</a:t>
                </a:r>
                <a:endParaRPr/>
              </a:p>
            </p:txBody>
          </p:sp>
        </p:grpSp>
        <p:grpSp>
          <p:nvGrpSpPr>
            <p:cNvPr id="801" name="Google Shape;801;p56"/>
            <p:cNvGrpSpPr/>
            <p:nvPr/>
          </p:nvGrpSpPr>
          <p:grpSpPr>
            <a:xfrm>
              <a:off x="725" y="328"/>
              <a:ext cx="776" cy="335"/>
              <a:chOff x="2055" y="2998"/>
              <a:chExt cx="1572" cy="996"/>
            </a:xfrm>
          </p:grpSpPr>
          <p:grpSp>
            <p:nvGrpSpPr>
              <p:cNvPr id="802" name="Google Shape;802;p56"/>
              <p:cNvGrpSpPr/>
              <p:nvPr/>
            </p:nvGrpSpPr>
            <p:grpSpPr>
              <a:xfrm>
                <a:off x="2265" y="2998"/>
                <a:ext cx="1362" cy="612"/>
                <a:chOff x="8634" y="5562"/>
                <a:chExt cx="1362" cy="612"/>
              </a:xfrm>
            </p:grpSpPr>
            <p:sp>
              <p:nvSpPr>
                <p:cNvPr id="803" name="Google Shape;803;p56"/>
                <p:cNvSpPr/>
                <p:nvPr/>
              </p:nvSpPr>
              <p:spPr>
                <a:xfrm>
                  <a:off x="8634" y="5562"/>
                  <a:ext cx="1362" cy="612"/>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04" name="Google Shape;804;p56"/>
                <p:cNvSpPr txBox="1"/>
                <p:nvPr/>
              </p:nvSpPr>
              <p:spPr>
                <a:xfrm>
                  <a:off x="8754" y="5586"/>
                  <a:ext cx="900" cy="468"/>
                </a:xfrm>
                <a:prstGeom prst="rect">
                  <a:avLst/>
                </a:prstGeom>
                <a:solidFill>
                  <a:srgbClr val="FFFFFF"/>
                </a:solidFill>
                <a:ln>
                  <a:noFill/>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05" name="Google Shape;805;p56"/>
                <p:cNvSpPr txBox="1"/>
                <p:nvPr/>
              </p:nvSpPr>
              <p:spPr>
                <a:xfrm>
                  <a:off x="9588" y="5664"/>
                  <a:ext cx="330" cy="39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1</a:t>
                  </a:r>
                  <a:endParaRPr/>
                </a:p>
              </p:txBody>
            </p:sp>
          </p:grpSp>
          <p:sp>
            <p:nvSpPr>
              <p:cNvPr id="806" name="Google Shape;806;p56"/>
              <p:cNvSpPr/>
              <p:nvPr/>
            </p:nvSpPr>
            <p:spPr>
              <a:xfrm>
                <a:off x="2055" y="3382"/>
                <a:ext cx="1362" cy="612"/>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07" name="Google Shape;807;p56"/>
              <p:cNvSpPr txBox="1"/>
              <p:nvPr/>
            </p:nvSpPr>
            <p:spPr>
              <a:xfrm>
                <a:off x="2175" y="3406"/>
                <a:ext cx="900" cy="46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Letter of Interest</a:t>
                </a:r>
                <a:endParaRPr/>
              </a:p>
            </p:txBody>
          </p:sp>
          <p:sp>
            <p:nvSpPr>
              <p:cNvPr id="808" name="Google Shape;808;p56"/>
              <p:cNvSpPr txBox="1"/>
              <p:nvPr/>
            </p:nvSpPr>
            <p:spPr>
              <a:xfrm>
                <a:off x="3009" y="3484"/>
                <a:ext cx="372" cy="39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2</a:t>
                </a:r>
                <a:endParaRPr/>
              </a:p>
            </p:txBody>
          </p:sp>
        </p:grpSp>
        <p:grpSp>
          <p:nvGrpSpPr>
            <p:cNvPr id="809" name="Google Shape;809;p56"/>
            <p:cNvGrpSpPr/>
            <p:nvPr/>
          </p:nvGrpSpPr>
          <p:grpSpPr>
            <a:xfrm>
              <a:off x="912" y="3011"/>
              <a:ext cx="169" cy="178"/>
              <a:chOff x="2706" y="3720"/>
              <a:chExt cx="342" cy="528"/>
            </a:xfrm>
          </p:grpSpPr>
          <p:cxnSp>
            <p:nvCxnSpPr>
              <p:cNvPr id="810" name="Google Shape;810;p56"/>
              <p:cNvCxnSpPr/>
              <p:nvPr/>
            </p:nvCxnSpPr>
            <p:spPr>
              <a:xfrm>
                <a:off x="2892" y="3720"/>
                <a:ext cx="0" cy="240"/>
              </a:xfrm>
              <a:prstGeom prst="straightConnector1">
                <a:avLst/>
              </a:prstGeom>
              <a:noFill/>
              <a:ln w="9525" cap="flat" cmpd="sng">
                <a:solidFill>
                  <a:srgbClr val="000000"/>
                </a:solidFill>
                <a:prstDash val="solid"/>
                <a:miter lim="800000"/>
                <a:headEnd type="none" w="med" len="med"/>
                <a:tailEnd type="none" w="med" len="med"/>
              </a:ln>
            </p:spPr>
          </p:cxnSp>
          <p:sp>
            <p:nvSpPr>
              <p:cNvPr id="811" name="Google Shape;811;p56"/>
              <p:cNvSpPr/>
              <p:nvPr/>
            </p:nvSpPr>
            <p:spPr>
              <a:xfrm>
                <a:off x="2706" y="3918"/>
                <a:ext cx="342" cy="330"/>
              </a:xfrm>
              <a:prstGeom prst="flowChartMerg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cxnSp>
          <p:nvCxnSpPr>
            <p:cNvPr id="812" name="Google Shape;812;p56"/>
            <p:cNvCxnSpPr/>
            <p:nvPr/>
          </p:nvCxnSpPr>
          <p:spPr>
            <a:xfrm>
              <a:off x="1503" y="388"/>
              <a:ext cx="326" cy="0"/>
            </a:xfrm>
            <a:prstGeom prst="straightConnector1">
              <a:avLst/>
            </a:prstGeom>
            <a:noFill/>
            <a:ln w="9525" cap="flat" cmpd="sng">
              <a:solidFill>
                <a:srgbClr val="000000"/>
              </a:solidFill>
              <a:prstDash val="solid"/>
              <a:miter lim="800000"/>
              <a:headEnd type="none" w="med" len="med"/>
              <a:tailEnd type="triangle" w="med" len="med"/>
            </a:ln>
          </p:spPr>
        </p:cxnSp>
        <p:grpSp>
          <p:nvGrpSpPr>
            <p:cNvPr id="813" name="Google Shape;813;p56"/>
            <p:cNvGrpSpPr/>
            <p:nvPr/>
          </p:nvGrpSpPr>
          <p:grpSpPr>
            <a:xfrm>
              <a:off x="1407" y="555"/>
              <a:ext cx="583" cy="360"/>
              <a:chOff x="3441" y="3574"/>
              <a:chExt cx="1182" cy="1068"/>
            </a:xfrm>
          </p:grpSpPr>
          <p:cxnSp>
            <p:nvCxnSpPr>
              <p:cNvPr id="814" name="Google Shape;814;p56"/>
              <p:cNvCxnSpPr/>
              <p:nvPr/>
            </p:nvCxnSpPr>
            <p:spPr>
              <a:xfrm>
                <a:off x="4623" y="3574"/>
                <a:ext cx="0" cy="1068"/>
              </a:xfrm>
              <a:prstGeom prst="straightConnector1">
                <a:avLst/>
              </a:prstGeom>
              <a:noFill/>
              <a:ln w="9525" cap="flat" cmpd="sng">
                <a:solidFill>
                  <a:srgbClr val="000000"/>
                </a:solidFill>
                <a:prstDash val="solid"/>
                <a:miter lim="800000"/>
                <a:headEnd type="none" w="med" len="med"/>
                <a:tailEnd type="none" w="med" len="med"/>
              </a:ln>
            </p:spPr>
          </p:cxnSp>
          <p:cxnSp>
            <p:nvCxnSpPr>
              <p:cNvPr id="815" name="Google Shape;815;p56"/>
              <p:cNvCxnSpPr/>
              <p:nvPr/>
            </p:nvCxnSpPr>
            <p:spPr>
              <a:xfrm rot="10800000">
                <a:off x="3441" y="4642"/>
                <a:ext cx="1182" cy="0"/>
              </a:xfrm>
              <a:prstGeom prst="straightConnector1">
                <a:avLst/>
              </a:prstGeom>
              <a:noFill/>
              <a:ln w="9525" cap="flat" cmpd="sng">
                <a:solidFill>
                  <a:srgbClr val="000000"/>
                </a:solidFill>
                <a:prstDash val="solid"/>
                <a:miter lim="800000"/>
                <a:headEnd type="none" w="med" len="med"/>
                <a:tailEnd type="triangle" w="med" len="med"/>
              </a:ln>
            </p:spPr>
          </p:cxnSp>
        </p:grpSp>
        <p:sp>
          <p:nvSpPr>
            <p:cNvPr id="816" name="Google Shape;816;p56"/>
            <p:cNvSpPr/>
            <p:nvPr/>
          </p:nvSpPr>
          <p:spPr>
            <a:xfrm>
              <a:off x="1426" y="1247"/>
              <a:ext cx="1565" cy="1"/>
            </a:xfrm>
            <a:custGeom>
              <a:avLst/>
              <a:gdLst/>
              <a:ahLst/>
              <a:cxnLst/>
              <a:rect l="l" t="t" r="r" b="b"/>
              <a:pathLst>
                <a:path w="3171" h="4" extrusionOk="0">
                  <a:moveTo>
                    <a:pt x="0" y="0"/>
                  </a:moveTo>
                  <a:lnTo>
                    <a:pt x="3171" y="4"/>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817" name="Google Shape;817;p56"/>
            <p:cNvCxnSpPr/>
            <p:nvPr/>
          </p:nvCxnSpPr>
          <p:spPr>
            <a:xfrm rot="10800000">
              <a:off x="1407" y="1430"/>
              <a:ext cx="1812"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818" name="Google Shape;818;p56"/>
            <p:cNvCxnSpPr/>
            <p:nvPr/>
          </p:nvCxnSpPr>
          <p:spPr>
            <a:xfrm>
              <a:off x="3231" y="1329"/>
              <a:ext cx="0" cy="101"/>
            </a:xfrm>
            <a:prstGeom prst="straightConnector1">
              <a:avLst/>
            </a:prstGeom>
            <a:noFill/>
            <a:ln w="9525" cap="flat" cmpd="sng">
              <a:solidFill>
                <a:srgbClr val="000000"/>
              </a:solidFill>
              <a:prstDash val="solid"/>
              <a:miter lim="800000"/>
              <a:headEnd type="none" w="med" len="med"/>
              <a:tailEnd type="none" w="med" len="med"/>
            </a:ln>
          </p:spPr>
        </p:cxnSp>
        <p:cxnSp>
          <p:nvCxnSpPr>
            <p:cNvPr id="819" name="Google Shape;819;p56"/>
            <p:cNvCxnSpPr/>
            <p:nvPr/>
          </p:nvCxnSpPr>
          <p:spPr>
            <a:xfrm>
              <a:off x="3528" y="1299"/>
              <a:ext cx="0" cy="101"/>
            </a:xfrm>
            <a:prstGeom prst="straightConnector1">
              <a:avLst/>
            </a:prstGeom>
            <a:noFill/>
            <a:ln w="9525" cap="flat" cmpd="sng">
              <a:solidFill>
                <a:srgbClr val="000000"/>
              </a:solidFill>
              <a:prstDash val="solid"/>
              <a:miter lim="800000"/>
              <a:headEnd type="none" w="med" len="med"/>
              <a:tailEnd type="none" w="med" len="med"/>
            </a:ln>
          </p:spPr>
        </p:cxnSp>
        <p:grpSp>
          <p:nvGrpSpPr>
            <p:cNvPr id="820" name="Google Shape;820;p56"/>
            <p:cNvGrpSpPr/>
            <p:nvPr/>
          </p:nvGrpSpPr>
          <p:grpSpPr>
            <a:xfrm>
              <a:off x="731" y="1726"/>
              <a:ext cx="702" cy="152"/>
              <a:chOff x="3210" y="6942"/>
              <a:chExt cx="1422" cy="450"/>
            </a:xfrm>
          </p:grpSpPr>
          <p:sp>
            <p:nvSpPr>
              <p:cNvPr id="821" name="Google Shape;821;p56"/>
              <p:cNvSpPr/>
              <p:nvPr/>
            </p:nvSpPr>
            <p:spPr>
              <a:xfrm>
                <a:off x="3210" y="6942"/>
                <a:ext cx="1422" cy="450"/>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22" name="Google Shape;822;p56"/>
              <p:cNvSpPr txBox="1"/>
              <p:nvPr/>
            </p:nvSpPr>
            <p:spPr>
              <a:xfrm>
                <a:off x="4122" y="6960"/>
                <a:ext cx="468" cy="31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2</a:t>
                </a:r>
                <a:endParaRPr/>
              </a:p>
            </p:txBody>
          </p:sp>
        </p:grpSp>
        <p:grpSp>
          <p:nvGrpSpPr>
            <p:cNvPr id="823" name="Google Shape;823;p56"/>
            <p:cNvGrpSpPr/>
            <p:nvPr/>
          </p:nvGrpSpPr>
          <p:grpSpPr>
            <a:xfrm>
              <a:off x="666" y="1827"/>
              <a:ext cx="702" cy="152"/>
              <a:chOff x="3210" y="6942"/>
              <a:chExt cx="1422" cy="450"/>
            </a:xfrm>
          </p:grpSpPr>
          <p:sp>
            <p:nvSpPr>
              <p:cNvPr id="824" name="Google Shape;824;p56"/>
              <p:cNvSpPr/>
              <p:nvPr/>
            </p:nvSpPr>
            <p:spPr>
              <a:xfrm>
                <a:off x="3210" y="6942"/>
                <a:ext cx="1422" cy="450"/>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25" name="Google Shape;825;p56"/>
              <p:cNvSpPr txBox="1"/>
              <p:nvPr/>
            </p:nvSpPr>
            <p:spPr>
              <a:xfrm>
                <a:off x="4122" y="6960"/>
                <a:ext cx="468" cy="31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3</a:t>
                </a:r>
                <a:endParaRPr/>
              </a:p>
            </p:txBody>
          </p:sp>
        </p:grpSp>
        <p:grpSp>
          <p:nvGrpSpPr>
            <p:cNvPr id="826" name="Google Shape;826;p56"/>
            <p:cNvGrpSpPr/>
            <p:nvPr/>
          </p:nvGrpSpPr>
          <p:grpSpPr>
            <a:xfrm>
              <a:off x="630" y="1926"/>
              <a:ext cx="702" cy="152"/>
              <a:chOff x="3210" y="6942"/>
              <a:chExt cx="1422" cy="450"/>
            </a:xfrm>
          </p:grpSpPr>
          <p:sp>
            <p:nvSpPr>
              <p:cNvPr id="827" name="Google Shape;827;p56"/>
              <p:cNvSpPr/>
              <p:nvPr/>
            </p:nvSpPr>
            <p:spPr>
              <a:xfrm>
                <a:off x="3210" y="6942"/>
                <a:ext cx="1422" cy="450"/>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28" name="Google Shape;828;p56"/>
              <p:cNvSpPr txBox="1"/>
              <p:nvPr/>
            </p:nvSpPr>
            <p:spPr>
              <a:xfrm>
                <a:off x="4122" y="6960"/>
                <a:ext cx="468" cy="31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4</a:t>
                </a:r>
                <a:endParaRPr/>
              </a:p>
            </p:txBody>
          </p:sp>
        </p:grpSp>
        <p:sp>
          <p:nvSpPr>
            <p:cNvPr id="829" name="Google Shape;829;p56"/>
            <p:cNvSpPr txBox="1"/>
            <p:nvPr/>
          </p:nvSpPr>
          <p:spPr>
            <a:xfrm>
              <a:off x="1007" y="2027"/>
              <a:ext cx="221" cy="109"/>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 5</a:t>
              </a:r>
              <a:endParaRPr/>
            </a:p>
          </p:txBody>
        </p:sp>
        <p:grpSp>
          <p:nvGrpSpPr>
            <p:cNvPr id="830" name="Google Shape;830;p56"/>
            <p:cNvGrpSpPr/>
            <p:nvPr/>
          </p:nvGrpSpPr>
          <p:grpSpPr>
            <a:xfrm>
              <a:off x="847" y="2218"/>
              <a:ext cx="169" cy="178"/>
              <a:chOff x="2706" y="3720"/>
              <a:chExt cx="342" cy="528"/>
            </a:xfrm>
          </p:grpSpPr>
          <p:cxnSp>
            <p:nvCxnSpPr>
              <p:cNvPr id="831" name="Google Shape;831;p56"/>
              <p:cNvCxnSpPr/>
              <p:nvPr/>
            </p:nvCxnSpPr>
            <p:spPr>
              <a:xfrm>
                <a:off x="2892" y="3720"/>
                <a:ext cx="0" cy="240"/>
              </a:xfrm>
              <a:prstGeom prst="straightConnector1">
                <a:avLst/>
              </a:prstGeom>
              <a:noFill/>
              <a:ln w="9525" cap="flat" cmpd="sng">
                <a:solidFill>
                  <a:srgbClr val="000000"/>
                </a:solidFill>
                <a:prstDash val="solid"/>
                <a:miter lim="800000"/>
                <a:headEnd type="none" w="med" len="med"/>
                <a:tailEnd type="none" w="med" len="med"/>
              </a:ln>
            </p:spPr>
          </p:cxnSp>
          <p:sp>
            <p:nvSpPr>
              <p:cNvPr id="832" name="Google Shape;832;p56"/>
              <p:cNvSpPr/>
              <p:nvPr/>
            </p:nvSpPr>
            <p:spPr>
              <a:xfrm>
                <a:off x="2706" y="3918"/>
                <a:ext cx="342" cy="330"/>
              </a:xfrm>
              <a:prstGeom prst="flowChartMerg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sp>
          <p:nvSpPr>
            <p:cNvPr id="833" name="Google Shape;833;p56"/>
            <p:cNvSpPr txBox="1"/>
            <p:nvPr/>
          </p:nvSpPr>
          <p:spPr>
            <a:xfrm>
              <a:off x="1258" y="1602"/>
              <a:ext cx="231" cy="10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1</a:t>
              </a:r>
              <a:endParaRPr/>
            </a:p>
          </p:txBody>
        </p:sp>
        <p:sp>
          <p:nvSpPr>
            <p:cNvPr id="834" name="Google Shape;834;p56"/>
            <p:cNvSpPr txBox="1"/>
            <p:nvPr/>
          </p:nvSpPr>
          <p:spPr>
            <a:xfrm>
              <a:off x="707" y="2823"/>
              <a:ext cx="735" cy="58"/>
            </a:xfrm>
            <a:prstGeom prst="rect">
              <a:avLst/>
            </a:prstGeom>
            <a:solidFill>
              <a:srgbClr val="FFFFFF"/>
            </a:solidFill>
            <a:ln>
              <a:noFill/>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35" name="Google Shape;835;p56"/>
            <p:cNvSpPr/>
            <p:nvPr/>
          </p:nvSpPr>
          <p:spPr>
            <a:xfrm>
              <a:off x="547" y="2695"/>
              <a:ext cx="922" cy="227"/>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36" name="Google Shape;836;p56"/>
            <p:cNvSpPr txBox="1"/>
            <p:nvPr/>
          </p:nvSpPr>
          <p:spPr>
            <a:xfrm>
              <a:off x="562" y="2713"/>
              <a:ext cx="886" cy="158"/>
            </a:xfrm>
            <a:prstGeom prst="rect">
              <a:avLst/>
            </a:prstGeom>
            <a:solidFill>
              <a:srgbClr val="FFFFFF"/>
            </a:solidFill>
            <a:ln>
              <a:noFill/>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37" name="Google Shape;837;p56"/>
            <p:cNvSpPr txBox="1"/>
            <p:nvPr/>
          </p:nvSpPr>
          <p:spPr>
            <a:xfrm>
              <a:off x="1170" y="2705"/>
              <a:ext cx="222" cy="13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1</a:t>
              </a:r>
              <a:endParaRPr/>
            </a:p>
          </p:txBody>
        </p:sp>
        <p:grpSp>
          <p:nvGrpSpPr>
            <p:cNvPr id="838" name="Google Shape;838;p56"/>
            <p:cNvGrpSpPr/>
            <p:nvPr/>
          </p:nvGrpSpPr>
          <p:grpSpPr>
            <a:xfrm>
              <a:off x="657" y="3187"/>
              <a:ext cx="673" cy="206"/>
              <a:chOff x="8634" y="5562"/>
              <a:chExt cx="1362" cy="612"/>
            </a:xfrm>
          </p:grpSpPr>
          <p:sp>
            <p:nvSpPr>
              <p:cNvPr id="839" name="Google Shape;839;p56"/>
              <p:cNvSpPr/>
              <p:nvPr/>
            </p:nvSpPr>
            <p:spPr>
              <a:xfrm>
                <a:off x="8634" y="5562"/>
                <a:ext cx="1362" cy="612"/>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40" name="Google Shape;840;p56"/>
              <p:cNvSpPr txBox="1"/>
              <p:nvPr/>
            </p:nvSpPr>
            <p:spPr>
              <a:xfrm>
                <a:off x="8754" y="5586"/>
                <a:ext cx="900" cy="46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Letter of Interest</a:t>
                </a:r>
                <a:endParaRPr/>
              </a:p>
            </p:txBody>
          </p:sp>
          <p:sp>
            <p:nvSpPr>
              <p:cNvPr id="841" name="Google Shape;841;p56"/>
              <p:cNvSpPr txBox="1"/>
              <p:nvPr/>
            </p:nvSpPr>
            <p:spPr>
              <a:xfrm>
                <a:off x="9588" y="5664"/>
                <a:ext cx="330" cy="39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1</a:t>
                </a:r>
                <a:endParaRPr/>
              </a:p>
            </p:txBody>
          </p:sp>
        </p:grpSp>
        <p:cxnSp>
          <p:nvCxnSpPr>
            <p:cNvPr id="842" name="Google Shape;842;p56"/>
            <p:cNvCxnSpPr/>
            <p:nvPr/>
          </p:nvCxnSpPr>
          <p:spPr>
            <a:xfrm rot="10800000">
              <a:off x="420" y="1447"/>
              <a:ext cx="320" cy="0"/>
            </a:xfrm>
            <a:prstGeom prst="straightConnector1">
              <a:avLst/>
            </a:prstGeom>
            <a:noFill/>
            <a:ln w="9525" cap="flat" cmpd="sng">
              <a:solidFill>
                <a:srgbClr val="000000"/>
              </a:solidFill>
              <a:prstDash val="solid"/>
              <a:miter lim="800000"/>
              <a:headEnd type="none" w="med" len="med"/>
              <a:tailEnd type="none" w="med" len="med"/>
            </a:ln>
          </p:spPr>
        </p:cxnSp>
        <p:sp>
          <p:nvSpPr>
            <p:cNvPr id="843" name="Google Shape;843;p56"/>
            <p:cNvSpPr/>
            <p:nvPr/>
          </p:nvSpPr>
          <p:spPr>
            <a:xfrm>
              <a:off x="419" y="776"/>
              <a:ext cx="1" cy="671"/>
            </a:xfrm>
            <a:custGeom>
              <a:avLst/>
              <a:gdLst/>
              <a:ahLst/>
              <a:cxnLst/>
              <a:rect l="l" t="t" r="r" b="b"/>
              <a:pathLst>
                <a:path w="3" h="1987" extrusionOk="0">
                  <a:moveTo>
                    <a:pt x="3" y="1987"/>
                  </a:moveTo>
                  <a:lnTo>
                    <a:pt x="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44" name="Google Shape;844;p56"/>
            <p:cNvSpPr/>
            <p:nvPr/>
          </p:nvSpPr>
          <p:spPr>
            <a:xfrm>
              <a:off x="330" y="751"/>
              <a:ext cx="2" cy="1127"/>
            </a:xfrm>
            <a:custGeom>
              <a:avLst/>
              <a:gdLst/>
              <a:ahLst/>
              <a:cxnLst/>
              <a:rect l="l" t="t" r="r" b="b"/>
              <a:pathLst>
                <a:path w="4" h="3340" extrusionOk="0">
                  <a:moveTo>
                    <a:pt x="0" y="0"/>
                  </a:moveTo>
                  <a:lnTo>
                    <a:pt x="4" y="334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845" name="Google Shape;845;p56"/>
            <p:cNvCxnSpPr/>
            <p:nvPr/>
          </p:nvCxnSpPr>
          <p:spPr>
            <a:xfrm>
              <a:off x="331" y="1857"/>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846" name="Google Shape;846;p56"/>
            <p:cNvCxnSpPr/>
            <p:nvPr/>
          </p:nvCxnSpPr>
          <p:spPr>
            <a:xfrm>
              <a:off x="331" y="2705"/>
              <a:ext cx="0" cy="583"/>
            </a:xfrm>
            <a:prstGeom prst="straightConnector1">
              <a:avLst/>
            </a:prstGeom>
            <a:noFill/>
            <a:ln w="9525" cap="flat" cmpd="sng">
              <a:solidFill>
                <a:srgbClr val="000000"/>
              </a:solidFill>
              <a:prstDash val="solid"/>
              <a:miter lim="800000"/>
              <a:headEnd type="none" w="med" len="med"/>
              <a:tailEnd type="none" w="med" len="med"/>
            </a:ln>
          </p:spPr>
        </p:cxnSp>
        <p:cxnSp>
          <p:nvCxnSpPr>
            <p:cNvPr id="847" name="Google Shape;847;p56"/>
            <p:cNvCxnSpPr/>
            <p:nvPr/>
          </p:nvCxnSpPr>
          <p:spPr>
            <a:xfrm>
              <a:off x="340" y="3288"/>
              <a:ext cx="311" cy="0"/>
            </a:xfrm>
            <a:prstGeom prst="straightConnector1">
              <a:avLst/>
            </a:prstGeom>
            <a:noFill/>
            <a:ln w="9525" cap="flat" cmpd="sng">
              <a:solidFill>
                <a:srgbClr val="000000"/>
              </a:solidFill>
              <a:prstDash val="solid"/>
              <a:miter lim="800000"/>
              <a:headEnd type="none" w="med" len="med"/>
              <a:tailEnd type="triangle" w="med" len="med"/>
            </a:ln>
          </p:spPr>
        </p:cxnSp>
        <p:sp>
          <p:nvSpPr>
            <p:cNvPr id="848" name="Google Shape;848;p56"/>
            <p:cNvSpPr/>
            <p:nvPr/>
          </p:nvSpPr>
          <p:spPr>
            <a:xfrm>
              <a:off x="1470" y="1687"/>
              <a:ext cx="97" cy="1"/>
            </a:xfrm>
            <a:custGeom>
              <a:avLst/>
              <a:gdLst/>
              <a:ahLst/>
              <a:cxnLst/>
              <a:rect l="l" t="t" r="r" b="b"/>
              <a:pathLst>
                <a:path w="195" h="2" extrusionOk="0">
                  <a:moveTo>
                    <a:pt x="0" y="0"/>
                  </a:moveTo>
                  <a:lnTo>
                    <a:pt x="195" y="2"/>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849" name="Google Shape;849;p56"/>
            <p:cNvCxnSpPr/>
            <p:nvPr/>
          </p:nvCxnSpPr>
          <p:spPr>
            <a:xfrm>
              <a:off x="1569" y="1689"/>
              <a:ext cx="0" cy="344"/>
            </a:xfrm>
            <a:prstGeom prst="straightConnector1">
              <a:avLst/>
            </a:prstGeom>
            <a:noFill/>
            <a:ln w="9525" cap="flat" cmpd="sng">
              <a:solidFill>
                <a:srgbClr val="000000"/>
              </a:solidFill>
              <a:prstDash val="solid"/>
              <a:miter lim="800000"/>
              <a:headEnd type="none" w="med" len="med"/>
              <a:tailEnd type="none" w="med" len="med"/>
            </a:ln>
          </p:spPr>
        </p:cxnSp>
        <p:cxnSp>
          <p:nvCxnSpPr>
            <p:cNvPr id="850" name="Google Shape;850;p56"/>
            <p:cNvCxnSpPr/>
            <p:nvPr/>
          </p:nvCxnSpPr>
          <p:spPr>
            <a:xfrm>
              <a:off x="1332" y="2027"/>
              <a:ext cx="237" cy="0"/>
            </a:xfrm>
            <a:prstGeom prst="straightConnector1">
              <a:avLst/>
            </a:prstGeom>
            <a:noFill/>
            <a:ln w="9525" cap="flat" cmpd="sng">
              <a:solidFill>
                <a:srgbClr val="000000"/>
              </a:solidFill>
              <a:prstDash val="solid"/>
              <a:miter lim="800000"/>
              <a:headEnd type="none" w="med" len="med"/>
              <a:tailEnd type="none" w="med" len="med"/>
            </a:ln>
          </p:spPr>
        </p:cxnSp>
        <p:cxnSp>
          <p:nvCxnSpPr>
            <p:cNvPr id="851" name="Google Shape;851;p56"/>
            <p:cNvCxnSpPr/>
            <p:nvPr/>
          </p:nvCxnSpPr>
          <p:spPr>
            <a:xfrm>
              <a:off x="1569" y="1831"/>
              <a:ext cx="2480"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852" name="Google Shape;852;p56"/>
            <p:cNvCxnSpPr/>
            <p:nvPr/>
          </p:nvCxnSpPr>
          <p:spPr>
            <a:xfrm>
              <a:off x="1564" y="2499"/>
              <a:ext cx="0" cy="809"/>
            </a:xfrm>
            <a:prstGeom prst="straightConnector1">
              <a:avLst/>
            </a:prstGeom>
            <a:noFill/>
            <a:ln w="9525" cap="flat" cmpd="sng">
              <a:solidFill>
                <a:srgbClr val="000000"/>
              </a:solidFill>
              <a:prstDash val="solid"/>
              <a:miter lim="800000"/>
              <a:headEnd type="none" w="med" len="med"/>
              <a:tailEnd type="none" w="med" len="med"/>
            </a:ln>
          </p:spPr>
        </p:cxnSp>
        <p:cxnSp>
          <p:nvCxnSpPr>
            <p:cNvPr id="853" name="Google Shape;853;p56"/>
            <p:cNvCxnSpPr/>
            <p:nvPr/>
          </p:nvCxnSpPr>
          <p:spPr>
            <a:xfrm>
              <a:off x="1472" y="2493"/>
              <a:ext cx="97" cy="0"/>
            </a:xfrm>
            <a:prstGeom prst="straightConnector1">
              <a:avLst/>
            </a:prstGeom>
            <a:noFill/>
            <a:ln w="9525" cap="flat" cmpd="sng">
              <a:solidFill>
                <a:srgbClr val="000000"/>
              </a:solidFill>
              <a:prstDash val="solid"/>
              <a:miter lim="800000"/>
              <a:headEnd type="none" w="med" len="med"/>
              <a:tailEnd type="none" w="med" len="med"/>
            </a:ln>
          </p:spPr>
        </p:cxnSp>
        <p:cxnSp>
          <p:nvCxnSpPr>
            <p:cNvPr id="854" name="Google Shape;854;p56"/>
            <p:cNvCxnSpPr/>
            <p:nvPr/>
          </p:nvCxnSpPr>
          <p:spPr>
            <a:xfrm rot="10800000">
              <a:off x="1332" y="3302"/>
              <a:ext cx="229" cy="0"/>
            </a:xfrm>
            <a:prstGeom prst="straightConnector1">
              <a:avLst/>
            </a:prstGeom>
            <a:noFill/>
            <a:ln w="9525" cap="flat" cmpd="sng">
              <a:solidFill>
                <a:srgbClr val="000000"/>
              </a:solidFill>
              <a:prstDash val="solid"/>
              <a:miter lim="800000"/>
              <a:headEnd type="none" w="med" len="med"/>
              <a:tailEnd type="none" w="med" len="med"/>
            </a:ln>
          </p:spPr>
        </p:cxnSp>
        <p:cxnSp>
          <p:nvCxnSpPr>
            <p:cNvPr id="855" name="Google Shape;855;p56"/>
            <p:cNvCxnSpPr/>
            <p:nvPr/>
          </p:nvCxnSpPr>
          <p:spPr>
            <a:xfrm rot="10800000">
              <a:off x="1472" y="2462"/>
              <a:ext cx="2488"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856" name="Google Shape;856;p56"/>
            <p:cNvCxnSpPr/>
            <p:nvPr/>
          </p:nvCxnSpPr>
          <p:spPr>
            <a:xfrm>
              <a:off x="1678" y="3430"/>
              <a:ext cx="0" cy="404"/>
            </a:xfrm>
            <a:prstGeom prst="straightConnector1">
              <a:avLst/>
            </a:prstGeom>
            <a:noFill/>
            <a:ln w="9525" cap="flat" cmpd="sng">
              <a:solidFill>
                <a:srgbClr val="000000"/>
              </a:solidFill>
              <a:prstDash val="solid"/>
              <a:miter lim="800000"/>
              <a:headEnd type="none" w="med" len="med"/>
              <a:tailEnd type="none" w="med" len="med"/>
            </a:ln>
          </p:spPr>
        </p:cxnSp>
        <p:cxnSp>
          <p:nvCxnSpPr>
            <p:cNvPr id="857" name="Google Shape;857;p56"/>
            <p:cNvCxnSpPr/>
            <p:nvPr/>
          </p:nvCxnSpPr>
          <p:spPr>
            <a:xfrm>
              <a:off x="4588" y="870"/>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858" name="Google Shape;858;p56"/>
            <p:cNvCxnSpPr/>
            <p:nvPr/>
          </p:nvCxnSpPr>
          <p:spPr>
            <a:xfrm>
              <a:off x="4588" y="1724"/>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859" name="Google Shape;859;p56"/>
            <p:cNvCxnSpPr/>
            <p:nvPr/>
          </p:nvCxnSpPr>
          <p:spPr>
            <a:xfrm>
              <a:off x="4588" y="2568"/>
              <a:ext cx="0" cy="854"/>
            </a:xfrm>
            <a:prstGeom prst="straightConnector1">
              <a:avLst/>
            </a:prstGeom>
            <a:noFill/>
            <a:ln w="9525" cap="flat" cmpd="sng">
              <a:solidFill>
                <a:srgbClr val="000000"/>
              </a:solidFill>
              <a:prstDash val="solid"/>
              <a:miter lim="800000"/>
              <a:headEnd type="none" w="med" len="med"/>
              <a:tailEnd type="none" w="med" len="med"/>
            </a:ln>
          </p:spPr>
        </p:cxnSp>
        <p:cxnSp>
          <p:nvCxnSpPr>
            <p:cNvPr id="860" name="Google Shape;860;p56"/>
            <p:cNvCxnSpPr/>
            <p:nvPr/>
          </p:nvCxnSpPr>
          <p:spPr>
            <a:xfrm>
              <a:off x="2962" y="3515"/>
              <a:ext cx="0" cy="329"/>
            </a:xfrm>
            <a:prstGeom prst="straightConnector1">
              <a:avLst/>
            </a:prstGeom>
            <a:noFill/>
            <a:ln w="9525" cap="flat" cmpd="sng">
              <a:solidFill>
                <a:srgbClr val="000000"/>
              </a:solidFill>
              <a:prstDash val="solid"/>
              <a:miter lim="800000"/>
              <a:headEnd type="none" w="med" len="med"/>
              <a:tailEnd type="none" w="med" len="med"/>
            </a:ln>
          </p:spPr>
        </p:cxnSp>
        <p:cxnSp>
          <p:nvCxnSpPr>
            <p:cNvPr id="861" name="Google Shape;861;p56"/>
            <p:cNvCxnSpPr/>
            <p:nvPr/>
          </p:nvCxnSpPr>
          <p:spPr>
            <a:xfrm>
              <a:off x="3919" y="3322"/>
              <a:ext cx="0" cy="522"/>
            </a:xfrm>
            <a:prstGeom prst="straightConnector1">
              <a:avLst/>
            </a:prstGeom>
            <a:noFill/>
            <a:ln w="9525" cap="flat" cmpd="sng">
              <a:solidFill>
                <a:srgbClr val="000000"/>
              </a:solidFill>
              <a:prstDash val="solid"/>
              <a:miter lim="800000"/>
              <a:headEnd type="none" w="med" len="med"/>
              <a:tailEnd type="none" w="med" len="med"/>
            </a:ln>
          </p:spPr>
        </p:cxnSp>
        <p:cxnSp>
          <p:nvCxnSpPr>
            <p:cNvPr id="862" name="Google Shape;862;p56"/>
            <p:cNvCxnSpPr/>
            <p:nvPr/>
          </p:nvCxnSpPr>
          <p:spPr>
            <a:xfrm>
              <a:off x="4591" y="3409"/>
              <a:ext cx="0" cy="439"/>
            </a:xfrm>
            <a:prstGeom prst="straightConnector1">
              <a:avLst/>
            </a:prstGeom>
            <a:noFill/>
            <a:ln w="9525" cap="flat" cmpd="sng">
              <a:solidFill>
                <a:srgbClr val="000000"/>
              </a:solidFill>
              <a:prstDash val="solid"/>
              <a:miter lim="800000"/>
              <a:headEnd type="none" w="med" len="med"/>
              <a:tailEnd type="none" w="med" len="med"/>
            </a:ln>
          </p:spPr>
        </p:cxnSp>
        <p:sp>
          <p:nvSpPr>
            <p:cNvPr id="863" name="Google Shape;863;p56"/>
            <p:cNvSpPr txBox="1"/>
            <p:nvPr/>
          </p:nvSpPr>
          <p:spPr>
            <a:xfrm>
              <a:off x="4671" y="73"/>
              <a:ext cx="578" cy="161"/>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Purchase </a:t>
              </a:r>
              <a:endParaRPr/>
            </a:p>
            <a:p>
              <a:pPr>
                <a:buClr>
                  <a:schemeClr val="dk1"/>
                </a:buClr>
                <a:buSzPts val="800"/>
              </a:pPr>
              <a:r>
                <a:rPr lang="en-US" sz="800" b="1">
                  <a:solidFill>
                    <a:schemeClr val="dk1"/>
                  </a:solidFill>
                  <a:latin typeface="Times New Roman"/>
                  <a:ea typeface="Times New Roman"/>
                  <a:cs typeface="Times New Roman"/>
                  <a:sym typeface="Times New Roman"/>
                </a:rPr>
                <a:t>Department</a:t>
              </a:r>
              <a:endParaRPr/>
            </a:p>
          </p:txBody>
        </p:sp>
        <p:cxnSp>
          <p:nvCxnSpPr>
            <p:cNvPr id="864" name="Google Shape;864;p56"/>
            <p:cNvCxnSpPr/>
            <p:nvPr/>
          </p:nvCxnSpPr>
          <p:spPr>
            <a:xfrm>
              <a:off x="5364" y="876"/>
              <a:ext cx="0" cy="854"/>
            </a:xfrm>
            <a:prstGeom prst="straightConnector1">
              <a:avLst/>
            </a:prstGeom>
            <a:noFill/>
            <a:ln w="9525" cap="flat" cmpd="sng">
              <a:solidFill>
                <a:srgbClr val="000000"/>
              </a:solidFill>
              <a:prstDash val="solid"/>
              <a:miter lim="800000"/>
              <a:headEnd type="none" w="med" len="med"/>
              <a:tailEnd type="none" w="med" len="med"/>
            </a:ln>
          </p:spPr>
        </p:cxnSp>
        <p:sp>
          <p:nvSpPr>
            <p:cNvPr id="865" name="Google Shape;865;p56"/>
            <p:cNvSpPr/>
            <p:nvPr/>
          </p:nvSpPr>
          <p:spPr>
            <a:xfrm>
              <a:off x="5364" y="1710"/>
              <a:ext cx="2" cy="2122"/>
            </a:xfrm>
            <a:custGeom>
              <a:avLst/>
              <a:gdLst/>
              <a:ahLst/>
              <a:cxnLst/>
              <a:rect l="l" t="t" r="r" b="b"/>
              <a:pathLst>
                <a:path w="3" h="6293" extrusionOk="0">
                  <a:moveTo>
                    <a:pt x="0" y="0"/>
                  </a:moveTo>
                  <a:lnTo>
                    <a:pt x="3" y="6293"/>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66" name="Google Shape;866;p56"/>
            <p:cNvSpPr/>
            <p:nvPr/>
          </p:nvSpPr>
          <p:spPr>
            <a:xfrm>
              <a:off x="559" y="2021"/>
              <a:ext cx="673" cy="207"/>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67" name="Google Shape;867;p56"/>
            <p:cNvSpPr/>
            <p:nvPr/>
          </p:nvSpPr>
          <p:spPr>
            <a:xfrm>
              <a:off x="1569" y="2962"/>
              <a:ext cx="3093" cy="2"/>
            </a:xfrm>
            <a:custGeom>
              <a:avLst/>
              <a:gdLst/>
              <a:ahLst/>
              <a:cxnLst/>
              <a:rect l="l" t="t" r="r" b="b"/>
              <a:pathLst>
                <a:path w="6264" h="7" extrusionOk="0">
                  <a:moveTo>
                    <a:pt x="0" y="7"/>
                  </a:moveTo>
                  <a:lnTo>
                    <a:pt x="6264" y="0"/>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68" name="Google Shape;868;p56"/>
            <p:cNvSpPr txBox="1"/>
            <p:nvPr/>
          </p:nvSpPr>
          <p:spPr>
            <a:xfrm>
              <a:off x="1018" y="2048"/>
              <a:ext cx="199" cy="121"/>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5</a:t>
              </a:r>
              <a:endParaRPr/>
            </a:p>
          </p:txBody>
        </p:sp>
        <p:cxnSp>
          <p:nvCxnSpPr>
            <p:cNvPr id="869" name="Google Shape;869;p56"/>
            <p:cNvCxnSpPr/>
            <p:nvPr/>
          </p:nvCxnSpPr>
          <p:spPr>
            <a:xfrm>
              <a:off x="2147" y="813"/>
              <a:ext cx="711" cy="0"/>
            </a:xfrm>
            <a:prstGeom prst="straightConnector1">
              <a:avLst/>
            </a:prstGeom>
            <a:noFill/>
            <a:ln w="9525" cap="flat" cmpd="sng">
              <a:solidFill>
                <a:srgbClr val="000000"/>
              </a:solidFill>
              <a:prstDash val="solid"/>
              <a:miter lim="800000"/>
              <a:headEnd type="none" w="med" len="med"/>
              <a:tailEnd type="none" w="med" len="med"/>
            </a:ln>
          </p:spPr>
        </p:cxnSp>
        <p:cxnSp>
          <p:nvCxnSpPr>
            <p:cNvPr id="870" name="Google Shape;870;p56"/>
            <p:cNvCxnSpPr/>
            <p:nvPr/>
          </p:nvCxnSpPr>
          <p:spPr>
            <a:xfrm>
              <a:off x="2147" y="995"/>
              <a:ext cx="711" cy="0"/>
            </a:xfrm>
            <a:prstGeom prst="straightConnector1">
              <a:avLst/>
            </a:prstGeom>
            <a:noFill/>
            <a:ln w="9525" cap="flat" cmpd="sng">
              <a:solidFill>
                <a:srgbClr val="000000"/>
              </a:solidFill>
              <a:prstDash val="solid"/>
              <a:miter lim="800000"/>
              <a:headEnd type="none" w="med" len="med"/>
              <a:tailEnd type="none" w="med" len="med"/>
            </a:ln>
          </p:spPr>
        </p:cxnSp>
        <p:cxnSp>
          <p:nvCxnSpPr>
            <p:cNvPr id="871" name="Google Shape;871;p56"/>
            <p:cNvCxnSpPr/>
            <p:nvPr/>
          </p:nvCxnSpPr>
          <p:spPr>
            <a:xfrm rot="10800000">
              <a:off x="2147" y="813"/>
              <a:ext cx="0" cy="182"/>
            </a:xfrm>
            <a:prstGeom prst="straightConnector1">
              <a:avLst/>
            </a:prstGeom>
            <a:noFill/>
            <a:ln w="9525" cap="flat" cmpd="sng">
              <a:solidFill>
                <a:srgbClr val="000000"/>
              </a:solidFill>
              <a:prstDash val="solid"/>
              <a:miter lim="800000"/>
              <a:headEnd type="none" w="med" len="med"/>
              <a:tailEnd type="none" w="med" len="med"/>
            </a:ln>
          </p:spPr>
        </p:cxnSp>
        <p:sp>
          <p:nvSpPr>
            <p:cNvPr id="872" name="Google Shape;872;p56"/>
            <p:cNvSpPr/>
            <p:nvPr/>
          </p:nvSpPr>
          <p:spPr>
            <a:xfrm>
              <a:off x="3302" y="1399"/>
              <a:ext cx="545" cy="1"/>
            </a:xfrm>
            <a:custGeom>
              <a:avLst/>
              <a:gdLst/>
              <a:ahLst/>
              <a:cxnLst/>
              <a:rect l="l" t="t" r="r" b="b"/>
              <a:pathLst>
                <a:path w="1104" h="4" extrusionOk="0">
                  <a:moveTo>
                    <a:pt x="0" y="4"/>
                  </a:moveTo>
                  <a:lnTo>
                    <a:pt x="1104"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73" name="Google Shape;873;p56"/>
            <p:cNvSpPr/>
            <p:nvPr/>
          </p:nvSpPr>
          <p:spPr>
            <a:xfrm>
              <a:off x="3302" y="1662"/>
              <a:ext cx="538" cy="1"/>
            </a:xfrm>
            <a:custGeom>
              <a:avLst/>
              <a:gdLst/>
              <a:ahLst/>
              <a:cxnLst/>
              <a:rect l="l" t="t" r="r" b="b"/>
              <a:pathLst>
                <a:path w="1089" h="4" extrusionOk="0">
                  <a:moveTo>
                    <a:pt x="0" y="4"/>
                  </a:moveTo>
                  <a:lnTo>
                    <a:pt x="1089"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74" name="Google Shape;874;p56"/>
            <p:cNvSpPr/>
            <p:nvPr/>
          </p:nvSpPr>
          <p:spPr>
            <a:xfrm>
              <a:off x="3299" y="1399"/>
              <a:ext cx="3" cy="264"/>
            </a:xfrm>
            <a:custGeom>
              <a:avLst/>
              <a:gdLst/>
              <a:ahLst/>
              <a:cxnLst/>
              <a:rect l="l" t="t" r="r" b="b"/>
              <a:pathLst>
                <a:path w="6" h="784" extrusionOk="0">
                  <a:moveTo>
                    <a:pt x="6" y="784"/>
                  </a:moveTo>
                  <a:lnTo>
                    <a:pt x="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75" name="Google Shape;875;p56"/>
            <p:cNvSpPr/>
            <p:nvPr/>
          </p:nvSpPr>
          <p:spPr>
            <a:xfrm>
              <a:off x="811" y="1621"/>
              <a:ext cx="3" cy="103"/>
            </a:xfrm>
            <a:custGeom>
              <a:avLst/>
              <a:gdLst/>
              <a:ahLst/>
              <a:cxnLst/>
              <a:rect l="l" t="t" r="r" b="b"/>
              <a:pathLst>
                <a:path w="6" h="304" extrusionOk="0">
                  <a:moveTo>
                    <a:pt x="6" y="304"/>
                  </a:moveTo>
                  <a:lnTo>
                    <a:pt x="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76" name="Google Shape;876;p56"/>
            <p:cNvSpPr/>
            <p:nvPr/>
          </p:nvSpPr>
          <p:spPr>
            <a:xfrm>
              <a:off x="814" y="1626"/>
              <a:ext cx="664" cy="2"/>
            </a:xfrm>
            <a:custGeom>
              <a:avLst/>
              <a:gdLst/>
              <a:ahLst/>
              <a:cxnLst/>
              <a:rect l="l" t="t" r="r" b="b"/>
              <a:pathLst>
                <a:path w="1344" h="4" extrusionOk="0">
                  <a:moveTo>
                    <a:pt x="0" y="4"/>
                  </a:moveTo>
                  <a:lnTo>
                    <a:pt x="1344"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877" name="Google Shape;877;p56"/>
            <p:cNvCxnSpPr/>
            <p:nvPr/>
          </p:nvCxnSpPr>
          <p:spPr>
            <a:xfrm>
              <a:off x="1473" y="1628"/>
              <a:ext cx="0" cy="121"/>
            </a:xfrm>
            <a:prstGeom prst="straightConnector1">
              <a:avLst/>
            </a:prstGeom>
            <a:noFill/>
            <a:ln w="9525" cap="flat" cmpd="sng">
              <a:solidFill>
                <a:srgbClr val="000000"/>
              </a:solidFill>
              <a:prstDash val="solid"/>
              <a:miter lim="800000"/>
              <a:headEnd type="none" w="med" len="med"/>
              <a:tailEnd type="none" w="med" len="med"/>
            </a:ln>
          </p:spPr>
        </p:cxnSp>
        <p:cxnSp>
          <p:nvCxnSpPr>
            <p:cNvPr id="878" name="Google Shape;878;p56"/>
            <p:cNvCxnSpPr/>
            <p:nvPr/>
          </p:nvCxnSpPr>
          <p:spPr>
            <a:xfrm>
              <a:off x="1436" y="1724"/>
              <a:ext cx="0" cy="0"/>
            </a:xfrm>
            <a:prstGeom prst="straightConnector1">
              <a:avLst/>
            </a:prstGeom>
            <a:noFill/>
            <a:ln w="9525" cap="flat" cmpd="sng">
              <a:solidFill>
                <a:srgbClr val="000000"/>
              </a:solidFill>
              <a:prstDash val="solid"/>
              <a:miter lim="800000"/>
              <a:headEnd type="none" w="med" len="med"/>
              <a:tailEnd type="none" w="med" len="med"/>
            </a:ln>
          </p:spPr>
        </p:cxnSp>
        <p:sp>
          <p:nvSpPr>
            <p:cNvPr id="879" name="Google Shape;879;p56"/>
            <p:cNvSpPr/>
            <p:nvPr/>
          </p:nvSpPr>
          <p:spPr>
            <a:xfrm>
              <a:off x="1426" y="1741"/>
              <a:ext cx="52" cy="2"/>
            </a:xfrm>
            <a:custGeom>
              <a:avLst/>
              <a:gdLst/>
              <a:ahLst/>
              <a:cxnLst/>
              <a:rect l="l" t="t" r="r" b="b"/>
              <a:pathLst>
                <a:path w="105" h="4" extrusionOk="0">
                  <a:moveTo>
                    <a:pt x="0" y="4"/>
                  </a:moveTo>
                  <a:lnTo>
                    <a:pt x="105"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80" name="Google Shape;880;p56"/>
            <p:cNvSpPr/>
            <p:nvPr/>
          </p:nvSpPr>
          <p:spPr>
            <a:xfrm>
              <a:off x="725" y="858"/>
              <a:ext cx="673" cy="206"/>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81" name="Google Shape;881;p56"/>
            <p:cNvSpPr txBox="1"/>
            <p:nvPr/>
          </p:nvSpPr>
          <p:spPr>
            <a:xfrm>
              <a:off x="784" y="866"/>
              <a:ext cx="445" cy="15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Letter of Interest</a:t>
              </a:r>
              <a:endParaRPr/>
            </a:p>
          </p:txBody>
        </p:sp>
        <p:sp>
          <p:nvSpPr>
            <p:cNvPr id="882" name="Google Shape;882;p56"/>
            <p:cNvSpPr txBox="1"/>
            <p:nvPr/>
          </p:nvSpPr>
          <p:spPr>
            <a:xfrm>
              <a:off x="1170" y="898"/>
              <a:ext cx="162" cy="12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1</a:t>
              </a:r>
              <a:endParaRPr/>
            </a:p>
          </p:txBody>
        </p:sp>
        <p:grpSp>
          <p:nvGrpSpPr>
            <p:cNvPr id="883" name="Google Shape;883;p56"/>
            <p:cNvGrpSpPr/>
            <p:nvPr/>
          </p:nvGrpSpPr>
          <p:grpSpPr>
            <a:xfrm>
              <a:off x="980" y="651"/>
              <a:ext cx="169" cy="178"/>
              <a:chOff x="2706" y="3720"/>
              <a:chExt cx="342" cy="528"/>
            </a:xfrm>
          </p:grpSpPr>
          <p:cxnSp>
            <p:nvCxnSpPr>
              <p:cNvPr id="884" name="Google Shape;884;p56"/>
              <p:cNvCxnSpPr/>
              <p:nvPr/>
            </p:nvCxnSpPr>
            <p:spPr>
              <a:xfrm>
                <a:off x="2892" y="3720"/>
                <a:ext cx="0" cy="240"/>
              </a:xfrm>
              <a:prstGeom prst="straightConnector1">
                <a:avLst/>
              </a:prstGeom>
              <a:noFill/>
              <a:ln w="9525" cap="flat" cmpd="sng">
                <a:solidFill>
                  <a:srgbClr val="000000"/>
                </a:solidFill>
                <a:prstDash val="solid"/>
                <a:miter lim="800000"/>
                <a:headEnd type="none" w="med" len="med"/>
                <a:tailEnd type="none" w="med" len="med"/>
              </a:ln>
            </p:spPr>
          </p:cxnSp>
          <p:sp>
            <p:nvSpPr>
              <p:cNvPr id="885" name="Google Shape;885;p56"/>
              <p:cNvSpPr/>
              <p:nvPr/>
            </p:nvSpPr>
            <p:spPr>
              <a:xfrm>
                <a:off x="2706" y="3918"/>
                <a:ext cx="342" cy="330"/>
              </a:xfrm>
              <a:prstGeom prst="flowChartMerg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sp>
          <p:nvSpPr>
            <p:cNvPr id="886" name="Google Shape;886;p56"/>
            <p:cNvSpPr/>
            <p:nvPr/>
          </p:nvSpPr>
          <p:spPr>
            <a:xfrm>
              <a:off x="1255" y="772"/>
              <a:ext cx="4" cy="84"/>
            </a:xfrm>
            <a:custGeom>
              <a:avLst/>
              <a:gdLst/>
              <a:ahLst/>
              <a:cxnLst/>
              <a:rect l="l" t="t" r="r" b="b"/>
              <a:pathLst>
                <a:path w="7" h="251" extrusionOk="0">
                  <a:moveTo>
                    <a:pt x="0" y="251"/>
                  </a:moveTo>
                  <a:lnTo>
                    <a:pt x="7"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87" name="Google Shape;887;p56"/>
            <p:cNvSpPr/>
            <p:nvPr/>
          </p:nvSpPr>
          <p:spPr>
            <a:xfrm>
              <a:off x="1107" y="775"/>
              <a:ext cx="151" cy="2"/>
            </a:xfrm>
            <a:custGeom>
              <a:avLst/>
              <a:gdLst/>
              <a:ahLst/>
              <a:cxnLst/>
              <a:rect l="l" t="t" r="r" b="b"/>
              <a:pathLst>
                <a:path w="306" h="4" extrusionOk="0">
                  <a:moveTo>
                    <a:pt x="306" y="4"/>
                  </a:moveTo>
                  <a:lnTo>
                    <a:pt x="0" y="0"/>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88" name="Google Shape;888;p56"/>
            <p:cNvSpPr/>
            <p:nvPr/>
          </p:nvSpPr>
          <p:spPr>
            <a:xfrm>
              <a:off x="426" y="781"/>
              <a:ext cx="595" cy="2"/>
            </a:xfrm>
            <a:custGeom>
              <a:avLst/>
              <a:gdLst/>
              <a:ahLst/>
              <a:cxnLst/>
              <a:rect l="l" t="t" r="r" b="b"/>
              <a:pathLst>
                <a:path w="1206" h="4" extrusionOk="0">
                  <a:moveTo>
                    <a:pt x="1206" y="4"/>
                  </a:moveTo>
                  <a:lnTo>
                    <a:pt x="0" y="0"/>
                  </a:lnTo>
                </a:path>
              </a:pathLst>
            </a:custGeom>
            <a:noFill/>
            <a:ln w="9525" cap="flat" cmpd="sng">
              <a:solidFill>
                <a:srgbClr val="000000"/>
              </a:solidFill>
              <a:prstDash val="solid"/>
              <a:round/>
              <a:headEnd type="triangl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nvGrpSpPr>
            <p:cNvPr id="889" name="Google Shape;889;p56"/>
            <p:cNvGrpSpPr/>
            <p:nvPr/>
          </p:nvGrpSpPr>
          <p:grpSpPr>
            <a:xfrm>
              <a:off x="749" y="1147"/>
              <a:ext cx="672" cy="206"/>
              <a:chOff x="8634" y="5562"/>
              <a:chExt cx="1362" cy="612"/>
            </a:xfrm>
          </p:grpSpPr>
          <p:sp>
            <p:nvSpPr>
              <p:cNvPr id="890" name="Google Shape;890;p56"/>
              <p:cNvSpPr/>
              <p:nvPr/>
            </p:nvSpPr>
            <p:spPr>
              <a:xfrm>
                <a:off x="8634" y="5562"/>
                <a:ext cx="1362" cy="612"/>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91" name="Google Shape;891;p56"/>
              <p:cNvSpPr txBox="1"/>
              <p:nvPr/>
            </p:nvSpPr>
            <p:spPr>
              <a:xfrm>
                <a:off x="8754" y="5586"/>
                <a:ext cx="900" cy="46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Letter of Interest</a:t>
                </a:r>
                <a:endParaRPr/>
              </a:p>
            </p:txBody>
          </p:sp>
          <p:sp>
            <p:nvSpPr>
              <p:cNvPr id="892" name="Google Shape;892;p56"/>
              <p:cNvSpPr txBox="1"/>
              <p:nvPr/>
            </p:nvSpPr>
            <p:spPr>
              <a:xfrm>
                <a:off x="9588" y="5664"/>
                <a:ext cx="330" cy="39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1</a:t>
                </a:r>
                <a:endParaRPr/>
              </a:p>
            </p:txBody>
          </p:sp>
        </p:grpSp>
        <p:cxnSp>
          <p:nvCxnSpPr>
            <p:cNvPr id="893" name="Google Shape;893;p56"/>
            <p:cNvCxnSpPr/>
            <p:nvPr/>
          </p:nvCxnSpPr>
          <p:spPr>
            <a:xfrm rot="10800000">
              <a:off x="599" y="808"/>
              <a:ext cx="445" cy="0"/>
            </a:xfrm>
            <a:prstGeom prst="straightConnector1">
              <a:avLst/>
            </a:prstGeom>
            <a:noFill/>
            <a:ln w="9525" cap="flat" cmpd="sng">
              <a:solidFill>
                <a:srgbClr val="000000"/>
              </a:solidFill>
              <a:prstDash val="solid"/>
              <a:miter lim="800000"/>
              <a:headEnd type="none" w="med" len="med"/>
              <a:tailEnd type="none" w="med" len="med"/>
            </a:ln>
          </p:spPr>
        </p:cxnSp>
        <p:cxnSp>
          <p:nvCxnSpPr>
            <p:cNvPr id="894" name="Google Shape;894;p56"/>
            <p:cNvCxnSpPr/>
            <p:nvPr/>
          </p:nvCxnSpPr>
          <p:spPr>
            <a:xfrm>
              <a:off x="607" y="813"/>
              <a:ext cx="0" cy="425"/>
            </a:xfrm>
            <a:prstGeom prst="straightConnector1">
              <a:avLst/>
            </a:prstGeom>
            <a:noFill/>
            <a:ln w="9525" cap="flat" cmpd="sng">
              <a:solidFill>
                <a:srgbClr val="000000"/>
              </a:solidFill>
              <a:prstDash val="solid"/>
              <a:miter lim="800000"/>
              <a:headEnd type="none" w="med" len="med"/>
              <a:tailEnd type="none" w="med" len="med"/>
            </a:ln>
          </p:spPr>
        </p:cxnSp>
        <p:sp>
          <p:nvSpPr>
            <p:cNvPr id="895" name="Google Shape;895;p56"/>
            <p:cNvSpPr/>
            <p:nvPr/>
          </p:nvSpPr>
          <p:spPr>
            <a:xfrm>
              <a:off x="604" y="1237"/>
              <a:ext cx="148" cy="0"/>
            </a:xfrm>
            <a:custGeom>
              <a:avLst/>
              <a:gdLst/>
              <a:ahLst/>
              <a:cxnLst/>
              <a:rect l="l" t="t" r="r" b="b"/>
              <a:pathLst>
                <a:path w="300" h="1" extrusionOk="0">
                  <a:moveTo>
                    <a:pt x="0" y="0"/>
                  </a:moveTo>
                  <a:lnTo>
                    <a:pt x="300" y="0"/>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96" name="Google Shape;896;p56"/>
            <p:cNvSpPr/>
            <p:nvPr/>
          </p:nvSpPr>
          <p:spPr>
            <a:xfrm>
              <a:off x="330" y="751"/>
              <a:ext cx="674" cy="0"/>
            </a:xfrm>
            <a:custGeom>
              <a:avLst/>
              <a:gdLst/>
              <a:ahLst/>
              <a:cxnLst/>
              <a:rect l="l" t="t" r="r" b="b"/>
              <a:pathLst>
                <a:path w="1365" h="1" extrusionOk="0">
                  <a:moveTo>
                    <a:pt x="0" y="0"/>
                  </a:moveTo>
                  <a:lnTo>
                    <a:pt x="1365"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nvGrpSpPr>
            <p:cNvPr id="897" name="Google Shape;897;p56"/>
            <p:cNvGrpSpPr/>
            <p:nvPr/>
          </p:nvGrpSpPr>
          <p:grpSpPr>
            <a:xfrm>
              <a:off x="459" y="2816"/>
              <a:ext cx="921" cy="227"/>
              <a:chOff x="1770" y="9960"/>
              <a:chExt cx="1866" cy="672"/>
            </a:xfrm>
          </p:grpSpPr>
          <p:sp>
            <p:nvSpPr>
              <p:cNvPr id="898" name="Google Shape;898;p56"/>
              <p:cNvSpPr txBox="1"/>
              <p:nvPr/>
            </p:nvSpPr>
            <p:spPr>
              <a:xfrm>
                <a:off x="2094" y="10338"/>
                <a:ext cx="1488" cy="174"/>
              </a:xfrm>
              <a:prstGeom prst="rect">
                <a:avLst/>
              </a:prstGeom>
              <a:solidFill>
                <a:srgbClr val="FFFFFF"/>
              </a:solidFill>
              <a:ln>
                <a:noFill/>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899" name="Google Shape;899;p56"/>
              <p:cNvSpPr/>
              <p:nvPr/>
            </p:nvSpPr>
            <p:spPr>
              <a:xfrm>
                <a:off x="1770" y="9960"/>
                <a:ext cx="1866" cy="672"/>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900" name="Google Shape;900;p56"/>
              <p:cNvSpPr txBox="1"/>
              <p:nvPr/>
            </p:nvSpPr>
            <p:spPr>
              <a:xfrm>
                <a:off x="1800" y="10014"/>
                <a:ext cx="1794" cy="46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Comparative Statement</a:t>
                </a:r>
                <a:endParaRPr/>
              </a:p>
            </p:txBody>
          </p:sp>
          <p:sp>
            <p:nvSpPr>
              <p:cNvPr id="901" name="Google Shape;901;p56"/>
              <p:cNvSpPr txBox="1"/>
              <p:nvPr/>
            </p:nvSpPr>
            <p:spPr>
              <a:xfrm>
                <a:off x="2886" y="10080"/>
                <a:ext cx="450" cy="39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2</a:t>
                </a:r>
                <a:endParaRPr/>
              </a:p>
            </p:txBody>
          </p:sp>
        </p:grpSp>
        <p:sp>
          <p:nvSpPr>
            <p:cNvPr id="902" name="Google Shape;902;p56"/>
            <p:cNvSpPr/>
            <p:nvPr/>
          </p:nvSpPr>
          <p:spPr>
            <a:xfrm>
              <a:off x="4658" y="2877"/>
              <a:ext cx="600" cy="191"/>
            </a:xfrm>
            <a:prstGeom prst="flowChartDocumen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903" name="Google Shape;903;p56"/>
            <p:cNvCxnSpPr/>
            <p:nvPr/>
          </p:nvCxnSpPr>
          <p:spPr>
            <a:xfrm>
              <a:off x="4932" y="2857"/>
              <a:ext cx="355" cy="0"/>
            </a:xfrm>
            <a:prstGeom prst="straightConnector1">
              <a:avLst/>
            </a:prstGeom>
            <a:noFill/>
            <a:ln w="9525" cap="flat" cmpd="sng">
              <a:solidFill>
                <a:srgbClr val="000000"/>
              </a:solidFill>
              <a:prstDash val="solid"/>
              <a:miter lim="800000"/>
              <a:headEnd type="none" w="med" len="med"/>
              <a:tailEnd type="none" w="med" len="med"/>
            </a:ln>
          </p:spPr>
        </p:cxnSp>
        <p:sp>
          <p:nvSpPr>
            <p:cNvPr id="904" name="Google Shape;904;p56"/>
            <p:cNvSpPr/>
            <p:nvPr/>
          </p:nvSpPr>
          <p:spPr>
            <a:xfrm>
              <a:off x="5284" y="2856"/>
              <a:ext cx="4" cy="122"/>
            </a:xfrm>
            <a:custGeom>
              <a:avLst/>
              <a:gdLst/>
              <a:ahLst/>
              <a:cxnLst/>
              <a:rect l="l" t="t" r="r" b="b"/>
              <a:pathLst>
                <a:path w="7" h="364" extrusionOk="0">
                  <a:moveTo>
                    <a:pt x="0" y="0"/>
                  </a:moveTo>
                  <a:lnTo>
                    <a:pt x="7" y="364"/>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905" name="Google Shape;905;p56"/>
            <p:cNvSpPr txBox="1"/>
            <p:nvPr/>
          </p:nvSpPr>
          <p:spPr>
            <a:xfrm>
              <a:off x="1347" y="3970"/>
              <a:ext cx="3288" cy="18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100"/>
              </a:pPr>
              <a:r>
                <a:rPr lang="en-US" sz="1100" b="1">
                  <a:solidFill>
                    <a:schemeClr val="dk1"/>
                  </a:solidFill>
                  <a:latin typeface="Times New Roman"/>
                  <a:ea typeface="Times New Roman"/>
                  <a:cs typeface="Times New Roman"/>
                  <a:sym typeface="Times New Roman"/>
                </a:rPr>
                <a:t>Fig. 5.2 A Document Flow Chart for Placing Purchase Requisition </a:t>
              </a:r>
              <a:endParaRPr/>
            </a:p>
          </p:txBody>
        </p:sp>
        <p:cxnSp>
          <p:nvCxnSpPr>
            <p:cNvPr id="906" name="Google Shape;906;p56"/>
            <p:cNvCxnSpPr/>
            <p:nvPr/>
          </p:nvCxnSpPr>
          <p:spPr>
            <a:xfrm>
              <a:off x="370" y="3484"/>
              <a:ext cx="1066" cy="0"/>
            </a:xfrm>
            <a:prstGeom prst="straightConnector1">
              <a:avLst/>
            </a:prstGeom>
            <a:noFill/>
            <a:ln w="9525" cap="flat" cmpd="sng">
              <a:solidFill>
                <a:srgbClr val="000000"/>
              </a:solidFill>
              <a:prstDash val="solid"/>
              <a:miter lim="800000"/>
              <a:headEnd type="none" w="med" len="med"/>
              <a:tailEnd type="none" w="med" len="med"/>
            </a:ln>
          </p:spPr>
        </p:cxnSp>
        <p:cxnSp>
          <p:nvCxnSpPr>
            <p:cNvPr id="907" name="Google Shape;907;p56"/>
            <p:cNvCxnSpPr/>
            <p:nvPr/>
          </p:nvCxnSpPr>
          <p:spPr>
            <a:xfrm>
              <a:off x="370" y="3788"/>
              <a:ext cx="1066" cy="0"/>
            </a:xfrm>
            <a:prstGeom prst="straightConnector1">
              <a:avLst/>
            </a:prstGeom>
            <a:noFill/>
            <a:ln w="9525" cap="flat" cmpd="sng">
              <a:solidFill>
                <a:srgbClr val="000000"/>
              </a:solidFill>
              <a:prstDash val="solid"/>
              <a:miter lim="800000"/>
              <a:headEnd type="none" w="med" len="med"/>
              <a:tailEnd type="none" w="med" len="med"/>
            </a:ln>
          </p:spPr>
        </p:cxnSp>
        <p:cxnSp>
          <p:nvCxnSpPr>
            <p:cNvPr id="908" name="Google Shape;908;p56"/>
            <p:cNvCxnSpPr/>
            <p:nvPr/>
          </p:nvCxnSpPr>
          <p:spPr>
            <a:xfrm>
              <a:off x="370" y="3484"/>
              <a:ext cx="0" cy="304"/>
            </a:xfrm>
            <a:prstGeom prst="straightConnector1">
              <a:avLst/>
            </a:prstGeom>
            <a:noFill/>
            <a:ln w="9525" cap="flat" cmpd="sng">
              <a:solidFill>
                <a:srgbClr val="000000"/>
              </a:solidFill>
              <a:prstDash val="solid"/>
              <a:miter lim="800000"/>
              <a:headEnd type="none" w="med" len="med"/>
              <a:tailEnd type="none" w="med" len="med"/>
            </a:ln>
          </p:spPr>
        </p:cxnSp>
        <p:sp>
          <p:nvSpPr>
            <p:cNvPr id="909" name="Google Shape;909;p56"/>
            <p:cNvSpPr/>
            <p:nvPr/>
          </p:nvSpPr>
          <p:spPr>
            <a:xfrm>
              <a:off x="811" y="3392"/>
              <a:ext cx="4" cy="92"/>
            </a:xfrm>
            <a:custGeom>
              <a:avLst/>
              <a:gdLst/>
              <a:ahLst/>
              <a:cxnLst/>
              <a:rect l="l" t="t" r="r" b="b"/>
              <a:pathLst>
                <a:path w="7" h="274" extrusionOk="0">
                  <a:moveTo>
                    <a:pt x="0" y="0"/>
                  </a:moveTo>
                  <a:lnTo>
                    <a:pt x="7" y="274"/>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910" name="Google Shape;910;p56"/>
            <p:cNvSpPr txBox="1"/>
            <p:nvPr/>
          </p:nvSpPr>
          <p:spPr>
            <a:xfrm>
              <a:off x="624" y="2028"/>
              <a:ext cx="432" cy="171"/>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Times New Roman"/>
                  <a:ea typeface="Times New Roman"/>
                  <a:cs typeface="Times New Roman"/>
                  <a:sym typeface="Times New Roman"/>
                </a:rPr>
                <a:t>Call for Quotations</a:t>
              </a:r>
              <a:endParaRPr/>
            </a:p>
          </p:txBody>
        </p:sp>
      </p:grpSp>
      <p:sp>
        <p:nvSpPr>
          <p:cNvPr id="2" name="TextBox 1">
            <a:extLst>
              <a:ext uri="{FF2B5EF4-FFF2-40B4-BE49-F238E27FC236}">
                <a16:creationId xmlns:a16="http://schemas.microsoft.com/office/drawing/2014/main" id="{3F9FDE4C-A321-3BFC-0E68-362311B2311F}"/>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grpSp>
        <p:nvGrpSpPr>
          <p:cNvPr id="915" name="Google Shape;915;p57"/>
          <p:cNvGrpSpPr/>
          <p:nvPr/>
        </p:nvGrpSpPr>
        <p:grpSpPr>
          <a:xfrm>
            <a:off x="2133600" y="381000"/>
            <a:ext cx="7696200" cy="5943600"/>
            <a:chOff x="2961" y="4144"/>
            <a:chExt cx="8364" cy="7366"/>
          </a:xfrm>
        </p:grpSpPr>
        <p:sp>
          <p:nvSpPr>
            <p:cNvPr id="916" name="Google Shape;916;p57"/>
            <p:cNvSpPr/>
            <p:nvPr/>
          </p:nvSpPr>
          <p:spPr>
            <a:xfrm>
              <a:off x="4401" y="5452"/>
              <a:ext cx="2628" cy="1098"/>
            </a:xfrm>
            <a:prstGeom prst="diamon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917" name="Google Shape;917;p57"/>
            <p:cNvSpPr/>
            <p:nvPr/>
          </p:nvSpPr>
          <p:spPr>
            <a:xfrm>
              <a:off x="4905" y="4144"/>
              <a:ext cx="1632" cy="798"/>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918" name="Google Shape;918;p57"/>
            <p:cNvCxnSpPr/>
            <p:nvPr/>
          </p:nvCxnSpPr>
          <p:spPr>
            <a:xfrm>
              <a:off x="5727" y="4960"/>
              <a:ext cx="0" cy="498"/>
            </a:xfrm>
            <a:prstGeom prst="straightConnector1">
              <a:avLst/>
            </a:prstGeom>
            <a:noFill/>
            <a:ln w="9525" cap="flat" cmpd="sng">
              <a:solidFill>
                <a:srgbClr val="000000"/>
              </a:solidFill>
              <a:prstDash val="solid"/>
              <a:miter lim="800000"/>
              <a:headEnd type="none" w="med" len="med"/>
              <a:tailEnd type="triangle" w="med" len="med"/>
            </a:ln>
          </p:spPr>
        </p:cxnSp>
        <p:sp>
          <p:nvSpPr>
            <p:cNvPr id="919" name="Google Shape;919;p57"/>
            <p:cNvSpPr/>
            <p:nvPr/>
          </p:nvSpPr>
          <p:spPr>
            <a:xfrm>
              <a:off x="4407" y="7096"/>
              <a:ext cx="2628" cy="1098"/>
            </a:xfrm>
            <a:prstGeom prst="diamon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920" name="Google Shape;920;p57"/>
            <p:cNvCxnSpPr/>
            <p:nvPr/>
          </p:nvCxnSpPr>
          <p:spPr>
            <a:xfrm>
              <a:off x="5712" y="6580"/>
              <a:ext cx="0" cy="498"/>
            </a:xfrm>
            <a:prstGeom prst="straightConnector1">
              <a:avLst/>
            </a:prstGeom>
            <a:noFill/>
            <a:ln w="9525" cap="flat" cmpd="sng">
              <a:solidFill>
                <a:srgbClr val="000000"/>
              </a:solidFill>
              <a:prstDash val="solid"/>
              <a:miter lim="800000"/>
              <a:headEnd type="none" w="med" len="med"/>
              <a:tailEnd type="triangle" w="med" len="med"/>
            </a:ln>
          </p:spPr>
        </p:cxnSp>
        <p:sp>
          <p:nvSpPr>
            <p:cNvPr id="921" name="Google Shape;921;p57"/>
            <p:cNvSpPr/>
            <p:nvPr/>
          </p:nvSpPr>
          <p:spPr>
            <a:xfrm>
              <a:off x="7107" y="7108"/>
              <a:ext cx="2628" cy="1098"/>
            </a:xfrm>
            <a:prstGeom prst="diamond">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922" name="Google Shape;922;p57"/>
            <p:cNvCxnSpPr/>
            <p:nvPr/>
          </p:nvCxnSpPr>
          <p:spPr>
            <a:xfrm>
              <a:off x="8415" y="5992"/>
              <a:ext cx="0" cy="1110"/>
            </a:xfrm>
            <a:prstGeom prst="straightConnector1">
              <a:avLst/>
            </a:prstGeom>
            <a:noFill/>
            <a:ln w="9525" cap="flat" cmpd="sng">
              <a:solidFill>
                <a:srgbClr val="000000"/>
              </a:solidFill>
              <a:prstDash val="solid"/>
              <a:miter lim="800000"/>
              <a:headEnd type="none" w="med" len="med"/>
              <a:tailEnd type="triangle" w="med" len="med"/>
            </a:ln>
          </p:spPr>
        </p:cxnSp>
        <p:cxnSp>
          <p:nvCxnSpPr>
            <p:cNvPr id="923" name="Google Shape;923;p57"/>
            <p:cNvCxnSpPr/>
            <p:nvPr/>
          </p:nvCxnSpPr>
          <p:spPr>
            <a:xfrm rot="10800000">
              <a:off x="6993" y="5980"/>
              <a:ext cx="1392" cy="0"/>
            </a:xfrm>
            <a:prstGeom prst="straightConnector1">
              <a:avLst/>
            </a:prstGeom>
            <a:noFill/>
            <a:ln w="9525" cap="flat" cmpd="sng">
              <a:solidFill>
                <a:srgbClr val="000000"/>
              </a:solidFill>
              <a:prstDash val="solid"/>
              <a:miter lim="800000"/>
              <a:headEnd type="none" w="med" len="med"/>
              <a:tailEnd type="none" w="med" len="med"/>
            </a:ln>
          </p:spPr>
        </p:cxnSp>
        <p:grpSp>
          <p:nvGrpSpPr>
            <p:cNvPr id="924" name="Google Shape;924;p57"/>
            <p:cNvGrpSpPr/>
            <p:nvPr/>
          </p:nvGrpSpPr>
          <p:grpSpPr>
            <a:xfrm>
              <a:off x="2961" y="8548"/>
              <a:ext cx="1830" cy="822"/>
              <a:chOff x="1650" y="7560"/>
              <a:chExt cx="1830" cy="822"/>
            </a:xfrm>
          </p:grpSpPr>
          <p:sp>
            <p:nvSpPr>
              <p:cNvPr id="925" name="Google Shape;925;p57"/>
              <p:cNvSpPr txBox="1"/>
              <p:nvPr/>
            </p:nvSpPr>
            <p:spPr>
              <a:xfrm>
                <a:off x="1650" y="7560"/>
                <a:ext cx="1830" cy="822"/>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926" name="Google Shape;926;p57"/>
              <p:cNvSpPr txBox="1"/>
              <p:nvPr/>
            </p:nvSpPr>
            <p:spPr>
              <a:xfrm>
                <a:off x="1662" y="7632"/>
                <a:ext cx="1800" cy="64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Waitlist the book for the next year</a:t>
                </a:r>
                <a:endParaRPr/>
              </a:p>
            </p:txBody>
          </p:sp>
        </p:grpSp>
        <p:grpSp>
          <p:nvGrpSpPr>
            <p:cNvPr id="927" name="Google Shape;927;p57"/>
            <p:cNvGrpSpPr/>
            <p:nvPr/>
          </p:nvGrpSpPr>
          <p:grpSpPr>
            <a:xfrm>
              <a:off x="4863" y="8554"/>
              <a:ext cx="1830" cy="822"/>
              <a:chOff x="4380" y="7542"/>
              <a:chExt cx="1830" cy="822"/>
            </a:xfrm>
          </p:grpSpPr>
          <p:sp>
            <p:nvSpPr>
              <p:cNvPr id="928" name="Google Shape;928;p57"/>
              <p:cNvSpPr txBox="1"/>
              <p:nvPr/>
            </p:nvSpPr>
            <p:spPr>
              <a:xfrm>
                <a:off x="4380" y="7542"/>
                <a:ext cx="1830" cy="822"/>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929" name="Google Shape;929;p57"/>
              <p:cNvSpPr txBox="1"/>
              <p:nvPr/>
            </p:nvSpPr>
            <p:spPr>
              <a:xfrm>
                <a:off x="4392" y="7614"/>
                <a:ext cx="1800" cy="642"/>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200"/>
                </a:pPr>
                <a:r>
                  <a:rPr lang="en-US" sz="1200" b="1">
                    <a:solidFill>
                      <a:schemeClr val="dk1"/>
                    </a:solidFill>
                    <a:latin typeface="Times New Roman"/>
                    <a:ea typeface="Times New Roman"/>
                    <a:cs typeface="Times New Roman"/>
                    <a:sym typeface="Times New Roman"/>
                  </a:rPr>
                  <a:t>Buy the book</a:t>
                </a:r>
                <a:endParaRPr/>
              </a:p>
            </p:txBody>
          </p:sp>
          <p:sp>
            <p:nvSpPr>
              <p:cNvPr id="930" name="Google Shape;930;p57"/>
              <p:cNvSpPr txBox="1"/>
              <p:nvPr/>
            </p:nvSpPr>
            <p:spPr>
              <a:xfrm>
                <a:off x="4392" y="7674"/>
                <a:ext cx="1800" cy="642"/>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200"/>
                </a:pPr>
                <a:r>
                  <a:rPr lang="en-US" sz="1200" b="1">
                    <a:solidFill>
                      <a:schemeClr val="dk1"/>
                    </a:solidFill>
                    <a:latin typeface="Times New Roman"/>
                    <a:ea typeface="Times New Roman"/>
                    <a:cs typeface="Times New Roman"/>
                    <a:sym typeface="Times New Roman"/>
                  </a:rPr>
                  <a:t>Buy the book</a:t>
                </a:r>
                <a:endParaRPr/>
              </a:p>
            </p:txBody>
          </p:sp>
        </p:grpSp>
        <p:grpSp>
          <p:nvGrpSpPr>
            <p:cNvPr id="931" name="Google Shape;931;p57"/>
            <p:cNvGrpSpPr/>
            <p:nvPr/>
          </p:nvGrpSpPr>
          <p:grpSpPr>
            <a:xfrm>
              <a:off x="7581" y="8536"/>
              <a:ext cx="1830" cy="822"/>
              <a:chOff x="6300" y="7524"/>
              <a:chExt cx="1830" cy="822"/>
            </a:xfrm>
          </p:grpSpPr>
          <p:sp>
            <p:nvSpPr>
              <p:cNvPr id="932" name="Google Shape;932;p57"/>
              <p:cNvSpPr txBox="1"/>
              <p:nvPr/>
            </p:nvSpPr>
            <p:spPr>
              <a:xfrm>
                <a:off x="6300" y="7524"/>
                <a:ext cx="1830" cy="822"/>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933" name="Google Shape;933;p57"/>
              <p:cNvSpPr txBox="1"/>
              <p:nvPr/>
            </p:nvSpPr>
            <p:spPr>
              <a:xfrm>
                <a:off x="6324" y="7644"/>
                <a:ext cx="1800" cy="642"/>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200"/>
                </a:pPr>
                <a:r>
                  <a:rPr lang="en-US" sz="1200" b="1">
                    <a:solidFill>
                      <a:schemeClr val="dk1"/>
                    </a:solidFill>
                    <a:latin typeface="Times New Roman"/>
                    <a:ea typeface="Times New Roman"/>
                    <a:cs typeface="Times New Roman"/>
                    <a:sym typeface="Times New Roman"/>
                  </a:rPr>
                  <a:t>Buy the book</a:t>
                </a:r>
                <a:endParaRPr/>
              </a:p>
            </p:txBody>
          </p:sp>
        </p:grpSp>
        <p:sp>
          <p:nvSpPr>
            <p:cNvPr id="934" name="Google Shape;934;p57"/>
            <p:cNvSpPr txBox="1"/>
            <p:nvPr/>
          </p:nvSpPr>
          <p:spPr>
            <a:xfrm>
              <a:off x="9447" y="8590"/>
              <a:ext cx="1800" cy="64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Wait list the book for the next year</a:t>
              </a:r>
              <a:endParaRPr/>
            </a:p>
          </p:txBody>
        </p:sp>
        <p:sp>
          <p:nvSpPr>
            <p:cNvPr id="935" name="Google Shape;935;p57"/>
            <p:cNvSpPr txBox="1"/>
            <p:nvPr/>
          </p:nvSpPr>
          <p:spPr>
            <a:xfrm>
              <a:off x="9495" y="8518"/>
              <a:ext cx="1830" cy="822"/>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936" name="Google Shape;936;p57"/>
            <p:cNvSpPr txBox="1"/>
            <p:nvPr/>
          </p:nvSpPr>
          <p:spPr>
            <a:xfrm>
              <a:off x="9513" y="8590"/>
              <a:ext cx="1800" cy="642"/>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Return the Reco. to HOD</a:t>
              </a:r>
              <a:endParaRPr/>
            </a:p>
          </p:txBody>
        </p:sp>
        <p:cxnSp>
          <p:nvCxnSpPr>
            <p:cNvPr id="937" name="Google Shape;937;p57"/>
            <p:cNvCxnSpPr/>
            <p:nvPr/>
          </p:nvCxnSpPr>
          <p:spPr>
            <a:xfrm>
              <a:off x="9723" y="7660"/>
              <a:ext cx="750" cy="0"/>
            </a:xfrm>
            <a:prstGeom prst="straightConnector1">
              <a:avLst/>
            </a:prstGeom>
            <a:noFill/>
            <a:ln w="9525" cap="flat" cmpd="sng">
              <a:solidFill>
                <a:srgbClr val="000000"/>
              </a:solidFill>
              <a:prstDash val="solid"/>
              <a:miter lim="800000"/>
              <a:headEnd type="none" w="med" len="med"/>
              <a:tailEnd type="none" w="med" len="med"/>
            </a:ln>
          </p:spPr>
        </p:cxnSp>
        <p:cxnSp>
          <p:nvCxnSpPr>
            <p:cNvPr id="938" name="Google Shape;938;p57"/>
            <p:cNvCxnSpPr/>
            <p:nvPr/>
          </p:nvCxnSpPr>
          <p:spPr>
            <a:xfrm>
              <a:off x="10443" y="7660"/>
              <a:ext cx="0" cy="858"/>
            </a:xfrm>
            <a:prstGeom prst="straightConnector1">
              <a:avLst/>
            </a:prstGeom>
            <a:noFill/>
            <a:ln w="9525" cap="flat" cmpd="sng">
              <a:solidFill>
                <a:srgbClr val="000000"/>
              </a:solidFill>
              <a:prstDash val="solid"/>
              <a:miter lim="800000"/>
              <a:headEnd type="none" w="med" len="med"/>
              <a:tailEnd type="triangle" w="med" len="med"/>
            </a:ln>
          </p:spPr>
        </p:cxnSp>
        <p:cxnSp>
          <p:nvCxnSpPr>
            <p:cNvPr id="939" name="Google Shape;939;p57"/>
            <p:cNvCxnSpPr/>
            <p:nvPr/>
          </p:nvCxnSpPr>
          <p:spPr>
            <a:xfrm>
              <a:off x="8403" y="8200"/>
              <a:ext cx="0" cy="330"/>
            </a:xfrm>
            <a:prstGeom prst="straightConnector1">
              <a:avLst/>
            </a:prstGeom>
            <a:noFill/>
            <a:ln w="9525" cap="flat" cmpd="sng">
              <a:solidFill>
                <a:srgbClr val="000000"/>
              </a:solidFill>
              <a:prstDash val="solid"/>
              <a:miter lim="800000"/>
              <a:headEnd type="none" w="med" len="med"/>
              <a:tailEnd type="triangle" w="med" len="med"/>
            </a:ln>
          </p:spPr>
        </p:cxnSp>
        <p:cxnSp>
          <p:nvCxnSpPr>
            <p:cNvPr id="940" name="Google Shape;940;p57"/>
            <p:cNvCxnSpPr/>
            <p:nvPr/>
          </p:nvCxnSpPr>
          <p:spPr>
            <a:xfrm>
              <a:off x="5703" y="8200"/>
              <a:ext cx="0" cy="330"/>
            </a:xfrm>
            <a:prstGeom prst="straightConnector1">
              <a:avLst/>
            </a:prstGeom>
            <a:noFill/>
            <a:ln w="9525" cap="flat" cmpd="sng">
              <a:solidFill>
                <a:srgbClr val="000000"/>
              </a:solidFill>
              <a:prstDash val="solid"/>
              <a:miter lim="800000"/>
              <a:headEnd type="none" w="med" len="med"/>
              <a:tailEnd type="triangle" w="med" len="med"/>
            </a:ln>
          </p:spPr>
        </p:cxnSp>
        <p:cxnSp>
          <p:nvCxnSpPr>
            <p:cNvPr id="941" name="Google Shape;941;p57"/>
            <p:cNvCxnSpPr/>
            <p:nvPr/>
          </p:nvCxnSpPr>
          <p:spPr>
            <a:xfrm>
              <a:off x="3837" y="7678"/>
              <a:ext cx="0" cy="858"/>
            </a:xfrm>
            <a:prstGeom prst="straightConnector1">
              <a:avLst/>
            </a:prstGeom>
            <a:noFill/>
            <a:ln w="9525" cap="flat" cmpd="sng">
              <a:solidFill>
                <a:srgbClr val="000000"/>
              </a:solidFill>
              <a:prstDash val="solid"/>
              <a:miter lim="800000"/>
              <a:headEnd type="none" w="med" len="med"/>
              <a:tailEnd type="triangle" w="med" len="med"/>
            </a:ln>
          </p:spPr>
        </p:cxnSp>
        <p:cxnSp>
          <p:nvCxnSpPr>
            <p:cNvPr id="942" name="Google Shape;942;p57"/>
            <p:cNvCxnSpPr/>
            <p:nvPr/>
          </p:nvCxnSpPr>
          <p:spPr>
            <a:xfrm>
              <a:off x="3843" y="7660"/>
              <a:ext cx="570" cy="0"/>
            </a:xfrm>
            <a:prstGeom prst="straightConnector1">
              <a:avLst/>
            </a:prstGeom>
            <a:noFill/>
            <a:ln w="9525" cap="flat" cmpd="sng">
              <a:solidFill>
                <a:srgbClr val="000000"/>
              </a:solidFill>
              <a:prstDash val="solid"/>
              <a:miter lim="800000"/>
              <a:headEnd type="none" w="med" len="med"/>
              <a:tailEnd type="none" w="med" len="med"/>
            </a:ln>
          </p:spPr>
        </p:cxnSp>
        <p:cxnSp>
          <p:nvCxnSpPr>
            <p:cNvPr id="943" name="Google Shape;943;p57"/>
            <p:cNvCxnSpPr/>
            <p:nvPr/>
          </p:nvCxnSpPr>
          <p:spPr>
            <a:xfrm>
              <a:off x="5703" y="9388"/>
              <a:ext cx="0" cy="330"/>
            </a:xfrm>
            <a:prstGeom prst="straightConnector1">
              <a:avLst/>
            </a:prstGeom>
            <a:noFill/>
            <a:ln w="9525" cap="flat" cmpd="sng">
              <a:solidFill>
                <a:srgbClr val="000000"/>
              </a:solidFill>
              <a:prstDash val="solid"/>
              <a:miter lim="800000"/>
              <a:headEnd type="none" w="med" len="med"/>
              <a:tailEnd type="triangle" w="med" len="med"/>
            </a:ln>
          </p:spPr>
        </p:cxnSp>
        <p:sp>
          <p:nvSpPr>
            <p:cNvPr id="944" name="Google Shape;944;p57"/>
            <p:cNvSpPr/>
            <p:nvPr/>
          </p:nvSpPr>
          <p:spPr>
            <a:xfrm>
              <a:off x="4905" y="9736"/>
              <a:ext cx="1632" cy="798"/>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945" name="Google Shape;945;p57"/>
            <p:cNvCxnSpPr/>
            <p:nvPr/>
          </p:nvCxnSpPr>
          <p:spPr>
            <a:xfrm>
              <a:off x="10425" y="9358"/>
              <a:ext cx="0" cy="780"/>
            </a:xfrm>
            <a:prstGeom prst="straightConnector1">
              <a:avLst/>
            </a:prstGeom>
            <a:noFill/>
            <a:ln w="9525" cap="flat" cmpd="sng">
              <a:solidFill>
                <a:srgbClr val="000000"/>
              </a:solidFill>
              <a:prstDash val="solid"/>
              <a:miter lim="800000"/>
              <a:headEnd type="none" w="med" len="med"/>
              <a:tailEnd type="none" w="med" len="med"/>
            </a:ln>
          </p:spPr>
        </p:cxnSp>
        <p:cxnSp>
          <p:nvCxnSpPr>
            <p:cNvPr id="946" name="Google Shape;946;p57"/>
            <p:cNvCxnSpPr/>
            <p:nvPr/>
          </p:nvCxnSpPr>
          <p:spPr>
            <a:xfrm rot="10800000">
              <a:off x="6573" y="10138"/>
              <a:ext cx="3840"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947" name="Google Shape;947;p57"/>
            <p:cNvCxnSpPr/>
            <p:nvPr/>
          </p:nvCxnSpPr>
          <p:spPr>
            <a:xfrm rot="10800000">
              <a:off x="6453" y="9958"/>
              <a:ext cx="2262"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948" name="Google Shape;948;p57"/>
            <p:cNvCxnSpPr/>
            <p:nvPr/>
          </p:nvCxnSpPr>
          <p:spPr>
            <a:xfrm rot="10800000">
              <a:off x="8715" y="9358"/>
              <a:ext cx="0" cy="600"/>
            </a:xfrm>
            <a:prstGeom prst="straightConnector1">
              <a:avLst/>
            </a:prstGeom>
            <a:noFill/>
            <a:ln w="9525" cap="flat" cmpd="sng">
              <a:solidFill>
                <a:srgbClr val="000000"/>
              </a:solidFill>
              <a:prstDash val="solid"/>
              <a:miter lim="800000"/>
              <a:headEnd type="none" w="med" len="med"/>
              <a:tailEnd type="none" w="med" len="med"/>
            </a:ln>
          </p:spPr>
        </p:cxnSp>
        <p:cxnSp>
          <p:nvCxnSpPr>
            <p:cNvPr id="949" name="Google Shape;949;p57"/>
            <p:cNvCxnSpPr/>
            <p:nvPr/>
          </p:nvCxnSpPr>
          <p:spPr>
            <a:xfrm>
              <a:off x="3813" y="9388"/>
              <a:ext cx="0" cy="780"/>
            </a:xfrm>
            <a:prstGeom prst="straightConnector1">
              <a:avLst/>
            </a:prstGeom>
            <a:noFill/>
            <a:ln w="9525" cap="flat" cmpd="sng">
              <a:solidFill>
                <a:srgbClr val="000000"/>
              </a:solidFill>
              <a:prstDash val="solid"/>
              <a:miter lim="800000"/>
              <a:headEnd type="none" w="med" len="med"/>
              <a:tailEnd type="none" w="med" len="med"/>
            </a:ln>
          </p:spPr>
        </p:cxnSp>
        <p:cxnSp>
          <p:nvCxnSpPr>
            <p:cNvPr id="950" name="Google Shape;950;p57"/>
            <p:cNvCxnSpPr/>
            <p:nvPr/>
          </p:nvCxnSpPr>
          <p:spPr>
            <a:xfrm>
              <a:off x="3813" y="10150"/>
              <a:ext cx="1092" cy="0"/>
            </a:xfrm>
            <a:prstGeom prst="straightConnector1">
              <a:avLst/>
            </a:prstGeom>
            <a:noFill/>
            <a:ln w="9525" cap="flat" cmpd="sng">
              <a:solidFill>
                <a:srgbClr val="000000"/>
              </a:solidFill>
              <a:prstDash val="solid"/>
              <a:miter lim="800000"/>
              <a:headEnd type="none" w="med" len="med"/>
              <a:tailEnd type="triangle" w="med" len="med"/>
            </a:ln>
          </p:spPr>
        </p:cxnSp>
        <p:sp>
          <p:nvSpPr>
            <p:cNvPr id="951" name="Google Shape;951;p57"/>
            <p:cNvSpPr txBox="1"/>
            <p:nvPr/>
          </p:nvSpPr>
          <p:spPr>
            <a:xfrm>
              <a:off x="4863" y="7534"/>
              <a:ext cx="1770" cy="294"/>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Are Funds Available?</a:t>
              </a:r>
              <a:endParaRPr/>
            </a:p>
          </p:txBody>
        </p:sp>
        <p:sp>
          <p:nvSpPr>
            <p:cNvPr id="952" name="Google Shape;952;p57"/>
            <p:cNvSpPr txBox="1"/>
            <p:nvPr/>
          </p:nvSpPr>
          <p:spPr>
            <a:xfrm>
              <a:off x="7533" y="7534"/>
              <a:ext cx="1830" cy="312"/>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Are Funds Available?</a:t>
              </a:r>
              <a:endParaRPr/>
            </a:p>
          </p:txBody>
        </p:sp>
        <p:sp>
          <p:nvSpPr>
            <p:cNvPr id="953" name="Google Shape;953;p57"/>
            <p:cNvSpPr txBox="1"/>
            <p:nvPr/>
          </p:nvSpPr>
          <p:spPr>
            <a:xfrm>
              <a:off x="4863" y="5836"/>
              <a:ext cx="1770" cy="294"/>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Is it a  text book?</a:t>
              </a:r>
              <a:endParaRPr/>
            </a:p>
          </p:txBody>
        </p:sp>
        <p:sp>
          <p:nvSpPr>
            <p:cNvPr id="954" name="Google Shape;954;p57"/>
            <p:cNvSpPr txBox="1"/>
            <p:nvPr/>
          </p:nvSpPr>
          <p:spPr>
            <a:xfrm>
              <a:off x="5301" y="4384"/>
              <a:ext cx="870" cy="324"/>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Start</a:t>
              </a:r>
              <a:endParaRPr/>
            </a:p>
          </p:txBody>
        </p:sp>
        <p:sp>
          <p:nvSpPr>
            <p:cNvPr id="955" name="Google Shape;955;p57"/>
            <p:cNvSpPr txBox="1"/>
            <p:nvPr/>
          </p:nvSpPr>
          <p:spPr>
            <a:xfrm>
              <a:off x="3954" y="10970"/>
              <a:ext cx="450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Fig. 5.4 A Logic Chart Representation</a:t>
              </a:r>
              <a:endParaRPr/>
            </a:p>
          </p:txBody>
        </p:sp>
        <p:sp>
          <p:nvSpPr>
            <p:cNvPr id="956" name="Google Shape;956;p57"/>
            <p:cNvSpPr txBox="1"/>
            <p:nvPr/>
          </p:nvSpPr>
          <p:spPr>
            <a:xfrm>
              <a:off x="3729" y="7264"/>
              <a:ext cx="720" cy="306"/>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No</a:t>
              </a:r>
              <a:endParaRPr/>
            </a:p>
          </p:txBody>
        </p:sp>
        <p:sp>
          <p:nvSpPr>
            <p:cNvPr id="957" name="Google Shape;957;p57"/>
            <p:cNvSpPr txBox="1"/>
            <p:nvPr/>
          </p:nvSpPr>
          <p:spPr>
            <a:xfrm>
              <a:off x="5034" y="6568"/>
              <a:ext cx="537" cy="442"/>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Yes</a:t>
              </a:r>
              <a:endParaRPr/>
            </a:p>
          </p:txBody>
        </p:sp>
        <p:sp>
          <p:nvSpPr>
            <p:cNvPr id="958" name="Google Shape;958;p57"/>
            <p:cNvSpPr txBox="1"/>
            <p:nvPr/>
          </p:nvSpPr>
          <p:spPr>
            <a:xfrm>
              <a:off x="4887" y="8164"/>
              <a:ext cx="726" cy="324"/>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Yes</a:t>
              </a:r>
              <a:endParaRPr/>
            </a:p>
          </p:txBody>
        </p:sp>
        <p:sp>
          <p:nvSpPr>
            <p:cNvPr id="959" name="Google Shape;959;p57"/>
            <p:cNvSpPr txBox="1"/>
            <p:nvPr/>
          </p:nvSpPr>
          <p:spPr>
            <a:xfrm>
              <a:off x="9759" y="8188"/>
              <a:ext cx="534" cy="324"/>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No</a:t>
              </a:r>
              <a:endParaRPr/>
            </a:p>
          </p:txBody>
        </p:sp>
        <p:sp>
          <p:nvSpPr>
            <p:cNvPr id="960" name="Google Shape;960;p57"/>
            <p:cNvSpPr txBox="1"/>
            <p:nvPr/>
          </p:nvSpPr>
          <p:spPr>
            <a:xfrm>
              <a:off x="7734" y="6110"/>
              <a:ext cx="534" cy="324"/>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No</a:t>
              </a:r>
              <a:endParaRPr/>
            </a:p>
          </p:txBody>
        </p:sp>
        <p:sp>
          <p:nvSpPr>
            <p:cNvPr id="961" name="Google Shape;961;p57"/>
            <p:cNvSpPr txBox="1"/>
            <p:nvPr/>
          </p:nvSpPr>
          <p:spPr>
            <a:xfrm>
              <a:off x="7587" y="8164"/>
              <a:ext cx="726" cy="324"/>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800"/>
              </a:pPr>
              <a:r>
                <a:rPr lang="en-US" sz="800" b="1">
                  <a:solidFill>
                    <a:schemeClr val="dk1"/>
                  </a:solidFill>
                  <a:latin typeface="Times New Roman"/>
                  <a:ea typeface="Times New Roman"/>
                  <a:cs typeface="Times New Roman"/>
                  <a:sym typeface="Times New Roman"/>
                </a:rPr>
                <a:t>Yes</a:t>
              </a:r>
              <a:endParaRPr/>
            </a:p>
          </p:txBody>
        </p:sp>
        <p:sp>
          <p:nvSpPr>
            <p:cNvPr id="962" name="Google Shape;962;p57"/>
            <p:cNvSpPr txBox="1"/>
            <p:nvPr/>
          </p:nvSpPr>
          <p:spPr>
            <a:xfrm>
              <a:off x="5214" y="9890"/>
              <a:ext cx="108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900"/>
              </a:pPr>
              <a:r>
                <a:rPr lang="en-US" sz="900" b="1">
                  <a:solidFill>
                    <a:schemeClr val="dk1"/>
                  </a:solidFill>
                  <a:latin typeface="Times New Roman"/>
                  <a:ea typeface="Times New Roman"/>
                  <a:cs typeface="Times New Roman"/>
                  <a:sym typeface="Times New Roman"/>
                </a:rPr>
                <a:t>     End</a:t>
              </a:r>
              <a:endParaRPr/>
            </a:p>
          </p:txBody>
        </p:sp>
      </p:grpSp>
      <p:sp>
        <p:nvSpPr>
          <p:cNvPr id="2" name="TextBox 1">
            <a:extLst>
              <a:ext uri="{FF2B5EF4-FFF2-40B4-BE49-F238E27FC236}">
                <a16:creationId xmlns:a16="http://schemas.microsoft.com/office/drawing/2014/main" id="{659CE87C-5638-58AF-76CA-628EE40FD85C}"/>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cxnSp>
        <p:nvCxnSpPr>
          <p:cNvPr id="109" name="Google Shape;109;p18"/>
          <p:cNvCxnSpPr/>
          <p:nvPr/>
        </p:nvCxnSpPr>
        <p:spPr>
          <a:xfrm>
            <a:off x="3048000" y="1447800"/>
            <a:ext cx="0" cy="3962400"/>
          </a:xfrm>
          <a:prstGeom prst="straightConnector1">
            <a:avLst/>
          </a:prstGeom>
          <a:noFill/>
          <a:ln w="28575" cap="flat" cmpd="sng">
            <a:solidFill>
              <a:schemeClr val="dk1"/>
            </a:solidFill>
            <a:prstDash val="solid"/>
            <a:miter lim="800000"/>
            <a:headEnd type="none" w="med" len="med"/>
            <a:tailEnd type="none" w="med" len="med"/>
          </a:ln>
        </p:spPr>
      </p:cxnSp>
      <p:cxnSp>
        <p:nvCxnSpPr>
          <p:cNvPr id="110" name="Google Shape;110;p18"/>
          <p:cNvCxnSpPr/>
          <p:nvPr/>
        </p:nvCxnSpPr>
        <p:spPr>
          <a:xfrm>
            <a:off x="3048000" y="5410200"/>
            <a:ext cx="5562600" cy="0"/>
          </a:xfrm>
          <a:prstGeom prst="straightConnector1">
            <a:avLst/>
          </a:prstGeom>
          <a:noFill/>
          <a:ln w="28575" cap="flat" cmpd="sng">
            <a:solidFill>
              <a:schemeClr val="dk1"/>
            </a:solidFill>
            <a:prstDash val="solid"/>
            <a:miter lim="800000"/>
            <a:headEnd type="none" w="med" len="med"/>
            <a:tailEnd type="none" w="med" len="med"/>
          </a:ln>
        </p:spPr>
      </p:cxnSp>
      <p:cxnSp>
        <p:nvCxnSpPr>
          <p:cNvPr id="111" name="Google Shape;111;p18"/>
          <p:cNvCxnSpPr/>
          <p:nvPr/>
        </p:nvCxnSpPr>
        <p:spPr>
          <a:xfrm rot="10800000" flipH="1">
            <a:off x="3048000" y="4419600"/>
            <a:ext cx="228600" cy="304800"/>
          </a:xfrm>
          <a:prstGeom prst="straightConnector1">
            <a:avLst/>
          </a:prstGeom>
          <a:noFill/>
          <a:ln w="38100" cap="flat" cmpd="sng">
            <a:solidFill>
              <a:srgbClr val="FF33CC"/>
            </a:solidFill>
            <a:prstDash val="solid"/>
            <a:miter lim="800000"/>
            <a:headEnd type="none" w="med" len="med"/>
            <a:tailEnd type="none" w="med" len="med"/>
          </a:ln>
        </p:spPr>
      </p:cxnSp>
      <p:cxnSp>
        <p:nvCxnSpPr>
          <p:cNvPr id="112" name="Google Shape;112;p18"/>
          <p:cNvCxnSpPr/>
          <p:nvPr/>
        </p:nvCxnSpPr>
        <p:spPr>
          <a:xfrm rot="10800000" flipH="1">
            <a:off x="3276600" y="4343400"/>
            <a:ext cx="381000" cy="76200"/>
          </a:xfrm>
          <a:prstGeom prst="straightConnector1">
            <a:avLst/>
          </a:prstGeom>
          <a:noFill/>
          <a:ln w="38100" cap="flat" cmpd="sng">
            <a:solidFill>
              <a:srgbClr val="FF33CC"/>
            </a:solidFill>
            <a:prstDash val="solid"/>
            <a:miter lim="800000"/>
            <a:headEnd type="none" w="med" len="med"/>
            <a:tailEnd type="none" w="med" len="med"/>
          </a:ln>
        </p:spPr>
      </p:cxnSp>
      <p:cxnSp>
        <p:nvCxnSpPr>
          <p:cNvPr id="113" name="Google Shape;113;p18"/>
          <p:cNvCxnSpPr/>
          <p:nvPr/>
        </p:nvCxnSpPr>
        <p:spPr>
          <a:xfrm>
            <a:off x="3657600" y="4343400"/>
            <a:ext cx="228600" cy="152400"/>
          </a:xfrm>
          <a:prstGeom prst="straightConnector1">
            <a:avLst/>
          </a:prstGeom>
          <a:noFill/>
          <a:ln w="38100" cap="flat" cmpd="sng">
            <a:solidFill>
              <a:srgbClr val="FF33CC"/>
            </a:solidFill>
            <a:prstDash val="solid"/>
            <a:miter lim="800000"/>
            <a:headEnd type="none" w="med" len="med"/>
            <a:tailEnd type="none" w="med" len="med"/>
          </a:ln>
        </p:spPr>
      </p:cxnSp>
      <p:cxnSp>
        <p:nvCxnSpPr>
          <p:cNvPr id="114" name="Google Shape;114;p18"/>
          <p:cNvCxnSpPr/>
          <p:nvPr/>
        </p:nvCxnSpPr>
        <p:spPr>
          <a:xfrm rot="10800000" flipH="1">
            <a:off x="3886200" y="4343400"/>
            <a:ext cx="381000" cy="152400"/>
          </a:xfrm>
          <a:prstGeom prst="straightConnector1">
            <a:avLst/>
          </a:prstGeom>
          <a:noFill/>
          <a:ln w="38100" cap="flat" cmpd="sng">
            <a:solidFill>
              <a:srgbClr val="FF33CC"/>
            </a:solidFill>
            <a:prstDash val="solid"/>
            <a:miter lim="800000"/>
            <a:headEnd type="none" w="med" len="med"/>
            <a:tailEnd type="none" w="med" len="med"/>
          </a:ln>
        </p:spPr>
      </p:cxnSp>
      <p:cxnSp>
        <p:nvCxnSpPr>
          <p:cNvPr id="115" name="Google Shape;115;p18"/>
          <p:cNvCxnSpPr/>
          <p:nvPr/>
        </p:nvCxnSpPr>
        <p:spPr>
          <a:xfrm>
            <a:off x="4267200" y="4343400"/>
            <a:ext cx="304800" cy="304800"/>
          </a:xfrm>
          <a:prstGeom prst="straightConnector1">
            <a:avLst/>
          </a:prstGeom>
          <a:noFill/>
          <a:ln w="38100" cap="flat" cmpd="sng">
            <a:solidFill>
              <a:srgbClr val="FF33CC"/>
            </a:solidFill>
            <a:prstDash val="solid"/>
            <a:miter lim="800000"/>
            <a:headEnd type="none" w="med" len="med"/>
            <a:tailEnd type="none" w="med" len="med"/>
          </a:ln>
        </p:spPr>
      </p:cxnSp>
      <p:cxnSp>
        <p:nvCxnSpPr>
          <p:cNvPr id="116" name="Google Shape;116;p18"/>
          <p:cNvCxnSpPr/>
          <p:nvPr/>
        </p:nvCxnSpPr>
        <p:spPr>
          <a:xfrm rot="10800000" flipH="1">
            <a:off x="4572000" y="4038600"/>
            <a:ext cx="381000" cy="609600"/>
          </a:xfrm>
          <a:prstGeom prst="straightConnector1">
            <a:avLst/>
          </a:prstGeom>
          <a:noFill/>
          <a:ln w="38100" cap="flat" cmpd="sng">
            <a:solidFill>
              <a:srgbClr val="FF33CC"/>
            </a:solidFill>
            <a:prstDash val="solid"/>
            <a:miter lim="800000"/>
            <a:headEnd type="none" w="med" len="med"/>
            <a:tailEnd type="none" w="med" len="med"/>
          </a:ln>
        </p:spPr>
      </p:cxnSp>
      <p:cxnSp>
        <p:nvCxnSpPr>
          <p:cNvPr id="117" name="Google Shape;117;p18"/>
          <p:cNvCxnSpPr/>
          <p:nvPr/>
        </p:nvCxnSpPr>
        <p:spPr>
          <a:xfrm>
            <a:off x="4953000" y="4038600"/>
            <a:ext cx="228600" cy="304800"/>
          </a:xfrm>
          <a:prstGeom prst="straightConnector1">
            <a:avLst/>
          </a:prstGeom>
          <a:noFill/>
          <a:ln w="38100" cap="flat" cmpd="sng">
            <a:solidFill>
              <a:srgbClr val="FF33CC"/>
            </a:solidFill>
            <a:prstDash val="solid"/>
            <a:miter lim="800000"/>
            <a:headEnd type="none" w="med" len="med"/>
            <a:tailEnd type="none" w="med" len="med"/>
          </a:ln>
        </p:spPr>
      </p:cxnSp>
      <p:cxnSp>
        <p:nvCxnSpPr>
          <p:cNvPr id="118" name="Google Shape;118;p18"/>
          <p:cNvCxnSpPr/>
          <p:nvPr/>
        </p:nvCxnSpPr>
        <p:spPr>
          <a:xfrm rot="10800000" flipH="1">
            <a:off x="5181600" y="4114800"/>
            <a:ext cx="381000" cy="228600"/>
          </a:xfrm>
          <a:prstGeom prst="straightConnector1">
            <a:avLst/>
          </a:prstGeom>
          <a:noFill/>
          <a:ln w="38100" cap="flat" cmpd="sng">
            <a:solidFill>
              <a:srgbClr val="FF33CC"/>
            </a:solidFill>
            <a:prstDash val="solid"/>
            <a:miter lim="800000"/>
            <a:headEnd type="none" w="med" len="med"/>
            <a:tailEnd type="none" w="med" len="med"/>
          </a:ln>
        </p:spPr>
      </p:cxnSp>
      <p:cxnSp>
        <p:nvCxnSpPr>
          <p:cNvPr id="119" name="Google Shape;119;p18"/>
          <p:cNvCxnSpPr/>
          <p:nvPr/>
        </p:nvCxnSpPr>
        <p:spPr>
          <a:xfrm>
            <a:off x="5562600" y="4114800"/>
            <a:ext cx="381000" cy="152400"/>
          </a:xfrm>
          <a:prstGeom prst="straightConnector1">
            <a:avLst/>
          </a:prstGeom>
          <a:noFill/>
          <a:ln w="38100" cap="flat" cmpd="sng">
            <a:solidFill>
              <a:srgbClr val="FF33CC"/>
            </a:solidFill>
            <a:prstDash val="solid"/>
            <a:miter lim="800000"/>
            <a:headEnd type="none" w="med" len="med"/>
            <a:tailEnd type="none" w="med" len="med"/>
          </a:ln>
        </p:spPr>
      </p:cxnSp>
      <p:cxnSp>
        <p:nvCxnSpPr>
          <p:cNvPr id="120" name="Google Shape;120;p18"/>
          <p:cNvCxnSpPr/>
          <p:nvPr/>
        </p:nvCxnSpPr>
        <p:spPr>
          <a:xfrm rot="10800000" flipH="1">
            <a:off x="5943600" y="3733800"/>
            <a:ext cx="381000" cy="533400"/>
          </a:xfrm>
          <a:prstGeom prst="straightConnector1">
            <a:avLst/>
          </a:prstGeom>
          <a:noFill/>
          <a:ln w="38100" cap="flat" cmpd="sng">
            <a:solidFill>
              <a:srgbClr val="FF33CC"/>
            </a:solidFill>
            <a:prstDash val="solid"/>
            <a:miter lim="800000"/>
            <a:headEnd type="none" w="med" len="med"/>
            <a:tailEnd type="none" w="med" len="med"/>
          </a:ln>
        </p:spPr>
      </p:cxnSp>
      <p:cxnSp>
        <p:nvCxnSpPr>
          <p:cNvPr id="121" name="Google Shape;121;p18"/>
          <p:cNvCxnSpPr/>
          <p:nvPr/>
        </p:nvCxnSpPr>
        <p:spPr>
          <a:xfrm rot="10800000" flipH="1">
            <a:off x="6324600" y="3657600"/>
            <a:ext cx="381000" cy="76200"/>
          </a:xfrm>
          <a:prstGeom prst="straightConnector1">
            <a:avLst/>
          </a:prstGeom>
          <a:noFill/>
          <a:ln w="38100" cap="flat" cmpd="sng">
            <a:solidFill>
              <a:srgbClr val="FF33CC"/>
            </a:solidFill>
            <a:prstDash val="solid"/>
            <a:miter lim="800000"/>
            <a:headEnd type="none" w="med" len="med"/>
            <a:tailEnd type="none" w="med" len="med"/>
          </a:ln>
        </p:spPr>
      </p:cxnSp>
      <p:cxnSp>
        <p:nvCxnSpPr>
          <p:cNvPr id="122" name="Google Shape;122;p18"/>
          <p:cNvCxnSpPr/>
          <p:nvPr/>
        </p:nvCxnSpPr>
        <p:spPr>
          <a:xfrm>
            <a:off x="6705600" y="3657600"/>
            <a:ext cx="228600" cy="381000"/>
          </a:xfrm>
          <a:prstGeom prst="straightConnector1">
            <a:avLst/>
          </a:prstGeom>
          <a:noFill/>
          <a:ln w="38100" cap="flat" cmpd="sng">
            <a:solidFill>
              <a:srgbClr val="FF33CC"/>
            </a:solidFill>
            <a:prstDash val="solid"/>
            <a:miter lim="800000"/>
            <a:headEnd type="none" w="med" len="med"/>
            <a:tailEnd type="none" w="med" len="med"/>
          </a:ln>
        </p:spPr>
      </p:cxnSp>
      <p:cxnSp>
        <p:nvCxnSpPr>
          <p:cNvPr id="123" name="Google Shape;123;p18"/>
          <p:cNvCxnSpPr/>
          <p:nvPr/>
        </p:nvCxnSpPr>
        <p:spPr>
          <a:xfrm>
            <a:off x="6934200" y="4038600"/>
            <a:ext cx="457200" cy="0"/>
          </a:xfrm>
          <a:prstGeom prst="straightConnector1">
            <a:avLst/>
          </a:prstGeom>
          <a:noFill/>
          <a:ln w="38100" cap="flat" cmpd="sng">
            <a:solidFill>
              <a:srgbClr val="FF33CC"/>
            </a:solidFill>
            <a:prstDash val="solid"/>
            <a:miter lim="800000"/>
            <a:headEnd type="none" w="med" len="med"/>
            <a:tailEnd type="none" w="med" len="med"/>
          </a:ln>
        </p:spPr>
      </p:cxnSp>
      <p:cxnSp>
        <p:nvCxnSpPr>
          <p:cNvPr id="124" name="Google Shape;124;p18"/>
          <p:cNvCxnSpPr/>
          <p:nvPr/>
        </p:nvCxnSpPr>
        <p:spPr>
          <a:xfrm rot="10800000" flipH="1">
            <a:off x="7391400" y="3810000"/>
            <a:ext cx="381000" cy="228600"/>
          </a:xfrm>
          <a:prstGeom prst="straightConnector1">
            <a:avLst/>
          </a:prstGeom>
          <a:noFill/>
          <a:ln w="38100" cap="flat" cmpd="sng">
            <a:solidFill>
              <a:srgbClr val="FF33CC"/>
            </a:solidFill>
            <a:prstDash val="solid"/>
            <a:miter lim="800000"/>
            <a:headEnd type="none" w="med" len="med"/>
            <a:tailEnd type="none" w="med" len="med"/>
          </a:ln>
        </p:spPr>
      </p:cxnSp>
      <p:cxnSp>
        <p:nvCxnSpPr>
          <p:cNvPr id="125" name="Google Shape;125;p18"/>
          <p:cNvCxnSpPr/>
          <p:nvPr/>
        </p:nvCxnSpPr>
        <p:spPr>
          <a:xfrm>
            <a:off x="7772400" y="3800476"/>
            <a:ext cx="381000" cy="238125"/>
          </a:xfrm>
          <a:prstGeom prst="straightConnector1">
            <a:avLst/>
          </a:prstGeom>
          <a:noFill/>
          <a:ln w="38100" cap="flat" cmpd="sng">
            <a:solidFill>
              <a:srgbClr val="FF33CC"/>
            </a:solidFill>
            <a:prstDash val="solid"/>
            <a:miter lim="800000"/>
            <a:headEnd type="none" w="med" len="med"/>
            <a:tailEnd type="none" w="med" len="med"/>
          </a:ln>
        </p:spPr>
      </p:cxnSp>
      <p:cxnSp>
        <p:nvCxnSpPr>
          <p:cNvPr id="126" name="Google Shape;126;p18"/>
          <p:cNvCxnSpPr/>
          <p:nvPr/>
        </p:nvCxnSpPr>
        <p:spPr>
          <a:xfrm rot="10800000" flipH="1">
            <a:off x="8153400" y="3581400"/>
            <a:ext cx="381000" cy="457200"/>
          </a:xfrm>
          <a:prstGeom prst="straightConnector1">
            <a:avLst/>
          </a:prstGeom>
          <a:noFill/>
          <a:ln w="38100" cap="flat" cmpd="sng">
            <a:solidFill>
              <a:srgbClr val="FF33CC"/>
            </a:solidFill>
            <a:prstDash val="solid"/>
            <a:miter lim="800000"/>
            <a:headEnd type="none" w="med" len="med"/>
            <a:tailEnd type="none" w="med" len="med"/>
          </a:ln>
        </p:spPr>
      </p:cxnSp>
      <p:sp>
        <p:nvSpPr>
          <p:cNvPr id="127" name="Google Shape;127;p18"/>
          <p:cNvSpPr txBox="1"/>
          <p:nvPr/>
        </p:nvSpPr>
        <p:spPr>
          <a:xfrm rot="-5400000">
            <a:off x="107157" y="2588587"/>
            <a:ext cx="5181600" cy="461624"/>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2400" b="1">
                <a:solidFill>
                  <a:schemeClr val="dk1"/>
                </a:solidFill>
                <a:latin typeface="Candara" panose="020E0502030303020204" pitchFamily="34" charset="0"/>
                <a:ea typeface="Arial"/>
                <a:cs typeface="Arial"/>
                <a:sym typeface="Arial"/>
              </a:rPr>
              <a:t>NO. OF BINDING DEFECTS PER LOT</a:t>
            </a:r>
            <a:endParaRPr sz="2400">
              <a:latin typeface="Candara" panose="020E0502030303020204" pitchFamily="34" charset="0"/>
            </a:endParaRPr>
          </a:p>
        </p:txBody>
      </p:sp>
      <p:sp>
        <p:nvSpPr>
          <p:cNvPr id="128" name="Google Shape;128;p18"/>
          <p:cNvSpPr txBox="1"/>
          <p:nvPr/>
        </p:nvSpPr>
        <p:spPr>
          <a:xfrm>
            <a:off x="5105400" y="5715000"/>
            <a:ext cx="2362200" cy="461624"/>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2400" b="1">
                <a:solidFill>
                  <a:schemeClr val="dk1"/>
                </a:solidFill>
                <a:latin typeface="Candara" panose="020E0502030303020204" pitchFamily="34" charset="0"/>
                <a:ea typeface="Arial"/>
                <a:cs typeface="Arial"/>
                <a:sym typeface="Arial"/>
              </a:rPr>
              <a:t>LOT NUMBER</a:t>
            </a:r>
            <a:endParaRPr sz="2400">
              <a:latin typeface="Candara" panose="020E0502030303020204" pitchFamily="34" charset="0"/>
            </a:endParaRPr>
          </a:p>
        </p:txBody>
      </p:sp>
      <p:sp>
        <p:nvSpPr>
          <p:cNvPr id="129" name="Google Shape;129;p18"/>
          <p:cNvSpPr txBox="1"/>
          <p:nvPr/>
        </p:nvSpPr>
        <p:spPr>
          <a:xfrm>
            <a:off x="4343400" y="304801"/>
            <a:ext cx="3048000" cy="584735"/>
          </a:xfrm>
          <a:prstGeom prst="rect">
            <a:avLst/>
          </a:prstGeom>
          <a:noFill/>
          <a:ln>
            <a:noFill/>
          </a:ln>
        </p:spPr>
        <p:txBody>
          <a:bodyPr spcFirstLastPara="1" wrap="square" lIns="91425" tIns="45700" rIns="91425" bIns="45700" anchor="t" anchorCtr="0">
            <a:spAutoFit/>
          </a:bodyPr>
          <a:lstStyle/>
          <a:p>
            <a:pPr algn="ctr">
              <a:buClr>
                <a:schemeClr val="dk1"/>
              </a:buClr>
              <a:buSzPts val="3200"/>
            </a:pPr>
            <a:r>
              <a:rPr lang="en-US" sz="3200" b="1" dirty="0">
                <a:solidFill>
                  <a:schemeClr val="dk1"/>
                </a:solidFill>
                <a:highlight>
                  <a:srgbClr val="FFFF00"/>
                </a:highlight>
                <a:latin typeface="Candara" panose="020E0502030303020204" pitchFamily="34" charset="0"/>
                <a:ea typeface="Arial"/>
                <a:cs typeface="Arial"/>
                <a:sym typeface="Arial"/>
              </a:rPr>
              <a:t>RUN CHART</a:t>
            </a:r>
            <a:endParaRPr sz="3200" dirty="0">
              <a:highlight>
                <a:srgbClr val="FFFF00"/>
              </a:highlight>
              <a:latin typeface="Candara" panose="020E0502030303020204" pitchFamily="34" charset="0"/>
            </a:endParaRPr>
          </a:p>
        </p:txBody>
      </p:sp>
      <p:sp>
        <p:nvSpPr>
          <p:cNvPr id="2" name="TextBox 1">
            <a:extLst>
              <a:ext uri="{FF2B5EF4-FFF2-40B4-BE49-F238E27FC236}">
                <a16:creationId xmlns:a16="http://schemas.microsoft.com/office/drawing/2014/main" id="{CC0575EB-C9E7-2A16-C750-6BF4ED534FC3}"/>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58"/>
          <p:cNvSpPr txBox="1"/>
          <p:nvPr/>
        </p:nvSpPr>
        <p:spPr>
          <a:xfrm>
            <a:off x="2209800" y="457200"/>
            <a:ext cx="7848600" cy="45720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just">
              <a:buClr>
                <a:schemeClr val="dk1"/>
              </a:buClr>
              <a:buSzPts val="2400"/>
            </a:pPr>
            <a:r>
              <a:rPr lang="en-US" sz="2400" b="1">
                <a:solidFill>
                  <a:schemeClr val="dk1"/>
                </a:solidFill>
                <a:latin typeface="Times New Roman"/>
                <a:ea typeface="Times New Roman"/>
                <a:cs typeface="Times New Roman"/>
                <a:sym typeface="Times New Roman"/>
              </a:rPr>
              <a:t>If the book is a textbook</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then </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if funds are available</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then buy the book</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else waitlist the book for the next year </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endif</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else </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if funds are available</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then buy the book</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else return the recommendation to the HOD </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            end if</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endif</a:t>
            </a:r>
            <a:endParaRPr/>
          </a:p>
          <a:p>
            <a:pPr>
              <a:buClr>
                <a:schemeClr val="dk1"/>
              </a:buClr>
              <a:buSzPts val="2400"/>
            </a:pPr>
            <a:endParaRPr sz="2400" b="1">
              <a:solidFill>
                <a:schemeClr val="dk1"/>
              </a:solidFill>
              <a:latin typeface="Times New Roman"/>
              <a:ea typeface="Times New Roman"/>
              <a:cs typeface="Times New Roman"/>
              <a:sym typeface="Times New Roman"/>
            </a:endParaRPr>
          </a:p>
          <a:p>
            <a:pPr>
              <a:buClr>
                <a:schemeClr val="dk1"/>
              </a:buClr>
              <a:buSzPts val="2400"/>
            </a:pPr>
            <a:r>
              <a:rPr lang="en-US" sz="2400" b="1">
                <a:solidFill>
                  <a:schemeClr val="dk1"/>
                </a:solidFill>
                <a:latin typeface="Times New Roman"/>
                <a:ea typeface="Times New Roman"/>
                <a:cs typeface="Times New Roman"/>
                <a:sym typeface="Times New Roman"/>
              </a:rPr>
              <a:t>    </a:t>
            </a:r>
            <a:endParaRPr/>
          </a:p>
        </p:txBody>
      </p:sp>
      <p:sp>
        <p:nvSpPr>
          <p:cNvPr id="2" name="TextBox 1">
            <a:extLst>
              <a:ext uri="{FF2B5EF4-FFF2-40B4-BE49-F238E27FC236}">
                <a16:creationId xmlns:a16="http://schemas.microsoft.com/office/drawing/2014/main" id="{8F6822C7-B2B0-473C-A1C9-7C50A47F1452}"/>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grpSp>
        <p:nvGrpSpPr>
          <p:cNvPr id="972" name="Google Shape;972;p59"/>
          <p:cNvGrpSpPr/>
          <p:nvPr/>
        </p:nvGrpSpPr>
        <p:grpSpPr>
          <a:xfrm>
            <a:off x="1828800" y="228600"/>
            <a:ext cx="8534400" cy="5105400"/>
            <a:chOff x="-3" y="-3"/>
            <a:chExt cx="2603" cy="2612"/>
          </a:xfrm>
        </p:grpSpPr>
        <p:grpSp>
          <p:nvGrpSpPr>
            <p:cNvPr id="973" name="Google Shape;973;p59"/>
            <p:cNvGrpSpPr/>
            <p:nvPr/>
          </p:nvGrpSpPr>
          <p:grpSpPr>
            <a:xfrm>
              <a:off x="0" y="0"/>
              <a:ext cx="2597" cy="2606"/>
              <a:chOff x="0" y="0"/>
              <a:chExt cx="2597" cy="2606"/>
            </a:xfrm>
          </p:grpSpPr>
          <p:grpSp>
            <p:nvGrpSpPr>
              <p:cNvPr id="974" name="Google Shape;974;p59"/>
              <p:cNvGrpSpPr/>
              <p:nvPr/>
            </p:nvGrpSpPr>
            <p:grpSpPr>
              <a:xfrm>
                <a:off x="0" y="0"/>
                <a:ext cx="1317" cy="788"/>
                <a:chOff x="0" y="0"/>
                <a:chExt cx="1317" cy="788"/>
              </a:xfrm>
            </p:grpSpPr>
            <p:sp>
              <p:nvSpPr>
                <p:cNvPr id="975" name="Google Shape;975;p59"/>
                <p:cNvSpPr txBox="1"/>
                <p:nvPr/>
              </p:nvSpPr>
              <p:spPr>
                <a:xfrm>
                  <a:off x="43" y="0"/>
                  <a:ext cx="1231" cy="788"/>
                </a:xfrm>
                <a:prstGeom prst="rect">
                  <a:avLst/>
                </a:prstGeom>
                <a:noFill/>
                <a:ln>
                  <a:noFill/>
                </a:ln>
              </p:spPr>
              <p:txBody>
                <a:bodyPr spcFirstLastPara="1" wrap="square" lIns="91425" tIns="45700" rIns="91425" bIns="45700" anchor="t" anchorCtr="0">
                  <a:noAutofit/>
                </a:bodyPr>
                <a:lstStyle/>
                <a:p>
                  <a:pPr algn="just">
                    <a:buClr>
                      <a:schemeClr val="dk1"/>
                    </a:buClr>
                    <a:buSzPts val="2400"/>
                  </a:pPr>
                  <a:r>
                    <a:rPr lang="en-US" sz="2400" b="1">
                      <a:solidFill>
                        <a:schemeClr val="dk1"/>
                      </a:solidFill>
                      <a:latin typeface="Times New Roman"/>
                      <a:ea typeface="Times New Roman"/>
                      <a:cs typeface="Times New Roman"/>
                      <a:sym typeface="Times New Roman"/>
                    </a:rPr>
                    <a:t>Conditions</a:t>
                  </a:r>
                  <a:endParaRPr/>
                </a:p>
                <a:p>
                  <a:endParaRPr sz="2400" b="1">
                    <a:solidFill>
                      <a:schemeClr val="dk1"/>
                    </a:solidFill>
                    <a:latin typeface="Times New Roman"/>
                    <a:ea typeface="Times New Roman"/>
                    <a:cs typeface="Times New Roman"/>
                    <a:sym typeface="Times New Roman"/>
                  </a:endParaRPr>
                </a:p>
              </p:txBody>
            </p:sp>
            <p:sp>
              <p:nvSpPr>
                <p:cNvPr id="976" name="Google Shape;976;p59"/>
                <p:cNvSpPr txBox="1"/>
                <p:nvPr/>
              </p:nvSpPr>
              <p:spPr>
                <a:xfrm>
                  <a:off x="0" y="0"/>
                  <a:ext cx="1317" cy="78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977" name="Google Shape;977;p59"/>
              <p:cNvGrpSpPr/>
              <p:nvPr/>
            </p:nvGrpSpPr>
            <p:grpSpPr>
              <a:xfrm>
                <a:off x="1317" y="0"/>
                <a:ext cx="1280" cy="394"/>
                <a:chOff x="1317" y="0"/>
                <a:chExt cx="1280" cy="394"/>
              </a:xfrm>
            </p:grpSpPr>
            <p:sp>
              <p:nvSpPr>
                <p:cNvPr id="978" name="Google Shape;978;p59"/>
                <p:cNvSpPr txBox="1"/>
                <p:nvPr/>
              </p:nvSpPr>
              <p:spPr>
                <a:xfrm>
                  <a:off x="1360" y="0"/>
                  <a:ext cx="1194" cy="394"/>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Decision Rules</a:t>
                  </a:r>
                  <a:endParaRPr/>
                </a:p>
                <a:p>
                  <a:endParaRPr sz="2400" b="1">
                    <a:solidFill>
                      <a:schemeClr val="dk1"/>
                    </a:solidFill>
                    <a:latin typeface="Times New Roman"/>
                    <a:ea typeface="Times New Roman"/>
                    <a:cs typeface="Times New Roman"/>
                    <a:sym typeface="Times New Roman"/>
                  </a:endParaRPr>
                </a:p>
              </p:txBody>
            </p:sp>
            <p:sp>
              <p:nvSpPr>
                <p:cNvPr id="979" name="Google Shape;979;p59"/>
                <p:cNvSpPr txBox="1"/>
                <p:nvPr/>
              </p:nvSpPr>
              <p:spPr>
                <a:xfrm>
                  <a:off x="1317" y="0"/>
                  <a:ext cx="1280"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980" name="Google Shape;980;p59"/>
              <p:cNvGrpSpPr/>
              <p:nvPr/>
            </p:nvGrpSpPr>
            <p:grpSpPr>
              <a:xfrm>
                <a:off x="1317" y="394"/>
                <a:ext cx="338" cy="394"/>
                <a:chOff x="1317" y="394"/>
                <a:chExt cx="338" cy="394"/>
              </a:xfrm>
            </p:grpSpPr>
            <p:sp>
              <p:nvSpPr>
                <p:cNvPr id="981" name="Google Shape;981;p59"/>
                <p:cNvSpPr txBox="1"/>
                <p:nvPr/>
              </p:nvSpPr>
              <p:spPr>
                <a:xfrm>
                  <a:off x="1360" y="394"/>
                  <a:ext cx="252" cy="394"/>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1</a:t>
                  </a:r>
                  <a:endParaRPr/>
                </a:p>
                <a:p>
                  <a:endParaRPr sz="2400" b="1">
                    <a:solidFill>
                      <a:schemeClr val="dk1"/>
                    </a:solidFill>
                    <a:latin typeface="Times New Roman"/>
                    <a:ea typeface="Times New Roman"/>
                    <a:cs typeface="Times New Roman"/>
                    <a:sym typeface="Times New Roman"/>
                  </a:endParaRPr>
                </a:p>
              </p:txBody>
            </p:sp>
            <p:sp>
              <p:nvSpPr>
                <p:cNvPr id="982" name="Google Shape;982;p59"/>
                <p:cNvSpPr txBox="1"/>
                <p:nvPr/>
              </p:nvSpPr>
              <p:spPr>
                <a:xfrm>
                  <a:off x="1317" y="394"/>
                  <a:ext cx="338"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983" name="Google Shape;983;p59"/>
              <p:cNvGrpSpPr/>
              <p:nvPr/>
            </p:nvGrpSpPr>
            <p:grpSpPr>
              <a:xfrm>
                <a:off x="1655" y="394"/>
                <a:ext cx="338" cy="394"/>
                <a:chOff x="1655" y="394"/>
                <a:chExt cx="338" cy="394"/>
              </a:xfrm>
            </p:grpSpPr>
            <p:sp>
              <p:nvSpPr>
                <p:cNvPr id="984" name="Google Shape;984;p59"/>
                <p:cNvSpPr txBox="1"/>
                <p:nvPr/>
              </p:nvSpPr>
              <p:spPr>
                <a:xfrm>
                  <a:off x="1698" y="394"/>
                  <a:ext cx="252" cy="394"/>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2</a:t>
                  </a:r>
                  <a:endParaRPr/>
                </a:p>
                <a:p>
                  <a:endParaRPr sz="2400" b="1">
                    <a:solidFill>
                      <a:schemeClr val="dk1"/>
                    </a:solidFill>
                    <a:latin typeface="Times New Roman"/>
                    <a:ea typeface="Times New Roman"/>
                    <a:cs typeface="Times New Roman"/>
                    <a:sym typeface="Times New Roman"/>
                  </a:endParaRPr>
                </a:p>
              </p:txBody>
            </p:sp>
            <p:sp>
              <p:nvSpPr>
                <p:cNvPr id="985" name="Google Shape;985;p59"/>
                <p:cNvSpPr txBox="1"/>
                <p:nvPr/>
              </p:nvSpPr>
              <p:spPr>
                <a:xfrm>
                  <a:off x="1655" y="394"/>
                  <a:ext cx="338"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986" name="Google Shape;986;p59"/>
              <p:cNvGrpSpPr/>
              <p:nvPr/>
            </p:nvGrpSpPr>
            <p:grpSpPr>
              <a:xfrm>
                <a:off x="1993" y="394"/>
                <a:ext cx="302" cy="394"/>
                <a:chOff x="1993" y="394"/>
                <a:chExt cx="302" cy="394"/>
              </a:xfrm>
            </p:grpSpPr>
            <p:sp>
              <p:nvSpPr>
                <p:cNvPr id="987" name="Google Shape;987;p59"/>
                <p:cNvSpPr txBox="1"/>
                <p:nvPr/>
              </p:nvSpPr>
              <p:spPr>
                <a:xfrm>
                  <a:off x="2036" y="394"/>
                  <a:ext cx="216" cy="394"/>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3</a:t>
                  </a:r>
                  <a:endParaRPr/>
                </a:p>
                <a:p>
                  <a:endParaRPr sz="2400" b="1">
                    <a:solidFill>
                      <a:schemeClr val="dk1"/>
                    </a:solidFill>
                    <a:latin typeface="Times New Roman"/>
                    <a:ea typeface="Times New Roman"/>
                    <a:cs typeface="Times New Roman"/>
                    <a:sym typeface="Times New Roman"/>
                  </a:endParaRPr>
                </a:p>
              </p:txBody>
            </p:sp>
            <p:sp>
              <p:nvSpPr>
                <p:cNvPr id="988" name="Google Shape;988;p59"/>
                <p:cNvSpPr txBox="1"/>
                <p:nvPr/>
              </p:nvSpPr>
              <p:spPr>
                <a:xfrm>
                  <a:off x="1993" y="394"/>
                  <a:ext cx="302"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989" name="Google Shape;989;p59"/>
              <p:cNvGrpSpPr/>
              <p:nvPr/>
            </p:nvGrpSpPr>
            <p:grpSpPr>
              <a:xfrm>
                <a:off x="2295" y="394"/>
                <a:ext cx="302" cy="394"/>
                <a:chOff x="2295" y="394"/>
                <a:chExt cx="302" cy="394"/>
              </a:xfrm>
            </p:grpSpPr>
            <p:sp>
              <p:nvSpPr>
                <p:cNvPr id="990" name="Google Shape;990;p59"/>
                <p:cNvSpPr txBox="1"/>
                <p:nvPr/>
              </p:nvSpPr>
              <p:spPr>
                <a:xfrm>
                  <a:off x="2338" y="394"/>
                  <a:ext cx="216" cy="394"/>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4</a:t>
                  </a:r>
                  <a:endParaRPr/>
                </a:p>
                <a:p>
                  <a:endParaRPr sz="2400" b="1">
                    <a:solidFill>
                      <a:schemeClr val="dk1"/>
                    </a:solidFill>
                    <a:latin typeface="Times New Roman"/>
                    <a:ea typeface="Times New Roman"/>
                    <a:cs typeface="Times New Roman"/>
                    <a:sym typeface="Times New Roman"/>
                  </a:endParaRPr>
                </a:p>
              </p:txBody>
            </p:sp>
            <p:sp>
              <p:nvSpPr>
                <p:cNvPr id="991" name="Google Shape;991;p59"/>
                <p:cNvSpPr txBox="1"/>
                <p:nvPr/>
              </p:nvSpPr>
              <p:spPr>
                <a:xfrm>
                  <a:off x="2295" y="394"/>
                  <a:ext cx="302"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992" name="Google Shape;992;p59"/>
              <p:cNvGrpSpPr/>
              <p:nvPr/>
            </p:nvGrpSpPr>
            <p:grpSpPr>
              <a:xfrm>
                <a:off x="0" y="788"/>
                <a:ext cx="1317" cy="500"/>
                <a:chOff x="0" y="788"/>
                <a:chExt cx="1317" cy="500"/>
              </a:xfrm>
            </p:grpSpPr>
            <p:sp>
              <p:nvSpPr>
                <p:cNvPr id="993" name="Google Shape;993;p59"/>
                <p:cNvSpPr txBox="1"/>
                <p:nvPr/>
              </p:nvSpPr>
              <p:spPr>
                <a:xfrm>
                  <a:off x="43" y="788"/>
                  <a:ext cx="1231" cy="500"/>
                </a:xfrm>
                <a:prstGeom prst="rect">
                  <a:avLst/>
                </a:prstGeom>
                <a:noFill/>
                <a:ln>
                  <a:noFill/>
                </a:ln>
              </p:spPr>
              <p:txBody>
                <a:bodyPr spcFirstLastPara="1" wrap="square" lIns="91425" tIns="45700" rIns="91425" bIns="45700" anchor="t" anchorCtr="0">
                  <a:noAutofit/>
                </a:bodyPr>
                <a:lstStyle/>
                <a:p>
                  <a:pPr algn="just">
                    <a:buClr>
                      <a:schemeClr val="dk1"/>
                    </a:buClr>
                    <a:buSzPts val="2400"/>
                  </a:pPr>
                  <a:r>
                    <a:rPr lang="en-US" sz="2400" b="1">
                      <a:solidFill>
                        <a:schemeClr val="dk1"/>
                      </a:solidFill>
                      <a:latin typeface="Times New Roman"/>
                      <a:ea typeface="Times New Roman"/>
                      <a:cs typeface="Times New Roman"/>
                      <a:sym typeface="Times New Roman"/>
                    </a:rPr>
                    <a:t>Textbook?</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Funds Available?</a:t>
                  </a:r>
                  <a:endParaRPr/>
                </a:p>
                <a:p>
                  <a:endParaRPr sz="2400" b="1">
                    <a:solidFill>
                      <a:schemeClr val="dk1"/>
                    </a:solidFill>
                    <a:latin typeface="Times New Roman"/>
                    <a:ea typeface="Times New Roman"/>
                    <a:cs typeface="Times New Roman"/>
                    <a:sym typeface="Times New Roman"/>
                  </a:endParaRPr>
                </a:p>
              </p:txBody>
            </p:sp>
            <p:sp>
              <p:nvSpPr>
                <p:cNvPr id="994" name="Google Shape;994;p59"/>
                <p:cNvSpPr txBox="1"/>
                <p:nvPr/>
              </p:nvSpPr>
              <p:spPr>
                <a:xfrm>
                  <a:off x="0" y="788"/>
                  <a:ext cx="1317" cy="5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995" name="Google Shape;995;p59"/>
              <p:cNvGrpSpPr/>
              <p:nvPr/>
            </p:nvGrpSpPr>
            <p:grpSpPr>
              <a:xfrm>
                <a:off x="1317" y="788"/>
                <a:ext cx="338" cy="500"/>
                <a:chOff x="1317" y="788"/>
                <a:chExt cx="338" cy="500"/>
              </a:xfrm>
            </p:grpSpPr>
            <p:sp>
              <p:nvSpPr>
                <p:cNvPr id="996" name="Google Shape;996;p59"/>
                <p:cNvSpPr txBox="1"/>
                <p:nvPr/>
              </p:nvSpPr>
              <p:spPr>
                <a:xfrm>
                  <a:off x="1360" y="788"/>
                  <a:ext cx="252" cy="500"/>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Y</a:t>
                  </a:r>
                  <a:endParaRPr/>
                </a:p>
                <a:p>
                  <a:pPr algn="ctr">
                    <a:buClr>
                      <a:schemeClr val="dk1"/>
                    </a:buClr>
                    <a:buSzPts val="2400"/>
                  </a:pPr>
                  <a:r>
                    <a:rPr lang="en-US" sz="2400" b="1">
                      <a:solidFill>
                        <a:schemeClr val="dk1"/>
                      </a:solidFill>
                      <a:latin typeface="Times New Roman"/>
                      <a:ea typeface="Times New Roman"/>
                      <a:cs typeface="Times New Roman"/>
                      <a:sym typeface="Times New Roman"/>
                    </a:rPr>
                    <a:t>Y</a:t>
                  </a:r>
                  <a:endParaRPr/>
                </a:p>
                <a:p>
                  <a:endParaRPr sz="2400" b="1">
                    <a:solidFill>
                      <a:schemeClr val="dk1"/>
                    </a:solidFill>
                    <a:latin typeface="Times New Roman"/>
                    <a:ea typeface="Times New Roman"/>
                    <a:cs typeface="Times New Roman"/>
                    <a:sym typeface="Times New Roman"/>
                  </a:endParaRPr>
                </a:p>
              </p:txBody>
            </p:sp>
            <p:sp>
              <p:nvSpPr>
                <p:cNvPr id="997" name="Google Shape;997;p59"/>
                <p:cNvSpPr txBox="1"/>
                <p:nvPr/>
              </p:nvSpPr>
              <p:spPr>
                <a:xfrm>
                  <a:off x="1317" y="788"/>
                  <a:ext cx="338" cy="5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998" name="Google Shape;998;p59"/>
              <p:cNvGrpSpPr/>
              <p:nvPr/>
            </p:nvGrpSpPr>
            <p:grpSpPr>
              <a:xfrm>
                <a:off x="1655" y="788"/>
                <a:ext cx="338" cy="500"/>
                <a:chOff x="1655" y="788"/>
                <a:chExt cx="338" cy="500"/>
              </a:xfrm>
            </p:grpSpPr>
            <p:sp>
              <p:nvSpPr>
                <p:cNvPr id="999" name="Google Shape;999;p59"/>
                <p:cNvSpPr txBox="1"/>
                <p:nvPr/>
              </p:nvSpPr>
              <p:spPr>
                <a:xfrm>
                  <a:off x="1698" y="788"/>
                  <a:ext cx="252" cy="500"/>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Y</a:t>
                  </a:r>
                  <a:endParaRPr/>
                </a:p>
                <a:p>
                  <a:pPr algn="ctr">
                    <a:buClr>
                      <a:schemeClr val="dk1"/>
                    </a:buClr>
                    <a:buSzPts val="2400"/>
                  </a:pPr>
                  <a:r>
                    <a:rPr lang="en-US" sz="2400" b="1">
                      <a:solidFill>
                        <a:schemeClr val="dk1"/>
                      </a:solidFill>
                      <a:latin typeface="Times New Roman"/>
                      <a:ea typeface="Times New Roman"/>
                      <a:cs typeface="Times New Roman"/>
                      <a:sym typeface="Times New Roman"/>
                    </a:rPr>
                    <a:t>N</a:t>
                  </a:r>
                  <a:endParaRPr/>
                </a:p>
                <a:p>
                  <a:endParaRPr sz="2400" b="1">
                    <a:solidFill>
                      <a:schemeClr val="dk1"/>
                    </a:solidFill>
                    <a:latin typeface="Times New Roman"/>
                    <a:ea typeface="Times New Roman"/>
                    <a:cs typeface="Times New Roman"/>
                    <a:sym typeface="Times New Roman"/>
                  </a:endParaRPr>
                </a:p>
              </p:txBody>
            </p:sp>
            <p:sp>
              <p:nvSpPr>
                <p:cNvPr id="1000" name="Google Shape;1000;p59"/>
                <p:cNvSpPr txBox="1"/>
                <p:nvPr/>
              </p:nvSpPr>
              <p:spPr>
                <a:xfrm>
                  <a:off x="1655" y="788"/>
                  <a:ext cx="338" cy="5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01" name="Google Shape;1001;p59"/>
              <p:cNvGrpSpPr/>
              <p:nvPr/>
            </p:nvGrpSpPr>
            <p:grpSpPr>
              <a:xfrm>
                <a:off x="1993" y="788"/>
                <a:ext cx="302" cy="500"/>
                <a:chOff x="1993" y="788"/>
                <a:chExt cx="302" cy="500"/>
              </a:xfrm>
            </p:grpSpPr>
            <p:sp>
              <p:nvSpPr>
                <p:cNvPr id="1002" name="Google Shape;1002;p59"/>
                <p:cNvSpPr txBox="1"/>
                <p:nvPr/>
              </p:nvSpPr>
              <p:spPr>
                <a:xfrm>
                  <a:off x="2036" y="788"/>
                  <a:ext cx="216" cy="500"/>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N</a:t>
                  </a:r>
                  <a:endParaRPr/>
                </a:p>
                <a:p>
                  <a:pPr algn="ctr">
                    <a:buClr>
                      <a:schemeClr val="dk1"/>
                    </a:buClr>
                    <a:buSzPts val="2400"/>
                  </a:pPr>
                  <a:r>
                    <a:rPr lang="en-US" sz="2400" b="1">
                      <a:solidFill>
                        <a:schemeClr val="dk1"/>
                      </a:solidFill>
                      <a:latin typeface="Times New Roman"/>
                      <a:ea typeface="Times New Roman"/>
                      <a:cs typeface="Times New Roman"/>
                      <a:sym typeface="Times New Roman"/>
                    </a:rPr>
                    <a:t>Y</a:t>
                  </a:r>
                  <a:endParaRPr/>
                </a:p>
                <a:p>
                  <a:endParaRPr sz="2400" b="1">
                    <a:solidFill>
                      <a:schemeClr val="dk1"/>
                    </a:solidFill>
                    <a:latin typeface="Times New Roman"/>
                    <a:ea typeface="Times New Roman"/>
                    <a:cs typeface="Times New Roman"/>
                    <a:sym typeface="Times New Roman"/>
                  </a:endParaRPr>
                </a:p>
              </p:txBody>
            </p:sp>
            <p:sp>
              <p:nvSpPr>
                <p:cNvPr id="1003" name="Google Shape;1003;p59"/>
                <p:cNvSpPr txBox="1"/>
                <p:nvPr/>
              </p:nvSpPr>
              <p:spPr>
                <a:xfrm>
                  <a:off x="1993" y="788"/>
                  <a:ext cx="302" cy="5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04" name="Google Shape;1004;p59"/>
              <p:cNvGrpSpPr/>
              <p:nvPr/>
            </p:nvGrpSpPr>
            <p:grpSpPr>
              <a:xfrm>
                <a:off x="2295" y="788"/>
                <a:ext cx="302" cy="500"/>
                <a:chOff x="2295" y="788"/>
                <a:chExt cx="302" cy="500"/>
              </a:xfrm>
            </p:grpSpPr>
            <p:sp>
              <p:nvSpPr>
                <p:cNvPr id="1005" name="Google Shape;1005;p59"/>
                <p:cNvSpPr txBox="1"/>
                <p:nvPr/>
              </p:nvSpPr>
              <p:spPr>
                <a:xfrm>
                  <a:off x="2338" y="788"/>
                  <a:ext cx="216" cy="500"/>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N</a:t>
                  </a:r>
                  <a:endParaRPr/>
                </a:p>
                <a:p>
                  <a:pPr algn="ctr">
                    <a:buClr>
                      <a:schemeClr val="dk1"/>
                    </a:buClr>
                    <a:buSzPts val="2400"/>
                  </a:pPr>
                  <a:r>
                    <a:rPr lang="en-US" sz="2400" b="1">
                      <a:solidFill>
                        <a:schemeClr val="dk1"/>
                      </a:solidFill>
                      <a:latin typeface="Times New Roman"/>
                      <a:ea typeface="Times New Roman"/>
                      <a:cs typeface="Times New Roman"/>
                      <a:sym typeface="Times New Roman"/>
                    </a:rPr>
                    <a:t>N</a:t>
                  </a:r>
                  <a:endParaRPr/>
                </a:p>
                <a:p>
                  <a:endParaRPr sz="2400" b="1">
                    <a:solidFill>
                      <a:schemeClr val="dk1"/>
                    </a:solidFill>
                    <a:latin typeface="Times New Roman"/>
                    <a:ea typeface="Times New Roman"/>
                    <a:cs typeface="Times New Roman"/>
                    <a:sym typeface="Times New Roman"/>
                  </a:endParaRPr>
                </a:p>
              </p:txBody>
            </p:sp>
            <p:sp>
              <p:nvSpPr>
                <p:cNvPr id="1006" name="Google Shape;1006;p59"/>
                <p:cNvSpPr txBox="1"/>
                <p:nvPr/>
              </p:nvSpPr>
              <p:spPr>
                <a:xfrm>
                  <a:off x="2295" y="788"/>
                  <a:ext cx="302" cy="50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07" name="Google Shape;1007;p59"/>
              <p:cNvGrpSpPr/>
              <p:nvPr/>
            </p:nvGrpSpPr>
            <p:grpSpPr>
              <a:xfrm>
                <a:off x="0" y="1288"/>
                <a:ext cx="1317" cy="712"/>
                <a:chOff x="0" y="1288"/>
                <a:chExt cx="1317" cy="712"/>
              </a:xfrm>
            </p:grpSpPr>
            <p:sp>
              <p:nvSpPr>
                <p:cNvPr id="1008" name="Google Shape;1008;p59"/>
                <p:cNvSpPr txBox="1"/>
                <p:nvPr/>
              </p:nvSpPr>
              <p:spPr>
                <a:xfrm>
                  <a:off x="43" y="1288"/>
                  <a:ext cx="1231" cy="712"/>
                </a:xfrm>
                <a:prstGeom prst="rect">
                  <a:avLst/>
                </a:prstGeom>
                <a:noFill/>
                <a:ln>
                  <a:noFill/>
                </a:ln>
              </p:spPr>
              <p:txBody>
                <a:bodyPr spcFirstLastPara="1" wrap="square" lIns="91425" tIns="45700" rIns="91425" bIns="45700" anchor="t" anchorCtr="0">
                  <a:noAutofit/>
                </a:bodyPr>
                <a:lstStyle/>
                <a:p>
                  <a:pPr algn="just">
                    <a:buClr>
                      <a:schemeClr val="dk1"/>
                    </a:buClr>
                    <a:buSzPts val="2400"/>
                  </a:pPr>
                  <a:r>
                    <a:rPr lang="en-US" sz="2400" b="1">
                      <a:solidFill>
                        <a:schemeClr val="dk1"/>
                      </a:solidFill>
                      <a:latin typeface="Times New Roman"/>
                      <a:ea typeface="Times New Roman"/>
                      <a:cs typeface="Times New Roman"/>
                      <a:sym typeface="Times New Roman"/>
                    </a:rPr>
                    <a:t>Actions</a:t>
                  </a:r>
                  <a:endParaRPr/>
                </a:p>
                <a:p>
                  <a:endParaRPr sz="2400" b="1">
                    <a:solidFill>
                      <a:schemeClr val="dk1"/>
                    </a:solidFill>
                    <a:latin typeface="Times New Roman"/>
                    <a:ea typeface="Times New Roman"/>
                    <a:cs typeface="Times New Roman"/>
                    <a:sym typeface="Times New Roman"/>
                  </a:endParaRPr>
                </a:p>
              </p:txBody>
            </p:sp>
            <p:sp>
              <p:nvSpPr>
                <p:cNvPr id="1009" name="Google Shape;1009;p59"/>
                <p:cNvSpPr txBox="1"/>
                <p:nvPr/>
              </p:nvSpPr>
              <p:spPr>
                <a:xfrm>
                  <a:off x="0" y="1288"/>
                  <a:ext cx="1317" cy="712"/>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10" name="Google Shape;1010;p59"/>
              <p:cNvGrpSpPr/>
              <p:nvPr/>
            </p:nvGrpSpPr>
            <p:grpSpPr>
              <a:xfrm>
                <a:off x="1317" y="1288"/>
                <a:ext cx="338" cy="1318"/>
                <a:chOff x="1317" y="1288"/>
                <a:chExt cx="338" cy="1318"/>
              </a:xfrm>
            </p:grpSpPr>
            <p:sp>
              <p:nvSpPr>
                <p:cNvPr id="1011" name="Google Shape;1011;p59"/>
                <p:cNvSpPr txBox="1"/>
                <p:nvPr/>
              </p:nvSpPr>
              <p:spPr>
                <a:xfrm>
                  <a:off x="1360" y="1288"/>
                  <a:ext cx="252" cy="1318"/>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 </a:t>
                  </a:r>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r>
                    <a:rPr lang="en-US" sz="2400" b="1">
                      <a:solidFill>
                        <a:schemeClr val="dk1"/>
                      </a:solidFill>
                      <a:latin typeface="Times New Roman"/>
                      <a:ea typeface="Times New Roman"/>
                      <a:cs typeface="Times New Roman"/>
                      <a:sym typeface="Times New Roman"/>
                    </a:rPr>
                    <a:t>X</a:t>
                  </a:r>
                  <a:endParaRPr/>
                </a:p>
                <a:p>
                  <a:endParaRPr sz="2400" b="1">
                    <a:solidFill>
                      <a:schemeClr val="dk1"/>
                    </a:solidFill>
                    <a:latin typeface="Times New Roman"/>
                    <a:ea typeface="Times New Roman"/>
                    <a:cs typeface="Times New Roman"/>
                    <a:sym typeface="Times New Roman"/>
                  </a:endParaRPr>
                </a:p>
              </p:txBody>
            </p:sp>
            <p:sp>
              <p:nvSpPr>
                <p:cNvPr id="1012" name="Google Shape;1012;p59"/>
                <p:cNvSpPr txBox="1"/>
                <p:nvPr/>
              </p:nvSpPr>
              <p:spPr>
                <a:xfrm>
                  <a:off x="1317" y="1288"/>
                  <a:ext cx="338" cy="13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13" name="Google Shape;1013;p59"/>
              <p:cNvGrpSpPr/>
              <p:nvPr/>
            </p:nvGrpSpPr>
            <p:grpSpPr>
              <a:xfrm>
                <a:off x="1655" y="1288"/>
                <a:ext cx="338" cy="1318"/>
                <a:chOff x="1655" y="1288"/>
                <a:chExt cx="338" cy="1318"/>
              </a:xfrm>
            </p:grpSpPr>
            <p:sp>
              <p:nvSpPr>
                <p:cNvPr id="1014" name="Google Shape;1014;p59"/>
                <p:cNvSpPr txBox="1"/>
                <p:nvPr/>
              </p:nvSpPr>
              <p:spPr>
                <a:xfrm>
                  <a:off x="1698" y="1288"/>
                  <a:ext cx="252" cy="1318"/>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 </a:t>
                  </a:r>
                  <a:endParaRPr/>
                </a:p>
                <a:p>
                  <a:pPr algn="ctr">
                    <a:buClr>
                      <a:schemeClr val="dk1"/>
                    </a:buClr>
                    <a:buSzPts val="2400"/>
                  </a:pPr>
                  <a:r>
                    <a:rPr lang="en-US" sz="2400" b="1">
                      <a:solidFill>
                        <a:schemeClr val="dk1"/>
                      </a:solidFill>
                      <a:latin typeface="Times New Roman"/>
                      <a:ea typeface="Times New Roman"/>
                      <a:cs typeface="Times New Roman"/>
                      <a:sym typeface="Times New Roman"/>
                    </a:rPr>
                    <a:t> </a:t>
                  </a:r>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r>
                    <a:rPr lang="en-US" sz="2400" b="1">
                      <a:solidFill>
                        <a:schemeClr val="dk1"/>
                      </a:solidFill>
                      <a:latin typeface="Times New Roman"/>
                      <a:ea typeface="Times New Roman"/>
                      <a:cs typeface="Times New Roman"/>
                      <a:sym typeface="Times New Roman"/>
                    </a:rPr>
                    <a:t>X</a:t>
                  </a:r>
                  <a:endParaRPr/>
                </a:p>
                <a:p>
                  <a:endParaRPr sz="2400" b="1">
                    <a:solidFill>
                      <a:schemeClr val="dk1"/>
                    </a:solidFill>
                    <a:latin typeface="Times New Roman"/>
                    <a:ea typeface="Times New Roman"/>
                    <a:cs typeface="Times New Roman"/>
                    <a:sym typeface="Times New Roman"/>
                  </a:endParaRPr>
                </a:p>
              </p:txBody>
            </p:sp>
            <p:sp>
              <p:nvSpPr>
                <p:cNvPr id="1015" name="Google Shape;1015;p59"/>
                <p:cNvSpPr txBox="1"/>
                <p:nvPr/>
              </p:nvSpPr>
              <p:spPr>
                <a:xfrm>
                  <a:off x="1655" y="1288"/>
                  <a:ext cx="338" cy="13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16" name="Google Shape;1016;p59"/>
              <p:cNvGrpSpPr/>
              <p:nvPr/>
            </p:nvGrpSpPr>
            <p:grpSpPr>
              <a:xfrm>
                <a:off x="1993" y="1288"/>
                <a:ext cx="302" cy="1318"/>
                <a:chOff x="1993" y="1288"/>
                <a:chExt cx="302" cy="1318"/>
              </a:xfrm>
            </p:grpSpPr>
            <p:sp>
              <p:nvSpPr>
                <p:cNvPr id="1017" name="Google Shape;1017;p59"/>
                <p:cNvSpPr txBox="1"/>
                <p:nvPr/>
              </p:nvSpPr>
              <p:spPr>
                <a:xfrm>
                  <a:off x="2036" y="1288"/>
                  <a:ext cx="216" cy="1318"/>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 </a:t>
                  </a:r>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r>
                    <a:rPr lang="en-US" sz="2400" b="1">
                      <a:solidFill>
                        <a:schemeClr val="dk1"/>
                      </a:solidFill>
                      <a:latin typeface="Times New Roman"/>
                      <a:ea typeface="Times New Roman"/>
                      <a:cs typeface="Times New Roman"/>
                      <a:sym typeface="Times New Roman"/>
                    </a:rPr>
                    <a:t>X</a:t>
                  </a:r>
                  <a:endParaRPr/>
                </a:p>
                <a:p>
                  <a:endParaRPr sz="2400" b="1">
                    <a:solidFill>
                      <a:schemeClr val="dk1"/>
                    </a:solidFill>
                    <a:latin typeface="Times New Roman"/>
                    <a:ea typeface="Times New Roman"/>
                    <a:cs typeface="Times New Roman"/>
                    <a:sym typeface="Times New Roman"/>
                  </a:endParaRPr>
                </a:p>
              </p:txBody>
            </p:sp>
            <p:sp>
              <p:nvSpPr>
                <p:cNvPr id="1018" name="Google Shape;1018;p59"/>
                <p:cNvSpPr txBox="1"/>
                <p:nvPr/>
              </p:nvSpPr>
              <p:spPr>
                <a:xfrm>
                  <a:off x="1993" y="1288"/>
                  <a:ext cx="302" cy="13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19" name="Google Shape;1019;p59"/>
              <p:cNvGrpSpPr/>
              <p:nvPr/>
            </p:nvGrpSpPr>
            <p:grpSpPr>
              <a:xfrm>
                <a:off x="2295" y="1288"/>
                <a:ext cx="302" cy="1318"/>
                <a:chOff x="2295" y="1288"/>
                <a:chExt cx="302" cy="1318"/>
              </a:xfrm>
            </p:grpSpPr>
            <p:sp>
              <p:nvSpPr>
                <p:cNvPr id="1020" name="Google Shape;1020;p59"/>
                <p:cNvSpPr txBox="1"/>
                <p:nvPr/>
              </p:nvSpPr>
              <p:spPr>
                <a:xfrm>
                  <a:off x="2338" y="1288"/>
                  <a:ext cx="216" cy="1318"/>
                </a:xfrm>
                <a:prstGeom prst="rect">
                  <a:avLst/>
                </a:prstGeom>
                <a:noFill/>
                <a:ln>
                  <a:noFill/>
                </a:ln>
              </p:spPr>
              <p:txBody>
                <a:bodyPr spcFirstLastPara="1" wrap="square" lIns="91425" tIns="45700" rIns="91425" bIns="45700" anchor="t" anchorCtr="0">
                  <a:no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 </a:t>
                  </a:r>
                  <a:endParaRPr/>
                </a:p>
                <a:p>
                  <a:pPr algn="ctr">
                    <a:buClr>
                      <a:schemeClr val="dk1"/>
                    </a:buClr>
                    <a:buSzPts val="2400"/>
                  </a:pPr>
                  <a:r>
                    <a:rPr lang="en-US" sz="2400" b="1">
                      <a:solidFill>
                        <a:schemeClr val="dk1"/>
                      </a:solidFill>
                      <a:latin typeface="Times New Roman"/>
                      <a:ea typeface="Times New Roman"/>
                      <a:cs typeface="Times New Roman"/>
                      <a:sym typeface="Times New Roman"/>
                    </a:rPr>
                    <a:t> </a:t>
                  </a:r>
                  <a:endParaRPr/>
                </a:p>
                <a:p>
                  <a:pPr algn="ctr">
                    <a:buClr>
                      <a:schemeClr val="dk1"/>
                    </a:buClr>
                    <a:buSzPts val="2400"/>
                  </a:pPr>
                  <a:r>
                    <a:rPr lang="en-US" sz="2400" b="1">
                      <a:solidFill>
                        <a:schemeClr val="dk1"/>
                      </a:solidFill>
                      <a:latin typeface="Times New Roman"/>
                      <a:ea typeface="Times New Roman"/>
                      <a:cs typeface="Times New Roman"/>
                      <a:sym typeface="Times New Roman"/>
                    </a:rPr>
                    <a:t> </a:t>
                  </a:r>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endParaRPr sz="2400" b="1">
                    <a:solidFill>
                      <a:schemeClr val="dk1"/>
                    </a:solidFill>
                    <a:latin typeface="Times New Roman"/>
                    <a:ea typeface="Times New Roman"/>
                    <a:cs typeface="Times New Roman"/>
                    <a:sym typeface="Times New Roman"/>
                  </a:endParaRPr>
                </a:p>
                <a:p>
                  <a:pPr algn="ctr">
                    <a:buClr>
                      <a:schemeClr val="dk1"/>
                    </a:buClr>
                    <a:buSzPts val="2400"/>
                  </a:pPr>
                  <a:r>
                    <a:rPr lang="en-US" sz="2400" b="1">
                      <a:solidFill>
                        <a:schemeClr val="dk1"/>
                      </a:solidFill>
                      <a:latin typeface="Times New Roman"/>
                      <a:ea typeface="Times New Roman"/>
                      <a:cs typeface="Times New Roman"/>
                      <a:sym typeface="Times New Roman"/>
                    </a:rPr>
                    <a:t>X</a:t>
                  </a:r>
                  <a:endParaRPr/>
                </a:p>
                <a:p>
                  <a:endParaRPr sz="2400" b="1">
                    <a:solidFill>
                      <a:schemeClr val="dk1"/>
                    </a:solidFill>
                    <a:latin typeface="Times New Roman"/>
                    <a:ea typeface="Times New Roman"/>
                    <a:cs typeface="Times New Roman"/>
                    <a:sym typeface="Times New Roman"/>
                  </a:endParaRPr>
                </a:p>
              </p:txBody>
            </p:sp>
            <p:sp>
              <p:nvSpPr>
                <p:cNvPr id="1021" name="Google Shape;1021;p59"/>
                <p:cNvSpPr txBox="1"/>
                <p:nvPr/>
              </p:nvSpPr>
              <p:spPr>
                <a:xfrm>
                  <a:off x="2295" y="1288"/>
                  <a:ext cx="302" cy="13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22" name="Google Shape;1022;p59"/>
              <p:cNvGrpSpPr/>
              <p:nvPr/>
            </p:nvGrpSpPr>
            <p:grpSpPr>
              <a:xfrm>
                <a:off x="0" y="2000"/>
                <a:ext cx="1317" cy="606"/>
                <a:chOff x="0" y="2000"/>
                <a:chExt cx="1317" cy="606"/>
              </a:xfrm>
            </p:grpSpPr>
            <p:sp>
              <p:nvSpPr>
                <p:cNvPr id="1023" name="Google Shape;1023;p59"/>
                <p:cNvSpPr txBox="1"/>
                <p:nvPr/>
              </p:nvSpPr>
              <p:spPr>
                <a:xfrm>
                  <a:off x="43" y="2000"/>
                  <a:ext cx="1231" cy="606"/>
                </a:xfrm>
                <a:prstGeom prst="rect">
                  <a:avLst/>
                </a:prstGeom>
                <a:noFill/>
                <a:ln>
                  <a:noFill/>
                </a:ln>
              </p:spPr>
              <p:txBody>
                <a:bodyPr spcFirstLastPara="1" wrap="square" lIns="91425" tIns="45700" rIns="91425" bIns="45700" anchor="t" anchorCtr="0">
                  <a:noAutofit/>
                </a:bodyPr>
                <a:lstStyle/>
                <a:p>
                  <a:pPr algn="just">
                    <a:buClr>
                      <a:schemeClr val="dk1"/>
                    </a:buClr>
                    <a:buSzPts val="2400"/>
                  </a:pPr>
                  <a:r>
                    <a:rPr lang="en-US" sz="2400" b="1">
                      <a:solidFill>
                        <a:schemeClr val="dk1"/>
                      </a:solidFill>
                      <a:latin typeface="Times New Roman"/>
                      <a:ea typeface="Times New Roman"/>
                      <a:cs typeface="Times New Roman"/>
                      <a:sym typeface="Times New Roman"/>
                    </a:rPr>
                    <a:t>Buy.</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Waitlist for Next Year.</a:t>
                  </a:r>
                  <a:endParaRPr/>
                </a:p>
                <a:p>
                  <a:pPr algn="just">
                    <a:buClr>
                      <a:schemeClr val="dk1"/>
                    </a:buClr>
                    <a:buSzPts val="2400"/>
                  </a:pPr>
                  <a:r>
                    <a:rPr lang="en-US" sz="2400" b="1">
                      <a:solidFill>
                        <a:schemeClr val="dk1"/>
                      </a:solidFill>
                      <a:latin typeface="Times New Roman"/>
                      <a:ea typeface="Times New Roman"/>
                      <a:cs typeface="Times New Roman"/>
                      <a:sym typeface="Times New Roman"/>
                    </a:rPr>
                    <a:t>Return the Reco to the HOD.</a:t>
                  </a:r>
                  <a:endParaRPr/>
                </a:p>
                <a:p>
                  <a:endParaRPr sz="2400" b="1">
                    <a:solidFill>
                      <a:schemeClr val="dk1"/>
                    </a:solidFill>
                    <a:latin typeface="Times New Roman"/>
                    <a:ea typeface="Times New Roman"/>
                    <a:cs typeface="Times New Roman"/>
                    <a:sym typeface="Times New Roman"/>
                  </a:endParaRPr>
                </a:p>
              </p:txBody>
            </p:sp>
            <p:sp>
              <p:nvSpPr>
                <p:cNvPr id="1024" name="Google Shape;1024;p59"/>
                <p:cNvSpPr txBox="1"/>
                <p:nvPr/>
              </p:nvSpPr>
              <p:spPr>
                <a:xfrm>
                  <a:off x="0" y="2000"/>
                  <a:ext cx="1317" cy="60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sp>
          <p:nvSpPr>
            <p:cNvPr id="1025" name="Google Shape;1025;p59"/>
            <p:cNvSpPr txBox="1"/>
            <p:nvPr/>
          </p:nvSpPr>
          <p:spPr>
            <a:xfrm>
              <a:off x="-3" y="-3"/>
              <a:ext cx="2603" cy="2612"/>
            </a:xfrm>
            <a:prstGeom prst="rect">
              <a:avLst/>
            </a:prstGeom>
            <a:noFill/>
            <a:ln w="11100"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sp>
        <p:nvSpPr>
          <p:cNvPr id="2" name="TextBox 1">
            <a:extLst>
              <a:ext uri="{FF2B5EF4-FFF2-40B4-BE49-F238E27FC236}">
                <a16:creationId xmlns:a16="http://schemas.microsoft.com/office/drawing/2014/main" id="{59C852C2-56B7-3176-9462-D6F1B8BB6E9E}"/>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60"/>
          <p:cNvSpPr txBox="1"/>
          <p:nvPr/>
        </p:nvSpPr>
        <p:spPr>
          <a:xfrm>
            <a:off x="6002337" y="4175125"/>
            <a:ext cx="2316162" cy="15176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031" name="Google Shape;1031;p60"/>
          <p:cNvSpPr/>
          <p:nvPr/>
        </p:nvSpPr>
        <p:spPr>
          <a:xfrm>
            <a:off x="6008687" y="4565651"/>
            <a:ext cx="2297112" cy="3175"/>
          </a:xfrm>
          <a:custGeom>
            <a:avLst/>
            <a:gdLst/>
            <a:ahLst/>
            <a:cxnLst/>
            <a:rect l="l" t="t" r="r" b="b"/>
            <a:pathLst>
              <a:path w="3616" h="3" extrusionOk="0">
                <a:moveTo>
                  <a:pt x="0" y="3"/>
                </a:moveTo>
                <a:lnTo>
                  <a:pt x="3616"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032" name="Google Shape;1032;p60"/>
          <p:cNvSpPr/>
          <p:nvPr/>
        </p:nvSpPr>
        <p:spPr>
          <a:xfrm>
            <a:off x="6003926" y="5089526"/>
            <a:ext cx="2320925" cy="3175"/>
          </a:xfrm>
          <a:custGeom>
            <a:avLst/>
            <a:gdLst/>
            <a:ahLst/>
            <a:cxnLst/>
            <a:rect l="l" t="t" r="r" b="b"/>
            <a:pathLst>
              <a:path w="3654" h="4" extrusionOk="0">
                <a:moveTo>
                  <a:pt x="0" y="4"/>
                </a:moveTo>
                <a:lnTo>
                  <a:pt x="3654"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033" name="Google Shape;1033;p60"/>
          <p:cNvCxnSpPr/>
          <p:nvPr/>
        </p:nvCxnSpPr>
        <p:spPr>
          <a:xfrm>
            <a:off x="7305675" y="4568825"/>
            <a:ext cx="0" cy="1123950"/>
          </a:xfrm>
          <a:prstGeom prst="straightConnector1">
            <a:avLst/>
          </a:prstGeom>
          <a:noFill/>
          <a:ln w="9525" cap="flat" cmpd="sng">
            <a:solidFill>
              <a:srgbClr val="000000"/>
            </a:solidFill>
            <a:prstDash val="solid"/>
            <a:miter lim="800000"/>
            <a:headEnd type="none" w="med" len="med"/>
            <a:tailEnd type="none" w="med" len="med"/>
          </a:ln>
        </p:spPr>
      </p:cxnSp>
      <p:sp>
        <p:nvSpPr>
          <p:cNvPr id="1034" name="Google Shape;1034;p60"/>
          <p:cNvSpPr txBox="1"/>
          <p:nvPr/>
        </p:nvSpPr>
        <p:spPr>
          <a:xfrm>
            <a:off x="6084887" y="4251325"/>
            <a:ext cx="869950" cy="2286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Conditions</a:t>
            </a:r>
            <a:endParaRPr/>
          </a:p>
        </p:txBody>
      </p:sp>
      <p:sp>
        <p:nvSpPr>
          <p:cNvPr id="1035" name="Google Shape;1035;p60"/>
          <p:cNvSpPr txBox="1"/>
          <p:nvPr/>
        </p:nvSpPr>
        <p:spPr>
          <a:xfrm>
            <a:off x="7331076" y="4251326"/>
            <a:ext cx="987425" cy="25558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Decisions rules</a:t>
            </a:r>
            <a:endParaRPr/>
          </a:p>
        </p:txBody>
      </p:sp>
      <p:sp>
        <p:nvSpPr>
          <p:cNvPr id="1036" name="Google Shape;1036;p60"/>
          <p:cNvSpPr txBox="1"/>
          <p:nvPr/>
        </p:nvSpPr>
        <p:spPr>
          <a:xfrm>
            <a:off x="6035676" y="4591050"/>
            <a:ext cx="1254125" cy="38735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Order quality &gt; 5</a:t>
            </a:r>
            <a:endParaRPr/>
          </a:p>
          <a:p>
            <a:pPr>
              <a:buClr>
                <a:schemeClr val="dk1"/>
              </a:buClr>
              <a:buSzPts val="800"/>
            </a:pPr>
            <a:r>
              <a:rPr lang="en-US" sz="800" b="1">
                <a:solidFill>
                  <a:schemeClr val="dk1"/>
                </a:solidFill>
                <a:latin typeface="Times New Roman"/>
                <a:ea typeface="Times New Roman"/>
                <a:cs typeface="Times New Roman"/>
                <a:sym typeface="Times New Roman"/>
              </a:rPr>
              <a:t>Delivery time &gt; 4  weeks.</a:t>
            </a:r>
            <a:endParaRPr/>
          </a:p>
          <a:p>
            <a:endParaRPr sz="800" b="1">
              <a:solidFill>
                <a:schemeClr val="dk1"/>
              </a:solidFill>
              <a:latin typeface="Times New Roman"/>
              <a:ea typeface="Times New Roman"/>
              <a:cs typeface="Times New Roman"/>
              <a:sym typeface="Times New Roman"/>
            </a:endParaRPr>
          </a:p>
        </p:txBody>
      </p:sp>
      <p:sp>
        <p:nvSpPr>
          <p:cNvPr id="1037" name="Google Shape;1037;p60"/>
          <p:cNvSpPr txBox="1"/>
          <p:nvPr/>
        </p:nvSpPr>
        <p:spPr>
          <a:xfrm>
            <a:off x="7331076" y="4575176"/>
            <a:ext cx="987425" cy="39687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Y         Y         N</a:t>
            </a:r>
            <a:endParaRPr/>
          </a:p>
          <a:p>
            <a:pPr>
              <a:buClr>
                <a:schemeClr val="dk1"/>
              </a:buClr>
              <a:buSzPts val="800"/>
            </a:pPr>
            <a:r>
              <a:rPr lang="en-US" sz="800" b="1">
                <a:solidFill>
                  <a:schemeClr val="dk1"/>
                </a:solidFill>
                <a:latin typeface="Times New Roman"/>
                <a:ea typeface="Times New Roman"/>
                <a:cs typeface="Times New Roman"/>
                <a:sym typeface="Times New Roman"/>
              </a:rPr>
              <a:t>Y         N          -</a:t>
            </a:r>
            <a:endParaRPr/>
          </a:p>
          <a:p>
            <a:endParaRPr sz="800" b="1">
              <a:solidFill>
                <a:schemeClr val="dk1"/>
              </a:solidFill>
              <a:latin typeface="Times New Roman"/>
              <a:ea typeface="Times New Roman"/>
              <a:cs typeface="Times New Roman"/>
              <a:sym typeface="Times New Roman"/>
            </a:endParaRPr>
          </a:p>
        </p:txBody>
      </p:sp>
      <p:sp>
        <p:nvSpPr>
          <p:cNvPr id="1038" name="Google Shape;1038;p60"/>
          <p:cNvSpPr txBox="1"/>
          <p:nvPr/>
        </p:nvSpPr>
        <p:spPr>
          <a:xfrm>
            <a:off x="6103938" y="5165726"/>
            <a:ext cx="1201737" cy="44608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Give 10% discount.</a:t>
            </a:r>
            <a:endParaRPr/>
          </a:p>
          <a:p>
            <a:pPr>
              <a:buClr>
                <a:schemeClr val="dk1"/>
              </a:buClr>
              <a:buSzPts val="800"/>
            </a:pPr>
            <a:r>
              <a:rPr lang="en-US" sz="800" b="1">
                <a:solidFill>
                  <a:schemeClr val="dk1"/>
                </a:solidFill>
                <a:latin typeface="Times New Roman"/>
                <a:ea typeface="Times New Roman"/>
                <a:cs typeface="Times New Roman"/>
                <a:sym typeface="Times New Roman"/>
              </a:rPr>
              <a:t>Give 5% discount.</a:t>
            </a:r>
            <a:endParaRPr/>
          </a:p>
          <a:p>
            <a:pPr>
              <a:buClr>
                <a:schemeClr val="dk1"/>
              </a:buClr>
              <a:buSzPts val="800"/>
            </a:pPr>
            <a:r>
              <a:rPr lang="en-US" sz="800" b="1">
                <a:solidFill>
                  <a:schemeClr val="dk1"/>
                </a:solidFill>
                <a:latin typeface="Times New Roman"/>
                <a:ea typeface="Times New Roman"/>
                <a:cs typeface="Times New Roman"/>
                <a:sym typeface="Times New Roman"/>
              </a:rPr>
              <a:t>Do not give as discount.</a:t>
            </a:r>
            <a:endParaRPr/>
          </a:p>
        </p:txBody>
      </p:sp>
      <p:sp>
        <p:nvSpPr>
          <p:cNvPr id="1039" name="Google Shape;1039;p60"/>
          <p:cNvSpPr txBox="1"/>
          <p:nvPr/>
        </p:nvSpPr>
        <p:spPr>
          <a:xfrm>
            <a:off x="7331076" y="5211762"/>
            <a:ext cx="873125" cy="43815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X</a:t>
            </a:r>
            <a:endParaRPr/>
          </a:p>
          <a:p>
            <a:pPr>
              <a:buClr>
                <a:schemeClr val="dk1"/>
              </a:buClr>
              <a:buSzPts val="800"/>
            </a:pPr>
            <a:r>
              <a:rPr lang="en-US" sz="800" b="1">
                <a:solidFill>
                  <a:schemeClr val="dk1"/>
                </a:solidFill>
                <a:latin typeface="Times New Roman"/>
                <a:ea typeface="Times New Roman"/>
                <a:cs typeface="Times New Roman"/>
                <a:sym typeface="Times New Roman"/>
              </a:rPr>
              <a:t>           X</a:t>
            </a:r>
            <a:endParaRPr/>
          </a:p>
          <a:p>
            <a:pPr>
              <a:buClr>
                <a:schemeClr val="dk1"/>
              </a:buClr>
              <a:buSzPts val="800"/>
            </a:pPr>
            <a:r>
              <a:rPr lang="en-US" sz="800" b="1">
                <a:solidFill>
                  <a:schemeClr val="dk1"/>
                </a:solidFill>
                <a:latin typeface="Times New Roman"/>
                <a:ea typeface="Times New Roman"/>
                <a:cs typeface="Times New Roman"/>
                <a:sym typeface="Times New Roman"/>
              </a:rPr>
              <a:t>                      X</a:t>
            </a:r>
            <a:endParaRPr/>
          </a:p>
        </p:txBody>
      </p:sp>
      <p:sp>
        <p:nvSpPr>
          <p:cNvPr id="1040" name="Google Shape;1040;p60"/>
          <p:cNvSpPr txBox="1"/>
          <p:nvPr/>
        </p:nvSpPr>
        <p:spPr>
          <a:xfrm>
            <a:off x="2946400" y="4178300"/>
            <a:ext cx="2286000" cy="1516062"/>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041" name="Google Shape;1041;p60"/>
          <p:cNvSpPr/>
          <p:nvPr/>
        </p:nvSpPr>
        <p:spPr>
          <a:xfrm>
            <a:off x="2930525" y="4565651"/>
            <a:ext cx="2298700" cy="3175"/>
          </a:xfrm>
          <a:custGeom>
            <a:avLst/>
            <a:gdLst/>
            <a:ahLst/>
            <a:cxnLst/>
            <a:rect l="l" t="t" r="r" b="b"/>
            <a:pathLst>
              <a:path w="3619" h="3" extrusionOk="0">
                <a:moveTo>
                  <a:pt x="0" y="3"/>
                </a:moveTo>
                <a:lnTo>
                  <a:pt x="3619"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042" name="Google Shape;1042;p60"/>
          <p:cNvSpPr/>
          <p:nvPr/>
        </p:nvSpPr>
        <p:spPr>
          <a:xfrm>
            <a:off x="2946400" y="5089526"/>
            <a:ext cx="2273300" cy="3175"/>
          </a:xfrm>
          <a:custGeom>
            <a:avLst/>
            <a:gdLst/>
            <a:ahLst/>
            <a:cxnLst/>
            <a:rect l="l" t="t" r="r" b="b"/>
            <a:pathLst>
              <a:path w="3579" h="4" extrusionOk="0">
                <a:moveTo>
                  <a:pt x="0" y="4"/>
                </a:moveTo>
                <a:lnTo>
                  <a:pt x="3579"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043" name="Google Shape;1043;p60"/>
          <p:cNvCxnSpPr/>
          <p:nvPr/>
        </p:nvCxnSpPr>
        <p:spPr>
          <a:xfrm>
            <a:off x="4232275" y="4568825"/>
            <a:ext cx="0" cy="1123950"/>
          </a:xfrm>
          <a:prstGeom prst="straightConnector1">
            <a:avLst/>
          </a:prstGeom>
          <a:noFill/>
          <a:ln w="9525" cap="flat" cmpd="sng">
            <a:solidFill>
              <a:srgbClr val="000000"/>
            </a:solidFill>
            <a:prstDash val="solid"/>
            <a:miter lim="800000"/>
            <a:headEnd type="none" w="med" len="med"/>
            <a:tailEnd type="none" w="med" len="med"/>
          </a:ln>
        </p:spPr>
      </p:cxnSp>
      <p:sp>
        <p:nvSpPr>
          <p:cNvPr id="1044" name="Google Shape;1044;p60"/>
          <p:cNvSpPr txBox="1"/>
          <p:nvPr/>
        </p:nvSpPr>
        <p:spPr>
          <a:xfrm>
            <a:off x="3006725" y="4251325"/>
            <a:ext cx="868362" cy="2286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Conditions</a:t>
            </a:r>
            <a:endParaRPr/>
          </a:p>
        </p:txBody>
      </p:sp>
      <p:sp>
        <p:nvSpPr>
          <p:cNvPr id="1045" name="Google Shape;1045;p60"/>
          <p:cNvSpPr txBox="1"/>
          <p:nvPr/>
        </p:nvSpPr>
        <p:spPr>
          <a:xfrm>
            <a:off x="4252913" y="4251326"/>
            <a:ext cx="979487" cy="25558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Decisions rules</a:t>
            </a:r>
            <a:endParaRPr/>
          </a:p>
        </p:txBody>
      </p:sp>
      <p:sp>
        <p:nvSpPr>
          <p:cNvPr id="1046" name="Google Shape;1046;p60"/>
          <p:cNvSpPr txBox="1"/>
          <p:nvPr/>
        </p:nvSpPr>
        <p:spPr>
          <a:xfrm>
            <a:off x="4252913" y="4575176"/>
            <a:ext cx="865187" cy="39687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Y        Y        N</a:t>
            </a:r>
            <a:endParaRPr/>
          </a:p>
          <a:p>
            <a:pPr>
              <a:buClr>
                <a:schemeClr val="dk1"/>
              </a:buClr>
              <a:buSzPts val="800"/>
            </a:pPr>
            <a:r>
              <a:rPr lang="en-US" sz="800" b="1">
                <a:solidFill>
                  <a:schemeClr val="dk1"/>
                </a:solidFill>
                <a:latin typeface="Times New Roman"/>
                <a:ea typeface="Times New Roman"/>
                <a:cs typeface="Times New Roman"/>
                <a:sym typeface="Times New Roman"/>
              </a:rPr>
              <a:t>Y        N         -</a:t>
            </a:r>
            <a:endParaRPr/>
          </a:p>
          <a:p>
            <a:endParaRPr sz="800" b="1">
              <a:solidFill>
                <a:schemeClr val="dk1"/>
              </a:solidFill>
              <a:latin typeface="Times New Roman"/>
              <a:ea typeface="Times New Roman"/>
              <a:cs typeface="Times New Roman"/>
              <a:sym typeface="Times New Roman"/>
            </a:endParaRPr>
          </a:p>
        </p:txBody>
      </p:sp>
      <p:sp>
        <p:nvSpPr>
          <p:cNvPr id="1047" name="Google Shape;1047;p60"/>
          <p:cNvSpPr txBox="1"/>
          <p:nvPr/>
        </p:nvSpPr>
        <p:spPr>
          <a:xfrm>
            <a:off x="3060701" y="5108576"/>
            <a:ext cx="1165225" cy="44608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Give 20% discount.</a:t>
            </a:r>
            <a:endParaRPr/>
          </a:p>
          <a:p>
            <a:pPr>
              <a:buClr>
                <a:schemeClr val="dk1"/>
              </a:buClr>
              <a:buSzPts val="800"/>
            </a:pPr>
            <a:r>
              <a:rPr lang="en-US" sz="800" b="1">
                <a:solidFill>
                  <a:schemeClr val="dk1"/>
                </a:solidFill>
                <a:latin typeface="Times New Roman"/>
                <a:ea typeface="Times New Roman"/>
                <a:cs typeface="Times New Roman"/>
                <a:sym typeface="Times New Roman"/>
              </a:rPr>
              <a:t>Give 10% discount.</a:t>
            </a:r>
            <a:endParaRPr/>
          </a:p>
          <a:p>
            <a:pPr>
              <a:buClr>
                <a:schemeClr val="dk1"/>
              </a:buClr>
              <a:buSzPts val="800"/>
            </a:pPr>
            <a:r>
              <a:rPr lang="en-US" sz="800" b="1">
                <a:solidFill>
                  <a:schemeClr val="dk1"/>
                </a:solidFill>
                <a:latin typeface="Times New Roman"/>
                <a:ea typeface="Times New Roman"/>
                <a:cs typeface="Times New Roman"/>
                <a:sym typeface="Times New Roman"/>
              </a:rPr>
              <a:t>Do not give a discount.</a:t>
            </a:r>
            <a:endParaRPr/>
          </a:p>
        </p:txBody>
      </p:sp>
      <p:sp>
        <p:nvSpPr>
          <p:cNvPr id="1048" name="Google Shape;1048;p60"/>
          <p:cNvSpPr txBox="1"/>
          <p:nvPr/>
        </p:nvSpPr>
        <p:spPr>
          <a:xfrm>
            <a:off x="4252913" y="5211762"/>
            <a:ext cx="865187" cy="43815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X</a:t>
            </a:r>
            <a:endParaRPr/>
          </a:p>
          <a:p>
            <a:pPr>
              <a:buClr>
                <a:schemeClr val="dk1"/>
              </a:buClr>
              <a:buSzPts val="800"/>
            </a:pPr>
            <a:r>
              <a:rPr lang="en-US" sz="800" b="1">
                <a:solidFill>
                  <a:schemeClr val="dk1"/>
                </a:solidFill>
                <a:latin typeface="Times New Roman"/>
                <a:ea typeface="Times New Roman"/>
                <a:cs typeface="Times New Roman"/>
                <a:sym typeface="Times New Roman"/>
              </a:rPr>
              <a:t>          X</a:t>
            </a:r>
            <a:endParaRPr/>
          </a:p>
          <a:p>
            <a:pPr>
              <a:buClr>
                <a:schemeClr val="dk1"/>
              </a:buClr>
              <a:buSzPts val="800"/>
            </a:pPr>
            <a:r>
              <a:rPr lang="en-US" sz="800" b="1">
                <a:solidFill>
                  <a:schemeClr val="dk1"/>
                </a:solidFill>
                <a:latin typeface="Times New Roman"/>
                <a:ea typeface="Times New Roman"/>
                <a:cs typeface="Times New Roman"/>
                <a:sym typeface="Times New Roman"/>
              </a:rPr>
              <a:t>                     X</a:t>
            </a:r>
            <a:endParaRPr/>
          </a:p>
        </p:txBody>
      </p:sp>
      <p:sp>
        <p:nvSpPr>
          <p:cNvPr id="1049" name="Google Shape;1049;p60"/>
          <p:cNvSpPr txBox="1"/>
          <p:nvPr/>
        </p:nvSpPr>
        <p:spPr>
          <a:xfrm>
            <a:off x="3060700" y="4583113"/>
            <a:ext cx="1143000" cy="46513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Order quality &gt; 10.</a:t>
            </a:r>
            <a:endParaRPr/>
          </a:p>
          <a:p>
            <a:pPr>
              <a:buClr>
                <a:schemeClr val="dk1"/>
              </a:buClr>
              <a:buSzPts val="800"/>
            </a:pPr>
            <a:r>
              <a:rPr lang="en-US" sz="800" b="1">
                <a:solidFill>
                  <a:schemeClr val="dk1"/>
                </a:solidFill>
                <a:latin typeface="Times New Roman"/>
                <a:ea typeface="Times New Roman"/>
                <a:cs typeface="Times New Roman"/>
                <a:sym typeface="Times New Roman"/>
              </a:rPr>
              <a:t>Delivery time &gt; 2 weeks.</a:t>
            </a:r>
            <a:endParaRPr/>
          </a:p>
          <a:p>
            <a:endParaRPr sz="800" b="1">
              <a:solidFill>
                <a:schemeClr val="dk1"/>
              </a:solidFill>
              <a:latin typeface="Times New Roman"/>
              <a:ea typeface="Times New Roman"/>
              <a:cs typeface="Times New Roman"/>
              <a:sym typeface="Times New Roman"/>
            </a:endParaRPr>
          </a:p>
        </p:txBody>
      </p:sp>
      <p:cxnSp>
        <p:nvCxnSpPr>
          <p:cNvPr id="1050" name="Google Shape;1050;p60"/>
          <p:cNvCxnSpPr/>
          <p:nvPr/>
        </p:nvCxnSpPr>
        <p:spPr>
          <a:xfrm>
            <a:off x="6451600" y="3135312"/>
            <a:ext cx="0" cy="258762"/>
          </a:xfrm>
          <a:prstGeom prst="straightConnector1">
            <a:avLst/>
          </a:prstGeom>
          <a:noFill/>
          <a:ln w="9525" cap="flat" cmpd="sng">
            <a:solidFill>
              <a:srgbClr val="000000"/>
            </a:solidFill>
            <a:prstDash val="solid"/>
            <a:miter lim="800000"/>
            <a:headEnd type="none" w="med" len="med"/>
            <a:tailEnd type="none" w="med" len="med"/>
          </a:ln>
        </p:spPr>
      </p:cxnSp>
      <p:sp>
        <p:nvSpPr>
          <p:cNvPr id="1051" name="Google Shape;1051;p60"/>
          <p:cNvSpPr/>
          <p:nvPr/>
        </p:nvSpPr>
        <p:spPr>
          <a:xfrm>
            <a:off x="6448426" y="3382963"/>
            <a:ext cx="523875" cy="1587"/>
          </a:xfrm>
          <a:custGeom>
            <a:avLst/>
            <a:gdLst/>
            <a:ahLst/>
            <a:cxnLst/>
            <a:rect l="l" t="t" r="r" b="b"/>
            <a:pathLst>
              <a:path w="825" h="3" extrusionOk="0">
                <a:moveTo>
                  <a:pt x="0" y="3"/>
                </a:moveTo>
                <a:lnTo>
                  <a:pt x="825"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052" name="Google Shape;1052;p60"/>
          <p:cNvCxnSpPr/>
          <p:nvPr/>
        </p:nvCxnSpPr>
        <p:spPr>
          <a:xfrm>
            <a:off x="6973887" y="3382963"/>
            <a:ext cx="0" cy="788987"/>
          </a:xfrm>
          <a:prstGeom prst="straightConnector1">
            <a:avLst/>
          </a:prstGeom>
          <a:noFill/>
          <a:ln w="9525" cap="flat" cmpd="sng">
            <a:solidFill>
              <a:srgbClr val="000000"/>
            </a:solidFill>
            <a:prstDash val="solid"/>
            <a:miter lim="800000"/>
            <a:headEnd type="none" w="med" len="med"/>
            <a:tailEnd type="triangle" w="med" len="med"/>
          </a:ln>
        </p:spPr>
      </p:cxnSp>
      <p:cxnSp>
        <p:nvCxnSpPr>
          <p:cNvPr id="1053" name="Google Shape;1053;p60"/>
          <p:cNvCxnSpPr/>
          <p:nvPr/>
        </p:nvCxnSpPr>
        <p:spPr>
          <a:xfrm>
            <a:off x="5861050" y="3121025"/>
            <a:ext cx="0" cy="258762"/>
          </a:xfrm>
          <a:prstGeom prst="straightConnector1">
            <a:avLst/>
          </a:prstGeom>
          <a:noFill/>
          <a:ln w="9525" cap="flat" cmpd="sng">
            <a:solidFill>
              <a:srgbClr val="000000"/>
            </a:solidFill>
            <a:prstDash val="solid"/>
            <a:miter lim="800000"/>
            <a:headEnd type="none" w="med" len="med"/>
            <a:tailEnd type="none" w="med" len="med"/>
          </a:ln>
        </p:spPr>
      </p:cxnSp>
      <p:cxnSp>
        <p:nvCxnSpPr>
          <p:cNvPr id="1054" name="Google Shape;1054;p60"/>
          <p:cNvCxnSpPr/>
          <p:nvPr/>
        </p:nvCxnSpPr>
        <p:spPr>
          <a:xfrm rot="10800000">
            <a:off x="4146550" y="3378200"/>
            <a:ext cx="1714500" cy="0"/>
          </a:xfrm>
          <a:prstGeom prst="straightConnector1">
            <a:avLst/>
          </a:prstGeom>
          <a:noFill/>
          <a:ln w="9525" cap="flat" cmpd="sng">
            <a:solidFill>
              <a:srgbClr val="000000"/>
            </a:solidFill>
            <a:prstDash val="solid"/>
            <a:miter lim="800000"/>
            <a:headEnd type="none" w="med" len="med"/>
            <a:tailEnd type="none" w="med" len="med"/>
          </a:ln>
        </p:spPr>
      </p:cxnSp>
      <p:cxnSp>
        <p:nvCxnSpPr>
          <p:cNvPr id="1055" name="Google Shape;1055;p60"/>
          <p:cNvCxnSpPr/>
          <p:nvPr/>
        </p:nvCxnSpPr>
        <p:spPr>
          <a:xfrm>
            <a:off x="4156075" y="3387726"/>
            <a:ext cx="0" cy="788987"/>
          </a:xfrm>
          <a:prstGeom prst="straightConnector1">
            <a:avLst/>
          </a:prstGeom>
          <a:noFill/>
          <a:ln w="9525" cap="flat" cmpd="sng">
            <a:solidFill>
              <a:srgbClr val="000000"/>
            </a:solidFill>
            <a:prstDash val="solid"/>
            <a:miter lim="800000"/>
            <a:headEnd type="none" w="med" len="med"/>
            <a:tailEnd type="triangle" w="med" len="med"/>
          </a:ln>
        </p:spPr>
      </p:cxnSp>
      <p:sp>
        <p:nvSpPr>
          <p:cNvPr id="1056" name="Google Shape;1056;p60"/>
          <p:cNvSpPr/>
          <p:nvPr/>
        </p:nvSpPr>
        <p:spPr>
          <a:xfrm>
            <a:off x="7305676" y="4175126"/>
            <a:ext cx="3175" cy="384175"/>
          </a:xfrm>
          <a:custGeom>
            <a:avLst/>
            <a:gdLst/>
            <a:ahLst/>
            <a:cxnLst/>
            <a:rect l="l" t="t" r="r" b="b"/>
            <a:pathLst>
              <a:path w="6" h="604" extrusionOk="0">
                <a:moveTo>
                  <a:pt x="6" y="604"/>
                </a:moveTo>
                <a:lnTo>
                  <a:pt x="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057" name="Google Shape;1057;p60"/>
          <p:cNvSpPr/>
          <p:nvPr/>
        </p:nvSpPr>
        <p:spPr>
          <a:xfrm>
            <a:off x="4225926" y="4165601"/>
            <a:ext cx="3175" cy="396875"/>
          </a:xfrm>
          <a:custGeom>
            <a:avLst/>
            <a:gdLst/>
            <a:ahLst/>
            <a:cxnLst/>
            <a:rect l="l" t="t" r="r" b="b"/>
            <a:pathLst>
              <a:path w="3" h="623" extrusionOk="0">
                <a:moveTo>
                  <a:pt x="0" y="623"/>
                </a:moveTo>
                <a:lnTo>
                  <a:pt x="3"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058" name="Google Shape;1058;p60"/>
          <p:cNvSpPr txBox="1"/>
          <p:nvPr/>
        </p:nvSpPr>
        <p:spPr>
          <a:xfrm>
            <a:off x="3403600" y="5892800"/>
            <a:ext cx="4343400" cy="3429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      A Decision Table Branching to More Decision Tables</a:t>
            </a:r>
            <a:endParaRPr/>
          </a:p>
        </p:txBody>
      </p:sp>
      <p:sp>
        <p:nvSpPr>
          <p:cNvPr id="1059" name="Google Shape;1059;p60"/>
          <p:cNvSpPr txBox="1"/>
          <p:nvPr/>
        </p:nvSpPr>
        <p:spPr>
          <a:xfrm>
            <a:off x="3886200" y="1504950"/>
            <a:ext cx="1668462" cy="415458"/>
          </a:xfrm>
          <a:prstGeom prst="rect">
            <a:avLst/>
          </a:prstGeom>
          <a:noFill/>
          <a:ln>
            <a:noFill/>
          </a:ln>
        </p:spPr>
        <p:txBody>
          <a:bodyPr spcFirstLastPara="1" wrap="square" lIns="91425" tIns="45700" rIns="91425" bIns="45700" anchor="t" anchorCtr="0">
            <a:spAutoFit/>
          </a:bodyPr>
          <a:lstStyle/>
          <a:p>
            <a:pPr>
              <a:buClr>
                <a:schemeClr val="dk1"/>
              </a:buClr>
              <a:buSzPts val="1100"/>
            </a:pPr>
            <a:r>
              <a:rPr lang="en-US" sz="1100" b="1">
                <a:solidFill>
                  <a:schemeClr val="dk1"/>
                </a:solidFill>
                <a:latin typeface="Times New Roman"/>
                <a:ea typeface="Times New Roman"/>
                <a:cs typeface="Times New Roman"/>
                <a:sym typeface="Times New Roman"/>
              </a:rPr>
              <a:t>Product is refrigerator?</a:t>
            </a:r>
            <a:endParaRPr sz="1000" b="1">
              <a:solidFill>
                <a:schemeClr val="dk1"/>
              </a:solidFill>
              <a:latin typeface="Times New Roman"/>
              <a:ea typeface="Times New Roman"/>
              <a:cs typeface="Times New Roman"/>
              <a:sym typeface="Times New Roman"/>
            </a:endParaRPr>
          </a:p>
          <a:p>
            <a:endParaRPr sz="1000" b="1">
              <a:solidFill>
                <a:schemeClr val="dk1"/>
              </a:solidFill>
              <a:latin typeface="Times New Roman"/>
              <a:ea typeface="Times New Roman"/>
              <a:cs typeface="Times New Roman"/>
              <a:sym typeface="Times New Roman"/>
            </a:endParaRPr>
          </a:p>
        </p:txBody>
      </p:sp>
      <p:grpSp>
        <p:nvGrpSpPr>
          <p:cNvPr id="1060" name="Google Shape;1060;p60"/>
          <p:cNvGrpSpPr/>
          <p:nvPr/>
        </p:nvGrpSpPr>
        <p:grpSpPr>
          <a:xfrm>
            <a:off x="3886200" y="914400"/>
            <a:ext cx="3001962" cy="2222500"/>
            <a:chOff x="-3" y="-3"/>
            <a:chExt cx="1891" cy="1400"/>
          </a:xfrm>
        </p:grpSpPr>
        <p:grpSp>
          <p:nvGrpSpPr>
            <p:cNvPr id="1061" name="Google Shape;1061;p60"/>
            <p:cNvGrpSpPr/>
            <p:nvPr/>
          </p:nvGrpSpPr>
          <p:grpSpPr>
            <a:xfrm>
              <a:off x="0" y="0"/>
              <a:ext cx="1885" cy="1394"/>
              <a:chOff x="0" y="0"/>
              <a:chExt cx="1885" cy="1394"/>
            </a:xfrm>
          </p:grpSpPr>
          <p:grpSp>
            <p:nvGrpSpPr>
              <p:cNvPr id="1062" name="Google Shape;1062;p60"/>
              <p:cNvGrpSpPr/>
              <p:nvPr/>
            </p:nvGrpSpPr>
            <p:grpSpPr>
              <a:xfrm>
                <a:off x="0" y="0"/>
                <a:ext cx="1137" cy="394"/>
                <a:chOff x="0" y="0"/>
                <a:chExt cx="1137" cy="394"/>
              </a:xfrm>
            </p:grpSpPr>
            <p:sp>
              <p:nvSpPr>
                <p:cNvPr id="1063" name="Google Shape;1063;p60"/>
                <p:cNvSpPr txBox="1"/>
                <p:nvPr/>
              </p:nvSpPr>
              <p:spPr>
                <a:xfrm>
                  <a:off x="43" y="0"/>
                  <a:ext cx="1051" cy="394"/>
                </a:xfrm>
                <a:prstGeom prst="rect">
                  <a:avLst/>
                </a:prstGeom>
                <a:noFill/>
                <a:ln>
                  <a:noFill/>
                </a:ln>
              </p:spPr>
              <p:txBody>
                <a:bodyPr spcFirstLastPara="1" wrap="square" lIns="91425" tIns="45700" rIns="91425" bIns="45700" anchor="t" anchorCtr="0">
                  <a:noAutofit/>
                </a:bodyPr>
                <a:lstStyle/>
                <a:p>
                  <a:pPr algn="ctr">
                    <a:buClr>
                      <a:schemeClr val="dk1"/>
                    </a:buClr>
                    <a:buSzPts val="1100"/>
                  </a:pPr>
                  <a:r>
                    <a:rPr lang="en-US" sz="1100" b="1">
                      <a:solidFill>
                        <a:schemeClr val="dk1"/>
                      </a:solidFill>
                      <a:latin typeface="Times New Roman"/>
                      <a:ea typeface="Times New Roman"/>
                      <a:cs typeface="Times New Roman"/>
                      <a:sym typeface="Times New Roman"/>
                    </a:rPr>
                    <a:t>Condition</a:t>
                  </a:r>
                  <a:endParaRPr sz="1000" b="1">
                    <a:solidFill>
                      <a:schemeClr val="dk1"/>
                    </a:solidFill>
                    <a:latin typeface="Times New Roman"/>
                    <a:ea typeface="Times New Roman"/>
                    <a:cs typeface="Times New Roman"/>
                    <a:sym typeface="Times New Roman"/>
                  </a:endParaRPr>
                </a:p>
                <a:p>
                  <a:endParaRPr sz="1000" b="1">
                    <a:solidFill>
                      <a:schemeClr val="dk1"/>
                    </a:solidFill>
                    <a:latin typeface="Times New Roman"/>
                    <a:ea typeface="Times New Roman"/>
                    <a:cs typeface="Times New Roman"/>
                    <a:sym typeface="Times New Roman"/>
                  </a:endParaRPr>
                </a:p>
              </p:txBody>
            </p:sp>
            <p:sp>
              <p:nvSpPr>
                <p:cNvPr id="1064" name="Google Shape;1064;p60"/>
                <p:cNvSpPr txBox="1"/>
                <p:nvPr/>
              </p:nvSpPr>
              <p:spPr>
                <a:xfrm>
                  <a:off x="0" y="0"/>
                  <a:ext cx="1137"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65" name="Google Shape;1065;p60"/>
              <p:cNvGrpSpPr/>
              <p:nvPr/>
            </p:nvGrpSpPr>
            <p:grpSpPr>
              <a:xfrm>
                <a:off x="1137" y="0"/>
                <a:ext cx="748" cy="394"/>
                <a:chOff x="1137" y="0"/>
                <a:chExt cx="748" cy="394"/>
              </a:xfrm>
            </p:grpSpPr>
            <p:sp>
              <p:nvSpPr>
                <p:cNvPr id="1066" name="Google Shape;1066;p60"/>
                <p:cNvSpPr txBox="1"/>
                <p:nvPr/>
              </p:nvSpPr>
              <p:spPr>
                <a:xfrm>
                  <a:off x="1180" y="0"/>
                  <a:ext cx="662" cy="394"/>
                </a:xfrm>
                <a:prstGeom prst="rect">
                  <a:avLst/>
                </a:prstGeom>
                <a:noFill/>
                <a:ln>
                  <a:noFill/>
                </a:ln>
              </p:spPr>
              <p:txBody>
                <a:bodyPr spcFirstLastPara="1" wrap="square" lIns="91425" tIns="45700" rIns="91425" bIns="45700" anchor="t" anchorCtr="0">
                  <a:noAutofit/>
                </a:bodyPr>
                <a:lstStyle/>
                <a:p>
                  <a:pPr algn="ctr">
                    <a:buClr>
                      <a:schemeClr val="dk1"/>
                    </a:buClr>
                    <a:buSzPts val="1100"/>
                  </a:pPr>
                  <a:r>
                    <a:rPr lang="en-US" sz="1100" b="1">
                      <a:solidFill>
                        <a:schemeClr val="dk1"/>
                      </a:solidFill>
                      <a:latin typeface="Times New Roman"/>
                      <a:ea typeface="Times New Roman"/>
                      <a:cs typeface="Times New Roman"/>
                      <a:sym typeface="Times New Roman"/>
                    </a:rPr>
                    <a:t>Decision rules</a:t>
                  </a:r>
                  <a:endParaRPr sz="1000" b="1">
                    <a:solidFill>
                      <a:schemeClr val="dk1"/>
                    </a:solidFill>
                    <a:latin typeface="Times New Roman"/>
                    <a:ea typeface="Times New Roman"/>
                    <a:cs typeface="Times New Roman"/>
                    <a:sym typeface="Times New Roman"/>
                  </a:endParaRPr>
                </a:p>
                <a:p>
                  <a:endParaRPr sz="1000" b="1">
                    <a:solidFill>
                      <a:schemeClr val="dk1"/>
                    </a:solidFill>
                    <a:latin typeface="Times New Roman"/>
                    <a:ea typeface="Times New Roman"/>
                    <a:cs typeface="Times New Roman"/>
                    <a:sym typeface="Times New Roman"/>
                  </a:endParaRPr>
                </a:p>
              </p:txBody>
            </p:sp>
            <p:sp>
              <p:nvSpPr>
                <p:cNvPr id="1067" name="Google Shape;1067;p60"/>
                <p:cNvSpPr txBox="1"/>
                <p:nvPr/>
              </p:nvSpPr>
              <p:spPr>
                <a:xfrm>
                  <a:off x="1137" y="0"/>
                  <a:ext cx="748"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68" name="Google Shape;1068;p60"/>
              <p:cNvGrpSpPr/>
              <p:nvPr/>
            </p:nvGrpSpPr>
            <p:grpSpPr>
              <a:xfrm>
                <a:off x="0" y="394"/>
                <a:ext cx="1137" cy="394"/>
                <a:chOff x="0" y="394"/>
                <a:chExt cx="1137" cy="394"/>
              </a:xfrm>
            </p:grpSpPr>
            <p:sp>
              <p:nvSpPr>
                <p:cNvPr id="1069" name="Google Shape;1069;p60"/>
                <p:cNvSpPr txBox="1"/>
                <p:nvPr/>
              </p:nvSpPr>
              <p:spPr>
                <a:xfrm>
                  <a:off x="43" y="394"/>
                  <a:ext cx="1051" cy="233"/>
                </a:xfrm>
                <a:prstGeom prst="rect">
                  <a:avLst/>
                </a:prstGeom>
                <a:noFill/>
                <a:ln>
                  <a:noFill/>
                </a:ln>
              </p:spPr>
              <p:txBody>
                <a:bodyPr spcFirstLastPara="1" wrap="square" lIns="91425" tIns="45700" rIns="91425" bIns="45700" anchor="t" anchorCtr="0">
                  <a:spAutoFit/>
                </a:bodyPr>
                <a:lstStyle/>
                <a:p>
                  <a:endParaRPr>
                    <a:solidFill>
                      <a:schemeClr val="dk1"/>
                    </a:solidFill>
                    <a:latin typeface="Arial"/>
                    <a:ea typeface="Arial"/>
                    <a:cs typeface="Arial"/>
                    <a:sym typeface="Arial"/>
                  </a:endParaRPr>
                </a:p>
              </p:txBody>
            </p:sp>
            <p:sp>
              <p:nvSpPr>
                <p:cNvPr id="1070" name="Google Shape;1070;p60"/>
                <p:cNvSpPr txBox="1"/>
                <p:nvPr/>
              </p:nvSpPr>
              <p:spPr>
                <a:xfrm>
                  <a:off x="0" y="394"/>
                  <a:ext cx="1137"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71" name="Google Shape;1071;p60"/>
              <p:cNvGrpSpPr/>
              <p:nvPr/>
            </p:nvGrpSpPr>
            <p:grpSpPr>
              <a:xfrm>
                <a:off x="1137" y="394"/>
                <a:ext cx="748" cy="394"/>
                <a:chOff x="1137" y="394"/>
                <a:chExt cx="748" cy="394"/>
              </a:xfrm>
            </p:grpSpPr>
            <p:sp>
              <p:nvSpPr>
                <p:cNvPr id="1072" name="Google Shape;1072;p60"/>
                <p:cNvSpPr txBox="1"/>
                <p:nvPr/>
              </p:nvSpPr>
              <p:spPr>
                <a:xfrm>
                  <a:off x="1180" y="394"/>
                  <a:ext cx="662" cy="394"/>
                </a:xfrm>
                <a:prstGeom prst="rect">
                  <a:avLst/>
                </a:prstGeom>
                <a:noFill/>
                <a:ln>
                  <a:noFill/>
                </a:ln>
              </p:spPr>
              <p:txBody>
                <a:bodyPr spcFirstLastPara="1" wrap="square" lIns="91425" tIns="45700" rIns="91425" bIns="45700" anchor="t" anchorCtr="0">
                  <a:noAutofit/>
                </a:bodyPr>
                <a:lstStyle/>
                <a:p>
                  <a:pPr algn="ctr">
                    <a:buClr>
                      <a:schemeClr val="dk1"/>
                    </a:buClr>
                    <a:buSzPts val="1100"/>
                  </a:pPr>
                  <a:r>
                    <a:rPr lang="en-US" sz="1100" b="1">
                      <a:solidFill>
                        <a:schemeClr val="dk1"/>
                      </a:solidFill>
                      <a:latin typeface="Times New Roman"/>
                      <a:ea typeface="Times New Roman"/>
                      <a:cs typeface="Times New Roman"/>
                      <a:sym typeface="Times New Roman"/>
                    </a:rPr>
                    <a:t>Y      N</a:t>
                  </a:r>
                  <a:endParaRPr sz="1000" b="1">
                    <a:solidFill>
                      <a:schemeClr val="dk1"/>
                    </a:solidFill>
                    <a:latin typeface="Times New Roman"/>
                    <a:ea typeface="Times New Roman"/>
                    <a:cs typeface="Times New Roman"/>
                    <a:sym typeface="Times New Roman"/>
                  </a:endParaRPr>
                </a:p>
                <a:p>
                  <a:endParaRPr sz="1000" b="1">
                    <a:solidFill>
                      <a:schemeClr val="dk1"/>
                    </a:solidFill>
                    <a:latin typeface="Times New Roman"/>
                    <a:ea typeface="Times New Roman"/>
                    <a:cs typeface="Times New Roman"/>
                    <a:sym typeface="Times New Roman"/>
                  </a:endParaRPr>
                </a:p>
              </p:txBody>
            </p:sp>
            <p:sp>
              <p:nvSpPr>
                <p:cNvPr id="1073" name="Google Shape;1073;p60"/>
                <p:cNvSpPr txBox="1"/>
                <p:nvPr/>
              </p:nvSpPr>
              <p:spPr>
                <a:xfrm>
                  <a:off x="1137" y="394"/>
                  <a:ext cx="748" cy="394"/>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74" name="Google Shape;1074;p60"/>
              <p:cNvGrpSpPr/>
              <p:nvPr/>
            </p:nvGrpSpPr>
            <p:grpSpPr>
              <a:xfrm>
                <a:off x="0" y="788"/>
                <a:ext cx="1137" cy="606"/>
                <a:chOff x="0" y="788"/>
                <a:chExt cx="1137" cy="606"/>
              </a:xfrm>
            </p:grpSpPr>
            <p:sp>
              <p:nvSpPr>
                <p:cNvPr id="1075" name="Google Shape;1075;p60"/>
                <p:cNvSpPr txBox="1"/>
                <p:nvPr/>
              </p:nvSpPr>
              <p:spPr>
                <a:xfrm>
                  <a:off x="43" y="788"/>
                  <a:ext cx="1051" cy="606"/>
                </a:xfrm>
                <a:prstGeom prst="rect">
                  <a:avLst/>
                </a:prstGeom>
                <a:noFill/>
                <a:ln>
                  <a:noFill/>
                </a:ln>
              </p:spPr>
              <p:txBody>
                <a:bodyPr spcFirstLastPara="1" wrap="square" lIns="91425" tIns="45700" rIns="91425" bIns="45700" anchor="t" anchorCtr="0">
                  <a:noAutofit/>
                </a:bodyPr>
                <a:lstStyle/>
                <a:p>
                  <a:pPr>
                    <a:buClr>
                      <a:schemeClr val="dk1"/>
                    </a:buClr>
                    <a:buSzPts val="1100"/>
                  </a:pPr>
                  <a:r>
                    <a:rPr lang="en-US" sz="1100" b="1">
                      <a:solidFill>
                        <a:schemeClr val="dk1"/>
                      </a:solidFill>
                      <a:latin typeface="Times New Roman"/>
                      <a:ea typeface="Times New Roman"/>
                      <a:cs typeface="Times New Roman"/>
                      <a:sym typeface="Times New Roman"/>
                    </a:rPr>
                    <a:t>Go to refrigerator table.</a:t>
                  </a:r>
                  <a:endParaRPr sz="1000" b="1">
                    <a:solidFill>
                      <a:schemeClr val="dk1"/>
                    </a:solidFill>
                    <a:latin typeface="Times New Roman"/>
                    <a:ea typeface="Times New Roman"/>
                    <a:cs typeface="Times New Roman"/>
                    <a:sym typeface="Times New Roman"/>
                  </a:endParaRPr>
                </a:p>
                <a:p>
                  <a:pPr>
                    <a:buClr>
                      <a:schemeClr val="dk1"/>
                    </a:buClr>
                    <a:buSzPts val="1100"/>
                  </a:pPr>
                  <a:r>
                    <a:rPr lang="en-US" sz="1100" b="1">
                      <a:solidFill>
                        <a:schemeClr val="dk1"/>
                      </a:solidFill>
                      <a:latin typeface="Times New Roman"/>
                      <a:ea typeface="Times New Roman"/>
                      <a:cs typeface="Times New Roman"/>
                      <a:sym typeface="Times New Roman"/>
                    </a:rPr>
                    <a:t>Go to air conditioner table.</a:t>
                  </a:r>
                  <a:endParaRPr sz="1000" b="1">
                    <a:solidFill>
                      <a:schemeClr val="dk1"/>
                    </a:solidFill>
                    <a:latin typeface="Times New Roman"/>
                    <a:ea typeface="Times New Roman"/>
                    <a:cs typeface="Times New Roman"/>
                    <a:sym typeface="Times New Roman"/>
                  </a:endParaRPr>
                </a:p>
                <a:p>
                  <a:endParaRPr sz="1000" b="1">
                    <a:solidFill>
                      <a:schemeClr val="dk1"/>
                    </a:solidFill>
                    <a:latin typeface="Times New Roman"/>
                    <a:ea typeface="Times New Roman"/>
                    <a:cs typeface="Times New Roman"/>
                    <a:sym typeface="Times New Roman"/>
                  </a:endParaRPr>
                </a:p>
              </p:txBody>
            </p:sp>
            <p:sp>
              <p:nvSpPr>
                <p:cNvPr id="1076" name="Google Shape;1076;p60"/>
                <p:cNvSpPr txBox="1"/>
                <p:nvPr/>
              </p:nvSpPr>
              <p:spPr>
                <a:xfrm>
                  <a:off x="0" y="788"/>
                  <a:ext cx="1137" cy="60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077" name="Google Shape;1077;p60"/>
              <p:cNvGrpSpPr/>
              <p:nvPr/>
            </p:nvGrpSpPr>
            <p:grpSpPr>
              <a:xfrm>
                <a:off x="1137" y="788"/>
                <a:ext cx="748" cy="606"/>
                <a:chOff x="1137" y="788"/>
                <a:chExt cx="748" cy="606"/>
              </a:xfrm>
            </p:grpSpPr>
            <p:sp>
              <p:nvSpPr>
                <p:cNvPr id="1078" name="Google Shape;1078;p60"/>
                <p:cNvSpPr txBox="1"/>
                <p:nvPr/>
              </p:nvSpPr>
              <p:spPr>
                <a:xfrm>
                  <a:off x="1180" y="788"/>
                  <a:ext cx="662" cy="606"/>
                </a:xfrm>
                <a:prstGeom prst="rect">
                  <a:avLst/>
                </a:prstGeom>
                <a:noFill/>
                <a:ln>
                  <a:noFill/>
                </a:ln>
              </p:spPr>
              <p:txBody>
                <a:bodyPr spcFirstLastPara="1" wrap="square" lIns="91425" tIns="45700" rIns="91425" bIns="45700" anchor="t" anchorCtr="0">
                  <a:noAutofit/>
                </a:bodyPr>
                <a:lstStyle/>
                <a:p>
                  <a:pPr>
                    <a:buClr>
                      <a:schemeClr val="dk1"/>
                    </a:buClr>
                    <a:buSzPts val="1100"/>
                  </a:pPr>
                  <a:r>
                    <a:rPr lang="en-US" sz="1100" b="1">
                      <a:solidFill>
                        <a:schemeClr val="dk1"/>
                      </a:solidFill>
                      <a:latin typeface="Times New Roman"/>
                      <a:ea typeface="Times New Roman"/>
                      <a:cs typeface="Times New Roman"/>
                      <a:sym typeface="Times New Roman"/>
                    </a:rPr>
                    <a:t>    X</a:t>
                  </a:r>
                  <a:endParaRPr sz="1000" b="1">
                    <a:solidFill>
                      <a:schemeClr val="dk1"/>
                    </a:solidFill>
                    <a:latin typeface="Times New Roman"/>
                    <a:ea typeface="Times New Roman"/>
                    <a:cs typeface="Times New Roman"/>
                    <a:sym typeface="Times New Roman"/>
                  </a:endParaRPr>
                </a:p>
                <a:p>
                  <a:pPr>
                    <a:buClr>
                      <a:schemeClr val="dk1"/>
                    </a:buClr>
                    <a:buSzPts val="1100"/>
                  </a:pPr>
                  <a:r>
                    <a:rPr lang="en-US" sz="1100" b="1">
                      <a:solidFill>
                        <a:schemeClr val="dk1"/>
                      </a:solidFill>
                      <a:latin typeface="Times New Roman"/>
                      <a:ea typeface="Times New Roman"/>
                      <a:cs typeface="Times New Roman"/>
                      <a:sym typeface="Times New Roman"/>
                    </a:rPr>
                    <a:t>             X</a:t>
                  </a:r>
                  <a:endParaRPr sz="1000" b="1">
                    <a:solidFill>
                      <a:schemeClr val="dk1"/>
                    </a:solidFill>
                    <a:latin typeface="Times New Roman"/>
                    <a:ea typeface="Times New Roman"/>
                    <a:cs typeface="Times New Roman"/>
                    <a:sym typeface="Times New Roman"/>
                  </a:endParaRPr>
                </a:p>
                <a:p>
                  <a:endParaRPr sz="1000" b="1">
                    <a:solidFill>
                      <a:schemeClr val="dk1"/>
                    </a:solidFill>
                    <a:latin typeface="Times New Roman"/>
                    <a:ea typeface="Times New Roman"/>
                    <a:cs typeface="Times New Roman"/>
                    <a:sym typeface="Times New Roman"/>
                  </a:endParaRPr>
                </a:p>
              </p:txBody>
            </p:sp>
            <p:sp>
              <p:nvSpPr>
                <p:cNvPr id="1079" name="Google Shape;1079;p60"/>
                <p:cNvSpPr txBox="1"/>
                <p:nvPr/>
              </p:nvSpPr>
              <p:spPr>
                <a:xfrm>
                  <a:off x="1137" y="788"/>
                  <a:ext cx="748" cy="60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sp>
          <p:nvSpPr>
            <p:cNvPr id="1080" name="Google Shape;1080;p60"/>
            <p:cNvSpPr txBox="1"/>
            <p:nvPr/>
          </p:nvSpPr>
          <p:spPr>
            <a:xfrm>
              <a:off x="-3" y="-3"/>
              <a:ext cx="1891" cy="1400"/>
            </a:xfrm>
            <a:prstGeom prst="rect">
              <a:avLst/>
            </a:prstGeom>
            <a:noFill/>
            <a:ln w="11100" cap="flat" cmpd="sng">
              <a:solidFill>
                <a:srgbClr val="A0A0A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sp>
        <p:nvSpPr>
          <p:cNvPr id="2" name="TextBox 1">
            <a:extLst>
              <a:ext uri="{FF2B5EF4-FFF2-40B4-BE49-F238E27FC236}">
                <a16:creationId xmlns:a16="http://schemas.microsoft.com/office/drawing/2014/main" id="{12BA03AD-6C18-517D-BCC0-EE023CD924D8}"/>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61"/>
          <p:cNvSpPr txBox="1"/>
          <p:nvPr/>
        </p:nvSpPr>
        <p:spPr>
          <a:xfrm>
            <a:off x="2441575" y="3340100"/>
            <a:ext cx="1606550" cy="785812"/>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ctr">
              <a:buClr>
                <a:schemeClr val="dk1"/>
              </a:buClr>
              <a:buSzPts val="1800"/>
            </a:pPr>
            <a:endParaRPr b="1">
              <a:solidFill>
                <a:schemeClr val="dk1"/>
              </a:solidFill>
              <a:latin typeface="Times New Roman"/>
              <a:ea typeface="Times New Roman"/>
              <a:cs typeface="Times New Roman"/>
              <a:sym typeface="Times New Roman"/>
            </a:endParaRPr>
          </a:p>
          <a:p>
            <a:pPr algn="ctr">
              <a:buClr>
                <a:schemeClr val="dk1"/>
              </a:buClr>
              <a:buSzPts val="1800"/>
            </a:pPr>
            <a:r>
              <a:rPr lang="en-US" b="1">
                <a:solidFill>
                  <a:schemeClr val="dk1"/>
                </a:solidFill>
                <a:latin typeface="Times New Roman"/>
                <a:ea typeface="Times New Roman"/>
                <a:cs typeface="Times New Roman"/>
                <a:sym typeface="Times New Roman"/>
              </a:rPr>
              <a:t>Student</a:t>
            </a:r>
            <a:endParaRPr/>
          </a:p>
        </p:txBody>
      </p:sp>
      <p:sp>
        <p:nvSpPr>
          <p:cNvPr id="1086" name="Google Shape;1086;p61"/>
          <p:cNvSpPr/>
          <p:nvPr/>
        </p:nvSpPr>
        <p:spPr>
          <a:xfrm>
            <a:off x="6996112" y="2817813"/>
            <a:ext cx="2411412" cy="2092325"/>
          </a:xfrm>
          <a:prstGeom prst="ellipse">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087" name="Google Shape;1087;p61"/>
          <p:cNvSpPr txBox="1"/>
          <p:nvPr/>
        </p:nvSpPr>
        <p:spPr>
          <a:xfrm>
            <a:off x="7151688" y="3384551"/>
            <a:ext cx="2143125" cy="784225"/>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800"/>
            </a:pPr>
            <a:endParaRPr b="1">
              <a:solidFill>
                <a:schemeClr val="dk1"/>
              </a:solidFill>
              <a:latin typeface="Times New Roman"/>
              <a:ea typeface="Times New Roman"/>
              <a:cs typeface="Times New Roman"/>
              <a:sym typeface="Times New Roman"/>
            </a:endParaRPr>
          </a:p>
          <a:p>
            <a:pPr algn="ctr">
              <a:buClr>
                <a:schemeClr val="dk1"/>
              </a:buClr>
              <a:buSzPts val="1800"/>
            </a:pPr>
            <a:r>
              <a:rPr lang="en-US" b="1">
                <a:solidFill>
                  <a:schemeClr val="dk1"/>
                </a:solidFill>
                <a:latin typeface="Times New Roman"/>
                <a:ea typeface="Times New Roman"/>
                <a:cs typeface="Times New Roman"/>
                <a:sym typeface="Times New Roman"/>
              </a:rPr>
              <a:t>Registration Process</a:t>
            </a:r>
            <a:endParaRPr/>
          </a:p>
        </p:txBody>
      </p:sp>
      <p:sp>
        <p:nvSpPr>
          <p:cNvPr id="1088" name="Google Shape;1088;p61"/>
          <p:cNvSpPr/>
          <p:nvPr/>
        </p:nvSpPr>
        <p:spPr>
          <a:xfrm>
            <a:off x="4040187" y="2740025"/>
            <a:ext cx="3035300" cy="728662"/>
          </a:xfrm>
          <a:custGeom>
            <a:avLst/>
            <a:gdLst/>
            <a:ahLst/>
            <a:cxnLst/>
            <a:rect l="l" t="t" r="r" b="b"/>
            <a:pathLst>
              <a:path w="2040" h="502" extrusionOk="0">
                <a:moveTo>
                  <a:pt x="0" y="455"/>
                </a:moveTo>
                <a:cubicBezTo>
                  <a:pt x="107" y="395"/>
                  <a:pt x="428" y="162"/>
                  <a:pt x="645" y="97"/>
                </a:cubicBezTo>
                <a:cubicBezTo>
                  <a:pt x="862" y="32"/>
                  <a:pt x="1073" y="0"/>
                  <a:pt x="1305" y="67"/>
                </a:cubicBezTo>
                <a:cubicBezTo>
                  <a:pt x="1537" y="134"/>
                  <a:pt x="1887" y="411"/>
                  <a:pt x="2040" y="502"/>
                </a:cubicBezTo>
              </a:path>
            </a:pathLst>
          </a:cu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089" name="Google Shape;1089;p61"/>
          <p:cNvCxnSpPr/>
          <p:nvPr/>
        </p:nvCxnSpPr>
        <p:spPr>
          <a:xfrm>
            <a:off x="4048126" y="3754437"/>
            <a:ext cx="2947987" cy="0"/>
          </a:xfrm>
          <a:prstGeom prst="straightConnector1">
            <a:avLst/>
          </a:prstGeom>
          <a:noFill/>
          <a:ln w="28575" cap="flat" cmpd="sng">
            <a:solidFill>
              <a:srgbClr val="000000"/>
            </a:solidFill>
            <a:prstDash val="solid"/>
            <a:miter lim="800000"/>
            <a:headEnd type="triangle" w="med" len="med"/>
            <a:tailEnd type="triangle" w="med" len="med"/>
          </a:ln>
        </p:spPr>
      </p:cxnSp>
      <p:sp>
        <p:nvSpPr>
          <p:cNvPr id="1090" name="Google Shape;1090;p61"/>
          <p:cNvSpPr/>
          <p:nvPr/>
        </p:nvSpPr>
        <p:spPr>
          <a:xfrm>
            <a:off x="4062413" y="4075113"/>
            <a:ext cx="2968625" cy="974725"/>
          </a:xfrm>
          <a:custGeom>
            <a:avLst/>
            <a:gdLst/>
            <a:ahLst/>
            <a:cxnLst/>
            <a:rect l="l" t="t" r="r" b="b"/>
            <a:pathLst>
              <a:path w="1995" h="670" extrusionOk="0">
                <a:moveTo>
                  <a:pt x="0" y="0"/>
                </a:moveTo>
                <a:cubicBezTo>
                  <a:pt x="142" y="100"/>
                  <a:pt x="605" y="530"/>
                  <a:pt x="855" y="600"/>
                </a:cubicBezTo>
                <a:cubicBezTo>
                  <a:pt x="1105" y="670"/>
                  <a:pt x="1310" y="510"/>
                  <a:pt x="1500" y="420"/>
                </a:cubicBezTo>
                <a:cubicBezTo>
                  <a:pt x="1690" y="330"/>
                  <a:pt x="1892" y="135"/>
                  <a:pt x="1995" y="60"/>
                </a:cubicBezTo>
              </a:path>
            </a:pathLst>
          </a:cu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091" name="Google Shape;1091;p61"/>
          <p:cNvSpPr txBox="1"/>
          <p:nvPr/>
        </p:nvSpPr>
        <p:spPr>
          <a:xfrm>
            <a:off x="4316412" y="2189163"/>
            <a:ext cx="2411412" cy="522287"/>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800"/>
            </a:pPr>
            <a:r>
              <a:rPr lang="en-US" b="1">
                <a:solidFill>
                  <a:schemeClr val="dk1"/>
                </a:solidFill>
                <a:latin typeface="Times New Roman"/>
                <a:ea typeface="Times New Roman"/>
                <a:cs typeface="Times New Roman"/>
                <a:sym typeface="Times New Roman"/>
              </a:rPr>
              <a:t>  Cash Receipt</a:t>
            </a:r>
            <a:endParaRPr/>
          </a:p>
        </p:txBody>
      </p:sp>
      <p:sp>
        <p:nvSpPr>
          <p:cNvPr id="1092" name="Google Shape;1092;p61"/>
          <p:cNvSpPr txBox="1"/>
          <p:nvPr/>
        </p:nvSpPr>
        <p:spPr>
          <a:xfrm>
            <a:off x="4762501" y="3144838"/>
            <a:ext cx="1876425" cy="52228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   Reg Card</a:t>
            </a:r>
            <a:endParaRPr/>
          </a:p>
        </p:txBody>
      </p:sp>
      <p:sp>
        <p:nvSpPr>
          <p:cNvPr id="1093" name="Google Shape;1093;p61"/>
          <p:cNvSpPr txBox="1"/>
          <p:nvPr/>
        </p:nvSpPr>
        <p:spPr>
          <a:xfrm>
            <a:off x="3657601" y="5083176"/>
            <a:ext cx="3494087" cy="52387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	Curricula Reg Record</a:t>
            </a:r>
            <a:endParaRPr/>
          </a:p>
        </p:txBody>
      </p:sp>
      <p:sp>
        <p:nvSpPr>
          <p:cNvPr id="1094" name="Google Shape;1094;p61"/>
          <p:cNvSpPr txBox="1"/>
          <p:nvPr/>
        </p:nvSpPr>
        <p:spPr>
          <a:xfrm>
            <a:off x="1905000" y="5954713"/>
            <a:ext cx="8305800" cy="52228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	Fig: Context Diagram for the Academic Registration Process</a:t>
            </a:r>
            <a:endParaRPr/>
          </a:p>
        </p:txBody>
      </p:sp>
      <p:sp>
        <p:nvSpPr>
          <p:cNvPr id="1095" name="Google Shape;1095;p61"/>
          <p:cNvSpPr/>
          <p:nvPr/>
        </p:nvSpPr>
        <p:spPr>
          <a:xfrm>
            <a:off x="3683001" y="1730376"/>
            <a:ext cx="3616325" cy="1628775"/>
          </a:xfrm>
          <a:custGeom>
            <a:avLst/>
            <a:gdLst/>
            <a:ahLst/>
            <a:cxnLst/>
            <a:rect l="l" t="t" r="r" b="b"/>
            <a:pathLst>
              <a:path w="2430" h="1122" extrusionOk="0">
                <a:moveTo>
                  <a:pt x="0" y="1122"/>
                </a:moveTo>
                <a:cubicBezTo>
                  <a:pt x="140" y="962"/>
                  <a:pt x="553" y="324"/>
                  <a:pt x="840" y="162"/>
                </a:cubicBezTo>
                <a:cubicBezTo>
                  <a:pt x="1127" y="0"/>
                  <a:pt x="1460" y="9"/>
                  <a:pt x="1725" y="147"/>
                </a:cubicBezTo>
                <a:cubicBezTo>
                  <a:pt x="1990" y="285"/>
                  <a:pt x="2283" y="817"/>
                  <a:pt x="2430" y="993"/>
                </a:cubicBezTo>
              </a:path>
            </a:pathLst>
          </a:custGeom>
          <a:no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096" name="Google Shape;1096;p61"/>
          <p:cNvSpPr txBox="1"/>
          <p:nvPr/>
        </p:nvSpPr>
        <p:spPr>
          <a:xfrm>
            <a:off x="4718051" y="1143001"/>
            <a:ext cx="1876425" cy="52228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     Pay-in Slip</a:t>
            </a:r>
            <a:endParaRPr/>
          </a:p>
        </p:txBody>
      </p:sp>
      <p:sp>
        <p:nvSpPr>
          <p:cNvPr id="2" name="TextBox 1">
            <a:extLst>
              <a:ext uri="{FF2B5EF4-FFF2-40B4-BE49-F238E27FC236}">
                <a16:creationId xmlns:a16="http://schemas.microsoft.com/office/drawing/2014/main" id="{4E08B767-44F9-0924-5EF6-0904AD0A56D4}"/>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grpSp>
        <p:nvGrpSpPr>
          <p:cNvPr id="1101" name="Google Shape;1101;p62"/>
          <p:cNvGrpSpPr/>
          <p:nvPr/>
        </p:nvGrpSpPr>
        <p:grpSpPr>
          <a:xfrm>
            <a:off x="2209800" y="228600"/>
            <a:ext cx="7467600" cy="6515100"/>
            <a:chOff x="2421" y="2164"/>
            <a:chExt cx="7380" cy="10260"/>
          </a:xfrm>
        </p:grpSpPr>
        <p:sp>
          <p:nvSpPr>
            <p:cNvPr id="1102" name="Google Shape;1102;p62"/>
            <p:cNvSpPr txBox="1"/>
            <p:nvPr/>
          </p:nvSpPr>
          <p:spPr>
            <a:xfrm>
              <a:off x="2421" y="5944"/>
              <a:ext cx="1080" cy="3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Student</a:t>
              </a:r>
              <a:endParaRPr/>
            </a:p>
          </p:txBody>
        </p:sp>
        <p:sp>
          <p:nvSpPr>
            <p:cNvPr id="1103" name="Google Shape;1103;p62"/>
            <p:cNvSpPr/>
            <p:nvPr/>
          </p:nvSpPr>
          <p:spPr>
            <a:xfrm>
              <a:off x="2910" y="3090"/>
              <a:ext cx="1905" cy="2850"/>
            </a:xfrm>
            <a:custGeom>
              <a:avLst/>
              <a:gdLst/>
              <a:ahLst/>
              <a:cxnLst/>
              <a:rect l="l" t="t" r="r" b="b"/>
              <a:pathLst>
                <a:path w="1905" h="2850" extrusionOk="0">
                  <a:moveTo>
                    <a:pt x="0" y="2850"/>
                  </a:moveTo>
                  <a:lnTo>
                    <a:pt x="1905" y="0"/>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04" name="Google Shape;1104;p62"/>
            <p:cNvSpPr txBox="1"/>
            <p:nvPr/>
          </p:nvSpPr>
          <p:spPr>
            <a:xfrm>
              <a:off x="2601" y="4324"/>
              <a:ext cx="108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Pay-in Slip</a:t>
              </a:r>
              <a:endParaRPr/>
            </a:p>
          </p:txBody>
        </p:sp>
        <p:grpSp>
          <p:nvGrpSpPr>
            <p:cNvPr id="1105" name="Google Shape;1105;p62"/>
            <p:cNvGrpSpPr/>
            <p:nvPr/>
          </p:nvGrpSpPr>
          <p:grpSpPr>
            <a:xfrm>
              <a:off x="4821" y="2164"/>
              <a:ext cx="1560" cy="1440"/>
              <a:chOff x="4821" y="2164"/>
              <a:chExt cx="1560" cy="1440"/>
            </a:xfrm>
          </p:grpSpPr>
          <p:sp>
            <p:nvSpPr>
              <p:cNvPr id="1106" name="Google Shape;1106;p62"/>
              <p:cNvSpPr/>
              <p:nvPr/>
            </p:nvSpPr>
            <p:spPr>
              <a:xfrm>
                <a:off x="4821" y="2164"/>
                <a:ext cx="1560" cy="14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07" name="Google Shape;1107;p62"/>
              <p:cNvSpPr txBox="1"/>
              <p:nvPr/>
            </p:nvSpPr>
            <p:spPr>
              <a:xfrm>
                <a:off x="5046" y="2434"/>
                <a:ext cx="1080" cy="99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1</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Cash Counter Gives Cash Receipt</a:t>
                </a:r>
                <a:endParaRPr/>
              </a:p>
            </p:txBody>
          </p:sp>
        </p:grpSp>
        <p:sp>
          <p:nvSpPr>
            <p:cNvPr id="1108" name="Google Shape;1108;p62"/>
            <p:cNvSpPr txBox="1"/>
            <p:nvPr/>
          </p:nvSpPr>
          <p:spPr>
            <a:xfrm>
              <a:off x="4581" y="3784"/>
              <a:ext cx="126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Cash Receipt</a:t>
              </a:r>
              <a:endParaRPr/>
            </a:p>
          </p:txBody>
        </p:sp>
        <p:grpSp>
          <p:nvGrpSpPr>
            <p:cNvPr id="1109" name="Google Shape;1109;p62"/>
            <p:cNvGrpSpPr/>
            <p:nvPr/>
          </p:nvGrpSpPr>
          <p:grpSpPr>
            <a:xfrm>
              <a:off x="4746" y="4279"/>
              <a:ext cx="1560" cy="1440"/>
              <a:chOff x="4581" y="4684"/>
              <a:chExt cx="1560" cy="1440"/>
            </a:xfrm>
          </p:grpSpPr>
          <p:sp>
            <p:nvSpPr>
              <p:cNvPr id="1110" name="Google Shape;1110;p62"/>
              <p:cNvSpPr/>
              <p:nvPr/>
            </p:nvSpPr>
            <p:spPr>
              <a:xfrm>
                <a:off x="4581" y="4684"/>
                <a:ext cx="1560" cy="14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11" name="Google Shape;1111;p62"/>
              <p:cNvSpPr txBox="1"/>
              <p:nvPr/>
            </p:nvSpPr>
            <p:spPr>
              <a:xfrm>
                <a:off x="4776" y="4954"/>
                <a:ext cx="1215" cy="90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2</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Ac Sec Clerk Gives Reg Card &amp; Cur Reg Rec </a:t>
                </a:r>
                <a:endParaRPr/>
              </a:p>
              <a:p>
                <a:endParaRPr sz="1000" b="1">
                  <a:solidFill>
                    <a:schemeClr val="dk1"/>
                  </a:solidFill>
                  <a:latin typeface="Times New Roman"/>
                  <a:ea typeface="Times New Roman"/>
                  <a:cs typeface="Times New Roman"/>
                  <a:sym typeface="Times New Roman"/>
                </a:endParaRPr>
              </a:p>
            </p:txBody>
          </p:sp>
        </p:grpSp>
        <p:sp>
          <p:nvSpPr>
            <p:cNvPr id="1112" name="Google Shape;1112;p62"/>
            <p:cNvSpPr txBox="1"/>
            <p:nvPr/>
          </p:nvSpPr>
          <p:spPr>
            <a:xfrm>
              <a:off x="3861" y="6124"/>
              <a:ext cx="144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Reg Card &amp; Rec</a:t>
              </a:r>
              <a:endParaRPr/>
            </a:p>
          </p:txBody>
        </p:sp>
        <p:sp>
          <p:nvSpPr>
            <p:cNvPr id="1113" name="Google Shape;1113;p62"/>
            <p:cNvSpPr txBox="1"/>
            <p:nvPr/>
          </p:nvSpPr>
          <p:spPr>
            <a:xfrm>
              <a:off x="4041" y="5509"/>
              <a:ext cx="90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Cur Reg </a:t>
              </a:r>
              <a:endParaRPr/>
            </a:p>
            <a:p>
              <a:pPr>
                <a:buClr>
                  <a:schemeClr val="dk1"/>
                </a:buClr>
                <a:buSzPts val="1000"/>
              </a:pPr>
              <a:r>
                <a:rPr lang="en-US" sz="1000" b="1">
                  <a:solidFill>
                    <a:schemeClr val="dk1"/>
                  </a:solidFill>
                  <a:latin typeface="Times New Roman"/>
                  <a:ea typeface="Times New Roman"/>
                  <a:cs typeface="Times New Roman"/>
                  <a:sym typeface="Times New Roman"/>
                </a:rPr>
                <a:t>Rec</a:t>
              </a:r>
              <a:endParaRPr/>
            </a:p>
          </p:txBody>
        </p:sp>
        <p:sp>
          <p:nvSpPr>
            <p:cNvPr id="1114" name="Google Shape;1114;p62"/>
            <p:cNvSpPr/>
            <p:nvPr/>
          </p:nvSpPr>
          <p:spPr>
            <a:xfrm>
              <a:off x="3060" y="3195"/>
              <a:ext cx="1815" cy="2745"/>
            </a:xfrm>
            <a:custGeom>
              <a:avLst/>
              <a:gdLst/>
              <a:ahLst/>
              <a:cxnLst/>
              <a:rect l="l" t="t" r="r" b="b"/>
              <a:pathLst>
                <a:path w="1815" h="2745" extrusionOk="0">
                  <a:moveTo>
                    <a:pt x="1815" y="0"/>
                  </a:moveTo>
                  <a:lnTo>
                    <a:pt x="0" y="2745"/>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15" name="Google Shape;1115;p62"/>
            <p:cNvSpPr/>
            <p:nvPr/>
          </p:nvSpPr>
          <p:spPr>
            <a:xfrm>
              <a:off x="3501" y="5584"/>
              <a:ext cx="1620" cy="570"/>
            </a:xfrm>
            <a:custGeom>
              <a:avLst/>
              <a:gdLst/>
              <a:ahLst/>
              <a:cxnLst/>
              <a:rect l="l" t="t" r="r" b="b"/>
              <a:pathLst>
                <a:path w="1620" h="570" extrusionOk="0">
                  <a:moveTo>
                    <a:pt x="1620" y="0"/>
                  </a:moveTo>
                  <a:cubicBezTo>
                    <a:pt x="1590" y="135"/>
                    <a:pt x="1560" y="270"/>
                    <a:pt x="1440" y="360"/>
                  </a:cubicBezTo>
                  <a:cubicBezTo>
                    <a:pt x="1320" y="450"/>
                    <a:pt x="1140" y="510"/>
                    <a:pt x="900" y="540"/>
                  </a:cubicBezTo>
                  <a:cubicBezTo>
                    <a:pt x="660" y="570"/>
                    <a:pt x="150" y="540"/>
                    <a:pt x="0" y="54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nvGrpSpPr>
            <p:cNvPr id="1116" name="Google Shape;1116;p62"/>
            <p:cNvGrpSpPr/>
            <p:nvPr/>
          </p:nvGrpSpPr>
          <p:grpSpPr>
            <a:xfrm>
              <a:off x="4761" y="6304"/>
              <a:ext cx="1560" cy="1440"/>
              <a:chOff x="4761" y="6304"/>
              <a:chExt cx="1560" cy="1440"/>
            </a:xfrm>
          </p:grpSpPr>
          <p:sp>
            <p:nvSpPr>
              <p:cNvPr id="1117" name="Google Shape;1117;p62"/>
              <p:cNvSpPr/>
              <p:nvPr/>
            </p:nvSpPr>
            <p:spPr>
              <a:xfrm>
                <a:off x="4761" y="6304"/>
                <a:ext cx="1560" cy="14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18" name="Google Shape;1118;p62"/>
              <p:cNvSpPr txBox="1"/>
              <p:nvPr/>
            </p:nvSpPr>
            <p:spPr>
              <a:xfrm>
                <a:off x="4986" y="6574"/>
                <a:ext cx="1080" cy="81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3</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Fac Advisor Approves the Subjects </a:t>
                </a:r>
                <a:endParaRPr/>
              </a:p>
            </p:txBody>
          </p:sp>
        </p:grpSp>
        <p:sp>
          <p:nvSpPr>
            <p:cNvPr id="1119" name="Google Shape;1119;p62"/>
            <p:cNvSpPr/>
            <p:nvPr/>
          </p:nvSpPr>
          <p:spPr>
            <a:xfrm>
              <a:off x="3501" y="6304"/>
              <a:ext cx="1314" cy="446"/>
            </a:xfrm>
            <a:custGeom>
              <a:avLst/>
              <a:gdLst/>
              <a:ahLst/>
              <a:cxnLst/>
              <a:rect l="l" t="t" r="r" b="b"/>
              <a:pathLst>
                <a:path w="1314" h="446" extrusionOk="0">
                  <a:moveTo>
                    <a:pt x="0" y="0"/>
                  </a:moveTo>
                  <a:lnTo>
                    <a:pt x="1314" y="446"/>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20" name="Google Shape;1120;p62"/>
            <p:cNvSpPr/>
            <p:nvPr/>
          </p:nvSpPr>
          <p:spPr>
            <a:xfrm>
              <a:off x="3141" y="6304"/>
              <a:ext cx="1614" cy="566"/>
            </a:xfrm>
            <a:custGeom>
              <a:avLst/>
              <a:gdLst/>
              <a:ahLst/>
              <a:cxnLst/>
              <a:rect l="l" t="t" r="r" b="b"/>
              <a:pathLst>
                <a:path w="1614" h="566" extrusionOk="0">
                  <a:moveTo>
                    <a:pt x="1614" y="566"/>
                  </a:moveTo>
                  <a:lnTo>
                    <a:pt x="0" y="0"/>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21" name="Google Shape;1121;p62"/>
            <p:cNvSpPr txBox="1"/>
            <p:nvPr/>
          </p:nvSpPr>
          <p:spPr>
            <a:xfrm>
              <a:off x="5121" y="5764"/>
              <a:ext cx="108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Reg Card</a:t>
              </a:r>
              <a:endParaRPr/>
            </a:p>
          </p:txBody>
        </p:sp>
        <p:sp>
          <p:nvSpPr>
            <p:cNvPr id="1122" name="Google Shape;1122;p62"/>
            <p:cNvSpPr txBox="1"/>
            <p:nvPr/>
          </p:nvSpPr>
          <p:spPr>
            <a:xfrm>
              <a:off x="3501" y="6844"/>
              <a:ext cx="1080" cy="72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Approved Reg Card &amp; Rec</a:t>
              </a:r>
              <a:endParaRPr/>
            </a:p>
          </p:txBody>
        </p:sp>
        <p:sp>
          <p:nvSpPr>
            <p:cNvPr id="1123" name="Google Shape;1123;p62"/>
            <p:cNvSpPr txBox="1"/>
            <p:nvPr/>
          </p:nvSpPr>
          <p:spPr>
            <a:xfrm>
              <a:off x="3681" y="4864"/>
              <a:ext cx="900" cy="72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Cash</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Receipt</a:t>
              </a:r>
              <a:endParaRPr/>
            </a:p>
          </p:txBody>
        </p:sp>
        <p:cxnSp>
          <p:nvCxnSpPr>
            <p:cNvPr id="1124" name="Google Shape;1124;p62"/>
            <p:cNvCxnSpPr/>
            <p:nvPr/>
          </p:nvCxnSpPr>
          <p:spPr>
            <a:xfrm rot="10800000" flipH="1">
              <a:off x="3321" y="5044"/>
              <a:ext cx="1440" cy="900"/>
            </a:xfrm>
            <a:prstGeom prst="straightConnector1">
              <a:avLst/>
            </a:prstGeom>
            <a:noFill/>
            <a:ln w="9525" cap="flat" cmpd="sng">
              <a:solidFill>
                <a:srgbClr val="000000"/>
              </a:solidFill>
              <a:prstDash val="solid"/>
              <a:miter lim="800000"/>
              <a:headEnd type="none" w="med" len="med"/>
              <a:tailEnd type="triangle" w="med" len="med"/>
            </a:ln>
          </p:spPr>
        </p:cxnSp>
        <p:sp>
          <p:nvSpPr>
            <p:cNvPr id="1125" name="Google Shape;1125;p62"/>
            <p:cNvSpPr/>
            <p:nvPr/>
          </p:nvSpPr>
          <p:spPr>
            <a:xfrm>
              <a:off x="3510" y="5224"/>
              <a:ext cx="1251" cy="761"/>
            </a:xfrm>
            <a:custGeom>
              <a:avLst/>
              <a:gdLst/>
              <a:ahLst/>
              <a:cxnLst/>
              <a:rect l="l" t="t" r="r" b="b"/>
              <a:pathLst>
                <a:path w="1251" h="761" extrusionOk="0">
                  <a:moveTo>
                    <a:pt x="1251" y="0"/>
                  </a:moveTo>
                  <a:lnTo>
                    <a:pt x="0" y="761"/>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26" name="Google Shape;1126;p62"/>
            <p:cNvSpPr/>
            <p:nvPr/>
          </p:nvSpPr>
          <p:spPr>
            <a:xfrm>
              <a:off x="4761" y="8824"/>
              <a:ext cx="1560" cy="14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27" name="Google Shape;1127;p62"/>
            <p:cNvSpPr txBox="1"/>
            <p:nvPr/>
          </p:nvSpPr>
          <p:spPr>
            <a:xfrm>
              <a:off x="4941" y="9124"/>
              <a:ext cx="1215" cy="855"/>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4</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Teacher Admits Student in the class</a:t>
              </a:r>
              <a:endParaRPr/>
            </a:p>
            <a:p>
              <a:endParaRPr sz="1000" b="1">
                <a:solidFill>
                  <a:schemeClr val="dk1"/>
                </a:solidFill>
                <a:latin typeface="Times New Roman"/>
                <a:ea typeface="Times New Roman"/>
                <a:cs typeface="Times New Roman"/>
                <a:sym typeface="Times New Roman"/>
              </a:endParaRPr>
            </a:p>
          </p:txBody>
        </p:sp>
        <p:sp>
          <p:nvSpPr>
            <p:cNvPr id="1128" name="Google Shape;1128;p62"/>
            <p:cNvSpPr/>
            <p:nvPr/>
          </p:nvSpPr>
          <p:spPr>
            <a:xfrm>
              <a:off x="2638" y="6304"/>
              <a:ext cx="2312" cy="2756"/>
            </a:xfrm>
            <a:custGeom>
              <a:avLst/>
              <a:gdLst/>
              <a:ahLst/>
              <a:cxnLst/>
              <a:rect l="l" t="t" r="r" b="b"/>
              <a:pathLst>
                <a:path w="2312" h="2756" extrusionOk="0">
                  <a:moveTo>
                    <a:pt x="143" y="0"/>
                  </a:moveTo>
                  <a:cubicBezTo>
                    <a:pt x="179" y="142"/>
                    <a:pt x="0" y="392"/>
                    <a:pt x="362" y="851"/>
                  </a:cubicBezTo>
                  <a:cubicBezTo>
                    <a:pt x="724" y="1310"/>
                    <a:pt x="1906" y="2359"/>
                    <a:pt x="2312" y="275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29" name="Google Shape;1129;p62"/>
            <p:cNvSpPr/>
            <p:nvPr/>
          </p:nvSpPr>
          <p:spPr>
            <a:xfrm>
              <a:off x="2473" y="6300"/>
              <a:ext cx="2357" cy="2925"/>
            </a:xfrm>
            <a:custGeom>
              <a:avLst/>
              <a:gdLst/>
              <a:ahLst/>
              <a:cxnLst/>
              <a:rect l="l" t="t" r="r" b="b"/>
              <a:pathLst>
                <a:path w="2357" h="2925" extrusionOk="0">
                  <a:moveTo>
                    <a:pt x="92" y="0"/>
                  </a:moveTo>
                  <a:cubicBezTo>
                    <a:pt x="139" y="172"/>
                    <a:pt x="0" y="548"/>
                    <a:pt x="377" y="1035"/>
                  </a:cubicBezTo>
                  <a:cubicBezTo>
                    <a:pt x="754" y="1522"/>
                    <a:pt x="1945" y="2532"/>
                    <a:pt x="2357" y="292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30" name="Google Shape;1130;p62"/>
            <p:cNvSpPr/>
            <p:nvPr/>
          </p:nvSpPr>
          <p:spPr>
            <a:xfrm>
              <a:off x="7821" y="6349"/>
              <a:ext cx="1560" cy="136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31" name="Google Shape;1131;p62"/>
            <p:cNvSpPr txBox="1"/>
            <p:nvPr/>
          </p:nvSpPr>
          <p:spPr>
            <a:xfrm>
              <a:off x="8046" y="6544"/>
              <a:ext cx="1080" cy="945"/>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5</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Dept Office Sends Card to Ac Sec &amp; Stores a copy </a:t>
              </a:r>
              <a:endParaRPr/>
            </a:p>
          </p:txBody>
        </p:sp>
        <p:sp>
          <p:nvSpPr>
            <p:cNvPr id="1132" name="Google Shape;1132;p62"/>
            <p:cNvSpPr/>
            <p:nvPr/>
          </p:nvSpPr>
          <p:spPr>
            <a:xfrm>
              <a:off x="6336" y="7020"/>
              <a:ext cx="1494" cy="4"/>
            </a:xfrm>
            <a:custGeom>
              <a:avLst/>
              <a:gdLst/>
              <a:ahLst/>
              <a:cxnLst/>
              <a:rect l="l" t="t" r="r" b="b"/>
              <a:pathLst>
                <a:path w="1494" h="4" extrusionOk="0">
                  <a:moveTo>
                    <a:pt x="0" y="4"/>
                  </a:moveTo>
                  <a:lnTo>
                    <a:pt x="1494" y="0"/>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33" name="Google Shape;1133;p62"/>
            <p:cNvSpPr txBox="1"/>
            <p:nvPr/>
          </p:nvSpPr>
          <p:spPr>
            <a:xfrm>
              <a:off x="6561" y="6439"/>
              <a:ext cx="1080" cy="585"/>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Approved Reg Card</a:t>
              </a:r>
              <a:endParaRPr/>
            </a:p>
          </p:txBody>
        </p:sp>
        <p:sp>
          <p:nvSpPr>
            <p:cNvPr id="1134" name="Google Shape;1134;p62"/>
            <p:cNvSpPr/>
            <p:nvPr/>
          </p:nvSpPr>
          <p:spPr>
            <a:xfrm>
              <a:off x="2925" y="6270"/>
              <a:ext cx="5085" cy="1716"/>
            </a:xfrm>
            <a:custGeom>
              <a:avLst/>
              <a:gdLst/>
              <a:ahLst/>
              <a:cxnLst/>
              <a:rect l="l" t="t" r="r" b="b"/>
              <a:pathLst>
                <a:path w="5085" h="1716" extrusionOk="0">
                  <a:moveTo>
                    <a:pt x="0" y="0"/>
                  </a:moveTo>
                  <a:cubicBezTo>
                    <a:pt x="33" y="106"/>
                    <a:pt x="73" y="426"/>
                    <a:pt x="195" y="635"/>
                  </a:cubicBezTo>
                  <a:cubicBezTo>
                    <a:pt x="317" y="843"/>
                    <a:pt x="365" y="1075"/>
                    <a:pt x="735" y="1254"/>
                  </a:cubicBezTo>
                  <a:cubicBezTo>
                    <a:pt x="1105" y="1433"/>
                    <a:pt x="1690" y="1716"/>
                    <a:pt x="2415" y="1710"/>
                  </a:cubicBezTo>
                  <a:cubicBezTo>
                    <a:pt x="3140" y="1704"/>
                    <a:pt x="4529" y="1318"/>
                    <a:pt x="5085" y="12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35" name="Google Shape;1135;p62"/>
            <p:cNvSpPr txBox="1"/>
            <p:nvPr/>
          </p:nvSpPr>
          <p:spPr>
            <a:xfrm>
              <a:off x="6201" y="7924"/>
              <a:ext cx="1080" cy="54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Accepted  Reg Card</a:t>
              </a:r>
              <a:endParaRPr/>
            </a:p>
          </p:txBody>
        </p:sp>
        <p:cxnSp>
          <p:nvCxnSpPr>
            <p:cNvPr id="1136" name="Google Shape;1136;p62"/>
            <p:cNvCxnSpPr/>
            <p:nvPr/>
          </p:nvCxnSpPr>
          <p:spPr>
            <a:xfrm>
              <a:off x="8181" y="4684"/>
              <a:ext cx="720" cy="0"/>
            </a:xfrm>
            <a:prstGeom prst="straightConnector1">
              <a:avLst/>
            </a:prstGeom>
            <a:noFill/>
            <a:ln w="9525" cap="flat" cmpd="sng">
              <a:solidFill>
                <a:srgbClr val="000000"/>
              </a:solidFill>
              <a:prstDash val="solid"/>
              <a:miter lim="800000"/>
              <a:headEnd type="none" w="med" len="med"/>
              <a:tailEnd type="none" w="med" len="med"/>
            </a:ln>
          </p:spPr>
        </p:cxnSp>
        <p:cxnSp>
          <p:nvCxnSpPr>
            <p:cNvPr id="1137" name="Google Shape;1137;p62"/>
            <p:cNvCxnSpPr/>
            <p:nvPr/>
          </p:nvCxnSpPr>
          <p:spPr>
            <a:xfrm>
              <a:off x="8181" y="4925"/>
              <a:ext cx="720" cy="0"/>
            </a:xfrm>
            <a:prstGeom prst="straightConnector1">
              <a:avLst/>
            </a:prstGeom>
            <a:noFill/>
            <a:ln w="9525" cap="flat" cmpd="sng">
              <a:solidFill>
                <a:srgbClr val="000000"/>
              </a:solidFill>
              <a:prstDash val="solid"/>
              <a:miter lim="800000"/>
              <a:headEnd type="none" w="med" len="med"/>
              <a:tailEnd type="none" w="med" len="med"/>
            </a:ln>
          </p:spPr>
        </p:cxnSp>
        <p:sp>
          <p:nvSpPr>
            <p:cNvPr id="1138" name="Google Shape;1138;p62"/>
            <p:cNvSpPr/>
            <p:nvPr/>
          </p:nvSpPr>
          <p:spPr>
            <a:xfrm>
              <a:off x="8175" y="4695"/>
              <a:ext cx="7" cy="229"/>
            </a:xfrm>
            <a:custGeom>
              <a:avLst/>
              <a:gdLst/>
              <a:ahLst/>
              <a:cxnLst/>
              <a:rect l="l" t="t" r="r" b="b"/>
              <a:pathLst>
                <a:path w="7" h="229" extrusionOk="0">
                  <a:moveTo>
                    <a:pt x="0" y="0"/>
                  </a:moveTo>
                  <a:lnTo>
                    <a:pt x="7" y="229"/>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39" name="Google Shape;1139;p62"/>
            <p:cNvSpPr/>
            <p:nvPr/>
          </p:nvSpPr>
          <p:spPr>
            <a:xfrm>
              <a:off x="8535" y="4920"/>
              <a:ext cx="6" cy="1429"/>
            </a:xfrm>
            <a:custGeom>
              <a:avLst/>
              <a:gdLst/>
              <a:ahLst/>
              <a:cxnLst/>
              <a:rect l="l" t="t" r="r" b="b"/>
              <a:pathLst>
                <a:path w="6" h="1429" extrusionOk="0">
                  <a:moveTo>
                    <a:pt x="6" y="1429"/>
                  </a:moveTo>
                  <a:lnTo>
                    <a:pt x="0" y="0"/>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40" name="Google Shape;1140;p62"/>
            <p:cNvSpPr txBox="1"/>
            <p:nvPr/>
          </p:nvSpPr>
          <p:spPr>
            <a:xfrm>
              <a:off x="8601" y="5404"/>
              <a:ext cx="1200" cy="72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Signed Reg </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Card &amp; Forward Note</a:t>
              </a:r>
              <a:endParaRPr/>
            </a:p>
          </p:txBody>
        </p:sp>
        <p:sp>
          <p:nvSpPr>
            <p:cNvPr id="1141" name="Google Shape;1141;p62"/>
            <p:cNvSpPr txBox="1"/>
            <p:nvPr/>
          </p:nvSpPr>
          <p:spPr>
            <a:xfrm>
              <a:off x="7821" y="3919"/>
              <a:ext cx="1620" cy="72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Students Reg Card File (Dept)</a:t>
              </a:r>
              <a:endParaRPr/>
            </a:p>
          </p:txBody>
        </p:sp>
        <p:grpSp>
          <p:nvGrpSpPr>
            <p:cNvPr id="1142" name="Google Shape;1142;p62"/>
            <p:cNvGrpSpPr/>
            <p:nvPr/>
          </p:nvGrpSpPr>
          <p:grpSpPr>
            <a:xfrm>
              <a:off x="7836" y="8824"/>
              <a:ext cx="1560" cy="1440"/>
              <a:chOff x="4761" y="6304"/>
              <a:chExt cx="1560" cy="1440"/>
            </a:xfrm>
          </p:grpSpPr>
          <p:sp>
            <p:nvSpPr>
              <p:cNvPr id="1143" name="Google Shape;1143;p62"/>
              <p:cNvSpPr/>
              <p:nvPr/>
            </p:nvSpPr>
            <p:spPr>
              <a:xfrm>
                <a:off x="4761" y="6304"/>
                <a:ext cx="1560" cy="14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44" name="Google Shape;1144;p62"/>
              <p:cNvSpPr txBox="1"/>
              <p:nvPr/>
            </p:nvSpPr>
            <p:spPr>
              <a:xfrm>
                <a:off x="4986" y="6574"/>
                <a:ext cx="1080" cy="81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6</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Ac Sec Stores the Reg Card</a:t>
                </a:r>
                <a:endParaRPr/>
              </a:p>
            </p:txBody>
          </p:sp>
        </p:grpSp>
        <p:sp>
          <p:nvSpPr>
            <p:cNvPr id="1145" name="Google Shape;1145;p62"/>
            <p:cNvSpPr/>
            <p:nvPr/>
          </p:nvSpPr>
          <p:spPr>
            <a:xfrm>
              <a:off x="8610" y="7710"/>
              <a:ext cx="7" cy="1114"/>
            </a:xfrm>
            <a:custGeom>
              <a:avLst/>
              <a:gdLst/>
              <a:ahLst/>
              <a:cxnLst/>
              <a:rect l="l" t="t" r="r" b="b"/>
              <a:pathLst>
                <a:path w="7" h="1114" extrusionOk="0">
                  <a:moveTo>
                    <a:pt x="0" y="0"/>
                  </a:moveTo>
                  <a:lnTo>
                    <a:pt x="7" y="1114"/>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46" name="Google Shape;1146;p62"/>
            <p:cNvSpPr txBox="1"/>
            <p:nvPr/>
          </p:nvSpPr>
          <p:spPr>
            <a:xfrm>
              <a:off x="8721" y="7924"/>
              <a:ext cx="1080" cy="54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Accepted Reg Card</a:t>
              </a:r>
              <a:endParaRPr/>
            </a:p>
          </p:txBody>
        </p:sp>
        <p:cxnSp>
          <p:nvCxnSpPr>
            <p:cNvPr id="1147" name="Google Shape;1147;p62"/>
            <p:cNvCxnSpPr/>
            <p:nvPr/>
          </p:nvCxnSpPr>
          <p:spPr>
            <a:xfrm>
              <a:off x="8361" y="11103"/>
              <a:ext cx="720" cy="0"/>
            </a:xfrm>
            <a:prstGeom prst="straightConnector1">
              <a:avLst/>
            </a:prstGeom>
            <a:noFill/>
            <a:ln w="9525" cap="flat" cmpd="sng">
              <a:solidFill>
                <a:srgbClr val="000000"/>
              </a:solidFill>
              <a:prstDash val="solid"/>
              <a:miter lim="800000"/>
              <a:headEnd type="none" w="med" len="med"/>
              <a:tailEnd type="none" w="med" len="med"/>
            </a:ln>
          </p:spPr>
        </p:cxnSp>
        <p:cxnSp>
          <p:nvCxnSpPr>
            <p:cNvPr id="1148" name="Google Shape;1148;p62"/>
            <p:cNvCxnSpPr/>
            <p:nvPr/>
          </p:nvCxnSpPr>
          <p:spPr>
            <a:xfrm>
              <a:off x="8361" y="11344"/>
              <a:ext cx="720" cy="0"/>
            </a:xfrm>
            <a:prstGeom prst="straightConnector1">
              <a:avLst/>
            </a:prstGeom>
            <a:noFill/>
            <a:ln w="9525" cap="flat" cmpd="sng">
              <a:solidFill>
                <a:srgbClr val="000000"/>
              </a:solidFill>
              <a:prstDash val="solid"/>
              <a:miter lim="800000"/>
              <a:headEnd type="none" w="med" len="med"/>
              <a:tailEnd type="none" w="med" len="med"/>
            </a:ln>
          </p:spPr>
        </p:cxnSp>
        <p:sp>
          <p:nvSpPr>
            <p:cNvPr id="1149" name="Google Shape;1149;p62"/>
            <p:cNvSpPr/>
            <p:nvPr/>
          </p:nvSpPr>
          <p:spPr>
            <a:xfrm>
              <a:off x="8355" y="11114"/>
              <a:ext cx="7" cy="229"/>
            </a:xfrm>
            <a:custGeom>
              <a:avLst/>
              <a:gdLst/>
              <a:ahLst/>
              <a:cxnLst/>
              <a:rect l="l" t="t" r="r" b="b"/>
              <a:pathLst>
                <a:path w="7" h="229" extrusionOk="0">
                  <a:moveTo>
                    <a:pt x="0" y="0"/>
                  </a:moveTo>
                  <a:lnTo>
                    <a:pt x="7" y="229"/>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50" name="Google Shape;1150;p62"/>
            <p:cNvSpPr txBox="1"/>
            <p:nvPr/>
          </p:nvSpPr>
          <p:spPr>
            <a:xfrm>
              <a:off x="8601" y="10444"/>
              <a:ext cx="1080" cy="54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Accepted Reg Card</a:t>
              </a:r>
              <a:endParaRPr/>
            </a:p>
          </p:txBody>
        </p:sp>
        <p:sp>
          <p:nvSpPr>
            <p:cNvPr id="1151" name="Google Shape;1151;p62"/>
            <p:cNvSpPr/>
            <p:nvPr/>
          </p:nvSpPr>
          <p:spPr>
            <a:xfrm>
              <a:off x="8535" y="10264"/>
              <a:ext cx="6" cy="851"/>
            </a:xfrm>
            <a:custGeom>
              <a:avLst/>
              <a:gdLst/>
              <a:ahLst/>
              <a:cxnLst/>
              <a:rect l="l" t="t" r="r" b="b"/>
              <a:pathLst>
                <a:path w="6" h="851" extrusionOk="0">
                  <a:moveTo>
                    <a:pt x="6" y="0"/>
                  </a:moveTo>
                  <a:lnTo>
                    <a:pt x="0" y="851"/>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52" name="Google Shape;1152;p62"/>
            <p:cNvSpPr txBox="1"/>
            <p:nvPr/>
          </p:nvSpPr>
          <p:spPr>
            <a:xfrm>
              <a:off x="6741" y="10804"/>
              <a:ext cx="1620" cy="90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Students Reg Card File </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(Ac Sec)</a:t>
              </a:r>
              <a:endParaRPr/>
            </a:p>
          </p:txBody>
        </p:sp>
        <p:sp>
          <p:nvSpPr>
            <p:cNvPr id="1153" name="Google Shape;1153;p62"/>
            <p:cNvSpPr txBox="1"/>
            <p:nvPr/>
          </p:nvSpPr>
          <p:spPr>
            <a:xfrm>
              <a:off x="2781" y="11884"/>
              <a:ext cx="702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	Fig: Overview Diagram (Zero-Level DFD) for Academic Registration </a:t>
              </a:r>
              <a:endParaRPr/>
            </a:p>
          </p:txBody>
        </p:sp>
        <p:sp>
          <p:nvSpPr>
            <p:cNvPr id="1154" name="Google Shape;1154;p62"/>
            <p:cNvSpPr txBox="1"/>
            <p:nvPr/>
          </p:nvSpPr>
          <p:spPr>
            <a:xfrm>
              <a:off x="4581" y="8104"/>
              <a:ext cx="900" cy="54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Reg Card &amp; Rec</a:t>
              </a:r>
              <a:endParaRPr/>
            </a:p>
          </p:txBody>
        </p:sp>
        <p:sp>
          <p:nvSpPr>
            <p:cNvPr id="1155" name="Google Shape;1155;p62"/>
            <p:cNvSpPr txBox="1"/>
            <p:nvPr/>
          </p:nvSpPr>
          <p:spPr>
            <a:xfrm>
              <a:off x="2781" y="8644"/>
              <a:ext cx="1260" cy="72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Reg Card &amp; Rec Signed by</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 Sub Teacher</a:t>
              </a:r>
              <a:endParaRPr/>
            </a:p>
          </p:txBody>
        </p:sp>
        <p:sp>
          <p:nvSpPr>
            <p:cNvPr id="1156" name="Google Shape;1156;p62"/>
            <p:cNvSpPr txBox="1"/>
            <p:nvPr/>
          </p:nvSpPr>
          <p:spPr>
            <a:xfrm>
              <a:off x="6381" y="3424"/>
              <a:ext cx="1080" cy="54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Verified Cash Receipt File</a:t>
              </a:r>
              <a:endParaRPr/>
            </a:p>
          </p:txBody>
        </p:sp>
        <p:cxnSp>
          <p:nvCxnSpPr>
            <p:cNvPr id="1157" name="Google Shape;1157;p62"/>
            <p:cNvCxnSpPr/>
            <p:nvPr/>
          </p:nvCxnSpPr>
          <p:spPr>
            <a:xfrm>
              <a:off x="6567" y="3964"/>
              <a:ext cx="720" cy="0"/>
            </a:xfrm>
            <a:prstGeom prst="straightConnector1">
              <a:avLst/>
            </a:prstGeom>
            <a:noFill/>
            <a:ln w="9525" cap="flat" cmpd="sng">
              <a:solidFill>
                <a:srgbClr val="000000"/>
              </a:solidFill>
              <a:prstDash val="solid"/>
              <a:miter lim="800000"/>
              <a:headEnd type="none" w="med" len="med"/>
              <a:tailEnd type="none" w="med" len="med"/>
            </a:ln>
          </p:spPr>
        </p:cxnSp>
        <p:cxnSp>
          <p:nvCxnSpPr>
            <p:cNvPr id="1158" name="Google Shape;1158;p62"/>
            <p:cNvCxnSpPr/>
            <p:nvPr/>
          </p:nvCxnSpPr>
          <p:spPr>
            <a:xfrm>
              <a:off x="6567" y="4205"/>
              <a:ext cx="720" cy="0"/>
            </a:xfrm>
            <a:prstGeom prst="straightConnector1">
              <a:avLst/>
            </a:prstGeom>
            <a:noFill/>
            <a:ln w="9525" cap="flat" cmpd="sng">
              <a:solidFill>
                <a:srgbClr val="000000"/>
              </a:solidFill>
              <a:prstDash val="solid"/>
              <a:miter lim="800000"/>
              <a:headEnd type="none" w="med" len="med"/>
              <a:tailEnd type="none" w="med" len="med"/>
            </a:ln>
          </p:spPr>
        </p:cxnSp>
        <p:sp>
          <p:nvSpPr>
            <p:cNvPr id="1159" name="Google Shape;1159;p62"/>
            <p:cNvSpPr/>
            <p:nvPr/>
          </p:nvSpPr>
          <p:spPr>
            <a:xfrm>
              <a:off x="6568" y="3975"/>
              <a:ext cx="2" cy="229"/>
            </a:xfrm>
            <a:custGeom>
              <a:avLst/>
              <a:gdLst/>
              <a:ahLst/>
              <a:cxnLst/>
              <a:rect l="l" t="t" r="r" b="b"/>
              <a:pathLst>
                <a:path w="2" h="229" extrusionOk="0">
                  <a:moveTo>
                    <a:pt x="2" y="0"/>
                  </a:moveTo>
                  <a:lnTo>
                    <a:pt x="0" y="229"/>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60" name="Google Shape;1160;p62"/>
            <p:cNvSpPr/>
            <p:nvPr/>
          </p:nvSpPr>
          <p:spPr>
            <a:xfrm>
              <a:off x="6150" y="4144"/>
              <a:ext cx="411" cy="401"/>
            </a:xfrm>
            <a:custGeom>
              <a:avLst/>
              <a:gdLst/>
              <a:ahLst/>
              <a:cxnLst/>
              <a:rect l="l" t="t" r="r" b="b"/>
              <a:pathLst>
                <a:path w="411" h="401" extrusionOk="0">
                  <a:moveTo>
                    <a:pt x="0" y="401"/>
                  </a:moveTo>
                  <a:lnTo>
                    <a:pt x="411" y="0"/>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61" name="Google Shape;1161;p62"/>
            <p:cNvSpPr txBox="1"/>
            <p:nvPr/>
          </p:nvSpPr>
          <p:spPr>
            <a:xfrm>
              <a:off x="6381" y="4324"/>
              <a:ext cx="900" cy="54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Cash</a:t>
              </a:r>
              <a:endParaRPr/>
            </a:p>
            <a:p>
              <a:pPr algn="ctr">
                <a:buClr>
                  <a:schemeClr val="dk1"/>
                </a:buClr>
                <a:buSzPts val="1000"/>
              </a:pPr>
              <a:r>
                <a:rPr lang="en-US" sz="1000" b="1">
                  <a:solidFill>
                    <a:schemeClr val="dk1"/>
                  </a:solidFill>
                  <a:latin typeface="Times New Roman"/>
                  <a:ea typeface="Times New Roman"/>
                  <a:cs typeface="Times New Roman"/>
                  <a:sym typeface="Times New Roman"/>
                </a:rPr>
                <a:t>Receipt</a:t>
              </a:r>
              <a:endParaRPr/>
            </a:p>
          </p:txBody>
        </p:sp>
        <p:sp>
          <p:nvSpPr>
            <p:cNvPr id="1162" name="Google Shape;1162;p62"/>
            <p:cNvSpPr txBox="1"/>
            <p:nvPr/>
          </p:nvSpPr>
          <p:spPr>
            <a:xfrm>
              <a:off x="6921" y="4864"/>
              <a:ext cx="840" cy="54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Card &amp; Rec File</a:t>
              </a:r>
              <a:endParaRPr/>
            </a:p>
          </p:txBody>
        </p:sp>
        <p:cxnSp>
          <p:nvCxnSpPr>
            <p:cNvPr id="1163" name="Google Shape;1163;p62"/>
            <p:cNvCxnSpPr/>
            <p:nvPr/>
          </p:nvCxnSpPr>
          <p:spPr>
            <a:xfrm>
              <a:off x="7101" y="5404"/>
              <a:ext cx="720" cy="0"/>
            </a:xfrm>
            <a:prstGeom prst="straightConnector1">
              <a:avLst/>
            </a:prstGeom>
            <a:noFill/>
            <a:ln w="9525" cap="flat" cmpd="sng">
              <a:solidFill>
                <a:srgbClr val="000000"/>
              </a:solidFill>
              <a:prstDash val="solid"/>
              <a:miter lim="800000"/>
              <a:headEnd type="none" w="med" len="med"/>
              <a:tailEnd type="none" w="med" len="med"/>
            </a:ln>
          </p:spPr>
        </p:cxnSp>
        <p:cxnSp>
          <p:nvCxnSpPr>
            <p:cNvPr id="1164" name="Google Shape;1164;p62"/>
            <p:cNvCxnSpPr/>
            <p:nvPr/>
          </p:nvCxnSpPr>
          <p:spPr>
            <a:xfrm>
              <a:off x="7101" y="5645"/>
              <a:ext cx="720" cy="0"/>
            </a:xfrm>
            <a:prstGeom prst="straightConnector1">
              <a:avLst/>
            </a:prstGeom>
            <a:noFill/>
            <a:ln w="9525" cap="flat" cmpd="sng">
              <a:solidFill>
                <a:srgbClr val="000000"/>
              </a:solidFill>
              <a:prstDash val="solid"/>
              <a:miter lim="800000"/>
              <a:headEnd type="none" w="med" len="med"/>
              <a:tailEnd type="none" w="med" len="med"/>
            </a:ln>
          </p:spPr>
        </p:cxnSp>
        <p:sp>
          <p:nvSpPr>
            <p:cNvPr id="1165" name="Google Shape;1165;p62"/>
            <p:cNvSpPr/>
            <p:nvPr/>
          </p:nvSpPr>
          <p:spPr>
            <a:xfrm>
              <a:off x="7095" y="5400"/>
              <a:ext cx="7" cy="244"/>
            </a:xfrm>
            <a:custGeom>
              <a:avLst/>
              <a:gdLst/>
              <a:ahLst/>
              <a:cxnLst/>
              <a:rect l="l" t="t" r="r" b="b"/>
              <a:pathLst>
                <a:path w="7" h="244" extrusionOk="0">
                  <a:moveTo>
                    <a:pt x="0" y="0"/>
                  </a:moveTo>
                  <a:lnTo>
                    <a:pt x="7" y="244"/>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66" name="Google Shape;1166;p62"/>
            <p:cNvSpPr txBox="1"/>
            <p:nvPr/>
          </p:nvSpPr>
          <p:spPr>
            <a:xfrm>
              <a:off x="6021" y="5584"/>
              <a:ext cx="1080" cy="72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Reg. Card &amp; Cur Reg Ac Rec</a:t>
              </a:r>
              <a:endParaRPr/>
            </a:p>
          </p:txBody>
        </p:sp>
        <p:sp>
          <p:nvSpPr>
            <p:cNvPr id="1167" name="Google Shape;1167;p62"/>
            <p:cNvSpPr/>
            <p:nvPr/>
          </p:nvSpPr>
          <p:spPr>
            <a:xfrm>
              <a:off x="6255" y="5235"/>
              <a:ext cx="840" cy="240"/>
            </a:xfrm>
            <a:custGeom>
              <a:avLst/>
              <a:gdLst/>
              <a:ahLst/>
              <a:cxnLst/>
              <a:rect l="l" t="t" r="r" b="b"/>
              <a:pathLst>
                <a:path w="840" h="240" extrusionOk="0">
                  <a:moveTo>
                    <a:pt x="840" y="240"/>
                  </a:moveTo>
                  <a:lnTo>
                    <a:pt x="0" y="0"/>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68" name="Google Shape;1168;p62"/>
            <p:cNvSpPr/>
            <p:nvPr/>
          </p:nvSpPr>
          <p:spPr>
            <a:xfrm>
              <a:off x="6150" y="6335"/>
              <a:ext cx="2055" cy="250"/>
            </a:xfrm>
            <a:custGeom>
              <a:avLst/>
              <a:gdLst/>
              <a:ahLst/>
              <a:cxnLst/>
              <a:rect l="l" t="t" r="r" b="b"/>
              <a:pathLst>
                <a:path w="2055" h="250" extrusionOk="0">
                  <a:moveTo>
                    <a:pt x="2055" y="100"/>
                  </a:moveTo>
                  <a:cubicBezTo>
                    <a:pt x="1953" y="85"/>
                    <a:pt x="1630" y="20"/>
                    <a:pt x="1440" y="10"/>
                  </a:cubicBezTo>
                  <a:cubicBezTo>
                    <a:pt x="1250" y="0"/>
                    <a:pt x="1155" y="0"/>
                    <a:pt x="915" y="40"/>
                  </a:cubicBezTo>
                  <a:cubicBezTo>
                    <a:pt x="675" y="80"/>
                    <a:pt x="191" y="206"/>
                    <a:pt x="0" y="25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69" name="Google Shape;1169;p62"/>
            <p:cNvSpPr txBox="1"/>
            <p:nvPr/>
          </p:nvSpPr>
          <p:spPr>
            <a:xfrm>
              <a:off x="7101" y="5809"/>
              <a:ext cx="1080" cy="540"/>
            </a:xfrm>
            <a:prstGeom prst="rect">
              <a:avLst/>
            </a:prstGeom>
            <a:solidFill>
              <a:srgbClr val="FFFFFF"/>
            </a:solidFill>
            <a:ln>
              <a:noFill/>
            </a:ln>
          </p:spPr>
          <p:txBody>
            <a:bodyPr spcFirstLastPara="1" wrap="square" lIns="91425" tIns="45700" rIns="91425" bIns="45700" anchor="t" anchorCtr="0">
              <a:noAutofit/>
            </a:bodyPr>
            <a:lstStyle/>
            <a:p>
              <a:pPr algn="ctr">
                <a:buClr>
                  <a:schemeClr val="dk1"/>
                </a:buClr>
                <a:buSzPts val="1000"/>
              </a:pPr>
              <a:r>
                <a:rPr lang="en-US" sz="1000" b="1">
                  <a:solidFill>
                    <a:schemeClr val="dk1"/>
                  </a:solidFill>
                  <a:latin typeface="Times New Roman"/>
                  <a:ea typeface="Times New Roman"/>
                  <a:cs typeface="Times New Roman"/>
                  <a:sym typeface="Times New Roman"/>
                </a:rPr>
                <a:t>Signed Forward Note</a:t>
              </a:r>
              <a:endParaRPr/>
            </a:p>
          </p:txBody>
        </p:sp>
      </p:grpSp>
      <p:sp>
        <p:nvSpPr>
          <p:cNvPr id="2" name="TextBox 1">
            <a:extLst>
              <a:ext uri="{FF2B5EF4-FFF2-40B4-BE49-F238E27FC236}">
                <a16:creationId xmlns:a16="http://schemas.microsoft.com/office/drawing/2014/main" id="{D582BC37-8103-DEFE-EFA0-9D2A561C8C07}"/>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grpSp>
        <p:nvGrpSpPr>
          <p:cNvPr id="1174" name="Google Shape;1174;p63"/>
          <p:cNvGrpSpPr/>
          <p:nvPr/>
        </p:nvGrpSpPr>
        <p:grpSpPr>
          <a:xfrm>
            <a:off x="1905000" y="685800"/>
            <a:ext cx="8534400" cy="5638800"/>
            <a:chOff x="1800" y="2447"/>
            <a:chExt cx="9000" cy="5760"/>
          </a:xfrm>
        </p:grpSpPr>
        <p:sp>
          <p:nvSpPr>
            <p:cNvPr id="1175" name="Google Shape;1175;p63"/>
            <p:cNvSpPr txBox="1"/>
            <p:nvPr/>
          </p:nvSpPr>
          <p:spPr>
            <a:xfrm>
              <a:off x="1800" y="5327"/>
              <a:ext cx="234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User</a:t>
              </a:r>
              <a:endParaRPr/>
            </a:p>
          </p:txBody>
        </p:sp>
        <p:sp>
          <p:nvSpPr>
            <p:cNvPr id="1176" name="Google Shape;1176;p63"/>
            <p:cNvSpPr txBox="1"/>
            <p:nvPr/>
          </p:nvSpPr>
          <p:spPr>
            <a:xfrm>
              <a:off x="4860" y="2447"/>
              <a:ext cx="2880" cy="57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77" name="Google Shape;1177;p63"/>
            <p:cNvSpPr txBox="1"/>
            <p:nvPr/>
          </p:nvSpPr>
          <p:spPr>
            <a:xfrm>
              <a:off x="5220" y="2627"/>
              <a:ext cx="216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LLIS</a:t>
              </a:r>
              <a:endParaRPr/>
            </a:p>
          </p:txBody>
        </p:sp>
        <p:grpSp>
          <p:nvGrpSpPr>
            <p:cNvPr id="1178" name="Google Shape;1178;p63"/>
            <p:cNvGrpSpPr/>
            <p:nvPr/>
          </p:nvGrpSpPr>
          <p:grpSpPr>
            <a:xfrm>
              <a:off x="5400" y="2987"/>
              <a:ext cx="1800" cy="540"/>
              <a:chOff x="5400" y="8280"/>
              <a:chExt cx="1800" cy="540"/>
            </a:xfrm>
          </p:grpSpPr>
          <p:sp>
            <p:nvSpPr>
              <p:cNvPr id="1179" name="Google Shape;1179;p63"/>
              <p:cNvSpPr/>
              <p:nvPr/>
            </p:nvSpPr>
            <p:spPr>
              <a:xfrm>
                <a:off x="5400" y="8280"/>
                <a:ext cx="1800" cy="5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80" name="Google Shape;1180;p63"/>
              <p:cNvSpPr txBox="1"/>
              <p:nvPr/>
            </p:nvSpPr>
            <p:spPr>
              <a:xfrm>
                <a:off x="5760" y="8370"/>
                <a:ext cx="108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Start up</a:t>
                </a:r>
                <a:endParaRPr/>
              </a:p>
            </p:txBody>
          </p:sp>
        </p:grpSp>
        <p:grpSp>
          <p:nvGrpSpPr>
            <p:cNvPr id="1181" name="Google Shape;1181;p63"/>
            <p:cNvGrpSpPr/>
            <p:nvPr/>
          </p:nvGrpSpPr>
          <p:grpSpPr>
            <a:xfrm>
              <a:off x="5400" y="3602"/>
              <a:ext cx="1800" cy="540"/>
              <a:chOff x="5400" y="8280"/>
              <a:chExt cx="1800" cy="540"/>
            </a:xfrm>
          </p:grpSpPr>
          <p:sp>
            <p:nvSpPr>
              <p:cNvPr id="1182" name="Google Shape;1182;p63"/>
              <p:cNvSpPr/>
              <p:nvPr/>
            </p:nvSpPr>
            <p:spPr>
              <a:xfrm>
                <a:off x="5400" y="8280"/>
                <a:ext cx="1800" cy="5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83" name="Google Shape;1183;p63"/>
              <p:cNvSpPr txBox="1"/>
              <p:nvPr/>
            </p:nvSpPr>
            <p:spPr>
              <a:xfrm>
                <a:off x="5760" y="8370"/>
                <a:ext cx="108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Log in</a:t>
                </a:r>
                <a:endParaRPr/>
              </a:p>
            </p:txBody>
          </p:sp>
        </p:grpSp>
        <p:grpSp>
          <p:nvGrpSpPr>
            <p:cNvPr id="1184" name="Google Shape;1184;p63"/>
            <p:cNvGrpSpPr/>
            <p:nvPr/>
          </p:nvGrpSpPr>
          <p:grpSpPr>
            <a:xfrm>
              <a:off x="5400" y="4247"/>
              <a:ext cx="1800" cy="540"/>
              <a:chOff x="5400" y="9540"/>
              <a:chExt cx="1800" cy="540"/>
            </a:xfrm>
          </p:grpSpPr>
          <p:sp>
            <p:nvSpPr>
              <p:cNvPr id="1185" name="Google Shape;1185;p63"/>
              <p:cNvSpPr/>
              <p:nvPr/>
            </p:nvSpPr>
            <p:spPr>
              <a:xfrm>
                <a:off x="5400" y="9540"/>
                <a:ext cx="1800" cy="5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86" name="Google Shape;1186;p63"/>
              <p:cNvSpPr txBox="1"/>
              <p:nvPr/>
            </p:nvSpPr>
            <p:spPr>
              <a:xfrm>
                <a:off x="5580" y="9645"/>
                <a:ext cx="1440" cy="3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Borrow Books</a:t>
                </a:r>
                <a:endParaRPr/>
              </a:p>
            </p:txBody>
          </p:sp>
        </p:grpSp>
        <p:grpSp>
          <p:nvGrpSpPr>
            <p:cNvPr id="1187" name="Google Shape;1187;p63"/>
            <p:cNvGrpSpPr/>
            <p:nvPr/>
          </p:nvGrpSpPr>
          <p:grpSpPr>
            <a:xfrm>
              <a:off x="5400" y="4967"/>
              <a:ext cx="1800" cy="540"/>
              <a:chOff x="5400" y="9540"/>
              <a:chExt cx="1800" cy="540"/>
            </a:xfrm>
          </p:grpSpPr>
          <p:sp>
            <p:nvSpPr>
              <p:cNvPr id="1188" name="Google Shape;1188;p63"/>
              <p:cNvSpPr/>
              <p:nvPr/>
            </p:nvSpPr>
            <p:spPr>
              <a:xfrm>
                <a:off x="5400" y="9540"/>
                <a:ext cx="1800" cy="5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89" name="Google Shape;1189;p63"/>
              <p:cNvSpPr txBox="1"/>
              <p:nvPr/>
            </p:nvSpPr>
            <p:spPr>
              <a:xfrm>
                <a:off x="5580" y="9645"/>
                <a:ext cx="1440" cy="3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Return Books</a:t>
                </a:r>
                <a:endParaRPr/>
              </a:p>
            </p:txBody>
          </p:sp>
        </p:grpSp>
        <p:grpSp>
          <p:nvGrpSpPr>
            <p:cNvPr id="1190" name="Google Shape;1190;p63"/>
            <p:cNvGrpSpPr/>
            <p:nvPr/>
          </p:nvGrpSpPr>
          <p:grpSpPr>
            <a:xfrm>
              <a:off x="5400" y="5687"/>
              <a:ext cx="1800" cy="540"/>
              <a:chOff x="5400" y="9540"/>
              <a:chExt cx="1800" cy="540"/>
            </a:xfrm>
          </p:grpSpPr>
          <p:sp>
            <p:nvSpPr>
              <p:cNvPr id="1191" name="Google Shape;1191;p63"/>
              <p:cNvSpPr/>
              <p:nvPr/>
            </p:nvSpPr>
            <p:spPr>
              <a:xfrm>
                <a:off x="5400" y="9540"/>
                <a:ext cx="1800" cy="5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92" name="Google Shape;1192;p63"/>
              <p:cNvSpPr txBox="1"/>
              <p:nvPr/>
            </p:nvSpPr>
            <p:spPr>
              <a:xfrm>
                <a:off x="5580" y="9645"/>
                <a:ext cx="1440" cy="3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Renew Books</a:t>
                </a:r>
                <a:endParaRPr/>
              </a:p>
            </p:txBody>
          </p:sp>
        </p:grpSp>
        <p:grpSp>
          <p:nvGrpSpPr>
            <p:cNvPr id="1193" name="Google Shape;1193;p63"/>
            <p:cNvGrpSpPr/>
            <p:nvPr/>
          </p:nvGrpSpPr>
          <p:grpSpPr>
            <a:xfrm>
              <a:off x="5400" y="6407"/>
              <a:ext cx="1800" cy="540"/>
              <a:chOff x="5400" y="9540"/>
              <a:chExt cx="1800" cy="540"/>
            </a:xfrm>
          </p:grpSpPr>
          <p:sp>
            <p:nvSpPr>
              <p:cNvPr id="1194" name="Google Shape;1194;p63"/>
              <p:cNvSpPr/>
              <p:nvPr/>
            </p:nvSpPr>
            <p:spPr>
              <a:xfrm>
                <a:off x="5400" y="9540"/>
                <a:ext cx="1800" cy="5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95" name="Google Shape;1195;p63"/>
              <p:cNvSpPr txBox="1"/>
              <p:nvPr/>
            </p:nvSpPr>
            <p:spPr>
              <a:xfrm>
                <a:off x="5580" y="9645"/>
                <a:ext cx="1440" cy="3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Add Users</a:t>
                </a:r>
                <a:endParaRPr/>
              </a:p>
            </p:txBody>
          </p:sp>
        </p:grpSp>
        <p:sp>
          <p:nvSpPr>
            <p:cNvPr id="1196" name="Google Shape;1196;p63"/>
            <p:cNvSpPr/>
            <p:nvPr/>
          </p:nvSpPr>
          <p:spPr>
            <a:xfrm>
              <a:off x="5400" y="7127"/>
              <a:ext cx="1800" cy="54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197" name="Google Shape;1197;p63"/>
            <p:cNvSpPr txBox="1"/>
            <p:nvPr/>
          </p:nvSpPr>
          <p:spPr>
            <a:xfrm>
              <a:off x="5475" y="7232"/>
              <a:ext cx="1620" cy="25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Terminate Users</a:t>
              </a:r>
              <a:endParaRPr/>
            </a:p>
          </p:txBody>
        </p:sp>
        <p:grpSp>
          <p:nvGrpSpPr>
            <p:cNvPr id="1198" name="Google Shape;1198;p63"/>
            <p:cNvGrpSpPr/>
            <p:nvPr/>
          </p:nvGrpSpPr>
          <p:grpSpPr>
            <a:xfrm>
              <a:off x="2700" y="4787"/>
              <a:ext cx="360" cy="540"/>
              <a:chOff x="6105" y="11115"/>
              <a:chExt cx="360" cy="540"/>
            </a:xfrm>
          </p:grpSpPr>
          <p:cxnSp>
            <p:nvCxnSpPr>
              <p:cNvPr id="1199" name="Google Shape;1199;p63"/>
              <p:cNvCxnSpPr/>
              <p:nvPr/>
            </p:nvCxnSpPr>
            <p:spPr>
              <a:xfrm>
                <a:off x="6285" y="11295"/>
                <a:ext cx="0" cy="180"/>
              </a:xfrm>
              <a:prstGeom prst="straightConnector1">
                <a:avLst/>
              </a:prstGeom>
              <a:noFill/>
              <a:ln w="9525" cap="flat" cmpd="sng">
                <a:solidFill>
                  <a:srgbClr val="000000"/>
                </a:solidFill>
                <a:prstDash val="solid"/>
                <a:miter lim="800000"/>
                <a:headEnd type="none" w="med" len="med"/>
                <a:tailEnd type="none" w="med" len="med"/>
              </a:ln>
            </p:spPr>
          </p:cxnSp>
          <p:sp>
            <p:nvSpPr>
              <p:cNvPr id="1200" name="Google Shape;1200;p63"/>
              <p:cNvSpPr/>
              <p:nvPr/>
            </p:nvSpPr>
            <p:spPr>
              <a:xfrm>
                <a:off x="6195" y="11115"/>
                <a:ext cx="180" cy="18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201" name="Google Shape;1201;p63"/>
              <p:cNvCxnSpPr/>
              <p:nvPr/>
            </p:nvCxnSpPr>
            <p:spPr>
              <a:xfrm flipH="1">
                <a:off x="6105" y="11475"/>
                <a:ext cx="180" cy="180"/>
              </a:xfrm>
              <a:prstGeom prst="straightConnector1">
                <a:avLst/>
              </a:prstGeom>
              <a:noFill/>
              <a:ln w="9525" cap="flat" cmpd="sng">
                <a:solidFill>
                  <a:srgbClr val="000000"/>
                </a:solidFill>
                <a:prstDash val="solid"/>
                <a:miter lim="800000"/>
                <a:headEnd type="none" w="med" len="med"/>
                <a:tailEnd type="none" w="med" len="med"/>
              </a:ln>
            </p:spPr>
          </p:cxnSp>
          <p:cxnSp>
            <p:nvCxnSpPr>
              <p:cNvPr id="1202" name="Google Shape;1202;p63"/>
              <p:cNvCxnSpPr/>
              <p:nvPr/>
            </p:nvCxnSpPr>
            <p:spPr>
              <a:xfrm>
                <a:off x="6285" y="11475"/>
                <a:ext cx="180" cy="180"/>
              </a:xfrm>
              <a:prstGeom prst="straightConnector1">
                <a:avLst/>
              </a:prstGeom>
              <a:noFill/>
              <a:ln w="9525" cap="flat" cmpd="sng">
                <a:solidFill>
                  <a:srgbClr val="000000"/>
                </a:solidFill>
                <a:prstDash val="solid"/>
                <a:miter lim="800000"/>
                <a:headEnd type="none" w="med" len="med"/>
                <a:tailEnd type="none" w="med" len="med"/>
              </a:ln>
            </p:spPr>
          </p:cxnSp>
          <p:sp>
            <p:nvSpPr>
              <p:cNvPr id="1203" name="Google Shape;1203;p63"/>
              <p:cNvSpPr/>
              <p:nvPr/>
            </p:nvSpPr>
            <p:spPr>
              <a:xfrm>
                <a:off x="6120" y="11340"/>
                <a:ext cx="330" cy="1"/>
              </a:xfrm>
              <a:custGeom>
                <a:avLst/>
                <a:gdLst/>
                <a:ahLst/>
                <a:cxnLst/>
                <a:rect l="l" t="t" r="r" b="b"/>
                <a:pathLst>
                  <a:path w="330" h="1" extrusionOk="0">
                    <a:moveTo>
                      <a:pt x="0" y="0"/>
                    </a:moveTo>
                    <a:lnTo>
                      <a:pt x="33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204" name="Google Shape;1204;p63"/>
            <p:cNvGrpSpPr/>
            <p:nvPr/>
          </p:nvGrpSpPr>
          <p:grpSpPr>
            <a:xfrm>
              <a:off x="9360" y="3032"/>
              <a:ext cx="360" cy="540"/>
              <a:chOff x="6105" y="11115"/>
              <a:chExt cx="360" cy="540"/>
            </a:xfrm>
          </p:grpSpPr>
          <p:cxnSp>
            <p:nvCxnSpPr>
              <p:cNvPr id="1205" name="Google Shape;1205;p63"/>
              <p:cNvCxnSpPr/>
              <p:nvPr/>
            </p:nvCxnSpPr>
            <p:spPr>
              <a:xfrm>
                <a:off x="6285" y="11295"/>
                <a:ext cx="0" cy="180"/>
              </a:xfrm>
              <a:prstGeom prst="straightConnector1">
                <a:avLst/>
              </a:prstGeom>
              <a:noFill/>
              <a:ln w="9525" cap="flat" cmpd="sng">
                <a:solidFill>
                  <a:srgbClr val="000000"/>
                </a:solidFill>
                <a:prstDash val="solid"/>
                <a:miter lim="800000"/>
                <a:headEnd type="none" w="med" len="med"/>
                <a:tailEnd type="none" w="med" len="med"/>
              </a:ln>
            </p:spPr>
          </p:cxnSp>
          <p:sp>
            <p:nvSpPr>
              <p:cNvPr id="1206" name="Google Shape;1206;p63"/>
              <p:cNvSpPr/>
              <p:nvPr/>
            </p:nvSpPr>
            <p:spPr>
              <a:xfrm>
                <a:off x="6195" y="11115"/>
                <a:ext cx="180" cy="18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207" name="Google Shape;1207;p63"/>
              <p:cNvCxnSpPr/>
              <p:nvPr/>
            </p:nvCxnSpPr>
            <p:spPr>
              <a:xfrm flipH="1">
                <a:off x="6105" y="11475"/>
                <a:ext cx="180" cy="180"/>
              </a:xfrm>
              <a:prstGeom prst="straightConnector1">
                <a:avLst/>
              </a:prstGeom>
              <a:noFill/>
              <a:ln w="9525" cap="flat" cmpd="sng">
                <a:solidFill>
                  <a:srgbClr val="000000"/>
                </a:solidFill>
                <a:prstDash val="solid"/>
                <a:miter lim="800000"/>
                <a:headEnd type="none" w="med" len="med"/>
                <a:tailEnd type="none" w="med" len="med"/>
              </a:ln>
            </p:spPr>
          </p:cxnSp>
          <p:cxnSp>
            <p:nvCxnSpPr>
              <p:cNvPr id="1208" name="Google Shape;1208;p63"/>
              <p:cNvCxnSpPr/>
              <p:nvPr/>
            </p:nvCxnSpPr>
            <p:spPr>
              <a:xfrm>
                <a:off x="6285" y="11475"/>
                <a:ext cx="180" cy="180"/>
              </a:xfrm>
              <a:prstGeom prst="straightConnector1">
                <a:avLst/>
              </a:prstGeom>
              <a:noFill/>
              <a:ln w="9525" cap="flat" cmpd="sng">
                <a:solidFill>
                  <a:srgbClr val="000000"/>
                </a:solidFill>
                <a:prstDash val="solid"/>
                <a:miter lim="800000"/>
                <a:headEnd type="none" w="med" len="med"/>
                <a:tailEnd type="none" w="med" len="med"/>
              </a:ln>
            </p:spPr>
          </p:cxnSp>
          <p:sp>
            <p:nvSpPr>
              <p:cNvPr id="1209" name="Google Shape;1209;p63"/>
              <p:cNvSpPr/>
              <p:nvPr/>
            </p:nvSpPr>
            <p:spPr>
              <a:xfrm>
                <a:off x="6120" y="11340"/>
                <a:ext cx="330" cy="1"/>
              </a:xfrm>
              <a:custGeom>
                <a:avLst/>
                <a:gdLst/>
                <a:ahLst/>
                <a:cxnLst/>
                <a:rect l="l" t="t" r="r" b="b"/>
                <a:pathLst>
                  <a:path w="330" h="1" extrusionOk="0">
                    <a:moveTo>
                      <a:pt x="0" y="0"/>
                    </a:moveTo>
                    <a:lnTo>
                      <a:pt x="33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210" name="Google Shape;1210;p63"/>
            <p:cNvGrpSpPr/>
            <p:nvPr/>
          </p:nvGrpSpPr>
          <p:grpSpPr>
            <a:xfrm>
              <a:off x="9390" y="6587"/>
              <a:ext cx="360" cy="540"/>
              <a:chOff x="6105" y="11115"/>
              <a:chExt cx="360" cy="540"/>
            </a:xfrm>
          </p:grpSpPr>
          <p:cxnSp>
            <p:nvCxnSpPr>
              <p:cNvPr id="1211" name="Google Shape;1211;p63"/>
              <p:cNvCxnSpPr/>
              <p:nvPr/>
            </p:nvCxnSpPr>
            <p:spPr>
              <a:xfrm>
                <a:off x="6285" y="11295"/>
                <a:ext cx="0" cy="180"/>
              </a:xfrm>
              <a:prstGeom prst="straightConnector1">
                <a:avLst/>
              </a:prstGeom>
              <a:noFill/>
              <a:ln w="9525" cap="flat" cmpd="sng">
                <a:solidFill>
                  <a:srgbClr val="000000"/>
                </a:solidFill>
                <a:prstDash val="solid"/>
                <a:miter lim="800000"/>
                <a:headEnd type="none" w="med" len="med"/>
                <a:tailEnd type="none" w="med" len="med"/>
              </a:ln>
            </p:spPr>
          </p:cxnSp>
          <p:sp>
            <p:nvSpPr>
              <p:cNvPr id="1212" name="Google Shape;1212;p63"/>
              <p:cNvSpPr/>
              <p:nvPr/>
            </p:nvSpPr>
            <p:spPr>
              <a:xfrm>
                <a:off x="6195" y="11115"/>
                <a:ext cx="180" cy="18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213" name="Google Shape;1213;p63"/>
              <p:cNvCxnSpPr/>
              <p:nvPr/>
            </p:nvCxnSpPr>
            <p:spPr>
              <a:xfrm flipH="1">
                <a:off x="6105" y="11475"/>
                <a:ext cx="180" cy="180"/>
              </a:xfrm>
              <a:prstGeom prst="straightConnector1">
                <a:avLst/>
              </a:prstGeom>
              <a:noFill/>
              <a:ln w="9525" cap="flat" cmpd="sng">
                <a:solidFill>
                  <a:srgbClr val="000000"/>
                </a:solidFill>
                <a:prstDash val="solid"/>
                <a:miter lim="800000"/>
                <a:headEnd type="none" w="med" len="med"/>
                <a:tailEnd type="none" w="med" len="med"/>
              </a:ln>
            </p:spPr>
          </p:cxnSp>
          <p:cxnSp>
            <p:nvCxnSpPr>
              <p:cNvPr id="1214" name="Google Shape;1214;p63"/>
              <p:cNvCxnSpPr/>
              <p:nvPr/>
            </p:nvCxnSpPr>
            <p:spPr>
              <a:xfrm>
                <a:off x="6285" y="11475"/>
                <a:ext cx="180" cy="180"/>
              </a:xfrm>
              <a:prstGeom prst="straightConnector1">
                <a:avLst/>
              </a:prstGeom>
              <a:noFill/>
              <a:ln w="9525" cap="flat" cmpd="sng">
                <a:solidFill>
                  <a:srgbClr val="000000"/>
                </a:solidFill>
                <a:prstDash val="solid"/>
                <a:miter lim="800000"/>
                <a:headEnd type="none" w="med" len="med"/>
                <a:tailEnd type="none" w="med" len="med"/>
              </a:ln>
            </p:spPr>
          </p:cxnSp>
          <p:sp>
            <p:nvSpPr>
              <p:cNvPr id="1215" name="Google Shape;1215;p63"/>
              <p:cNvSpPr/>
              <p:nvPr/>
            </p:nvSpPr>
            <p:spPr>
              <a:xfrm>
                <a:off x="6120" y="11340"/>
                <a:ext cx="330" cy="1"/>
              </a:xfrm>
              <a:custGeom>
                <a:avLst/>
                <a:gdLst/>
                <a:ahLst/>
                <a:cxnLst/>
                <a:rect l="l" t="t" r="r" b="b"/>
                <a:pathLst>
                  <a:path w="330" h="1" extrusionOk="0">
                    <a:moveTo>
                      <a:pt x="0" y="0"/>
                    </a:moveTo>
                    <a:lnTo>
                      <a:pt x="33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grpSp>
          <p:nvGrpSpPr>
            <p:cNvPr id="1216" name="Google Shape;1216;p63"/>
            <p:cNvGrpSpPr/>
            <p:nvPr/>
          </p:nvGrpSpPr>
          <p:grpSpPr>
            <a:xfrm>
              <a:off x="9360" y="5147"/>
              <a:ext cx="360" cy="540"/>
              <a:chOff x="6105" y="11115"/>
              <a:chExt cx="360" cy="540"/>
            </a:xfrm>
          </p:grpSpPr>
          <p:cxnSp>
            <p:nvCxnSpPr>
              <p:cNvPr id="1217" name="Google Shape;1217;p63"/>
              <p:cNvCxnSpPr/>
              <p:nvPr/>
            </p:nvCxnSpPr>
            <p:spPr>
              <a:xfrm>
                <a:off x="6285" y="11295"/>
                <a:ext cx="0" cy="180"/>
              </a:xfrm>
              <a:prstGeom prst="straightConnector1">
                <a:avLst/>
              </a:prstGeom>
              <a:noFill/>
              <a:ln w="9525" cap="flat" cmpd="sng">
                <a:solidFill>
                  <a:srgbClr val="000000"/>
                </a:solidFill>
                <a:prstDash val="solid"/>
                <a:miter lim="800000"/>
                <a:headEnd type="none" w="med" len="med"/>
                <a:tailEnd type="none" w="med" len="med"/>
              </a:ln>
            </p:spPr>
          </p:cxnSp>
          <p:sp>
            <p:nvSpPr>
              <p:cNvPr id="1218" name="Google Shape;1218;p63"/>
              <p:cNvSpPr/>
              <p:nvPr/>
            </p:nvSpPr>
            <p:spPr>
              <a:xfrm>
                <a:off x="6195" y="11115"/>
                <a:ext cx="180" cy="18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219" name="Google Shape;1219;p63"/>
              <p:cNvCxnSpPr/>
              <p:nvPr/>
            </p:nvCxnSpPr>
            <p:spPr>
              <a:xfrm flipH="1">
                <a:off x="6105" y="11475"/>
                <a:ext cx="180" cy="180"/>
              </a:xfrm>
              <a:prstGeom prst="straightConnector1">
                <a:avLst/>
              </a:prstGeom>
              <a:noFill/>
              <a:ln w="9525" cap="flat" cmpd="sng">
                <a:solidFill>
                  <a:srgbClr val="000000"/>
                </a:solidFill>
                <a:prstDash val="solid"/>
                <a:miter lim="800000"/>
                <a:headEnd type="none" w="med" len="med"/>
                <a:tailEnd type="none" w="med" len="med"/>
              </a:ln>
            </p:spPr>
          </p:cxnSp>
          <p:cxnSp>
            <p:nvCxnSpPr>
              <p:cNvPr id="1220" name="Google Shape;1220;p63"/>
              <p:cNvCxnSpPr/>
              <p:nvPr/>
            </p:nvCxnSpPr>
            <p:spPr>
              <a:xfrm>
                <a:off x="6285" y="11475"/>
                <a:ext cx="180" cy="180"/>
              </a:xfrm>
              <a:prstGeom prst="straightConnector1">
                <a:avLst/>
              </a:prstGeom>
              <a:noFill/>
              <a:ln w="9525" cap="flat" cmpd="sng">
                <a:solidFill>
                  <a:srgbClr val="000000"/>
                </a:solidFill>
                <a:prstDash val="solid"/>
                <a:miter lim="800000"/>
                <a:headEnd type="none" w="med" len="med"/>
                <a:tailEnd type="none" w="med" len="med"/>
              </a:ln>
            </p:spPr>
          </p:cxnSp>
          <p:sp>
            <p:nvSpPr>
              <p:cNvPr id="1221" name="Google Shape;1221;p63"/>
              <p:cNvSpPr/>
              <p:nvPr/>
            </p:nvSpPr>
            <p:spPr>
              <a:xfrm>
                <a:off x="6120" y="11340"/>
                <a:ext cx="330" cy="1"/>
              </a:xfrm>
              <a:custGeom>
                <a:avLst/>
                <a:gdLst/>
                <a:ahLst/>
                <a:cxnLst/>
                <a:rect l="l" t="t" r="r" b="b"/>
                <a:pathLst>
                  <a:path w="330" h="1" extrusionOk="0">
                    <a:moveTo>
                      <a:pt x="0" y="0"/>
                    </a:moveTo>
                    <a:lnTo>
                      <a:pt x="33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sp>
          <p:nvSpPr>
            <p:cNvPr id="1222" name="Google Shape;1222;p63"/>
            <p:cNvSpPr txBox="1"/>
            <p:nvPr/>
          </p:nvSpPr>
          <p:spPr>
            <a:xfrm>
              <a:off x="8460" y="3587"/>
              <a:ext cx="234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System Manager</a:t>
              </a:r>
              <a:endParaRPr/>
            </a:p>
          </p:txBody>
        </p:sp>
        <p:sp>
          <p:nvSpPr>
            <p:cNvPr id="1223" name="Google Shape;1223;p63"/>
            <p:cNvSpPr txBox="1"/>
            <p:nvPr/>
          </p:nvSpPr>
          <p:spPr>
            <a:xfrm>
              <a:off x="8460" y="5687"/>
              <a:ext cx="234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Library Assistant</a:t>
              </a:r>
              <a:endParaRPr/>
            </a:p>
          </p:txBody>
        </p:sp>
        <p:sp>
          <p:nvSpPr>
            <p:cNvPr id="1224" name="Google Shape;1224;p63"/>
            <p:cNvSpPr txBox="1"/>
            <p:nvPr/>
          </p:nvSpPr>
          <p:spPr>
            <a:xfrm>
              <a:off x="8460" y="7127"/>
              <a:ext cx="234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300"/>
              </a:pPr>
              <a:r>
                <a:rPr lang="en-US" sz="1300" b="1">
                  <a:solidFill>
                    <a:schemeClr val="dk1"/>
                  </a:solidFill>
                  <a:latin typeface="Times New Roman"/>
                  <a:ea typeface="Times New Roman"/>
                  <a:cs typeface="Times New Roman"/>
                  <a:sym typeface="Times New Roman"/>
                </a:rPr>
                <a:t>      Assistant Librarian</a:t>
              </a:r>
              <a:endParaRPr/>
            </a:p>
          </p:txBody>
        </p:sp>
        <p:cxnSp>
          <p:nvCxnSpPr>
            <p:cNvPr id="1225" name="Google Shape;1225;p63"/>
            <p:cNvCxnSpPr/>
            <p:nvPr/>
          </p:nvCxnSpPr>
          <p:spPr>
            <a:xfrm rot="10800000" flipH="1">
              <a:off x="3420" y="4502"/>
              <a:ext cx="1980" cy="540"/>
            </a:xfrm>
            <a:prstGeom prst="straightConnector1">
              <a:avLst/>
            </a:prstGeom>
            <a:noFill/>
            <a:ln w="9525" cap="flat" cmpd="sng">
              <a:solidFill>
                <a:srgbClr val="000000"/>
              </a:solidFill>
              <a:prstDash val="solid"/>
              <a:miter lim="800000"/>
              <a:headEnd type="none" w="med" len="med"/>
              <a:tailEnd type="none" w="med" len="med"/>
            </a:ln>
          </p:spPr>
        </p:cxnSp>
        <p:cxnSp>
          <p:nvCxnSpPr>
            <p:cNvPr id="1226" name="Google Shape;1226;p63"/>
            <p:cNvCxnSpPr/>
            <p:nvPr/>
          </p:nvCxnSpPr>
          <p:spPr>
            <a:xfrm>
              <a:off x="3420" y="5207"/>
              <a:ext cx="1980" cy="0"/>
            </a:xfrm>
            <a:prstGeom prst="straightConnector1">
              <a:avLst/>
            </a:prstGeom>
            <a:noFill/>
            <a:ln w="9525" cap="flat" cmpd="sng">
              <a:solidFill>
                <a:srgbClr val="000000"/>
              </a:solidFill>
              <a:prstDash val="solid"/>
              <a:miter lim="800000"/>
              <a:headEnd type="none" w="med" len="med"/>
              <a:tailEnd type="none" w="med" len="med"/>
            </a:ln>
          </p:spPr>
        </p:cxnSp>
        <p:cxnSp>
          <p:nvCxnSpPr>
            <p:cNvPr id="1227" name="Google Shape;1227;p63"/>
            <p:cNvCxnSpPr/>
            <p:nvPr/>
          </p:nvCxnSpPr>
          <p:spPr>
            <a:xfrm>
              <a:off x="3420" y="5387"/>
              <a:ext cx="1980" cy="540"/>
            </a:xfrm>
            <a:prstGeom prst="straightConnector1">
              <a:avLst/>
            </a:prstGeom>
            <a:noFill/>
            <a:ln w="9525" cap="flat" cmpd="sng">
              <a:solidFill>
                <a:srgbClr val="000000"/>
              </a:solidFill>
              <a:prstDash val="solid"/>
              <a:miter lim="800000"/>
              <a:headEnd type="none" w="med" len="med"/>
              <a:tailEnd type="none" w="med" len="med"/>
            </a:ln>
          </p:spPr>
        </p:cxnSp>
        <p:cxnSp>
          <p:nvCxnSpPr>
            <p:cNvPr id="1228" name="Google Shape;1228;p63"/>
            <p:cNvCxnSpPr/>
            <p:nvPr/>
          </p:nvCxnSpPr>
          <p:spPr>
            <a:xfrm>
              <a:off x="7230" y="3272"/>
              <a:ext cx="1980" cy="0"/>
            </a:xfrm>
            <a:prstGeom prst="straightConnector1">
              <a:avLst/>
            </a:prstGeom>
            <a:noFill/>
            <a:ln w="9525" cap="flat" cmpd="sng">
              <a:solidFill>
                <a:srgbClr val="000000"/>
              </a:solidFill>
              <a:prstDash val="solid"/>
              <a:miter lim="800000"/>
              <a:headEnd type="none" w="med" len="med"/>
              <a:tailEnd type="none" w="med" len="med"/>
            </a:ln>
          </p:spPr>
        </p:cxnSp>
        <p:cxnSp>
          <p:nvCxnSpPr>
            <p:cNvPr id="1229" name="Google Shape;1229;p63"/>
            <p:cNvCxnSpPr/>
            <p:nvPr/>
          </p:nvCxnSpPr>
          <p:spPr>
            <a:xfrm>
              <a:off x="7200" y="3887"/>
              <a:ext cx="1800" cy="1260"/>
            </a:xfrm>
            <a:prstGeom prst="straightConnector1">
              <a:avLst/>
            </a:prstGeom>
            <a:noFill/>
            <a:ln w="9525" cap="flat" cmpd="sng">
              <a:solidFill>
                <a:srgbClr val="000000"/>
              </a:solidFill>
              <a:prstDash val="solid"/>
              <a:miter lim="800000"/>
              <a:headEnd type="none" w="med" len="med"/>
              <a:tailEnd type="none" w="med" len="med"/>
            </a:ln>
          </p:spPr>
        </p:cxnSp>
        <p:cxnSp>
          <p:nvCxnSpPr>
            <p:cNvPr id="1230" name="Google Shape;1230;p63"/>
            <p:cNvCxnSpPr/>
            <p:nvPr/>
          </p:nvCxnSpPr>
          <p:spPr>
            <a:xfrm>
              <a:off x="7200" y="4607"/>
              <a:ext cx="1800" cy="720"/>
            </a:xfrm>
            <a:prstGeom prst="straightConnector1">
              <a:avLst/>
            </a:prstGeom>
            <a:noFill/>
            <a:ln w="9525" cap="flat" cmpd="sng">
              <a:solidFill>
                <a:srgbClr val="000000"/>
              </a:solidFill>
              <a:prstDash val="solid"/>
              <a:miter lim="800000"/>
              <a:headEnd type="none" w="med" len="med"/>
              <a:tailEnd type="none" w="med" len="med"/>
            </a:ln>
          </p:spPr>
        </p:cxnSp>
        <p:cxnSp>
          <p:nvCxnSpPr>
            <p:cNvPr id="1231" name="Google Shape;1231;p63"/>
            <p:cNvCxnSpPr/>
            <p:nvPr/>
          </p:nvCxnSpPr>
          <p:spPr>
            <a:xfrm rot="10800000" flipH="1">
              <a:off x="7200" y="5507"/>
              <a:ext cx="1800" cy="540"/>
            </a:xfrm>
            <a:prstGeom prst="straightConnector1">
              <a:avLst/>
            </a:prstGeom>
            <a:noFill/>
            <a:ln w="9525" cap="flat" cmpd="sng">
              <a:solidFill>
                <a:srgbClr val="000000"/>
              </a:solidFill>
              <a:prstDash val="solid"/>
              <a:miter lim="800000"/>
              <a:headEnd type="none" w="med" len="med"/>
              <a:tailEnd type="none" w="med" len="med"/>
            </a:ln>
          </p:spPr>
        </p:cxnSp>
        <p:sp>
          <p:nvSpPr>
            <p:cNvPr id="1232" name="Google Shape;1232;p63"/>
            <p:cNvSpPr/>
            <p:nvPr/>
          </p:nvSpPr>
          <p:spPr>
            <a:xfrm>
              <a:off x="7200" y="6677"/>
              <a:ext cx="1980" cy="1"/>
            </a:xfrm>
            <a:custGeom>
              <a:avLst/>
              <a:gdLst/>
              <a:ahLst/>
              <a:cxnLst/>
              <a:rect l="l" t="t" r="r" b="b"/>
              <a:pathLst>
                <a:path w="1980" h="1" extrusionOk="0">
                  <a:moveTo>
                    <a:pt x="0" y="0"/>
                  </a:moveTo>
                  <a:lnTo>
                    <a:pt x="198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233" name="Google Shape;1233;p63"/>
            <p:cNvSpPr/>
            <p:nvPr/>
          </p:nvSpPr>
          <p:spPr>
            <a:xfrm>
              <a:off x="7200" y="6857"/>
              <a:ext cx="1950" cy="525"/>
            </a:xfrm>
            <a:custGeom>
              <a:avLst/>
              <a:gdLst/>
              <a:ahLst/>
              <a:cxnLst/>
              <a:rect l="l" t="t" r="r" b="b"/>
              <a:pathLst>
                <a:path w="1950" h="525" extrusionOk="0">
                  <a:moveTo>
                    <a:pt x="0" y="525"/>
                  </a:moveTo>
                  <a:lnTo>
                    <a:pt x="195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sp>
        <p:nvSpPr>
          <p:cNvPr id="2" name="TextBox 1">
            <a:extLst>
              <a:ext uri="{FF2B5EF4-FFF2-40B4-BE49-F238E27FC236}">
                <a16:creationId xmlns:a16="http://schemas.microsoft.com/office/drawing/2014/main" id="{C8B609D7-1D63-F064-22EF-68AC1BB6D42A}"/>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64"/>
          <p:cNvSpPr txBox="1"/>
          <p:nvPr/>
        </p:nvSpPr>
        <p:spPr>
          <a:xfrm>
            <a:off x="1828800" y="0"/>
            <a:ext cx="8534400" cy="4233862"/>
          </a:xfrm>
          <a:prstGeom prst="rect">
            <a:avLst/>
          </a:prstGeom>
          <a:noFill/>
          <a:ln>
            <a:noFill/>
          </a:ln>
        </p:spPr>
        <p:txBody>
          <a:bodyPr spcFirstLastPara="1" wrap="square" lIns="91425" tIns="45700" rIns="91425" bIns="45700" anchor="t" anchorCtr="0">
            <a:spAutoFit/>
          </a:bodyPr>
          <a:lstStyle/>
          <a:p>
            <a:pPr>
              <a:buClr>
                <a:srgbClr val="FF3300"/>
              </a:buClr>
              <a:buSzPts val="2800"/>
            </a:pPr>
            <a:r>
              <a:rPr lang="en-US" sz="2800" b="1">
                <a:solidFill>
                  <a:srgbClr val="FF3300"/>
                </a:solidFill>
                <a:latin typeface="Times New Roman"/>
                <a:ea typeface="Times New Roman"/>
                <a:cs typeface="Times New Roman"/>
                <a:sym typeface="Times New Roman"/>
              </a:rPr>
              <a:t>Markov Analysis of State-Dependent Systems</a:t>
            </a:r>
            <a:endParaRPr/>
          </a:p>
          <a:p>
            <a:pPr>
              <a:lnSpc>
                <a:spcPct val="50000"/>
              </a:lnSpc>
              <a:spcBef>
                <a:spcPts val="1400"/>
              </a:spcBef>
              <a:buClr>
                <a:schemeClr val="dk1"/>
              </a:buClr>
              <a:buSzPts val="2800"/>
            </a:pPr>
            <a:endParaRPr sz="2800" b="1">
              <a:solidFill>
                <a:srgbClr val="FF3300"/>
              </a:solidFill>
              <a:latin typeface="Times New Roman"/>
              <a:ea typeface="Times New Roman"/>
              <a:cs typeface="Times New Roman"/>
              <a:sym typeface="Times New Roman"/>
            </a:endParaRPr>
          </a:p>
          <a:p>
            <a:pPr>
              <a:spcBef>
                <a:spcPts val="1200"/>
              </a:spcBef>
              <a:buClr>
                <a:schemeClr val="dk1"/>
              </a:buClr>
              <a:buSzPts val="2400"/>
            </a:pPr>
            <a:r>
              <a:rPr lang="en-US" sz="2400" b="1">
                <a:solidFill>
                  <a:schemeClr val="dk1"/>
                </a:solidFill>
                <a:latin typeface="Times New Roman"/>
                <a:ea typeface="Times New Roman"/>
                <a:cs typeface="Times New Roman"/>
                <a:sym typeface="Times New Roman"/>
              </a:rPr>
              <a:t>Time to failure distribution of a repairable item can be represented using exponential distribution with parameter .  Upon failure the item is repaired and the repair time also follows exponential distribution with parameter µ.</a:t>
            </a:r>
            <a:endParaRPr/>
          </a:p>
          <a:p>
            <a:pPr>
              <a:spcBef>
                <a:spcPts val="1200"/>
              </a:spcBef>
              <a:buClr>
                <a:schemeClr val="dk1"/>
              </a:buClr>
              <a:buSzPts val="2400"/>
            </a:pPr>
            <a:endParaRPr sz="2400" b="1">
              <a:solidFill>
                <a:schemeClr val="dk1"/>
              </a:solidFill>
              <a:latin typeface="Times New Roman"/>
              <a:ea typeface="Times New Roman"/>
              <a:cs typeface="Times New Roman"/>
              <a:sym typeface="Times New Roman"/>
            </a:endParaRPr>
          </a:p>
          <a:p>
            <a:pPr>
              <a:spcBef>
                <a:spcPts val="1200"/>
              </a:spcBef>
              <a:buClr>
                <a:schemeClr val="dk1"/>
              </a:buClr>
              <a:buSzPts val="2400"/>
            </a:pPr>
            <a:r>
              <a:rPr lang="en-US" sz="2400" b="1">
                <a:solidFill>
                  <a:schemeClr val="dk1"/>
                </a:solidFill>
                <a:latin typeface="Times New Roman"/>
                <a:ea typeface="Times New Roman"/>
                <a:cs typeface="Times New Roman"/>
                <a:sym typeface="Times New Roman"/>
              </a:rPr>
              <a:t>State 1:  The system is operating</a:t>
            </a:r>
            <a:endParaRPr/>
          </a:p>
          <a:p>
            <a:pPr>
              <a:spcBef>
                <a:spcPts val="1200"/>
              </a:spcBef>
              <a:buClr>
                <a:schemeClr val="dk1"/>
              </a:buClr>
              <a:buSzPts val="2400"/>
            </a:pPr>
            <a:r>
              <a:rPr lang="en-US" sz="2400" b="1">
                <a:solidFill>
                  <a:schemeClr val="dk1"/>
                </a:solidFill>
                <a:latin typeface="Times New Roman"/>
                <a:ea typeface="Times New Roman"/>
                <a:cs typeface="Times New Roman"/>
                <a:sym typeface="Times New Roman"/>
              </a:rPr>
              <a:t>State 2:  The system has failed.</a:t>
            </a:r>
            <a:endParaRPr/>
          </a:p>
        </p:txBody>
      </p:sp>
      <p:sp>
        <p:nvSpPr>
          <p:cNvPr id="1239" name="Google Shape;1239;p64"/>
          <p:cNvSpPr/>
          <p:nvPr/>
        </p:nvSpPr>
        <p:spPr>
          <a:xfrm>
            <a:off x="3352800" y="4895850"/>
            <a:ext cx="685800" cy="685800"/>
          </a:xfrm>
          <a:prstGeom prst="ellipse">
            <a:avLst/>
          </a:prstGeom>
          <a:noFill/>
          <a:ln w="28575" cap="flat" cmpd="sng">
            <a:solidFill>
              <a:srgbClr val="D60093"/>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40" name="Google Shape;1240;p64"/>
          <p:cNvSpPr txBox="1"/>
          <p:nvPr/>
        </p:nvSpPr>
        <p:spPr>
          <a:xfrm>
            <a:off x="3295650" y="4991100"/>
            <a:ext cx="10668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1</a:t>
            </a:r>
            <a:endParaRPr/>
          </a:p>
        </p:txBody>
      </p:sp>
      <p:sp>
        <p:nvSpPr>
          <p:cNvPr id="1241" name="Google Shape;1241;p64"/>
          <p:cNvSpPr/>
          <p:nvPr/>
        </p:nvSpPr>
        <p:spPr>
          <a:xfrm>
            <a:off x="5086350" y="4953000"/>
            <a:ext cx="685800" cy="685800"/>
          </a:xfrm>
          <a:prstGeom prst="ellipse">
            <a:avLst/>
          </a:prstGeom>
          <a:noFill/>
          <a:ln w="28575" cap="flat" cmpd="sng">
            <a:solidFill>
              <a:srgbClr val="D60093"/>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42" name="Google Shape;1242;p64"/>
          <p:cNvSpPr txBox="1"/>
          <p:nvPr/>
        </p:nvSpPr>
        <p:spPr>
          <a:xfrm>
            <a:off x="5029200" y="5048250"/>
            <a:ext cx="10668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2</a:t>
            </a:r>
            <a:endParaRPr/>
          </a:p>
        </p:txBody>
      </p:sp>
      <p:sp>
        <p:nvSpPr>
          <p:cNvPr id="1243" name="Google Shape;1243;p64"/>
          <p:cNvSpPr/>
          <p:nvPr/>
        </p:nvSpPr>
        <p:spPr>
          <a:xfrm rot="-2700000">
            <a:off x="4032250" y="4391026"/>
            <a:ext cx="990600" cy="1112837"/>
          </a:xfrm>
          <a:custGeom>
            <a:avLst/>
            <a:gdLst/>
            <a:ahLst/>
            <a:cxnLst/>
            <a:rect l="l" t="t" r="r" b="b"/>
            <a:pathLst>
              <a:path w="21600" h="26261" fill="none" extrusionOk="0">
                <a:moveTo>
                  <a:pt x="-1" y="0"/>
                </a:moveTo>
                <a:cubicBezTo>
                  <a:pt x="11929" y="0"/>
                  <a:pt x="21600" y="9670"/>
                  <a:pt x="21600" y="21600"/>
                </a:cubicBezTo>
                <a:cubicBezTo>
                  <a:pt x="21600" y="23167"/>
                  <a:pt x="21429" y="24730"/>
                  <a:pt x="21091" y="26261"/>
                </a:cubicBezTo>
              </a:path>
              <a:path w="21600" h="26261" extrusionOk="0">
                <a:moveTo>
                  <a:pt x="-1" y="0"/>
                </a:moveTo>
                <a:cubicBezTo>
                  <a:pt x="11929" y="0"/>
                  <a:pt x="21600" y="9670"/>
                  <a:pt x="21600" y="21600"/>
                </a:cubicBezTo>
                <a:cubicBezTo>
                  <a:pt x="21600" y="23167"/>
                  <a:pt x="21429" y="24730"/>
                  <a:pt x="21091" y="26261"/>
                </a:cubicBezTo>
                <a:lnTo>
                  <a:pt x="0" y="21600"/>
                </a:lnTo>
                <a:lnTo>
                  <a:pt x="-1" y="0"/>
                </a:lnTo>
                <a:close/>
              </a:path>
            </a:pathLst>
          </a:custGeom>
          <a:noFill/>
          <a:ln w="28575"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44" name="Google Shape;1244;p64"/>
          <p:cNvSpPr/>
          <p:nvPr/>
        </p:nvSpPr>
        <p:spPr>
          <a:xfrm rot="7920000">
            <a:off x="3980656" y="5044282"/>
            <a:ext cx="990600" cy="1112837"/>
          </a:xfrm>
          <a:custGeom>
            <a:avLst/>
            <a:gdLst/>
            <a:ahLst/>
            <a:cxnLst/>
            <a:rect l="l" t="t" r="r" b="b"/>
            <a:pathLst>
              <a:path w="21600" h="26261" fill="none" extrusionOk="0">
                <a:moveTo>
                  <a:pt x="-1" y="0"/>
                </a:moveTo>
                <a:cubicBezTo>
                  <a:pt x="11929" y="0"/>
                  <a:pt x="21600" y="9670"/>
                  <a:pt x="21600" y="21600"/>
                </a:cubicBezTo>
                <a:cubicBezTo>
                  <a:pt x="21600" y="23167"/>
                  <a:pt x="21429" y="24730"/>
                  <a:pt x="21091" y="26261"/>
                </a:cubicBezTo>
              </a:path>
              <a:path w="21600" h="26261" extrusionOk="0">
                <a:moveTo>
                  <a:pt x="-1" y="0"/>
                </a:moveTo>
                <a:cubicBezTo>
                  <a:pt x="11929" y="0"/>
                  <a:pt x="21600" y="9670"/>
                  <a:pt x="21600" y="21600"/>
                </a:cubicBezTo>
                <a:cubicBezTo>
                  <a:pt x="21600" y="23167"/>
                  <a:pt x="21429" y="24730"/>
                  <a:pt x="21091" y="26261"/>
                </a:cubicBezTo>
                <a:lnTo>
                  <a:pt x="0" y="21600"/>
                </a:lnTo>
                <a:lnTo>
                  <a:pt x="-1" y="0"/>
                </a:lnTo>
                <a:close/>
              </a:path>
            </a:pathLst>
          </a:custGeom>
          <a:noFill/>
          <a:ln w="28575"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45" name="Google Shape;1245;p64"/>
          <p:cNvSpPr/>
          <p:nvPr/>
        </p:nvSpPr>
        <p:spPr>
          <a:xfrm flipH="1">
            <a:off x="2646363" y="4953001"/>
            <a:ext cx="947737" cy="612775"/>
          </a:xfrm>
          <a:custGeom>
            <a:avLst/>
            <a:gdLst/>
            <a:ahLst/>
            <a:cxnLst/>
            <a:rect l="l" t="t" r="r" b="b"/>
            <a:pathLst>
              <a:path w="22373" h="43093" fill="none" extrusionOk="0">
                <a:moveTo>
                  <a:pt x="2917" y="-1"/>
                </a:moveTo>
                <a:cubicBezTo>
                  <a:pt x="13961" y="1101"/>
                  <a:pt x="22373" y="10393"/>
                  <a:pt x="22373" y="21493"/>
                </a:cubicBezTo>
                <a:cubicBezTo>
                  <a:pt x="22373" y="33422"/>
                  <a:pt x="12702" y="43093"/>
                  <a:pt x="773" y="43093"/>
                </a:cubicBezTo>
                <a:cubicBezTo>
                  <a:pt x="515" y="43093"/>
                  <a:pt x="257" y="43088"/>
                  <a:pt x="-1" y="43079"/>
                </a:cubicBezTo>
              </a:path>
              <a:path w="22373" h="43093" extrusionOk="0">
                <a:moveTo>
                  <a:pt x="2917" y="-1"/>
                </a:moveTo>
                <a:cubicBezTo>
                  <a:pt x="13961" y="1101"/>
                  <a:pt x="22373" y="10393"/>
                  <a:pt x="22373" y="21493"/>
                </a:cubicBezTo>
                <a:cubicBezTo>
                  <a:pt x="22373" y="33422"/>
                  <a:pt x="12702" y="43093"/>
                  <a:pt x="773" y="43093"/>
                </a:cubicBezTo>
                <a:cubicBezTo>
                  <a:pt x="515" y="43093"/>
                  <a:pt x="257" y="43088"/>
                  <a:pt x="-1" y="43079"/>
                </a:cubicBezTo>
                <a:lnTo>
                  <a:pt x="773" y="21493"/>
                </a:lnTo>
                <a:lnTo>
                  <a:pt x="2917" y="-1"/>
                </a:lnTo>
                <a:close/>
              </a:path>
            </a:pathLst>
          </a:custGeom>
          <a:noFill/>
          <a:ln w="28575"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46" name="Google Shape;1246;p64"/>
          <p:cNvSpPr/>
          <p:nvPr/>
        </p:nvSpPr>
        <p:spPr>
          <a:xfrm rot="10800000" flipH="1">
            <a:off x="5561013" y="4951412"/>
            <a:ext cx="1025525" cy="614362"/>
          </a:xfrm>
          <a:custGeom>
            <a:avLst/>
            <a:gdLst/>
            <a:ahLst/>
            <a:cxnLst/>
            <a:rect l="l" t="t" r="r" b="b"/>
            <a:pathLst>
              <a:path w="24210" h="43200" fill="none" extrusionOk="0">
                <a:moveTo>
                  <a:pt x="1907" y="11"/>
                </a:moveTo>
                <a:cubicBezTo>
                  <a:pt x="2141" y="3"/>
                  <a:pt x="2375" y="-1"/>
                  <a:pt x="2610" y="0"/>
                </a:cubicBezTo>
                <a:cubicBezTo>
                  <a:pt x="14539" y="0"/>
                  <a:pt x="24210" y="9670"/>
                  <a:pt x="24210" y="21600"/>
                </a:cubicBezTo>
                <a:cubicBezTo>
                  <a:pt x="24210" y="33529"/>
                  <a:pt x="14539" y="43200"/>
                  <a:pt x="2610" y="43200"/>
                </a:cubicBezTo>
                <a:cubicBezTo>
                  <a:pt x="1737" y="43200"/>
                  <a:pt x="866" y="43147"/>
                  <a:pt x="0" y="43041"/>
                </a:cubicBezTo>
              </a:path>
              <a:path w="24210" h="43200" extrusionOk="0">
                <a:moveTo>
                  <a:pt x="1907" y="11"/>
                </a:moveTo>
                <a:cubicBezTo>
                  <a:pt x="2141" y="3"/>
                  <a:pt x="2375" y="-1"/>
                  <a:pt x="2610" y="0"/>
                </a:cubicBezTo>
                <a:cubicBezTo>
                  <a:pt x="14539" y="0"/>
                  <a:pt x="24210" y="9670"/>
                  <a:pt x="24210" y="21600"/>
                </a:cubicBezTo>
                <a:cubicBezTo>
                  <a:pt x="24210" y="33529"/>
                  <a:pt x="14539" y="43200"/>
                  <a:pt x="2610" y="43200"/>
                </a:cubicBezTo>
                <a:cubicBezTo>
                  <a:pt x="1737" y="43200"/>
                  <a:pt x="866" y="43147"/>
                  <a:pt x="0" y="43041"/>
                </a:cubicBezTo>
                <a:lnTo>
                  <a:pt x="2610" y="21600"/>
                </a:lnTo>
                <a:lnTo>
                  <a:pt x="1907" y="11"/>
                </a:lnTo>
                <a:close/>
              </a:path>
            </a:pathLst>
          </a:custGeom>
          <a:noFill/>
          <a:ln w="28575"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067B8F83-FEF6-AAA4-47B2-3B07A2E91D97}"/>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5"/>
          <p:cNvSpPr/>
          <p:nvPr/>
        </p:nvSpPr>
        <p:spPr>
          <a:xfrm>
            <a:off x="4257676" y="2389187"/>
            <a:ext cx="1076325" cy="1293812"/>
          </a:xfrm>
          <a:prstGeom prst="ellipse">
            <a:avLst/>
          </a:prstGeom>
          <a:noFill/>
          <a:ln w="28575" cap="flat" cmpd="sng">
            <a:solidFill>
              <a:srgbClr val="D60093"/>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52" name="Google Shape;1252;p65"/>
          <p:cNvSpPr txBox="1"/>
          <p:nvPr/>
        </p:nvSpPr>
        <p:spPr>
          <a:xfrm>
            <a:off x="4167187" y="2568576"/>
            <a:ext cx="1674812" cy="458787"/>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1</a:t>
            </a:r>
            <a:endParaRPr/>
          </a:p>
        </p:txBody>
      </p:sp>
      <p:sp>
        <p:nvSpPr>
          <p:cNvPr id="1253" name="Google Shape;1253;p65"/>
          <p:cNvSpPr/>
          <p:nvPr/>
        </p:nvSpPr>
        <p:spPr>
          <a:xfrm>
            <a:off x="6978651" y="2497137"/>
            <a:ext cx="1076325" cy="1293812"/>
          </a:xfrm>
          <a:prstGeom prst="ellipse">
            <a:avLst/>
          </a:prstGeom>
          <a:noFill/>
          <a:ln w="28575" cap="flat" cmpd="sng">
            <a:solidFill>
              <a:srgbClr val="D60093"/>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54" name="Google Shape;1254;p65"/>
          <p:cNvSpPr txBox="1"/>
          <p:nvPr/>
        </p:nvSpPr>
        <p:spPr>
          <a:xfrm>
            <a:off x="6888162" y="2676526"/>
            <a:ext cx="1674812" cy="458787"/>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2</a:t>
            </a:r>
            <a:endParaRPr/>
          </a:p>
        </p:txBody>
      </p:sp>
      <p:sp>
        <p:nvSpPr>
          <p:cNvPr id="1255" name="Google Shape;1255;p65"/>
          <p:cNvSpPr/>
          <p:nvPr/>
        </p:nvSpPr>
        <p:spPr>
          <a:xfrm rot="-2700000">
            <a:off x="5146676" y="1492250"/>
            <a:ext cx="1724025" cy="2030412"/>
          </a:xfrm>
          <a:custGeom>
            <a:avLst/>
            <a:gdLst/>
            <a:ahLst/>
            <a:cxnLst/>
            <a:rect l="l" t="t" r="r" b="b"/>
            <a:pathLst>
              <a:path w="23966" h="25375" fill="none" extrusionOk="0">
                <a:moveTo>
                  <a:pt x="-1" y="129"/>
                </a:moveTo>
                <a:cubicBezTo>
                  <a:pt x="785" y="43"/>
                  <a:pt x="1575" y="-1"/>
                  <a:pt x="2366" y="0"/>
                </a:cubicBezTo>
                <a:cubicBezTo>
                  <a:pt x="14295" y="0"/>
                  <a:pt x="23966" y="9670"/>
                  <a:pt x="23966" y="21600"/>
                </a:cubicBezTo>
                <a:cubicBezTo>
                  <a:pt x="23966" y="22865"/>
                  <a:pt x="23854" y="24128"/>
                  <a:pt x="23633" y="25374"/>
                </a:cubicBezTo>
              </a:path>
              <a:path w="23966" h="25375" extrusionOk="0">
                <a:moveTo>
                  <a:pt x="-1" y="129"/>
                </a:moveTo>
                <a:cubicBezTo>
                  <a:pt x="785" y="43"/>
                  <a:pt x="1575" y="-1"/>
                  <a:pt x="2366" y="0"/>
                </a:cubicBezTo>
                <a:cubicBezTo>
                  <a:pt x="14295" y="0"/>
                  <a:pt x="23966" y="9670"/>
                  <a:pt x="23966" y="21600"/>
                </a:cubicBezTo>
                <a:cubicBezTo>
                  <a:pt x="23966" y="22865"/>
                  <a:pt x="23854" y="24128"/>
                  <a:pt x="23633" y="25374"/>
                </a:cubicBezTo>
                <a:lnTo>
                  <a:pt x="2366" y="21600"/>
                </a:lnTo>
                <a:lnTo>
                  <a:pt x="-1" y="129"/>
                </a:lnTo>
                <a:close/>
              </a:path>
            </a:pathLst>
          </a:custGeom>
          <a:noFill/>
          <a:ln w="28575"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56" name="Google Shape;1256;p65"/>
          <p:cNvSpPr/>
          <p:nvPr/>
        </p:nvSpPr>
        <p:spPr>
          <a:xfrm rot="7920000">
            <a:off x="5010944" y="2683669"/>
            <a:ext cx="1870075" cy="1951037"/>
          </a:xfrm>
          <a:custGeom>
            <a:avLst/>
            <a:gdLst/>
            <a:ahLst/>
            <a:cxnLst/>
            <a:rect l="l" t="t" r="r" b="b"/>
            <a:pathLst>
              <a:path w="21600" h="29337" fill="none" extrusionOk="0">
                <a:moveTo>
                  <a:pt x="1508" y="-1"/>
                </a:moveTo>
                <a:cubicBezTo>
                  <a:pt x="12824" y="791"/>
                  <a:pt x="21600" y="10202"/>
                  <a:pt x="21600" y="21547"/>
                </a:cubicBezTo>
                <a:cubicBezTo>
                  <a:pt x="21600" y="24211"/>
                  <a:pt x="21107" y="26852"/>
                  <a:pt x="20146" y="29337"/>
                </a:cubicBezTo>
              </a:path>
              <a:path w="21600" h="29337" extrusionOk="0">
                <a:moveTo>
                  <a:pt x="1508" y="-1"/>
                </a:moveTo>
                <a:cubicBezTo>
                  <a:pt x="12824" y="791"/>
                  <a:pt x="21600" y="10202"/>
                  <a:pt x="21600" y="21547"/>
                </a:cubicBezTo>
                <a:cubicBezTo>
                  <a:pt x="21600" y="24211"/>
                  <a:pt x="21107" y="26852"/>
                  <a:pt x="20146" y="29337"/>
                </a:cubicBezTo>
                <a:lnTo>
                  <a:pt x="0" y="21547"/>
                </a:lnTo>
                <a:lnTo>
                  <a:pt x="1508" y="-1"/>
                </a:lnTo>
                <a:close/>
              </a:path>
            </a:pathLst>
          </a:custGeom>
          <a:noFill/>
          <a:ln w="28575"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57" name="Google Shape;1257;p65"/>
          <p:cNvSpPr/>
          <p:nvPr/>
        </p:nvSpPr>
        <p:spPr>
          <a:xfrm flipH="1">
            <a:off x="3148013" y="2497137"/>
            <a:ext cx="1489075" cy="1155700"/>
          </a:xfrm>
          <a:custGeom>
            <a:avLst/>
            <a:gdLst/>
            <a:ahLst/>
            <a:cxnLst/>
            <a:rect l="l" t="t" r="r" b="b"/>
            <a:pathLst>
              <a:path w="22373" h="43093" fill="none" extrusionOk="0">
                <a:moveTo>
                  <a:pt x="2917" y="-1"/>
                </a:moveTo>
                <a:cubicBezTo>
                  <a:pt x="13961" y="1101"/>
                  <a:pt x="22373" y="10393"/>
                  <a:pt x="22373" y="21493"/>
                </a:cubicBezTo>
                <a:cubicBezTo>
                  <a:pt x="22373" y="33422"/>
                  <a:pt x="12702" y="43093"/>
                  <a:pt x="773" y="43093"/>
                </a:cubicBezTo>
                <a:cubicBezTo>
                  <a:pt x="515" y="43093"/>
                  <a:pt x="257" y="43088"/>
                  <a:pt x="-1" y="43079"/>
                </a:cubicBezTo>
              </a:path>
              <a:path w="22373" h="43093" extrusionOk="0">
                <a:moveTo>
                  <a:pt x="2917" y="-1"/>
                </a:moveTo>
                <a:cubicBezTo>
                  <a:pt x="13961" y="1101"/>
                  <a:pt x="22373" y="10393"/>
                  <a:pt x="22373" y="21493"/>
                </a:cubicBezTo>
                <a:cubicBezTo>
                  <a:pt x="22373" y="33422"/>
                  <a:pt x="12702" y="43093"/>
                  <a:pt x="773" y="43093"/>
                </a:cubicBezTo>
                <a:cubicBezTo>
                  <a:pt x="515" y="43093"/>
                  <a:pt x="257" y="43088"/>
                  <a:pt x="-1" y="43079"/>
                </a:cubicBezTo>
                <a:lnTo>
                  <a:pt x="773" y="21493"/>
                </a:lnTo>
                <a:lnTo>
                  <a:pt x="2917" y="-1"/>
                </a:lnTo>
                <a:close/>
              </a:path>
            </a:pathLst>
          </a:custGeom>
          <a:noFill/>
          <a:ln w="28575"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58" name="Google Shape;1258;p65"/>
          <p:cNvSpPr/>
          <p:nvPr/>
        </p:nvSpPr>
        <p:spPr>
          <a:xfrm rot="10800000" flipH="1">
            <a:off x="7723188" y="2493963"/>
            <a:ext cx="1609725" cy="1158875"/>
          </a:xfrm>
          <a:custGeom>
            <a:avLst/>
            <a:gdLst/>
            <a:ahLst/>
            <a:cxnLst/>
            <a:rect l="l" t="t" r="r" b="b"/>
            <a:pathLst>
              <a:path w="24210" h="43200" fill="none" extrusionOk="0">
                <a:moveTo>
                  <a:pt x="1907" y="11"/>
                </a:moveTo>
                <a:cubicBezTo>
                  <a:pt x="2141" y="3"/>
                  <a:pt x="2375" y="-1"/>
                  <a:pt x="2610" y="0"/>
                </a:cubicBezTo>
                <a:cubicBezTo>
                  <a:pt x="14539" y="0"/>
                  <a:pt x="24210" y="9670"/>
                  <a:pt x="24210" y="21600"/>
                </a:cubicBezTo>
                <a:cubicBezTo>
                  <a:pt x="24210" y="33529"/>
                  <a:pt x="14539" y="43200"/>
                  <a:pt x="2610" y="43200"/>
                </a:cubicBezTo>
                <a:cubicBezTo>
                  <a:pt x="1737" y="43200"/>
                  <a:pt x="866" y="43147"/>
                  <a:pt x="0" y="43041"/>
                </a:cubicBezTo>
              </a:path>
              <a:path w="24210" h="43200" extrusionOk="0">
                <a:moveTo>
                  <a:pt x="1907" y="11"/>
                </a:moveTo>
                <a:cubicBezTo>
                  <a:pt x="2141" y="3"/>
                  <a:pt x="2375" y="-1"/>
                  <a:pt x="2610" y="0"/>
                </a:cubicBezTo>
                <a:cubicBezTo>
                  <a:pt x="14539" y="0"/>
                  <a:pt x="24210" y="9670"/>
                  <a:pt x="24210" y="21600"/>
                </a:cubicBezTo>
                <a:cubicBezTo>
                  <a:pt x="24210" y="33529"/>
                  <a:pt x="14539" y="43200"/>
                  <a:pt x="2610" y="43200"/>
                </a:cubicBezTo>
                <a:cubicBezTo>
                  <a:pt x="1737" y="43200"/>
                  <a:pt x="866" y="43147"/>
                  <a:pt x="0" y="43041"/>
                </a:cubicBezTo>
                <a:lnTo>
                  <a:pt x="2610" y="21600"/>
                </a:lnTo>
                <a:lnTo>
                  <a:pt x="1907" y="11"/>
                </a:lnTo>
                <a:close/>
              </a:path>
            </a:pathLst>
          </a:custGeom>
          <a:noFill/>
          <a:ln w="28575" cap="flat" cmpd="sng">
            <a:solidFill>
              <a:srgbClr val="D60093"/>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59" name="Google Shape;1259;p65"/>
          <p:cNvSpPr txBox="1"/>
          <p:nvPr/>
        </p:nvSpPr>
        <p:spPr>
          <a:xfrm>
            <a:off x="5683251" y="914400"/>
            <a:ext cx="350837"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a:t>
            </a:r>
            <a:endParaRPr/>
          </a:p>
        </p:txBody>
      </p:sp>
      <p:sp>
        <p:nvSpPr>
          <p:cNvPr id="1260" name="Google Shape;1260;p65"/>
          <p:cNvSpPr txBox="1"/>
          <p:nvPr/>
        </p:nvSpPr>
        <p:spPr>
          <a:xfrm>
            <a:off x="5802312" y="4222750"/>
            <a:ext cx="360362"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µ</a:t>
            </a:r>
            <a:endParaRPr/>
          </a:p>
        </p:txBody>
      </p:sp>
      <p:sp>
        <p:nvSpPr>
          <p:cNvPr id="1261" name="Google Shape;1261;p65"/>
          <p:cNvSpPr txBox="1"/>
          <p:nvPr/>
        </p:nvSpPr>
        <p:spPr>
          <a:xfrm>
            <a:off x="2095501" y="2640012"/>
            <a:ext cx="604837" cy="830956"/>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1-</a:t>
            </a:r>
            <a:endParaRPr/>
          </a:p>
        </p:txBody>
      </p:sp>
      <p:sp>
        <p:nvSpPr>
          <p:cNvPr id="1262" name="Google Shape;1262;p65"/>
          <p:cNvSpPr txBox="1"/>
          <p:nvPr/>
        </p:nvSpPr>
        <p:spPr>
          <a:xfrm>
            <a:off x="9748837" y="2497137"/>
            <a:ext cx="614362"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1-µ</a:t>
            </a:r>
            <a:endParaRPr/>
          </a:p>
        </p:txBody>
      </p:sp>
      <p:sp>
        <p:nvSpPr>
          <p:cNvPr id="2" name="TextBox 1">
            <a:extLst>
              <a:ext uri="{FF2B5EF4-FFF2-40B4-BE49-F238E27FC236}">
                <a16:creationId xmlns:a16="http://schemas.microsoft.com/office/drawing/2014/main" id="{2F5973FC-A3EB-5394-0320-7DB836C742B5}"/>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grpSp>
        <p:nvGrpSpPr>
          <p:cNvPr id="1267" name="Google Shape;1267;p66"/>
          <p:cNvGrpSpPr/>
          <p:nvPr/>
        </p:nvGrpSpPr>
        <p:grpSpPr>
          <a:xfrm>
            <a:off x="1828800" y="1143000"/>
            <a:ext cx="8610600" cy="5715000"/>
            <a:chOff x="576" y="1224"/>
            <a:chExt cx="4368" cy="2197"/>
          </a:xfrm>
        </p:grpSpPr>
        <p:grpSp>
          <p:nvGrpSpPr>
            <p:cNvPr id="1268" name="Google Shape;1268;p66"/>
            <p:cNvGrpSpPr/>
            <p:nvPr/>
          </p:nvGrpSpPr>
          <p:grpSpPr>
            <a:xfrm>
              <a:off x="864" y="1224"/>
              <a:ext cx="4080" cy="1224"/>
              <a:chOff x="2520" y="3060"/>
              <a:chExt cx="8640" cy="3060"/>
            </a:xfrm>
          </p:grpSpPr>
          <p:grpSp>
            <p:nvGrpSpPr>
              <p:cNvPr id="1269" name="Google Shape;1269;p66"/>
              <p:cNvGrpSpPr/>
              <p:nvPr/>
            </p:nvGrpSpPr>
            <p:grpSpPr>
              <a:xfrm>
                <a:off x="2520" y="3240"/>
                <a:ext cx="2520" cy="540"/>
                <a:chOff x="2880" y="3240"/>
                <a:chExt cx="2160" cy="540"/>
              </a:xfrm>
            </p:grpSpPr>
            <p:sp>
              <p:nvSpPr>
                <p:cNvPr id="1270" name="Google Shape;1270;p66"/>
                <p:cNvSpPr/>
                <p:nvPr/>
              </p:nvSpPr>
              <p:spPr>
                <a:xfrm>
                  <a:off x="2880" y="3240"/>
                  <a:ext cx="2160" cy="540"/>
                </a:xfrm>
                <a:prstGeom prst="flowChartAlternate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271" name="Google Shape;1271;p66"/>
                <p:cNvSpPr txBox="1"/>
                <p:nvPr/>
              </p:nvSpPr>
              <p:spPr>
                <a:xfrm>
                  <a:off x="2925" y="3285"/>
                  <a:ext cx="1935"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     WaitingForSale</a:t>
                  </a:r>
                  <a:endParaRPr/>
                </a:p>
              </p:txBody>
            </p:sp>
          </p:grpSp>
          <p:grpSp>
            <p:nvGrpSpPr>
              <p:cNvPr id="1272" name="Google Shape;1272;p66"/>
              <p:cNvGrpSpPr/>
              <p:nvPr/>
            </p:nvGrpSpPr>
            <p:grpSpPr>
              <a:xfrm>
                <a:off x="7380" y="3240"/>
                <a:ext cx="2520" cy="540"/>
                <a:chOff x="2880" y="3240"/>
                <a:chExt cx="2160" cy="540"/>
              </a:xfrm>
            </p:grpSpPr>
            <p:sp>
              <p:nvSpPr>
                <p:cNvPr id="1273" name="Google Shape;1273;p66"/>
                <p:cNvSpPr/>
                <p:nvPr/>
              </p:nvSpPr>
              <p:spPr>
                <a:xfrm>
                  <a:off x="2880" y="3240"/>
                  <a:ext cx="2160" cy="540"/>
                </a:xfrm>
                <a:prstGeom prst="flowChartAlternate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274" name="Google Shape;1274;p66"/>
                <p:cNvSpPr txBox="1"/>
                <p:nvPr/>
              </p:nvSpPr>
              <p:spPr>
                <a:xfrm>
                  <a:off x="2925" y="3285"/>
                  <a:ext cx="1935"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       EnteringItems</a:t>
                  </a:r>
                  <a:endParaRPr/>
                </a:p>
              </p:txBody>
            </p:sp>
          </p:grpSp>
          <p:cxnSp>
            <p:nvCxnSpPr>
              <p:cNvPr id="1275" name="Google Shape;1275;p66"/>
              <p:cNvCxnSpPr/>
              <p:nvPr/>
            </p:nvCxnSpPr>
            <p:spPr>
              <a:xfrm>
                <a:off x="5040" y="3510"/>
                <a:ext cx="2340" cy="0"/>
              </a:xfrm>
              <a:prstGeom prst="straightConnector1">
                <a:avLst/>
              </a:prstGeom>
              <a:noFill/>
              <a:ln w="12700" cap="flat" cmpd="sng">
                <a:solidFill>
                  <a:srgbClr val="000000"/>
                </a:solidFill>
                <a:prstDash val="solid"/>
                <a:miter lim="800000"/>
                <a:headEnd type="none" w="med" len="med"/>
                <a:tailEnd type="stealth" w="med" len="med"/>
              </a:ln>
            </p:spPr>
          </p:cxnSp>
          <p:sp>
            <p:nvSpPr>
              <p:cNvPr id="1276" name="Google Shape;1276;p66"/>
              <p:cNvSpPr txBox="1"/>
              <p:nvPr/>
            </p:nvSpPr>
            <p:spPr>
              <a:xfrm>
                <a:off x="5580" y="3060"/>
                <a:ext cx="126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enterItem</a:t>
                </a:r>
                <a:endParaRPr/>
              </a:p>
            </p:txBody>
          </p:sp>
          <p:cxnSp>
            <p:nvCxnSpPr>
              <p:cNvPr id="1277" name="Google Shape;1277;p66"/>
              <p:cNvCxnSpPr/>
              <p:nvPr/>
            </p:nvCxnSpPr>
            <p:spPr>
              <a:xfrm rot="10800000">
                <a:off x="3780" y="3780"/>
                <a:ext cx="0" cy="2340"/>
              </a:xfrm>
              <a:prstGeom prst="straightConnector1">
                <a:avLst/>
              </a:prstGeom>
              <a:noFill/>
              <a:ln w="12700" cap="flat" cmpd="sng">
                <a:solidFill>
                  <a:srgbClr val="000000"/>
                </a:solidFill>
                <a:prstDash val="solid"/>
                <a:miter lim="800000"/>
                <a:headEnd type="none" w="med" len="med"/>
                <a:tailEnd type="triangle" w="med" len="med"/>
              </a:ln>
            </p:spPr>
          </p:cxnSp>
          <p:cxnSp>
            <p:nvCxnSpPr>
              <p:cNvPr id="1278" name="Google Shape;1278;p66"/>
              <p:cNvCxnSpPr/>
              <p:nvPr/>
            </p:nvCxnSpPr>
            <p:spPr>
              <a:xfrm>
                <a:off x="8640" y="3780"/>
                <a:ext cx="0" cy="1080"/>
              </a:xfrm>
              <a:prstGeom prst="straightConnector1">
                <a:avLst/>
              </a:prstGeom>
              <a:noFill/>
              <a:ln w="19050" cap="flat" cmpd="sng">
                <a:solidFill>
                  <a:srgbClr val="000000"/>
                </a:solidFill>
                <a:prstDash val="solid"/>
                <a:miter lim="800000"/>
                <a:headEnd type="none" w="med" len="med"/>
                <a:tailEnd type="triangle" w="med" len="med"/>
              </a:ln>
            </p:spPr>
          </p:cxnSp>
          <p:cxnSp>
            <p:nvCxnSpPr>
              <p:cNvPr id="1279" name="Google Shape;1279;p66"/>
              <p:cNvCxnSpPr/>
              <p:nvPr/>
            </p:nvCxnSpPr>
            <p:spPr>
              <a:xfrm rot="10800000">
                <a:off x="4320" y="3780"/>
                <a:ext cx="0" cy="1440"/>
              </a:xfrm>
              <a:prstGeom prst="straightConnector1">
                <a:avLst/>
              </a:prstGeom>
              <a:noFill/>
              <a:ln w="12700" cap="flat" cmpd="sng">
                <a:solidFill>
                  <a:srgbClr val="000000"/>
                </a:solidFill>
                <a:prstDash val="solid"/>
                <a:miter lim="800000"/>
                <a:headEnd type="none" w="med" len="med"/>
                <a:tailEnd type="triangle" w="med" len="med"/>
              </a:ln>
            </p:spPr>
          </p:cxnSp>
          <p:sp>
            <p:nvSpPr>
              <p:cNvPr id="1280" name="Google Shape;1280;p66"/>
              <p:cNvSpPr/>
              <p:nvPr/>
            </p:nvSpPr>
            <p:spPr>
              <a:xfrm rot="10800000" flipH="1">
                <a:off x="9861" y="3239"/>
                <a:ext cx="938" cy="540"/>
              </a:xfrm>
              <a:custGeom>
                <a:avLst/>
                <a:gdLst/>
                <a:ahLst/>
                <a:cxnLst/>
                <a:rect l="l" t="t" r="r" b="b"/>
                <a:pathLst>
                  <a:path w="25205" h="43200" fill="none" extrusionOk="0">
                    <a:moveTo>
                      <a:pt x="-1" y="302"/>
                    </a:moveTo>
                    <a:cubicBezTo>
                      <a:pt x="1191" y="101"/>
                      <a:pt x="2396" y="-1"/>
                      <a:pt x="3605" y="0"/>
                    </a:cubicBezTo>
                    <a:cubicBezTo>
                      <a:pt x="15534" y="0"/>
                      <a:pt x="25205" y="9670"/>
                      <a:pt x="25205" y="21600"/>
                    </a:cubicBezTo>
                    <a:cubicBezTo>
                      <a:pt x="25205" y="33529"/>
                      <a:pt x="15534" y="43200"/>
                      <a:pt x="3605" y="43200"/>
                    </a:cubicBezTo>
                    <a:cubicBezTo>
                      <a:pt x="2732" y="43200"/>
                      <a:pt x="1861" y="43147"/>
                      <a:pt x="995" y="43041"/>
                    </a:cubicBezTo>
                  </a:path>
                  <a:path w="25205" h="43200" extrusionOk="0">
                    <a:moveTo>
                      <a:pt x="-1" y="302"/>
                    </a:moveTo>
                    <a:cubicBezTo>
                      <a:pt x="1191" y="101"/>
                      <a:pt x="2396" y="-1"/>
                      <a:pt x="3605" y="0"/>
                    </a:cubicBezTo>
                    <a:cubicBezTo>
                      <a:pt x="15534" y="0"/>
                      <a:pt x="25205" y="9670"/>
                      <a:pt x="25205" y="21600"/>
                    </a:cubicBezTo>
                    <a:cubicBezTo>
                      <a:pt x="25205" y="33529"/>
                      <a:pt x="15534" y="43200"/>
                      <a:pt x="3605" y="43200"/>
                    </a:cubicBezTo>
                    <a:cubicBezTo>
                      <a:pt x="2732" y="43200"/>
                      <a:pt x="1861" y="43147"/>
                      <a:pt x="995" y="43041"/>
                    </a:cubicBezTo>
                    <a:lnTo>
                      <a:pt x="3605" y="21600"/>
                    </a:lnTo>
                    <a:lnTo>
                      <a:pt x="-1" y="302"/>
                    </a:lnTo>
                    <a:close/>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281" name="Google Shape;1281;p66"/>
              <p:cNvSpPr txBox="1"/>
              <p:nvPr/>
            </p:nvSpPr>
            <p:spPr>
              <a:xfrm>
                <a:off x="9900" y="3960"/>
                <a:ext cx="126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enterItem</a:t>
                </a:r>
                <a:endParaRPr/>
              </a:p>
            </p:txBody>
          </p:sp>
        </p:grpSp>
        <p:sp>
          <p:nvSpPr>
            <p:cNvPr id="1282" name="Google Shape;1282;p66"/>
            <p:cNvSpPr txBox="1"/>
            <p:nvPr/>
          </p:nvSpPr>
          <p:spPr>
            <a:xfrm>
              <a:off x="576" y="1405"/>
              <a:ext cx="3888" cy="2016"/>
            </a:xfrm>
            <a:prstGeom prst="rect">
              <a:avLst/>
            </a:prstGeom>
            <a:noFill/>
            <a:ln>
              <a:noFill/>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nvGrpSpPr>
            <p:cNvPr id="1283" name="Google Shape;1283;p66"/>
            <p:cNvGrpSpPr/>
            <p:nvPr/>
          </p:nvGrpSpPr>
          <p:grpSpPr>
            <a:xfrm>
              <a:off x="3087" y="1945"/>
              <a:ext cx="1134" cy="216"/>
              <a:chOff x="2880" y="3240"/>
              <a:chExt cx="2160" cy="540"/>
            </a:xfrm>
          </p:grpSpPr>
          <p:sp>
            <p:nvSpPr>
              <p:cNvPr id="1284" name="Google Shape;1284;p66"/>
              <p:cNvSpPr/>
              <p:nvPr/>
            </p:nvSpPr>
            <p:spPr>
              <a:xfrm>
                <a:off x="2880" y="3240"/>
                <a:ext cx="2160" cy="540"/>
              </a:xfrm>
              <a:prstGeom prst="flowChartAlternate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285" name="Google Shape;1285;p66"/>
              <p:cNvSpPr txBox="1"/>
              <p:nvPr/>
            </p:nvSpPr>
            <p:spPr>
              <a:xfrm>
                <a:off x="2925" y="3285"/>
                <a:ext cx="1935"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 WaitingForPayment</a:t>
                </a:r>
                <a:endParaRPr/>
              </a:p>
            </p:txBody>
          </p:sp>
        </p:grpSp>
        <p:grpSp>
          <p:nvGrpSpPr>
            <p:cNvPr id="1286" name="Google Shape;1286;p66"/>
            <p:cNvGrpSpPr/>
            <p:nvPr/>
          </p:nvGrpSpPr>
          <p:grpSpPr>
            <a:xfrm>
              <a:off x="900" y="2449"/>
              <a:ext cx="1134" cy="216"/>
              <a:chOff x="2880" y="3240"/>
              <a:chExt cx="2160" cy="540"/>
            </a:xfrm>
          </p:grpSpPr>
          <p:sp>
            <p:nvSpPr>
              <p:cNvPr id="1287" name="Google Shape;1287;p66"/>
              <p:cNvSpPr/>
              <p:nvPr/>
            </p:nvSpPr>
            <p:spPr>
              <a:xfrm>
                <a:off x="2880" y="3240"/>
                <a:ext cx="2160" cy="540"/>
              </a:xfrm>
              <a:prstGeom prst="flowChartAlternateProcess">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288" name="Google Shape;1288;p66"/>
              <p:cNvSpPr txBox="1"/>
              <p:nvPr/>
            </p:nvSpPr>
            <p:spPr>
              <a:xfrm>
                <a:off x="2925" y="3285"/>
                <a:ext cx="1935"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 AuthorizingPayment</a:t>
                </a:r>
                <a:endParaRPr/>
              </a:p>
            </p:txBody>
          </p:sp>
        </p:grpSp>
        <p:cxnSp>
          <p:nvCxnSpPr>
            <p:cNvPr id="1289" name="Google Shape;1289;p66"/>
            <p:cNvCxnSpPr/>
            <p:nvPr/>
          </p:nvCxnSpPr>
          <p:spPr>
            <a:xfrm rot="10800000">
              <a:off x="1710" y="2089"/>
              <a:ext cx="1377" cy="0"/>
            </a:xfrm>
            <a:prstGeom prst="straightConnector1">
              <a:avLst/>
            </a:prstGeom>
            <a:noFill/>
            <a:ln w="19050" cap="flat" cmpd="sng">
              <a:solidFill>
                <a:srgbClr val="000000"/>
              </a:solidFill>
              <a:prstDash val="solid"/>
              <a:miter lim="800000"/>
              <a:headEnd type="none" w="med" len="med"/>
              <a:tailEnd type="none" w="med" len="med"/>
            </a:ln>
          </p:spPr>
        </p:cxnSp>
        <p:cxnSp>
          <p:nvCxnSpPr>
            <p:cNvPr id="1290" name="Google Shape;1290;p66"/>
            <p:cNvCxnSpPr/>
            <p:nvPr/>
          </p:nvCxnSpPr>
          <p:spPr>
            <a:xfrm rot="10800000">
              <a:off x="2034" y="2515"/>
              <a:ext cx="1458" cy="0"/>
            </a:xfrm>
            <a:prstGeom prst="straightConnector1">
              <a:avLst/>
            </a:prstGeom>
            <a:noFill/>
            <a:ln w="12700" cap="flat" cmpd="sng">
              <a:solidFill>
                <a:srgbClr val="000000"/>
              </a:solidFill>
              <a:prstDash val="solid"/>
              <a:miter lim="800000"/>
              <a:headEnd type="none" w="med" len="med"/>
              <a:tailEnd type="triangle" w="med" len="med"/>
            </a:ln>
          </p:spPr>
        </p:cxnSp>
        <p:cxnSp>
          <p:nvCxnSpPr>
            <p:cNvPr id="1291" name="Google Shape;1291;p66"/>
            <p:cNvCxnSpPr/>
            <p:nvPr/>
          </p:nvCxnSpPr>
          <p:spPr>
            <a:xfrm rot="10800000">
              <a:off x="3492" y="2155"/>
              <a:ext cx="0" cy="360"/>
            </a:xfrm>
            <a:prstGeom prst="straightConnector1">
              <a:avLst/>
            </a:prstGeom>
            <a:noFill/>
            <a:ln w="19050" cap="flat" cmpd="sng">
              <a:solidFill>
                <a:srgbClr val="000000"/>
              </a:solidFill>
              <a:prstDash val="solid"/>
              <a:miter lim="800000"/>
              <a:headEnd type="none" w="med" len="med"/>
              <a:tailEnd type="none" w="med" len="med"/>
            </a:ln>
          </p:spPr>
        </p:cxnSp>
        <p:cxnSp>
          <p:nvCxnSpPr>
            <p:cNvPr id="1292" name="Google Shape;1292;p66"/>
            <p:cNvCxnSpPr/>
            <p:nvPr/>
          </p:nvCxnSpPr>
          <p:spPr>
            <a:xfrm rot="10800000">
              <a:off x="2034" y="2593"/>
              <a:ext cx="1863" cy="0"/>
            </a:xfrm>
            <a:prstGeom prst="straightConnector1">
              <a:avLst/>
            </a:prstGeom>
            <a:noFill/>
            <a:ln w="19050" cap="flat" cmpd="sng">
              <a:solidFill>
                <a:srgbClr val="000000"/>
              </a:solidFill>
              <a:prstDash val="solid"/>
              <a:miter lim="800000"/>
              <a:headEnd type="none" w="med" len="med"/>
              <a:tailEnd type="triangle" w="med" len="med"/>
            </a:ln>
          </p:spPr>
        </p:cxnSp>
        <p:cxnSp>
          <p:nvCxnSpPr>
            <p:cNvPr id="1293" name="Google Shape;1293;p66"/>
            <p:cNvCxnSpPr/>
            <p:nvPr/>
          </p:nvCxnSpPr>
          <p:spPr>
            <a:xfrm rot="10800000">
              <a:off x="3897" y="2161"/>
              <a:ext cx="0" cy="432"/>
            </a:xfrm>
            <a:prstGeom prst="straightConnector1">
              <a:avLst/>
            </a:prstGeom>
            <a:noFill/>
            <a:ln w="19050" cap="flat" cmpd="sng">
              <a:solidFill>
                <a:srgbClr val="000000"/>
              </a:solidFill>
              <a:prstDash val="solid"/>
              <a:miter lim="800000"/>
              <a:headEnd type="none" w="med" len="med"/>
              <a:tailEnd type="none" w="med" len="med"/>
            </a:ln>
          </p:spPr>
        </p:cxnSp>
        <p:sp>
          <p:nvSpPr>
            <p:cNvPr id="1294" name="Google Shape;1294;p66"/>
            <p:cNvSpPr txBox="1"/>
            <p:nvPr/>
          </p:nvSpPr>
          <p:spPr>
            <a:xfrm>
              <a:off x="2500" y="2665"/>
              <a:ext cx="1296" cy="14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makeChequePayment</a:t>
              </a:r>
              <a:endParaRPr/>
            </a:p>
          </p:txBody>
        </p:sp>
        <p:sp>
          <p:nvSpPr>
            <p:cNvPr id="1295" name="Google Shape;1295;p66"/>
            <p:cNvSpPr txBox="1"/>
            <p:nvPr/>
          </p:nvSpPr>
          <p:spPr>
            <a:xfrm>
              <a:off x="2196" y="2281"/>
              <a:ext cx="1134" cy="16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makeCreditPayment</a:t>
              </a:r>
              <a:endParaRPr/>
            </a:p>
          </p:txBody>
        </p:sp>
        <p:sp>
          <p:nvSpPr>
            <p:cNvPr id="1296" name="Google Shape;1296;p66"/>
            <p:cNvSpPr txBox="1"/>
            <p:nvPr/>
          </p:nvSpPr>
          <p:spPr>
            <a:xfrm>
              <a:off x="1872" y="1873"/>
              <a:ext cx="1134" cy="14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makeCashPayment</a:t>
              </a:r>
              <a:endParaRPr/>
            </a:p>
          </p:txBody>
        </p:sp>
        <p:sp>
          <p:nvSpPr>
            <p:cNvPr id="1297" name="Google Shape;1297;p66"/>
            <p:cNvSpPr txBox="1"/>
            <p:nvPr/>
          </p:nvSpPr>
          <p:spPr>
            <a:xfrm>
              <a:off x="738" y="1801"/>
              <a:ext cx="648" cy="14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handleReply</a:t>
              </a:r>
              <a:endParaRPr/>
            </a:p>
          </p:txBody>
        </p:sp>
        <p:sp>
          <p:nvSpPr>
            <p:cNvPr id="1298" name="Google Shape;1298;p66"/>
            <p:cNvSpPr txBox="1"/>
            <p:nvPr/>
          </p:nvSpPr>
          <p:spPr>
            <a:xfrm>
              <a:off x="3800" y="1657"/>
              <a:ext cx="520" cy="16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Arial"/>
                  <a:ea typeface="Arial"/>
                  <a:cs typeface="Arial"/>
                  <a:sym typeface="Arial"/>
                </a:rPr>
                <a:t>endSale</a:t>
              </a:r>
              <a:endParaRPr/>
            </a:p>
          </p:txBody>
        </p:sp>
      </p:grpSp>
      <p:sp>
        <p:nvSpPr>
          <p:cNvPr id="1299" name="Google Shape;1299;p66"/>
          <p:cNvSpPr/>
          <p:nvPr/>
        </p:nvSpPr>
        <p:spPr>
          <a:xfrm>
            <a:off x="3505200" y="82550"/>
            <a:ext cx="228600" cy="2286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1300" name="Google Shape;1300;p66"/>
          <p:cNvCxnSpPr/>
          <p:nvPr/>
        </p:nvCxnSpPr>
        <p:spPr>
          <a:xfrm>
            <a:off x="3602037" y="325437"/>
            <a:ext cx="0" cy="990600"/>
          </a:xfrm>
          <a:prstGeom prst="straightConnector1">
            <a:avLst/>
          </a:prstGeom>
          <a:noFill/>
          <a:ln w="19050" cap="flat" cmpd="sng">
            <a:solidFill>
              <a:schemeClr val="dk1"/>
            </a:solidFill>
            <a:prstDash val="solid"/>
            <a:miter lim="800000"/>
            <a:headEnd type="none" w="med" len="med"/>
            <a:tailEnd type="stealth" w="med" len="med"/>
          </a:ln>
        </p:spPr>
      </p:cxnSp>
      <p:sp>
        <p:nvSpPr>
          <p:cNvPr id="2" name="TextBox 1">
            <a:extLst>
              <a:ext uri="{FF2B5EF4-FFF2-40B4-BE49-F238E27FC236}">
                <a16:creationId xmlns:a16="http://schemas.microsoft.com/office/drawing/2014/main" id="{75445CA0-48DD-9B09-13CC-731F16B9AC41}"/>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PROCESS</a:t>
            </a:r>
            <a:endParaRPr lang="en-IN" sz="2400" b="1" dirty="0">
              <a:highlight>
                <a:srgbClr val="FFFF00"/>
              </a:highlight>
              <a:latin typeface="Maiandra GD" panose="020E0502030308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68"/>
          <p:cNvSpPr/>
          <p:nvPr/>
        </p:nvSpPr>
        <p:spPr>
          <a:xfrm>
            <a:off x="2895600" y="762000"/>
            <a:ext cx="1905000" cy="1752600"/>
          </a:xfrm>
          <a:prstGeom prst="ellipse">
            <a:avLst/>
          </a:prstGeom>
          <a:noFill/>
          <a:ln w="38100"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11" name="Google Shape;1311;p68"/>
          <p:cNvSpPr txBox="1"/>
          <p:nvPr/>
        </p:nvSpPr>
        <p:spPr>
          <a:xfrm>
            <a:off x="3048000" y="1295400"/>
            <a:ext cx="1524000" cy="519112"/>
          </a:xfrm>
          <a:prstGeom prst="rect">
            <a:avLst/>
          </a:prstGeom>
          <a:noFill/>
          <a:ln>
            <a:noFill/>
          </a:ln>
        </p:spPr>
        <p:txBody>
          <a:bodyPr spcFirstLastPara="1" wrap="square" lIns="91425" tIns="45700" rIns="91425" bIns="45700" anchor="t" anchorCtr="0">
            <a:spAutoFit/>
          </a:bodyPr>
          <a:lstStyle/>
          <a:p>
            <a:pPr>
              <a:buClr>
                <a:schemeClr val="dk1"/>
              </a:buClr>
              <a:buSzPts val="2800"/>
            </a:pPr>
            <a:r>
              <a:rPr lang="en-US" sz="2800" b="1">
                <a:solidFill>
                  <a:schemeClr val="dk1"/>
                </a:solidFill>
                <a:latin typeface="Times New Roman"/>
                <a:ea typeface="Times New Roman"/>
                <a:cs typeface="Times New Roman"/>
                <a:sym typeface="Times New Roman"/>
              </a:rPr>
              <a:t>  System</a:t>
            </a:r>
            <a:endParaRPr/>
          </a:p>
        </p:txBody>
      </p:sp>
      <p:sp>
        <p:nvSpPr>
          <p:cNvPr id="1312" name="Google Shape;1312;p68"/>
          <p:cNvSpPr/>
          <p:nvPr/>
        </p:nvSpPr>
        <p:spPr>
          <a:xfrm>
            <a:off x="2819400" y="4114800"/>
            <a:ext cx="1905000" cy="1752600"/>
          </a:xfrm>
          <a:prstGeom prst="ellipse">
            <a:avLst/>
          </a:prstGeom>
          <a:noFill/>
          <a:ln w="38100"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13" name="Google Shape;1313;p68"/>
          <p:cNvSpPr txBox="1"/>
          <p:nvPr/>
        </p:nvSpPr>
        <p:spPr>
          <a:xfrm>
            <a:off x="2971800" y="4648200"/>
            <a:ext cx="1524000" cy="519112"/>
          </a:xfrm>
          <a:prstGeom prst="rect">
            <a:avLst/>
          </a:prstGeom>
          <a:noFill/>
          <a:ln>
            <a:noFill/>
          </a:ln>
        </p:spPr>
        <p:txBody>
          <a:bodyPr spcFirstLastPara="1" wrap="square" lIns="91425" tIns="45700" rIns="91425" bIns="45700" anchor="t" anchorCtr="0">
            <a:spAutoFit/>
          </a:bodyPr>
          <a:lstStyle/>
          <a:p>
            <a:pPr>
              <a:buClr>
                <a:schemeClr val="dk1"/>
              </a:buClr>
              <a:buSzPts val="2800"/>
            </a:pPr>
            <a:r>
              <a:rPr lang="en-US" sz="2800" b="1">
                <a:solidFill>
                  <a:schemeClr val="dk1"/>
                </a:solidFill>
                <a:latin typeface="Times New Roman"/>
                <a:ea typeface="Times New Roman"/>
                <a:cs typeface="Times New Roman"/>
                <a:sym typeface="Times New Roman"/>
              </a:rPr>
              <a:t>  System</a:t>
            </a:r>
            <a:endParaRPr/>
          </a:p>
        </p:txBody>
      </p:sp>
      <p:grpSp>
        <p:nvGrpSpPr>
          <p:cNvPr id="1314" name="Google Shape;1314;p68"/>
          <p:cNvGrpSpPr/>
          <p:nvPr/>
        </p:nvGrpSpPr>
        <p:grpSpPr>
          <a:xfrm>
            <a:off x="7239000" y="2438400"/>
            <a:ext cx="1905000" cy="1752600"/>
            <a:chOff x="2208" y="1728"/>
            <a:chExt cx="1200" cy="1104"/>
          </a:xfrm>
        </p:grpSpPr>
        <p:sp>
          <p:nvSpPr>
            <p:cNvPr id="1315" name="Google Shape;1315;p68"/>
            <p:cNvSpPr/>
            <p:nvPr/>
          </p:nvSpPr>
          <p:spPr>
            <a:xfrm>
              <a:off x="2208" y="1728"/>
              <a:ext cx="1200" cy="1104"/>
            </a:xfrm>
            <a:prstGeom prst="ellipse">
              <a:avLst/>
            </a:prstGeom>
            <a:noFill/>
            <a:ln w="38100"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16" name="Google Shape;1316;p68"/>
            <p:cNvSpPr txBox="1"/>
            <p:nvPr/>
          </p:nvSpPr>
          <p:spPr>
            <a:xfrm>
              <a:off x="2304" y="2064"/>
              <a:ext cx="960" cy="327"/>
            </a:xfrm>
            <a:prstGeom prst="rect">
              <a:avLst/>
            </a:prstGeom>
            <a:noFill/>
            <a:ln>
              <a:noFill/>
            </a:ln>
          </p:spPr>
          <p:txBody>
            <a:bodyPr spcFirstLastPara="1" wrap="square" lIns="91425" tIns="45700" rIns="91425" bIns="45700" anchor="t" anchorCtr="0">
              <a:spAutoFit/>
            </a:bodyPr>
            <a:lstStyle/>
            <a:p>
              <a:pPr>
                <a:buClr>
                  <a:schemeClr val="dk1"/>
                </a:buClr>
                <a:buSzPts val="2800"/>
              </a:pPr>
              <a:r>
                <a:rPr lang="en-US" sz="2800" b="1">
                  <a:solidFill>
                    <a:schemeClr val="dk1"/>
                  </a:solidFill>
                  <a:latin typeface="Times New Roman"/>
                  <a:ea typeface="Times New Roman"/>
                  <a:cs typeface="Times New Roman"/>
                  <a:sym typeface="Times New Roman"/>
                </a:rPr>
                <a:t>  System</a:t>
              </a:r>
              <a:endParaRPr/>
            </a:p>
          </p:txBody>
        </p:sp>
      </p:grpSp>
      <p:sp>
        <p:nvSpPr>
          <p:cNvPr id="1317" name="Google Shape;1317;p68"/>
          <p:cNvSpPr/>
          <p:nvPr/>
        </p:nvSpPr>
        <p:spPr>
          <a:xfrm>
            <a:off x="2362200" y="228600"/>
            <a:ext cx="2971800" cy="2819400"/>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18" name="Google Shape;1318;p68"/>
          <p:cNvSpPr/>
          <p:nvPr/>
        </p:nvSpPr>
        <p:spPr>
          <a:xfrm>
            <a:off x="6705600" y="1905000"/>
            <a:ext cx="2971800" cy="2819400"/>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19" name="Google Shape;1319;p68"/>
          <p:cNvSpPr/>
          <p:nvPr/>
        </p:nvSpPr>
        <p:spPr>
          <a:xfrm>
            <a:off x="2286000" y="3581400"/>
            <a:ext cx="2971800" cy="2819400"/>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20" name="Google Shape;1320;p68"/>
          <p:cNvSpPr txBox="1"/>
          <p:nvPr/>
        </p:nvSpPr>
        <p:spPr>
          <a:xfrm>
            <a:off x="4648200" y="2971800"/>
            <a:ext cx="20574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Environment</a:t>
            </a:r>
            <a:endParaRPr/>
          </a:p>
        </p:txBody>
      </p:sp>
      <p:cxnSp>
        <p:nvCxnSpPr>
          <p:cNvPr id="1321" name="Google Shape;1321;p68"/>
          <p:cNvCxnSpPr/>
          <p:nvPr/>
        </p:nvCxnSpPr>
        <p:spPr>
          <a:xfrm rot="10800000">
            <a:off x="4267200" y="2743200"/>
            <a:ext cx="381000" cy="381000"/>
          </a:xfrm>
          <a:prstGeom prst="straightConnector1">
            <a:avLst/>
          </a:prstGeom>
          <a:noFill/>
          <a:ln w="38100" cap="flat" cmpd="sng">
            <a:solidFill>
              <a:schemeClr val="dk1"/>
            </a:solidFill>
            <a:prstDash val="solid"/>
            <a:miter lim="800000"/>
            <a:headEnd type="none" w="med" len="med"/>
            <a:tailEnd type="triangle" w="med" len="med"/>
          </a:ln>
        </p:spPr>
      </p:cxnSp>
      <p:cxnSp>
        <p:nvCxnSpPr>
          <p:cNvPr id="1322" name="Google Shape;1322;p68"/>
          <p:cNvCxnSpPr/>
          <p:nvPr/>
        </p:nvCxnSpPr>
        <p:spPr>
          <a:xfrm flipH="1">
            <a:off x="4191000" y="3352800"/>
            <a:ext cx="457200" cy="457200"/>
          </a:xfrm>
          <a:prstGeom prst="straightConnector1">
            <a:avLst/>
          </a:prstGeom>
          <a:noFill/>
          <a:ln w="38100" cap="flat" cmpd="sng">
            <a:solidFill>
              <a:schemeClr val="dk1"/>
            </a:solidFill>
            <a:prstDash val="solid"/>
            <a:miter lim="800000"/>
            <a:headEnd type="none" w="med" len="med"/>
            <a:tailEnd type="triangle" w="med" len="med"/>
          </a:ln>
        </p:spPr>
      </p:cxnSp>
      <p:cxnSp>
        <p:nvCxnSpPr>
          <p:cNvPr id="1323" name="Google Shape;1323;p68"/>
          <p:cNvCxnSpPr/>
          <p:nvPr/>
        </p:nvCxnSpPr>
        <p:spPr>
          <a:xfrm>
            <a:off x="6553200" y="3217862"/>
            <a:ext cx="457200" cy="457200"/>
          </a:xfrm>
          <a:prstGeom prst="straightConnector1">
            <a:avLst/>
          </a:prstGeom>
          <a:noFill/>
          <a:ln w="38100" cap="flat" cmpd="sng">
            <a:solidFill>
              <a:schemeClr val="dk1"/>
            </a:solidFill>
            <a:prstDash val="solid"/>
            <a:miter lim="800000"/>
            <a:headEnd type="none" w="med" len="med"/>
            <a:tailEnd type="triangle" w="med" len="med"/>
          </a:ln>
        </p:spPr>
      </p:cxnSp>
      <p:sp>
        <p:nvSpPr>
          <p:cNvPr id="1324" name="Google Shape;1324;p68"/>
          <p:cNvSpPr txBox="1"/>
          <p:nvPr/>
        </p:nvSpPr>
        <p:spPr>
          <a:xfrm>
            <a:off x="6934200" y="4876800"/>
            <a:ext cx="2667000" cy="457200"/>
          </a:xfrm>
          <a:prstGeom prst="rect">
            <a:avLst/>
          </a:prstGeom>
          <a:noFill/>
          <a:ln>
            <a:noFill/>
          </a:ln>
        </p:spPr>
        <p:txBody>
          <a:bodyPr spcFirstLastPara="1" wrap="square" lIns="91425" tIns="45700" rIns="91425" bIns="45700" anchor="t" anchorCtr="0">
            <a:spAutoFit/>
          </a:bodyPr>
          <a:lstStyle/>
          <a:p>
            <a:pPr algn="ctr">
              <a:buClr>
                <a:srgbClr val="CC0099"/>
              </a:buClr>
              <a:buSzPts val="2400"/>
            </a:pPr>
            <a:r>
              <a:rPr lang="en-US" sz="2400" b="1">
                <a:solidFill>
                  <a:srgbClr val="CC0099"/>
                </a:solidFill>
                <a:latin typeface="Times New Roman"/>
                <a:ea typeface="Times New Roman"/>
                <a:cs typeface="Times New Roman"/>
                <a:sym typeface="Times New Roman"/>
              </a:rPr>
              <a:t>Closed System</a:t>
            </a:r>
            <a:endParaRPr/>
          </a:p>
        </p:txBody>
      </p:sp>
      <p:sp>
        <p:nvSpPr>
          <p:cNvPr id="1325" name="Google Shape;1325;p68"/>
          <p:cNvSpPr txBox="1"/>
          <p:nvPr/>
        </p:nvSpPr>
        <p:spPr>
          <a:xfrm>
            <a:off x="4953000" y="1447800"/>
            <a:ext cx="2667000" cy="457200"/>
          </a:xfrm>
          <a:prstGeom prst="rect">
            <a:avLst/>
          </a:prstGeom>
          <a:noFill/>
          <a:ln>
            <a:noFill/>
          </a:ln>
        </p:spPr>
        <p:txBody>
          <a:bodyPr spcFirstLastPara="1" wrap="square" lIns="91425" tIns="45700" rIns="91425" bIns="45700" anchor="t" anchorCtr="0">
            <a:spAutoFit/>
          </a:bodyPr>
          <a:lstStyle/>
          <a:p>
            <a:pPr algn="ctr">
              <a:buClr>
                <a:srgbClr val="CC0099"/>
              </a:buClr>
              <a:buSzPts val="2400"/>
            </a:pPr>
            <a:r>
              <a:rPr lang="en-US" sz="2400" b="1">
                <a:solidFill>
                  <a:srgbClr val="CC0099"/>
                </a:solidFill>
                <a:latin typeface="Times New Roman"/>
                <a:ea typeface="Times New Roman"/>
                <a:cs typeface="Times New Roman"/>
                <a:sym typeface="Times New Roman"/>
              </a:rPr>
              <a:t>Open System</a:t>
            </a:r>
            <a:endParaRPr/>
          </a:p>
        </p:txBody>
      </p:sp>
      <p:sp>
        <p:nvSpPr>
          <p:cNvPr id="1326" name="Google Shape;1326;p68"/>
          <p:cNvSpPr txBox="1"/>
          <p:nvPr/>
        </p:nvSpPr>
        <p:spPr>
          <a:xfrm>
            <a:off x="5029200" y="5486400"/>
            <a:ext cx="2667000" cy="830956"/>
          </a:xfrm>
          <a:prstGeom prst="rect">
            <a:avLst/>
          </a:prstGeom>
          <a:noFill/>
          <a:ln>
            <a:noFill/>
          </a:ln>
        </p:spPr>
        <p:txBody>
          <a:bodyPr spcFirstLastPara="1" wrap="square" lIns="91425" tIns="45700" rIns="91425" bIns="45700" anchor="t" anchorCtr="0">
            <a:spAutoFit/>
          </a:bodyPr>
          <a:lstStyle/>
          <a:p>
            <a:pPr algn="ctr">
              <a:buClr>
                <a:srgbClr val="CC0099"/>
              </a:buClr>
              <a:buSzPts val="2400"/>
            </a:pPr>
            <a:r>
              <a:rPr lang="en-US" sz="2400" b="1">
                <a:solidFill>
                  <a:srgbClr val="CC0099"/>
                </a:solidFill>
                <a:latin typeface="Times New Roman"/>
                <a:ea typeface="Times New Roman"/>
                <a:cs typeface="Times New Roman"/>
                <a:sym typeface="Times New Roman"/>
              </a:rPr>
              <a:t>Relatively Closed System</a:t>
            </a:r>
            <a:endParaRPr/>
          </a:p>
        </p:txBody>
      </p:sp>
      <p:sp>
        <p:nvSpPr>
          <p:cNvPr id="2" name="TextBox 1">
            <a:extLst>
              <a:ext uri="{FF2B5EF4-FFF2-40B4-BE49-F238E27FC236}">
                <a16:creationId xmlns:a16="http://schemas.microsoft.com/office/drawing/2014/main" id="{7BC7AE4E-7C61-38D5-055E-8E49BC80D09C}"/>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19"/>
          <p:cNvGrpSpPr/>
          <p:nvPr/>
        </p:nvGrpSpPr>
        <p:grpSpPr>
          <a:xfrm>
            <a:off x="2286000" y="762000"/>
            <a:ext cx="7315200" cy="4724400"/>
            <a:chOff x="480" y="480"/>
            <a:chExt cx="4608" cy="2976"/>
          </a:xfrm>
        </p:grpSpPr>
        <p:cxnSp>
          <p:nvCxnSpPr>
            <p:cNvPr id="135" name="Google Shape;135;p19"/>
            <p:cNvCxnSpPr/>
            <p:nvPr/>
          </p:nvCxnSpPr>
          <p:spPr>
            <a:xfrm>
              <a:off x="1483" y="480"/>
              <a:ext cx="0" cy="2408"/>
            </a:xfrm>
            <a:prstGeom prst="straightConnector1">
              <a:avLst/>
            </a:prstGeom>
            <a:noFill/>
            <a:ln w="38100" cap="flat" cmpd="sng">
              <a:solidFill>
                <a:srgbClr val="000000"/>
              </a:solidFill>
              <a:prstDash val="solid"/>
              <a:miter lim="800000"/>
              <a:headEnd type="none" w="med" len="med"/>
              <a:tailEnd type="none" w="med" len="med"/>
            </a:ln>
          </p:spPr>
        </p:cxnSp>
        <p:cxnSp>
          <p:nvCxnSpPr>
            <p:cNvPr id="136" name="Google Shape;136;p19"/>
            <p:cNvCxnSpPr/>
            <p:nvPr/>
          </p:nvCxnSpPr>
          <p:spPr>
            <a:xfrm>
              <a:off x="1475" y="2878"/>
              <a:ext cx="2273" cy="0"/>
            </a:xfrm>
            <a:prstGeom prst="straightConnector1">
              <a:avLst/>
            </a:prstGeom>
            <a:noFill/>
            <a:ln w="38100" cap="flat" cmpd="sng">
              <a:solidFill>
                <a:srgbClr val="000000"/>
              </a:solidFill>
              <a:prstDash val="solid"/>
              <a:miter lim="800000"/>
              <a:headEnd type="none" w="med" len="med"/>
              <a:tailEnd type="none" w="med" len="med"/>
            </a:ln>
          </p:spPr>
        </p:cxnSp>
        <p:sp>
          <p:nvSpPr>
            <p:cNvPr id="137" name="Google Shape;137;p19"/>
            <p:cNvSpPr/>
            <p:nvPr/>
          </p:nvSpPr>
          <p:spPr>
            <a:xfrm rot="-4740000">
              <a:off x="2004" y="476"/>
              <a:ext cx="1565" cy="2393"/>
            </a:xfrm>
            <a:custGeom>
              <a:avLst/>
              <a:gdLst/>
              <a:ahLst/>
              <a:cxnLst/>
              <a:rect l="l" t="t" r="r" b="b"/>
              <a:pathLst>
                <a:path w="20391" h="21447" fill="none" extrusionOk="0">
                  <a:moveTo>
                    <a:pt x="2567" y="0"/>
                  </a:moveTo>
                  <a:cubicBezTo>
                    <a:pt x="10755" y="980"/>
                    <a:pt x="17670" y="6536"/>
                    <a:pt x="20390" y="14321"/>
                  </a:cubicBezTo>
                </a:path>
                <a:path w="20391" h="21447" extrusionOk="0">
                  <a:moveTo>
                    <a:pt x="2567" y="0"/>
                  </a:moveTo>
                  <a:cubicBezTo>
                    <a:pt x="10755" y="980"/>
                    <a:pt x="17670" y="6536"/>
                    <a:pt x="20390" y="14321"/>
                  </a:cubicBezTo>
                  <a:lnTo>
                    <a:pt x="0" y="21447"/>
                  </a:lnTo>
                  <a:lnTo>
                    <a:pt x="2567" y="0"/>
                  </a:lnTo>
                  <a:close/>
                </a:path>
              </a:pathLst>
            </a:cu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38" name="Google Shape;138;p19"/>
            <p:cNvSpPr/>
            <p:nvPr/>
          </p:nvSpPr>
          <p:spPr>
            <a:xfrm rot="-180000" flipH="1">
              <a:off x="1463" y="1607"/>
              <a:ext cx="1854" cy="989"/>
            </a:xfrm>
            <a:custGeom>
              <a:avLst/>
              <a:gdLst/>
              <a:ahLst/>
              <a:cxnLst/>
              <a:rect l="l" t="t" r="r" b="b"/>
              <a:pathLst>
                <a:path w="21515" h="21600" fill="none" extrusionOk="0">
                  <a:moveTo>
                    <a:pt x="-1" y="0"/>
                  </a:moveTo>
                  <a:cubicBezTo>
                    <a:pt x="11189" y="0"/>
                    <a:pt x="20525" y="8544"/>
                    <a:pt x="21515" y="19689"/>
                  </a:cubicBezTo>
                </a:path>
                <a:path w="21515" h="21600" extrusionOk="0">
                  <a:moveTo>
                    <a:pt x="-1" y="0"/>
                  </a:moveTo>
                  <a:cubicBezTo>
                    <a:pt x="11189" y="0"/>
                    <a:pt x="20525" y="8544"/>
                    <a:pt x="21515" y="19689"/>
                  </a:cubicBezTo>
                  <a:lnTo>
                    <a:pt x="0" y="21600"/>
                  </a:lnTo>
                  <a:lnTo>
                    <a:pt x="-1" y="0"/>
                  </a:lnTo>
                  <a:close/>
                </a:path>
              </a:pathLst>
            </a:cu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39" name="Google Shape;139;p19"/>
            <p:cNvCxnSpPr/>
            <p:nvPr/>
          </p:nvCxnSpPr>
          <p:spPr>
            <a:xfrm>
              <a:off x="1467" y="702"/>
              <a:ext cx="1787" cy="0"/>
            </a:xfrm>
            <a:prstGeom prst="straightConnector1">
              <a:avLst/>
            </a:prstGeom>
            <a:noFill/>
            <a:ln w="38100" cap="flat" cmpd="sng">
              <a:solidFill>
                <a:srgbClr val="000000"/>
              </a:solidFill>
              <a:prstDash val="solid"/>
              <a:miter lim="800000"/>
              <a:headEnd type="none" w="med" len="med"/>
              <a:tailEnd type="none" w="med" len="med"/>
            </a:ln>
          </p:spPr>
        </p:cxnSp>
        <p:sp>
          <p:nvSpPr>
            <p:cNvPr id="140" name="Google Shape;140;p19"/>
            <p:cNvSpPr txBox="1"/>
            <p:nvPr/>
          </p:nvSpPr>
          <p:spPr>
            <a:xfrm>
              <a:off x="3458" y="537"/>
              <a:ext cx="1630" cy="216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Hardware Cost</a:t>
              </a:r>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Software Maintenance Cost</a:t>
              </a:r>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Software Development Cost</a:t>
              </a:r>
              <a:endParaRPr/>
            </a:p>
          </p:txBody>
        </p:sp>
        <p:sp>
          <p:nvSpPr>
            <p:cNvPr id="141" name="Google Shape;141;p19"/>
            <p:cNvSpPr txBox="1"/>
            <p:nvPr/>
          </p:nvSpPr>
          <p:spPr>
            <a:xfrm>
              <a:off x="1695" y="3023"/>
              <a:ext cx="1418" cy="433"/>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Year</a:t>
              </a:r>
              <a:endParaRPr/>
            </a:p>
          </p:txBody>
        </p:sp>
        <p:cxnSp>
          <p:nvCxnSpPr>
            <p:cNvPr id="142" name="Google Shape;142;p19"/>
            <p:cNvCxnSpPr/>
            <p:nvPr/>
          </p:nvCxnSpPr>
          <p:spPr>
            <a:xfrm>
              <a:off x="2259" y="3196"/>
              <a:ext cx="509" cy="0"/>
            </a:xfrm>
            <a:prstGeom prst="straightConnector1">
              <a:avLst/>
            </a:prstGeom>
            <a:noFill/>
            <a:ln w="38100" cap="flat" cmpd="sng">
              <a:solidFill>
                <a:srgbClr val="000000"/>
              </a:solidFill>
              <a:prstDash val="solid"/>
              <a:miter lim="800000"/>
              <a:headEnd type="none" w="med" len="med"/>
              <a:tailEnd type="triangle" w="med" len="med"/>
            </a:ln>
          </p:spPr>
        </p:cxnSp>
        <p:sp>
          <p:nvSpPr>
            <p:cNvPr id="143" name="Google Shape;143;p19"/>
            <p:cNvSpPr txBox="1"/>
            <p:nvPr/>
          </p:nvSpPr>
          <p:spPr>
            <a:xfrm>
              <a:off x="480" y="903"/>
              <a:ext cx="870" cy="1821"/>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 Computer Cost</a:t>
              </a:r>
              <a:endParaRPr/>
            </a:p>
          </p:txBody>
        </p:sp>
        <p:cxnSp>
          <p:nvCxnSpPr>
            <p:cNvPr id="144" name="Google Shape;144;p19"/>
            <p:cNvCxnSpPr/>
            <p:nvPr/>
          </p:nvCxnSpPr>
          <p:spPr>
            <a:xfrm rot="10800000">
              <a:off x="888" y="865"/>
              <a:ext cx="0" cy="375"/>
            </a:xfrm>
            <a:prstGeom prst="straightConnector1">
              <a:avLst/>
            </a:prstGeom>
            <a:noFill/>
            <a:ln w="38100" cap="flat" cmpd="sng">
              <a:solidFill>
                <a:srgbClr val="000000"/>
              </a:solidFill>
              <a:prstDash val="solid"/>
              <a:miter lim="800000"/>
              <a:headEnd type="none" w="med" len="med"/>
              <a:tailEnd type="triangle" w="med" len="med"/>
            </a:ln>
          </p:spPr>
        </p:cxnSp>
      </p:grpSp>
      <p:sp>
        <p:nvSpPr>
          <p:cNvPr id="2" name="TextBox 1">
            <a:extLst>
              <a:ext uri="{FF2B5EF4-FFF2-40B4-BE49-F238E27FC236}">
                <a16:creationId xmlns:a16="http://schemas.microsoft.com/office/drawing/2014/main" id="{37BBC25C-9466-542F-DC31-1122D72C62AC}"/>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69"/>
          <p:cNvSpPr txBox="1"/>
          <p:nvPr/>
        </p:nvSpPr>
        <p:spPr>
          <a:xfrm>
            <a:off x="2209800" y="609600"/>
            <a:ext cx="7772400" cy="1143000"/>
          </a:xfrm>
          <a:prstGeom prst="rect">
            <a:avLst/>
          </a:prstGeom>
          <a:noFill/>
          <a:ln>
            <a:noFill/>
          </a:ln>
        </p:spPr>
        <p:txBody>
          <a:bodyPr spcFirstLastPara="1" wrap="square" lIns="91425" tIns="45700" rIns="91425" bIns="45700" anchor="ctr" anchorCtr="0">
            <a:noAutofit/>
          </a:bodyPr>
          <a:lstStyle/>
          <a:p>
            <a:pPr algn="ctr">
              <a:buClr>
                <a:schemeClr val="dk2"/>
              </a:buClr>
              <a:buSzPts val="4400"/>
            </a:pPr>
            <a:r>
              <a:rPr lang="en-US" sz="4400">
                <a:solidFill>
                  <a:schemeClr val="dk2"/>
                </a:solidFill>
                <a:latin typeface="Arial"/>
                <a:ea typeface="Arial"/>
                <a:cs typeface="Arial"/>
                <a:sym typeface="Arial"/>
              </a:rPr>
              <a:t>Mental Database</a:t>
            </a:r>
            <a:endParaRPr/>
          </a:p>
        </p:txBody>
      </p:sp>
      <p:grpSp>
        <p:nvGrpSpPr>
          <p:cNvPr id="1332" name="Google Shape;1332;p69"/>
          <p:cNvGrpSpPr/>
          <p:nvPr/>
        </p:nvGrpSpPr>
        <p:grpSpPr>
          <a:xfrm>
            <a:off x="3962400" y="2133601"/>
            <a:ext cx="6172200" cy="3649663"/>
            <a:chOff x="1536" y="1344"/>
            <a:chExt cx="3888" cy="2299"/>
          </a:xfrm>
        </p:grpSpPr>
        <p:sp>
          <p:nvSpPr>
            <p:cNvPr id="1333" name="Google Shape;1333;p69"/>
            <p:cNvSpPr/>
            <p:nvPr/>
          </p:nvSpPr>
          <p:spPr>
            <a:xfrm>
              <a:off x="1536" y="1590"/>
              <a:ext cx="1295" cy="1965"/>
            </a:xfrm>
            <a:custGeom>
              <a:avLst/>
              <a:gdLst/>
              <a:ahLst/>
              <a:cxnLst/>
              <a:rect l="l" t="t" r="r" b="b"/>
              <a:pathLst>
                <a:path w="21598" h="21570" fill="none" extrusionOk="0">
                  <a:moveTo>
                    <a:pt x="1131" y="-1"/>
                  </a:moveTo>
                  <a:cubicBezTo>
                    <a:pt x="12503" y="595"/>
                    <a:pt x="21459" y="9919"/>
                    <a:pt x="21598" y="21306"/>
                  </a:cubicBezTo>
                </a:path>
                <a:path w="21598" h="21570" extrusionOk="0">
                  <a:moveTo>
                    <a:pt x="1131" y="-1"/>
                  </a:moveTo>
                  <a:cubicBezTo>
                    <a:pt x="12503" y="595"/>
                    <a:pt x="21459" y="9919"/>
                    <a:pt x="21598" y="21306"/>
                  </a:cubicBezTo>
                  <a:lnTo>
                    <a:pt x="0" y="21570"/>
                  </a:lnTo>
                  <a:lnTo>
                    <a:pt x="1131" y="-1"/>
                  </a:lnTo>
                  <a:close/>
                </a:path>
              </a:pathLst>
            </a:custGeom>
            <a:no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34" name="Google Shape;1334;p69"/>
            <p:cNvSpPr/>
            <p:nvPr/>
          </p:nvSpPr>
          <p:spPr>
            <a:xfrm flipH="1">
              <a:off x="3168" y="1584"/>
              <a:ext cx="1296" cy="1942"/>
            </a:xfrm>
            <a:custGeom>
              <a:avLst/>
              <a:gdLst/>
              <a:ahLst/>
              <a:cxnLst/>
              <a:rect l="l" t="t" r="r" b="b"/>
              <a:pathLst>
                <a:path w="21600" h="21542" fill="none" extrusionOk="0">
                  <a:moveTo>
                    <a:pt x="1578" y="-1"/>
                  </a:moveTo>
                  <a:cubicBezTo>
                    <a:pt x="12864" y="826"/>
                    <a:pt x="21600" y="10224"/>
                    <a:pt x="21600" y="21542"/>
                  </a:cubicBezTo>
                </a:path>
                <a:path w="21600" h="21542" extrusionOk="0">
                  <a:moveTo>
                    <a:pt x="1578" y="-1"/>
                  </a:moveTo>
                  <a:cubicBezTo>
                    <a:pt x="12864" y="826"/>
                    <a:pt x="21600" y="10224"/>
                    <a:pt x="21600" y="21542"/>
                  </a:cubicBezTo>
                  <a:lnTo>
                    <a:pt x="0" y="21542"/>
                  </a:lnTo>
                  <a:lnTo>
                    <a:pt x="1578" y="-1"/>
                  </a:lnTo>
                  <a:close/>
                </a:path>
              </a:pathLst>
            </a:custGeom>
            <a:no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cxnSp>
          <p:nvCxnSpPr>
            <p:cNvPr id="1335" name="Google Shape;1335;p69"/>
            <p:cNvCxnSpPr/>
            <p:nvPr/>
          </p:nvCxnSpPr>
          <p:spPr>
            <a:xfrm>
              <a:off x="2832" y="3526"/>
              <a:ext cx="336" cy="0"/>
            </a:xfrm>
            <a:prstGeom prst="straightConnector1">
              <a:avLst/>
            </a:prstGeom>
            <a:noFill/>
            <a:ln w="28575" cap="flat" cmpd="sng">
              <a:solidFill>
                <a:srgbClr val="660033"/>
              </a:solidFill>
              <a:prstDash val="solid"/>
              <a:miter lim="800000"/>
              <a:headEnd type="none" w="med" len="med"/>
              <a:tailEnd type="none" w="med" len="med"/>
            </a:ln>
          </p:spPr>
        </p:cxnSp>
        <p:cxnSp>
          <p:nvCxnSpPr>
            <p:cNvPr id="1336" name="Google Shape;1336;p69"/>
            <p:cNvCxnSpPr/>
            <p:nvPr/>
          </p:nvCxnSpPr>
          <p:spPr>
            <a:xfrm>
              <a:off x="1584" y="1584"/>
              <a:ext cx="2784" cy="0"/>
            </a:xfrm>
            <a:prstGeom prst="straightConnector1">
              <a:avLst/>
            </a:prstGeom>
            <a:noFill/>
            <a:ln w="28575" cap="flat" cmpd="sng">
              <a:solidFill>
                <a:srgbClr val="660033"/>
              </a:solidFill>
              <a:prstDash val="solid"/>
              <a:miter lim="800000"/>
              <a:headEnd type="none" w="med" len="med"/>
              <a:tailEnd type="none" w="med" len="med"/>
            </a:ln>
          </p:spPr>
        </p:cxnSp>
        <p:sp>
          <p:nvSpPr>
            <p:cNvPr id="1337" name="Google Shape;1337;p69"/>
            <p:cNvSpPr txBox="1"/>
            <p:nvPr/>
          </p:nvSpPr>
          <p:spPr>
            <a:xfrm>
              <a:off x="3552" y="3120"/>
              <a:ext cx="1392" cy="523"/>
            </a:xfrm>
            <a:prstGeom prst="rect">
              <a:avLst/>
            </a:prstGeom>
            <a:noFill/>
            <a:ln>
              <a:noFill/>
            </a:ln>
          </p:spPr>
          <p:txBody>
            <a:bodyPr spcFirstLastPara="1" wrap="square" lIns="91425" tIns="45700" rIns="91425" bIns="45700" anchor="t" anchorCtr="0">
              <a:spAutoFit/>
            </a:bodyPr>
            <a:lstStyle/>
            <a:p>
              <a:pPr>
                <a:buClr>
                  <a:srgbClr val="9900CC"/>
                </a:buClr>
                <a:buSzPts val="2400"/>
              </a:pPr>
              <a:r>
                <a:rPr lang="en-US" sz="2400" b="1">
                  <a:solidFill>
                    <a:srgbClr val="9900CC"/>
                  </a:solidFill>
                  <a:latin typeface="Times New Roman"/>
                  <a:ea typeface="Times New Roman"/>
                  <a:cs typeface="Times New Roman"/>
                  <a:sym typeface="Times New Roman"/>
                </a:rPr>
                <a:t>Numerical Data</a:t>
              </a:r>
              <a:endParaRPr/>
            </a:p>
          </p:txBody>
        </p:sp>
        <p:cxnSp>
          <p:nvCxnSpPr>
            <p:cNvPr id="1338" name="Google Shape;1338;p69"/>
            <p:cNvCxnSpPr/>
            <p:nvPr/>
          </p:nvCxnSpPr>
          <p:spPr>
            <a:xfrm>
              <a:off x="2592" y="2448"/>
              <a:ext cx="816" cy="0"/>
            </a:xfrm>
            <a:prstGeom prst="straightConnector1">
              <a:avLst/>
            </a:prstGeom>
            <a:noFill/>
            <a:ln w="28575" cap="flat" cmpd="sng">
              <a:solidFill>
                <a:srgbClr val="660033"/>
              </a:solidFill>
              <a:prstDash val="solid"/>
              <a:miter lim="800000"/>
              <a:headEnd type="none" w="med" len="med"/>
              <a:tailEnd type="none" w="med" len="med"/>
            </a:ln>
          </p:spPr>
        </p:cxnSp>
        <p:sp>
          <p:nvSpPr>
            <p:cNvPr id="1339" name="Google Shape;1339;p69"/>
            <p:cNvSpPr txBox="1"/>
            <p:nvPr/>
          </p:nvSpPr>
          <p:spPr>
            <a:xfrm>
              <a:off x="3648" y="2160"/>
              <a:ext cx="1440" cy="523"/>
            </a:xfrm>
            <a:prstGeom prst="rect">
              <a:avLst/>
            </a:prstGeom>
            <a:noFill/>
            <a:ln>
              <a:noFill/>
            </a:ln>
          </p:spPr>
          <p:txBody>
            <a:bodyPr spcFirstLastPara="1" wrap="square" lIns="91425" tIns="45700" rIns="91425" bIns="45700" anchor="t" anchorCtr="0">
              <a:spAutoFit/>
            </a:bodyPr>
            <a:lstStyle/>
            <a:p>
              <a:pPr>
                <a:buClr>
                  <a:srgbClr val="9900CC"/>
                </a:buClr>
                <a:buSzPts val="2400"/>
              </a:pPr>
              <a:r>
                <a:rPr lang="en-US" sz="2400" b="1">
                  <a:solidFill>
                    <a:srgbClr val="9900CC"/>
                  </a:solidFill>
                  <a:latin typeface="Times New Roman"/>
                  <a:ea typeface="Times New Roman"/>
                  <a:cs typeface="Times New Roman"/>
                  <a:sym typeface="Times New Roman"/>
                </a:rPr>
                <a:t>Descriptive Text</a:t>
              </a:r>
              <a:endParaRPr/>
            </a:p>
          </p:txBody>
        </p:sp>
        <p:sp>
          <p:nvSpPr>
            <p:cNvPr id="1340" name="Google Shape;1340;p69"/>
            <p:cNvSpPr txBox="1"/>
            <p:nvPr/>
          </p:nvSpPr>
          <p:spPr>
            <a:xfrm>
              <a:off x="4512" y="1344"/>
              <a:ext cx="912" cy="523"/>
            </a:xfrm>
            <a:prstGeom prst="rect">
              <a:avLst/>
            </a:prstGeom>
            <a:noFill/>
            <a:ln>
              <a:noFill/>
            </a:ln>
          </p:spPr>
          <p:txBody>
            <a:bodyPr spcFirstLastPara="1" wrap="square" lIns="91425" tIns="45700" rIns="91425" bIns="45700" anchor="t" anchorCtr="0">
              <a:spAutoFit/>
            </a:bodyPr>
            <a:lstStyle/>
            <a:p>
              <a:pPr>
                <a:buClr>
                  <a:srgbClr val="9900CC"/>
                </a:buClr>
                <a:buSzPts val="2400"/>
              </a:pPr>
              <a:r>
                <a:rPr lang="en-US" sz="2400" b="1">
                  <a:solidFill>
                    <a:srgbClr val="9900CC"/>
                  </a:solidFill>
                  <a:latin typeface="Times New Roman"/>
                  <a:ea typeface="Times New Roman"/>
                  <a:cs typeface="Times New Roman"/>
                  <a:sym typeface="Times New Roman"/>
                </a:rPr>
                <a:t>Mental Database</a:t>
              </a:r>
              <a:endParaRPr/>
            </a:p>
          </p:txBody>
        </p:sp>
      </p:grpSp>
      <p:sp>
        <p:nvSpPr>
          <p:cNvPr id="2" name="TextBox 1">
            <a:extLst>
              <a:ext uri="{FF2B5EF4-FFF2-40B4-BE49-F238E27FC236}">
                <a16:creationId xmlns:a16="http://schemas.microsoft.com/office/drawing/2014/main" id="{B58A71BE-C406-4297-3C7C-554935E836FD}"/>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70"/>
          <p:cNvSpPr txBox="1"/>
          <p:nvPr/>
        </p:nvSpPr>
        <p:spPr>
          <a:xfrm>
            <a:off x="2209800" y="609600"/>
            <a:ext cx="7772400" cy="1143000"/>
          </a:xfrm>
          <a:prstGeom prst="rect">
            <a:avLst/>
          </a:prstGeom>
          <a:noFill/>
          <a:ln>
            <a:noFill/>
          </a:ln>
        </p:spPr>
        <p:txBody>
          <a:bodyPr spcFirstLastPara="1" wrap="square" lIns="91425" tIns="45700" rIns="91425" bIns="45700" anchor="ctr" anchorCtr="0">
            <a:noAutofit/>
          </a:bodyPr>
          <a:lstStyle/>
          <a:p>
            <a:pPr algn="ctr">
              <a:buClr>
                <a:schemeClr val="dk2"/>
              </a:buClr>
              <a:buSzPts val="4400"/>
            </a:pPr>
            <a:r>
              <a:rPr lang="en-US" sz="4400">
                <a:solidFill>
                  <a:schemeClr val="dk2"/>
                </a:solidFill>
                <a:latin typeface="Arial"/>
                <a:ea typeface="Arial"/>
                <a:cs typeface="Arial"/>
                <a:sym typeface="Arial"/>
              </a:rPr>
              <a:t>Models &amp; Model Builders</a:t>
            </a:r>
            <a:endParaRPr/>
          </a:p>
        </p:txBody>
      </p:sp>
      <p:sp>
        <p:nvSpPr>
          <p:cNvPr id="1346" name="Google Shape;1346;p70"/>
          <p:cNvSpPr txBox="1"/>
          <p:nvPr/>
        </p:nvSpPr>
        <p:spPr>
          <a:xfrm>
            <a:off x="1752600" y="2971800"/>
            <a:ext cx="1600200" cy="850900"/>
          </a:xfrm>
          <a:prstGeom prst="rect">
            <a:avLst/>
          </a:prstGeom>
          <a:no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algn="ctr">
              <a:buClr>
                <a:srgbClr val="9900CC"/>
              </a:buClr>
              <a:buSzPts val="2400"/>
            </a:pPr>
            <a:r>
              <a:rPr lang="en-US" sz="2400" b="1">
                <a:solidFill>
                  <a:srgbClr val="9900CC"/>
                </a:solidFill>
                <a:latin typeface="Times New Roman"/>
                <a:ea typeface="Times New Roman"/>
                <a:cs typeface="Times New Roman"/>
                <a:sym typeface="Times New Roman"/>
              </a:rPr>
              <a:t>Model System 1</a:t>
            </a:r>
            <a:endParaRPr/>
          </a:p>
        </p:txBody>
      </p:sp>
      <p:sp>
        <p:nvSpPr>
          <p:cNvPr id="1347" name="Google Shape;1347;p70"/>
          <p:cNvSpPr/>
          <p:nvPr/>
        </p:nvSpPr>
        <p:spPr>
          <a:xfrm>
            <a:off x="5105400" y="2362200"/>
            <a:ext cx="2209800" cy="2057400"/>
          </a:xfrm>
          <a:prstGeom prst="ellipse">
            <a:avLst/>
          </a:prstGeom>
          <a:solidFill>
            <a:schemeClr val="lt1"/>
          </a:solid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48" name="Google Shape;1348;p70"/>
          <p:cNvSpPr txBox="1"/>
          <p:nvPr/>
        </p:nvSpPr>
        <p:spPr>
          <a:xfrm>
            <a:off x="5638800" y="2971800"/>
            <a:ext cx="1371600" cy="94615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  </a:t>
            </a:r>
            <a:r>
              <a:rPr lang="en-US" sz="2800" b="1">
                <a:solidFill>
                  <a:srgbClr val="FF3300"/>
                </a:solidFill>
                <a:latin typeface="Times New Roman"/>
                <a:ea typeface="Times New Roman"/>
                <a:cs typeface="Times New Roman"/>
                <a:sym typeface="Times New Roman"/>
              </a:rPr>
              <a:t>Real            System</a:t>
            </a:r>
            <a:endParaRPr/>
          </a:p>
        </p:txBody>
      </p:sp>
      <p:sp>
        <p:nvSpPr>
          <p:cNvPr id="1349" name="Google Shape;1349;p70"/>
          <p:cNvSpPr txBox="1"/>
          <p:nvPr/>
        </p:nvSpPr>
        <p:spPr>
          <a:xfrm>
            <a:off x="5410200" y="5410200"/>
            <a:ext cx="1676400" cy="850900"/>
          </a:xfrm>
          <a:prstGeom prst="rect">
            <a:avLst/>
          </a:prstGeom>
          <a:no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algn="ctr">
              <a:buClr>
                <a:srgbClr val="9900CC"/>
              </a:buClr>
              <a:buSzPts val="2400"/>
            </a:pPr>
            <a:r>
              <a:rPr lang="en-US" sz="2400" b="1">
                <a:solidFill>
                  <a:srgbClr val="9900CC"/>
                </a:solidFill>
                <a:latin typeface="Times New Roman"/>
                <a:ea typeface="Times New Roman"/>
                <a:cs typeface="Times New Roman"/>
                <a:sym typeface="Times New Roman"/>
              </a:rPr>
              <a:t>Model System 3</a:t>
            </a:r>
            <a:endParaRPr/>
          </a:p>
        </p:txBody>
      </p:sp>
      <p:sp>
        <p:nvSpPr>
          <p:cNvPr id="1350" name="Google Shape;1350;p70"/>
          <p:cNvSpPr txBox="1"/>
          <p:nvPr/>
        </p:nvSpPr>
        <p:spPr>
          <a:xfrm>
            <a:off x="8915400" y="2971800"/>
            <a:ext cx="1524000" cy="850900"/>
          </a:xfrm>
          <a:prstGeom prst="rect">
            <a:avLst/>
          </a:prstGeom>
          <a:no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algn="ctr">
              <a:buClr>
                <a:srgbClr val="9900CC"/>
              </a:buClr>
              <a:buSzPts val="2400"/>
            </a:pPr>
            <a:r>
              <a:rPr lang="en-US" sz="2400" b="1">
                <a:solidFill>
                  <a:srgbClr val="9900CC"/>
                </a:solidFill>
                <a:latin typeface="Times New Roman"/>
                <a:ea typeface="Times New Roman"/>
                <a:cs typeface="Times New Roman"/>
                <a:sym typeface="Times New Roman"/>
              </a:rPr>
              <a:t>Model System 2</a:t>
            </a:r>
            <a:endParaRPr/>
          </a:p>
        </p:txBody>
      </p:sp>
      <p:sp>
        <p:nvSpPr>
          <p:cNvPr id="1351" name="Google Shape;1351;p70"/>
          <p:cNvSpPr/>
          <p:nvPr/>
        </p:nvSpPr>
        <p:spPr>
          <a:xfrm>
            <a:off x="3424237" y="3363913"/>
            <a:ext cx="1604962" cy="1587"/>
          </a:xfrm>
          <a:custGeom>
            <a:avLst/>
            <a:gdLst/>
            <a:ahLst/>
            <a:cxnLst/>
            <a:rect l="l" t="t" r="r" b="b"/>
            <a:pathLst>
              <a:path w="1011" h="1" extrusionOk="0">
                <a:moveTo>
                  <a:pt x="1011" y="0"/>
                </a:moveTo>
                <a:lnTo>
                  <a:pt x="0" y="1"/>
                </a:lnTo>
              </a:path>
            </a:pathLst>
          </a:custGeom>
          <a:noFill/>
          <a:ln w="19050" cap="flat"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352" name="Google Shape;1352;p70"/>
          <p:cNvCxnSpPr/>
          <p:nvPr/>
        </p:nvCxnSpPr>
        <p:spPr>
          <a:xfrm>
            <a:off x="7391400" y="3429000"/>
            <a:ext cx="1447800" cy="0"/>
          </a:xfrm>
          <a:prstGeom prst="straightConnector1">
            <a:avLst/>
          </a:prstGeom>
          <a:noFill/>
          <a:ln w="19050" cap="flat" cmpd="sng">
            <a:solidFill>
              <a:schemeClr val="dk1"/>
            </a:solidFill>
            <a:prstDash val="solid"/>
            <a:miter lim="800000"/>
            <a:headEnd type="none" w="med" len="med"/>
            <a:tailEnd type="triangle" w="med" len="med"/>
          </a:ln>
        </p:spPr>
      </p:cxnSp>
      <p:cxnSp>
        <p:nvCxnSpPr>
          <p:cNvPr id="1353" name="Google Shape;1353;p70"/>
          <p:cNvCxnSpPr/>
          <p:nvPr/>
        </p:nvCxnSpPr>
        <p:spPr>
          <a:xfrm>
            <a:off x="6172200" y="4460875"/>
            <a:ext cx="0" cy="914400"/>
          </a:xfrm>
          <a:prstGeom prst="straightConnector1">
            <a:avLst/>
          </a:prstGeom>
          <a:noFill/>
          <a:ln w="19050" cap="flat" cmpd="sng">
            <a:solidFill>
              <a:schemeClr val="dk1"/>
            </a:solidFill>
            <a:prstDash val="solid"/>
            <a:miter lim="800000"/>
            <a:headEnd type="none" w="med" len="med"/>
            <a:tailEnd type="triangle" w="med" len="med"/>
          </a:ln>
        </p:spPr>
      </p:cxnSp>
      <p:sp>
        <p:nvSpPr>
          <p:cNvPr id="1354" name="Google Shape;1354;p70"/>
          <p:cNvSpPr txBox="1"/>
          <p:nvPr/>
        </p:nvSpPr>
        <p:spPr>
          <a:xfrm>
            <a:off x="3505200" y="2667000"/>
            <a:ext cx="1524000" cy="457200"/>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View 1</a:t>
            </a:r>
            <a:endParaRPr/>
          </a:p>
        </p:txBody>
      </p:sp>
      <p:sp>
        <p:nvSpPr>
          <p:cNvPr id="1355" name="Google Shape;1355;p70"/>
          <p:cNvSpPr txBox="1"/>
          <p:nvPr/>
        </p:nvSpPr>
        <p:spPr>
          <a:xfrm>
            <a:off x="7239000" y="2667000"/>
            <a:ext cx="1524000" cy="457200"/>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View 2</a:t>
            </a:r>
            <a:endParaRPr/>
          </a:p>
        </p:txBody>
      </p:sp>
      <p:sp>
        <p:nvSpPr>
          <p:cNvPr id="1356" name="Google Shape;1356;p70"/>
          <p:cNvSpPr txBox="1"/>
          <p:nvPr/>
        </p:nvSpPr>
        <p:spPr>
          <a:xfrm>
            <a:off x="6400800" y="4800600"/>
            <a:ext cx="1524000" cy="457200"/>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solidFill>
                  <a:schemeClr val="accent2"/>
                </a:solidFill>
                <a:latin typeface="Times New Roman"/>
                <a:ea typeface="Times New Roman"/>
                <a:cs typeface="Times New Roman"/>
                <a:sym typeface="Times New Roman"/>
              </a:rPr>
              <a:t>View 3</a:t>
            </a:r>
            <a:endParaRPr/>
          </a:p>
        </p:txBody>
      </p:sp>
      <p:sp>
        <p:nvSpPr>
          <p:cNvPr id="1357" name="Google Shape;1357;p70"/>
          <p:cNvSpPr/>
          <p:nvPr/>
        </p:nvSpPr>
        <p:spPr>
          <a:xfrm rot="-4260000">
            <a:off x="3810000" y="2133600"/>
            <a:ext cx="533400" cy="457200"/>
          </a:xfrm>
          <a:prstGeom prst="smileyFace">
            <a:avLst>
              <a:gd name="adj" fmla="val 4653"/>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58" name="Google Shape;1358;p70"/>
          <p:cNvSpPr/>
          <p:nvPr/>
        </p:nvSpPr>
        <p:spPr>
          <a:xfrm rot="3480000">
            <a:off x="7467600" y="2209800"/>
            <a:ext cx="533400" cy="457200"/>
          </a:xfrm>
          <a:prstGeom prst="smileyFace">
            <a:avLst>
              <a:gd name="adj" fmla="val 4653"/>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59" name="Google Shape;1359;p70"/>
          <p:cNvSpPr/>
          <p:nvPr/>
        </p:nvSpPr>
        <p:spPr>
          <a:xfrm rot="8280000">
            <a:off x="6705600" y="4343400"/>
            <a:ext cx="533400" cy="457200"/>
          </a:xfrm>
          <a:prstGeom prst="smileyFace">
            <a:avLst>
              <a:gd name="adj" fmla="val 4653"/>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ECAB83CC-7856-95E3-052D-2D64E78D8C6B}"/>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71"/>
          <p:cNvSpPr txBox="1"/>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lgn="ctr">
              <a:buClr>
                <a:schemeClr val="dk2"/>
              </a:buClr>
              <a:buSzPts val="4400"/>
            </a:pPr>
            <a:r>
              <a:rPr lang="en-US" sz="4400" b="1">
                <a:solidFill>
                  <a:schemeClr val="dk2"/>
                </a:solidFill>
                <a:latin typeface="Arial"/>
                <a:ea typeface="Arial"/>
                <a:cs typeface="Arial"/>
                <a:sym typeface="Arial"/>
              </a:rPr>
              <a:t>Feedback Loop Constituents</a:t>
            </a:r>
            <a:endParaRPr/>
          </a:p>
        </p:txBody>
      </p:sp>
      <p:sp>
        <p:nvSpPr>
          <p:cNvPr id="1365" name="Google Shape;1365;p71"/>
          <p:cNvSpPr txBox="1"/>
          <p:nvPr/>
        </p:nvSpPr>
        <p:spPr>
          <a:xfrm>
            <a:off x="1981200" y="1600200"/>
            <a:ext cx="8229600" cy="4525962"/>
          </a:xfrm>
          <a:prstGeom prst="rect">
            <a:avLst/>
          </a:prstGeom>
          <a:noFill/>
          <a:ln>
            <a:noFill/>
          </a:ln>
        </p:spPr>
        <p:txBody>
          <a:bodyPr spcFirstLastPara="1" wrap="square" lIns="91425" tIns="45700" rIns="91425" bIns="45700" anchor="t" anchorCtr="0">
            <a:noAutofit/>
          </a:bodyPr>
          <a:lstStyle/>
          <a:p>
            <a:pPr marL="742950" lvl="1" indent="-285750">
              <a:buClr>
                <a:srgbClr val="CC0000"/>
              </a:buClr>
              <a:buSzPts val="2800"/>
            </a:pPr>
            <a:r>
              <a:rPr lang="en-US" sz="2800" b="1">
                <a:solidFill>
                  <a:srgbClr val="CC0000"/>
                </a:solidFill>
                <a:latin typeface="Arial"/>
                <a:ea typeface="Arial"/>
                <a:cs typeface="Arial"/>
                <a:sym typeface="Arial"/>
              </a:rPr>
              <a:t>Feedback Loop</a:t>
            </a:r>
            <a:endParaRPr/>
          </a:p>
          <a:p>
            <a:pPr marL="742950" lvl="1" indent="-285750">
              <a:spcBef>
                <a:spcPts val="560"/>
              </a:spcBef>
              <a:buClr>
                <a:schemeClr val="dk1"/>
              </a:buClr>
              <a:buSzPts val="2800"/>
            </a:pPr>
            <a:r>
              <a:rPr lang="en-US" sz="2800" b="1">
                <a:solidFill>
                  <a:schemeClr val="dk1"/>
                </a:solidFill>
                <a:latin typeface="Arial"/>
                <a:ea typeface="Arial"/>
                <a:cs typeface="Arial"/>
                <a:sym typeface="Arial"/>
              </a:rPr>
              <a:t>	</a:t>
            </a:r>
            <a:r>
              <a:rPr lang="en-US" sz="2800" b="1">
                <a:solidFill>
                  <a:srgbClr val="9900CC"/>
                </a:solidFill>
                <a:latin typeface="Arial"/>
                <a:ea typeface="Arial"/>
                <a:cs typeface="Arial"/>
                <a:sym typeface="Arial"/>
              </a:rPr>
              <a:t>- State</a:t>
            </a:r>
            <a:endParaRPr/>
          </a:p>
          <a:p>
            <a:pPr marL="742950" lvl="1" indent="-285750">
              <a:spcBef>
                <a:spcPts val="560"/>
              </a:spcBef>
              <a:buClr>
                <a:srgbClr val="9900CC"/>
              </a:buClr>
              <a:buSzPts val="2800"/>
            </a:pPr>
            <a:r>
              <a:rPr lang="en-US" sz="2800" b="1">
                <a:solidFill>
                  <a:srgbClr val="9900CC"/>
                </a:solidFill>
                <a:latin typeface="Arial"/>
                <a:ea typeface="Arial"/>
                <a:cs typeface="Arial"/>
                <a:sym typeface="Arial"/>
              </a:rPr>
              <a:t>	- Flow</a:t>
            </a:r>
            <a:endParaRPr/>
          </a:p>
          <a:p>
            <a:pPr marL="1600200" lvl="3" indent="-228600">
              <a:spcBef>
                <a:spcPts val="560"/>
              </a:spcBef>
              <a:buClr>
                <a:srgbClr val="0000CC"/>
              </a:buClr>
              <a:buSzPts val="2800"/>
              <a:buFont typeface="Noto Sans Symbols"/>
              <a:buChar char="⮚"/>
            </a:pPr>
            <a:r>
              <a:rPr lang="en-US" sz="2800" b="1">
                <a:solidFill>
                  <a:srgbClr val="0000CC"/>
                </a:solidFill>
                <a:latin typeface="Arial"/>
                <a:ea typeface="Arial"/>
                <a:cs typeface="Arial"/>
                <a:sym typeface="Arial"/>
              </a:rPr>
              <a:t>Goal (Desired State)</a:t>
            </a:r>
            <a:endParaRPr/>
          </a:p>
          <a:p>
            <a:pPr marL="1600200" lvl="3" indent="-228600">
              <a:spcBef>
                <a:spcPts val="560"/>
              </a:spcBef>
              <a:buClr>
                <a:srgbClr val="0000CC"/>
              </a:buClr>
              <a:buSzPts val="2800"/>
              <a:buFont typeface="Noto Sans Symbols"/>
              <a:buChar char="⮚"/>
            </a:pPr>
            <a:r>
              <a:rPr lang="en-US" sz="2800" b="1">
                <a:solidFill>
                  <a:srgbClr val="0000CC"/>
                </a:solidFill>
                <a:latin typeface="Arial"/>
                <a:ea typeface="Arial"/>
                <a:cs typeface="Arial"/>
                <a:sym typeface="Arial"/>
              </a:rPr>
              <a:t>Observed State</a:t>
            </a:r>
            <a:endParaRPr/>
          </a:p>
          <a:p>
            <a:pPr marL="1600200" lvl="3" indent="-228600">
              <a:spcBef>
                <a:spcPts val="560"/>
              </a:spcBef>
              <a:buClr>
                <a:srgbClr val="0000CC"/>
              </a:buClr>
              <a:buSzPts val="2800"/>
              <a:buFont typeface="Noto Sans Symbols"/>
              <a:buChar char="⮚"/>
            </a:pPr>
            <a:r>
              <a:rPr lang="en-US" sz="2800" b="1">
                <a:solidFill>
                  <a:srgbClr val="0000CC"/>
                </a:solidFill>
                <a:latin typeface="Arial"/>
                <a:ea typeface="Arial"/>
                <a:cs typeface="Arial"/>
                <a:sym typeface="Arial"/>
              </a:rPr>
              <a:t>Discrepancy between </a:t>
            </a:r>
            <a:endParaRPr/>
          </a:p>
          <a:p>
            <a:pPr marL="1600200" lvl="3" indent="-228600">
              <a:spcBef>
                <a:spcPts val="560"/>
              </a:spcBef>
              <a:buClr>
                <a:srgbClr val="0000CC"/>
              </a:buClr>
              <a:buSzPts val="2800"/>
            </a:pPr>
            <a:r>
              <a:rPr lang="en-US" sz="2800" b="1">
                <a:solidFill>
                  <a:srgbClr val="0000CC"/>
                </a:solidFill>
                <a:latin typeface="Arial"/>
                <a:ea typeface="Arial"/>
                <a:cs typeface="Arial"/>
                <a:sym typeface="Arial"/>
              </a:rPr>
              <a:t>   goal and the observed state</a:t>
            </a:r>
            <a:endParaRPr/>
          </a:p>
          <a:p>
            <a:pPr marL="1600200" lvl="3" indent="-228600">
              <a:spcBef>
                <a:spcPts val="560"/>
              </a:spcBef>
              <a:buClr>
                <a:srgbClr val="0000CC"/>
              </a:buClr>
              <a:buSzPts val="2800"/>
              <a:buFont typeface="Noto Sans Symbols"/>
              <a:buChar char="⮚"/>
            </a:pPr>
            <a:r>
              <a:rPr lang="en-US" sz="2800" b="1">
                <a:solidFill>
                  <a:srgbClr val="0000CC"/>
                </a:solidFill>
                <a:latin typeface="Arial"/>
                <a:ea typeface="Arial"/>
                <a:cs typeface="Arial"/>
                <a:sym typeface="Arial"/>
              </a:rPr>
              <a:t>Action	</a:t>
            </a:r>
            <a:endParaRPr/>
          </a:p>
        </p:txBody>
      </p:sp>
      <p:sp>
        <p:nvSpPr>
          <p:cNvPr id="2" name="TextBox 1">
            <a:extLst>
              <a:ext uri="{FF2B5EF4-FFF2-40B4-BE49-F238E27FC236}">
                <a16:creationId xmlns:a16="http://schemas.microsoft.com/office/drawing/2014/main" id="{620AFF57-BC44-3BC0-45C7-6F2E7926F510}"/>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72"/>
          <p:cNvSpPr/>
          <p:nvPr/>
        </p:nvSpPr>
        <p:spPr>
          <a:xfrm>
            <a:off x="4953000" y="2743200"/>
            <a:ext cx="1219200" cy="11430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71" name="Google Shape;1371;p72"/>
          <p:cNvSpPr/>
          <p:nvPr/>
        </p:nvSpPr>
        <p:spPr>
          <a:xfrm>
            <a:off x="4419600" y="2362200"/>
            <a:ext cx="2209800" cy="19050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72" name="Google Shape;1372;p72"/>
          <p:cNvSpPr/>
          <p:nvPr/>
        </p:nvSpPr>
        <p:spPr>
          <a:xfrm>
            <a:off x="4114800" y="1981200"/>
            <a:ext cx="2895600" cy="25908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73" name="Google Shape;1373;p72"/>
          <p:cNvSpPr/>
          <p:nvPr/>
        </p:nvSpPr>
        <p:spPr>
          <a:xfrm>
            <a:off x="3886200" y="1676400"/>
            <a:ext cx="3505200" cy="32004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74" name="Google Shape;1374;p72"/>
          <p:cNvSpPr/>
          <p:nvPr/>
        </p:nvSpPr>
        <p:spPr>
          <a:xfrm>
            <a:off x="3657600" y="1447800"/>
            <a:ext cx="3962400" cy="36576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75" name="Google Shape;1375;p72"/>
          <p:cNvSpPr/>
          <p:nvPr/>
        </p:nvSpPr>
        <p:spPr>
          <a:xfrm>
            <a:off x="3352800" y="1066800"/>
            <a:ext cx="4572000" cy="44196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76" name="Google Shape;1376;p72"/>
          <p:cNvSpPr/>
          <p:nvPr/>
        </p:nvSpPr>
        <p:spPr>
          <a:xfrm>
            <a:off x="3048000" y="762000"/>
            <a:ext cx="5181600" cy="50292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77" name="Google Shape;1377;p72"/>
          <p:cNvSpPr/>
          <p:nvPr/>
        </p:nvSpPr>
        <p:spPr>
          <a:xfrm>
            <a:off x="2590800" y="381000"/>
            <a:ext cx="6096000" cy="57912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1378" name="Google Shape;1378;p72"/>
          <p:cNvSpPr txBox="1"/>
          <p:nvPr/>
        </p:nvSpPr>
        <p:spPr>
          <a:xfrm>
            <a:off x="5105400" y="3124200"/>
            <a:ext cx="9144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1</a:t>
            </a:r>
            <a:endParaRPr/>
          </a:p>
        </p:txBody>
      </p:sp>
      <p:sp>
        <p:nvSpPr>
          <p:cNvPr id="1379" name="Google Shape;1379;p72"/>
          <p:cNvSpPr txBox="1"/>
          <p:nvPr/>
        </p:nvSpPr>
        <p:spPr>
          <a:xfrm>
            <a:off x="6096000" y="3124200"/>
            <a:ext cx="41275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 2</a:t>
            </a:r>
            <a:endParaRPr/>
          </a:p>
        </p:txBody>
      </p:sp>
      <p:sp>
        <p:nvSpPr>
          <p:cNvPr id="1380" name="Google Shape;1380;p72"/>
          <p:cNvSpPr txBox="1"/>
          <p:nvPr/>
        </p:nvSpPr>
        <p:spPr>
          <a:xfrm>
            <a:off x="6629400" y="3124200"/>
            <a:ext cx="33655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3</a:t>
            </a:r>
            <a:endParaRPr/>
          </a:p>
        </p:txBody>
      </p:sp>
      <p:sp>
        <p:nvSpPr>
          <p:cNvPr id="1381" name="Google Shape;1381;p72"/>
          <p:cNvSpPr txBox="1"/>
          <p:nvPr/>
        </p:nvSpPr>
        <p:spPr>
          <a:xfrm>
            <a:off x="7010400" y="3124200"/>
            <a:ext cx="33655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4</a:t>
            </a:r>
            <a:endParaRPr/>
          </a:p>
        </p:txBody>
      </p:sp>
      <p:sp>
        <p:nvSpPr>
          <p:cNvPr id="1382" name="Google Shape;1382;p72"/>
          <p:cNvSpPr txBox="1"/>
          <p:nvPr/>
        </p:nvSpPr>
        <p:spPr>
          <a:xfrm>
            <a:off x="7315200" y="3124200"/>
            <a:ext cx="33655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5</a:t>
            </a:r>
            <a:endParaRPr/>
          </a:p>
        </p:txBody>
      </p:sp>
      <p:sp>
        <p:nvSpPr>
          <p:cNvPr id="1383" name="Google Shape;1383;p72"/>
          <p:cNvSpPr txBox="1"/>
          <p:nvPr/>
        </p:nvSpPr>
        <p:spPr>
          <a:xfrm>
            <a:off x="7620000" y="3124200"/>
            <a:ext cx="33655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6</a:t>
            </a:r>
            <a:endParaRPr/>
          </a:p>
        </p:txBody>
      </p:sp>
      <p:sp>
        <p:nvSpPr>
          <p:cNvPr id="1384" name="Google Shape;1384;p72"/>
          <p:cNvSpPr txBox="1"/>
          <p:nvPr/>
        </p:nvSpPr>
        <p:spPr>
          <a:xfrm>
            <a:off x="7848600" y="3124200"/>
            <a:ext cx="33655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7</a:t>
            </a:r>
            <a:endParaRPr/>
          </a:p>
        </p:txBody>
      </p:sp>
      <p:sp>
        <p:nvSpPr>
          <p:cNvPr id="1385" name="Google Shape;1385;p72"/>
          <p:cNvSpPr txBox="1"/>
          <p:nvPr/>
        </p:nvSpPr>
        <p:spPr>
          <a:xfrm>
            <a:off x="8305800" y="3124200"/>
            <a:ext cx="33655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8</a:t>
            </a:r>
            <a:endParaRPr/>
          </a:p>
        </p:txBody>
      </p:sp>
      <p:sp>
        <p:nvSpPr>
          <p:cNvPr id="2" name="TextBox 1">
            <a:extLst>
              <a:ext uri="{FF2B5EF4-FFF2-40B4-BE49-F238E27FC236}">
                <a16:creationId xmlns:a16="http://schemas.microsoft.com/office/drawing/2014/main" id="{3011AFF9-DAD7-A293-7AB6-4E724BE4AF4D}"/>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73"/>
          <p:cNvSpPr txBox="1"/>
          <p:nvPr/>
        </p:nvSpPr>
        <p:spPr>
          <a:xfrm>
            <a:off x="1466850" y="0"/>
            <a:ext cx="9144000" cy="6731000"/>
          </a:xfrm>
          <a:prstGeom prst="rect">
            <a:avLst/>
          </a:prstGeom>
          <a:noFill/>
          <a:ln>
            <a:noFill/>
          </a:ln>
        </p:spPr>
        <p:txBody>
          <a:bodyPr spcFirstLastPara="1" wrap="square" lIns="91425" tIns="45700" rIns="91425" bIns="45700" anchor="t" anchorCtr="0">
            <a:spAutoFit/>
          </a:bodyPr>
          <a:lstStyle/>
          <a:p>
            <a:pPr algn="just">
              <a:buClr>
                <a:schemeClr val="dk1"/>
              </a:buClr>
              <a:buSzPts val="2800"/>
            </a:pPr>
            <a:r>
              <a:rPr lang="en-US" sz="2800" b="1">
                <a:solidFill>
                  <a:schemeClr val="dk1"/>
                </a:solidFill>
                <a:latin typeface="Times New Roman"/>
                <a:ea typeface="Times New Roman"/>
                <a:cs typeface="Times New Roman"/>
                <a:sym typeface="Times New Roman"/>
              </a:rPr>
              <a:t>Eight levels of software separating a user form hardware</a:t>
            </a:r>
            <a:endParaRPr/>
          </a:p>
          <a:p>
            <a:pPr algn="just">
              <a:spcBef>
                <a:spcPts val="1400"/>
              </a:spcBef>
              <a:buClr>
                <a:schemeClr val="dk1"/>
              </a:buClr>
              <a:buSzPts val="2800"/>
            </a:pPr>
            <a:r>
              <a:rPr lang="en-US" sz="2800">
                <a:solidFill>
                  <a:schemeClr val="dk1"/>
                </a:solidFill>
                <a:latin typeface="Times New Roman"/>
                <a:ea typeface="Times New Roman"/>
                <a:cs typeface="Times New Roman"/>
                <a:sym typeface="Times New Roman"/>
              </a:rPr>
              <a:t> </a:t>
            </a:r>
            <a:endParaRPr/>
          </a:p>
          <a:p>
            <a:pPr algn="just">
              <a:spcBef>
                <a:spcPts val="1400"/>
              </a:spcBef>
              <a:buClr>
                <a:schemeClr val="dk1"/>
              </a:buClr>
              <a:buSzPts val="2400"/>
            </a:pPr>
            <a:r>
              <a:rPr lang="en-US" sz="2400" b="1" i="1">
                <a:solidFill>
                  <a:schemeClr val="dk1"/>
                </a:solidFill>
                <a:latin typeface="Times New Roman"/>
                <a:ea typeface="Times New Roman"/>
                <a:cs typeface="Times New Roman"/>
                <a:sym typeface="Times New Roman"/>
              </a:rPr>
              <a:t>A.  Hardware Logic</a:t>
            </a:r>
            <a:r>
              <a:rPr lang="en-US" sz="2800" b="1" i="1">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1. Machine Micrologic</a:t>
            </a:r>
            <a:endParaRPr/>
          </a:p>
          <a:p>
            <a:pPr algn="just">
              <a:spcBef>
                <a:spcPts val="1200"/>
              </a:spcBef>
              <a:buClr>
                <a:schemeClr val="dk1"/>
              </a:buClr>
              <a:buSzPts val="2400"/>
            </a:pPr>
            <a:r>
              <a:rPr lang="en-US" sz="2400" b="1" i="1">
                <a:solidFill>
                  <a:schemeClr val="dk1"/>
                </a:solidFill>
                <a:latin typeface="Times New Roman"/>
                <a:ea typeface="Times New Roman"/>
                <a:cs typeface="Times New Roman"/>
                <a:sym typeface="Times New Roman"/>
              </a:rPr>
              <a:t>B. System Software		</a:t>
            </a:r>
            <a:r>
              <a:rPr lang="en-US" sz="2400">
                <a:solidFill>
                  <a:schemeClr val="dk1"/>
                </a:solidFill>
                <a:latin typeface="Times New Roman"/>
                <a:ea typeface="Times New Roman"/>
                <a:cs typeface="Times New Roman"/>
                <a:sym typeface="Times New Roman"/>
              </a:rPr>
              <a:t>2.  Supervisor or Executive</a:t>
            </a:r>
            <a:endParaRPr/>
          </a:p>
          <a:p>
            <a:pPr algn="just">
              <a:spcBef>
                <a:spcPts val="1200"/>
              </a:spcBef>
              <a:buClr>
                <a:schemeClr val="dk1"/>
              </a:buClr>
              <a:buSzPts val="2400"/>
            </a:pPr>
            <a:r>
              <a:rPr lang="en-US" sz="2400">
                <a:solidFill>
                  <a:schemeClr val="dk1"/>
                </a:solidFill>
                <a:latin typeface="Times New Roman"/>
                <a:ea typeface="Times New Roman"/>
                <a:cs typeface="Times New Roman"/>
                <a:sym typeface="Times New Roman"/>
              </a:rPr>
              <a:t>    				3.  Operating System</a:t>
            </a:r>
            <a:endParaRPr/>
          </a:p>
          <a:p>
            <a:pPr algn="just">
              <a:spcBef>
                <a:spcPts val="1200"/>
              </a:spcBef>
              <a:buClr>
                <a:schemeClr val="dk1"/>
              </a:buClr>
              <a:buSzPts val="2400"/>
            </a:pPr>
            <a:r>
              <a:rPr lang="en-US" sz="2400">
                <a:solidFill>
                  <a:schemeClr val="dk1"/>
                </a:solidFill>
                <a:latin typeface="Times New Roman"/>
                <a:ea typeface="Times New Roman"/>
                <a:cs typeface="Times New Roman"/>
                <a:sym typeface="Times New Roman"/>
              </a:rPr>
              <a:t>    				4.  Language Translators</a:t>
            </a:r>
            <a:endParaRPr/>
          </a:p>
          <a:p>
            <a:pPr algn="just">
              <a:spcBef>
                <a:spcPts val="1200"/>
              </a:spcBef>
              <a:buClr>
                <a:schemeClr val="dk1"/>
              </a:buClr>
              <a:buSzPts val="2400"/>
            </a:pPr>
            <a:r>
              <a:rPr lang="en-US" sz="2400">
                <a:solidFill>
                  <a:schemeClr val="dk1"/>
                </a:solidFill>
                <a:latin typeface="Times New Roman"/>
                <a:ea typeface="Times New Roman"/>
                <a:cs typeface="Times New Roman"/>
                <a:sym typeface="Times New Roman"/>
              </a:rPr>
              <a:t>   				5.  Utility Programs</a:t>
            </a:r>
            <a:endParaRPr/>
          </a:p>
          <a:p>
            <a:pPr algn="just">
              <a:spcBef>
                <a:spcPts val="1200"/>
              </a:spcBef>
              <a:buClr>
                <a:schemeClr val="dk1"/>
              </a:buClr>
              <a:buSzPts val="2400"/>
            </a:pPr>
            <a:r>
              <a:rPr lang="en-US" sz="2400" b="1" i="1">
                <a:solidFill>
                  <a:schemeClr val="dk1"/>
                </a:solidFill>
                <a:latin typeface="Times New Roman"/>
                <a:ea typeface="Times New Roman"/>
                <a:cs typeface="Times New Roman"/>
                <a:sym typeface="Times New Roman"/>
              </a:rPr>
              <a:t>C. Application Software	</a:t>
            </a:r>
            <a:r>
              <a:rPr lang="en-US" sz="2400">
                <a:solidFill>
                  <a:schemeClr val="dk1"/>
                </a:solidFill>
                <a:latin typeface="Times New Roman"/>
                <a:ea typeface="Times New Roman"/>
                <a:cs typeface="Times New Roman"/>
                <a:sym typeface="Times New Roman"/>
              </a:rPr>
              <a:t>6.  Inquiry, file, and Database software</a:t>
            </a:r>
            <a:endParaRPr/>
          </a:p>
          <a:p>
            <a:pPr algn="just">
              <a:spcBef>
                <a:spcPts val="1200"/>
              </a:spcBef>
              <a:buClr>
                <a:schemeClr val="dk1"/>
              </a:buClr>
              <a:buSzPts val="2400"/>
            </a:pPr>
            <a:r>
              <a:rPr lang="en-US" sz="2400">
                <a:solidFill>
                  <a:schemeClr val="dk1"/>
                </a:solidFill>
                <a:latin typeface="Times New Roman"/>
                <a:ea typeface="Times New Roman"/>
                <a:cs typeface="Times New Roman"/>
                <a:sym typeface="Times New Roman"/>
              </a:rPr>
              <a:t>    				7.  Programming and Assembly Languages 				     and Programs    </a:t>
            </a:r>
            <a:endParaRPr/>
          </a:p>
          <a:p>
            <a:pPr algn="just">
              <a:spcBef>
                <a:spcPts val="1200"/>
              </a:spcBef>
              <a:buClr>
                <a:schemeClr val="dk1"/>
              </a:buClr>
              <a:buSzPts val="2400"/>
            </a:pPr>
            <a:r>
              <a:rPr lang="en-US" sz="2400" b="1" i="1">
                <a:solidFill>
                  <a:schemeClr val="dk1"/>
                </a:solidFill>
                <a:latin typeface="Times New Roman"/>
                <a:ea typeface="Times New Roman"/>
                <a:cs typeface="Times New Roman"/>
                <a:sym typeface="Times New Roman"/>
              </a:rPr>
              <a:t>D.  End-user Software	</a:t>
            </a:r>
            <a:r>
              <a:rPr lang="en-US" sz="2400">
                <a:solidFill>
                  <a:schemeClr val="dk1"/>
                </a:solidFill>
                <a:latin typeface="Times New Roman"/>
                <a:ea typeface="Times New Roman"/>
                <a:cs typeface="Times New Roman"/>
                <a:sym typeface="Times New Roman"/>
              </a:rPr>
              <a:t>8.  Fourth-Generation Languages and user 				      programs, such as SPSS, dbase-IV, 				      Lotus 1-2-3, SQL, etc.</a:t>
            </a:r>
            <a:endParaRPr/>
          </a:p>
        </p:txBody>
      </p:sp>
      <p:sp>
        <p:nvSpPr>
          <p:cNvPr id="2" name="TextBox 1">
            <a:extLst>
              <a:ext uri="{FF2B5EF4-FFF2-40B4-BE49-F238E27FC236}">
                <a16:creationId xmlns:a16="http://schemas.microsoft.com/office/drawing/2014/main" id="{9923A1DE-0415-6D2E-FBFB-455BDE024FCF}"/>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grpSp>
        <p:nvGrpSpPr>
          <p:cNvPr id="1395" name="Google Shape;1395;p74"/>
          <p:cNvGrpSpPr/>
          <p:nvPr/>
        </p:nvGrpSpPr>
        <p:grpSpPr>
          <a:xfrm>
            <a:off x="2286000" y="914400"/>
            <a:ext cx="6172200" cy="5029200"/>
            <a:chOff x="857" y="706"/>
            <a:chExt cx="3888" cy="3168"/>
          </a:xfrm>
        </p:grpSpPr>
        <p:cxnSp>
          <p:nvCxnSpPr>
            <p:cNvPr id="1396" name="Google Shape;1396;p74"/>
            <p:cNvCxnSpPr/>
            <p:nvPr/>
          </p:nvCxnSpPr>
          <p:spPr>
            <a:xfrm>
              <a:off x="2140" y="706"/>
              <a:ext cx="0" cy="2115"/>
            </a:xfrm>
            <a:prstGeom prst="straightConnector1">
              <a:avLst/>
            </a:prstGeom>
            <a:noFill/>
            <a:ln w="38100" cap="flat" cmpd="sng">
              <a:solidFill>
                <a:srgbClr val="000000"/>
              </a:solidFill>
              <a:prstDash val="solid"/>
              <a:miter lim="800000"/>
              <a:headEnd type="none" w="med" len="med"/>
              <a:tailEnd type="none" w="med" len="med"/>
            </a:ln>
          </p:spPr>
        </p:cxnSp>
        <p:cxnSp>
          <p:nvCxnSpPr>
            <p:cNvPr id="1397" name="Google Shape;1397;p74"/>
            <p:cNvCxnSpPr/>
            <p:nvPr/>
          </p:nvCxnSpPr>
          <p:spPr>
            <a:xfrm>
              <a:off x="2140" y="2831"/>
              <a:ext cx="2504" cy="0"/>
            </a:xfrm>
            <a:prstGeom prst="straightConnector1">
              <a:avLst/>
            </a:prstGeom>
            <a:noFill/>
            <a:ln w="38100" cap="flat" cmpd="sng">
              <a:solidFill>
                <a:srgbClr val="000000"/>
              </a:solidFill>
              <a:prstDash val="solid"/>
              <a:miter lim="800000"/>
              <a:headEnd type="none" w="med" len="med"/>
              <a:tailEnd type="none" w="med" len="med"/>
            </a:ln>
          </p:spPr>
        </p:cxnSp>
        <p:sp>
          <p:nvSpPr>
            <p:cNvPr id="1398" name="Google Shape;1398;p74"/>
            <p:cNvSpPr txBox="1"/>
            <p:nvPr/>
          </p:nvSpPr>
          <p:spPr>
            <a:xfrm>
              <a:off x="2251" y="2979"/>
              <a:ext cx="2494" cy="89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One			Many</a:t>
              </a:r>
              <a:endParaRPr/>
            </a:p>
            <a:p>
              <a:pPr>
                <a:buClr>
                  <a:schemeClr val="dk1"/>
                </a:buClr>
                <a:buSzPts val="1600"/>
              </a:pPr>
              <a:endParaRPr sz="1600" b="1">
                <a:solidFill>
                  <a:schemeClr val="dk1"/>
                </a:solidFill>
                <a:latin typeface="Times New Roman"/>
                <a:ea typeface="Times New Roman"/>
                <a:cs typeface="Times New Roman"/>
                <a:sym typeface="Times New Roman"/>
              </a:endParaRPr>
            </a:p>
            <a:p>
              <a:pPr>
                <a:buClr>
                  <a:schemeClr val="dk1"/>
                </a:buClr>
                <a:buSzPts val="1600"/>
              </a:pPr>
              <a:r>
                <a:rPr lang="en-US" sz="1600" b="1">
                  <a:solidFill>
                    <a:schemeClr val="dk1"/>
                  </a:solidFill>
                  <a:latin typeface="Times New Roman"/>
                  <a:ea typeface="Times New Roman"/>
                  <a:cs typeface="Times New Roman"/>
                  <a:sym typeface="Times New Roman"/>
                </a:rPr>
                <a:t>              Users</a:t>
              </a:r>
              <a:endParaRPr/>
            </a:p>
          </p:txBody>
        </p:sp>
        <p:cxnSp>
          <p:nvCxnSpPr>
            <p:cNvPr id="1399" name="Google Shape;1399;p74"/>
            <p:cNvCxnSpPr/>
            <p:nvPr/>
          </p:nvCxnSpPr>
          <p:spPr>
            <a:xfrm>
              <a:off x="3264" y="3360"/>
              <a:ext cx="757" cy="0"/>
            </a:xfrm>
            <a:prstGeom prst="straightConnector1">
              <a:avLst/>
            </a:prstGeom>
            <a:noFill/>
            <a:ln w="38100" cap="flat" cmpd="sng">
              <a:solidFill>
                <a:srgbClr val="000000"/>
              </a:solidFill>
              <a:prstDash val="solid"/>
              <a:miter lim="800000"/>
              <a:headEnd type="none" w="med" len="med"/>
              <a:tailEnd type="triangle" w="med" len="med"/>
            </a:ln>
          </p:spPr>
        </p:cxnSp>
        <p:sp>
          <p:nvSpPr>
            <p:cNvPr id="1400" name="Google Shape;1400;p74"/>
            <p:cNvSpPr txBox="1"/>
            <p:nvPr/>
          </p:nvSpPr>
          <p:spPr>
            <a:xfrm>
              <a:off x="857" y="981"/>
              <a:ext cx="1121" cy="183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endParaRPr sz="1600" b="1">
                <a:solidFill>
                  <a:schemeClr val="dk1"/>
                </a:solidFill>
                <a:latin typeface="Times New Roman"/>
                <a:ea typeface="Times New Roman"/>
                <a:cs typeface="Times New Roman"/>
                <a:sym typeface="Times New Roman"/>
              </a:endParaRPr>
            </a:p>
            <a:p>
              <a:pPr>
                <a:buClr>
                  <a:schemeClr val="dk1"/>
                </a:buClr>
                <a:buSzPts val="1600"/>
              </a:pPr>
              <a:r>
                <a:rPr lang="en-US" sz="1600" b="1">
                  <a:solidFill>
                    <a:schemeClr val="dk1"/>
                  </a:solidFill>
                  <a:latin typeface="Times New Roman"/>
                  <a:ea typeface="Times New Roman"/>
                  <a:cs typeface="Times New Roman"/>
                  <a:sym typeface="Times New Roman"/>
                </a:rPr>
                <a:t>Many</a:t>
              </a:r>
              <a:endParaRPr/>
            </a:p>
            <a:p>
              <a:pPr>
                <a:buClr>
                  <a:schemeClr val="dk1"/>
                </a:buClr>
                <a:buSzPts val="1600"/>
              </a:pPr>
              <a:endParaRPr sz="1600" b="1">
                <a:solidFill>
                  <a:schemeClr val="dk1"/>
                </a:solidFill>
                <a:latin typeface="Times New Roman"/>
                <a:ea typeface="Times New Roman"/>
                <a:cs typeface="Times New Roman"/>
                <a:sym typeface="Times New Roman"/>
              </a:endParaRPr>
            </a:p>
            <a:p>
              <a:pPr>
                <a:buClr>
                  <a:schemeClr val="dk1"/>
                </a:buClr>
                <a:buSzPts val="1600"/>
              </a:pPr>
              <a:endParaRPr sz="1600" b="1">
                <a:solidFill>
                  <a:schemeClr val="dk1"/>
                </a:solidFill>
                <a:latin typeface="Times New Roman"/>
                <a:ea typeface="Times New Roman"/>
                <a:cs typeface="Times New Roman"/>
                <a:sym typeface="Times New Roman"/>
              </a:endParaRPr>
            </a:p>
            <a:p>
              <a:pPr>
                <a:buClr>
                  <a:schemeClr val="dk1"/>
                </a:buClr>
                <a:buSzPts val="1600"/>
              </a:pPr>
              <a:r>
                <a:rPr lang="en-US" sz="1600" b="1">
                  <a:solidFill>
                    <a:schemeClr val="dk1"/>
                  </a:solidFill>
                  <a:latin typeface="Times New Roman"/>
                  <a:ea typeface="Times New Roman"/>
                  <a:cs typeface="Times New Roman"/>
                  <a:sym typeface="Times New Roman"/>
                </a:rPr>
                <a:t>        Developers</a:t>
              </a:r>
              <a:endParaRPr/>
            </a:p>
            <a:p>
              <a:pPr>
                <a:buClr>
                  <a:schemeClr val="dk1"/>
                </a:buClr>
                <a:buSzPts val="1600"/>
              </a:pPr>
              <a:endParaRPr sz="1600" b="1">
                <a:solidFill>
                  <a:schemeClr val="dk1"/>
                </a:solidFill>
                <a:latin typeface="Times New Roman"/>
                <a:ea typeface="Times New Roman"/>
                <a:cs typeface="Times New Roman"/>
                <a:sym typeface="Times New Roman"/>
              </a:endParaRPr>
            </a:p>
            <a:p>
              <a:pPr>
                <a:buClr>
                  <a:schemeClr val="dk1"/>
                </a:buClr>
                <a:buSzPts val="1600"/>
              </a:pPr>
              <a:endParaRPr sz="1600" b="1">
                <a:solidFill>
                  <a:schemeClr val="dk1"/>
                </a:solidFill>
                <a:latin typeface="Times New Roman"/>
                <a:ea typeface="Times New Roman"/>
                <a:cs typeface="Times New Roman"/>
                <a:sym typeface="Times New Roman"/>
              </a:endParaRPr>
            </a:p>
            <a:p>
              <a:pPr>
                <a:buClr>
                  <a:schemeClr val="dk1"/>
                </a:buClr>
                <a:buSzPts val="1600"/>
              </a:pPr>
              <a:r>
                <a:rPr lang="en-US" sz="1600" b="1">
                  <a:solidFill>
                    <a:schemeClr val="dk1"/>
                  </a:solidFill>
                  <a:latin typeface="Times New Roman"/>
                  <a:ea typeface="Times New Roman"/>
                  <a:cs typeface="Times New Roman"/>
                  <a:sym typeface="Times New Roman"/>
                </a:rPr>
                <a:t>One</a:t>
              </a:r>
              <a:endParaRPr/>
            </a:p>
          </p:txBody>
        </p:sp>
        <p:cxnSp>
          <p:nvCxnSpPr>
            <p:cNvPr id="1401" name="Google Shape;1401;p74"/>
            <p:cNvCxnSpPr/>
            <p:nvPr/>
          </p:nvCxnSpPr>
          <p:spPr>
            <a:xfrm rot="10800000">
              <a:off x="1536" y="1152"/>
              <a:ext cx="0" cy="433"/>
            </a:xfrm>
            <a:prstGeom prst="straightConnector1">
              <a:avLst/>
            </a:prstGeom>
            <a:noFill/>
            <a:ln w="38100" cap="flat" cmpd="sng">
              <a:solidFill>
                <a:srgbClr val="000000"/>
              </a:solidFill>
              <a:prstDash val="solid"/>
              <a:miter lim="800000"/>
              <a:headEnd type="none" w="med" len="med"/>
              <a:tailEnd type="triangle" w="med" len="med"/>
            </a:ln>
          </p:spPr>
        </p:cxnSp>
        <p:cxnSp>
          <p:nvCxnSpPr>
            <p:cNvPr id="1402" name="Google Shape;1402;p74"/>
            <p:cNvCxnSpPr/>
            <p:nvPr/>
          </p:nvCxnSpPr>
          <p:spPr>
            <a:xfrm>
              <a:off x="2150" y="972"/>
              <a:ext cx="2353" cy="0"/>
            </a:xfrm>
            <a:prstGeom prst="straightConnector1">
              <a:avLst/>
            </a:prstGeom>
            <a:noFill/>
            <a:ln w="38100" cap="flat" cmpd="sng">
              <a:solidFill>
                <a:srgbClr val="000000"/>
              </a:solidFill>
              <a:prstDash val="solid"/>
              <a:miter lim="800000"/>
              <a:headEnd type="none" w="med" len="med"/>
              <a:tailEnd type="none" w="med" len="med"/>
            </a:ln>
          </p:spPr>
        </p:cxnSp>
        <p:cxnSp>
          <p:nvCxnSpPr>
            <p:cNvPr id="1403" name="Google Shape;1403;p74"/>
            <p:cNvCxnSpPr/>
            <p:nvPr/>
          </p:nvCxnSpPr>
          <p:spPr>
            <a:xfrm>
              <a:off x="4503" y="962"/>
              <a:ext cx="0" cy="1869"/>
            </a:xfrm>
            <a:prstGeom prst="straightConnector1">
              <a:avLst/>
            </a:prstGeom>
            <a:noFill/>
            <a:ln w="38100" cap="flat" cmpd="sng">
              <a:solidFill>
                <a:srgbClr val="000000"/>
              </a:solidFill>
              <a:prstDash val="solid"/>
              <a:miter lim="800000"/>
              <a:headEnd type="none" w="med" len="med"/>
              <a:tailEnd type="none" w="med" len="med"/>
            </a:ln>
          </p:spPr>
        </p:cxnSp>
        <p:cxnSp>
          <p:nvCxnSpPr>
            <p:cNvPr id="1404" name="Google Shape;1404;p74"/>
            <p:cNvCxnSpPr/>
            <p:nvPr/>
          </p:nvCxnSpPr>
          <p:spPr>
            <a:xfrm>
              <a:off x="2150" y="1857"/>
              <a:ext cx="2353" cy="0"/>
            </a:xfrm>
            <a:prstGeom prst="straightConnector1">
              <a:avLst/>
            </a:prstGeom>
            <a:noFill/>
            <a:ln w="38100" cap="flat" cmpd="sng">
              <a:solidFill>
                <a:srgbClr val="000000"/>
              </a:solidFill>
              <a:prstDash val="solid"/>
              <a:miter lim="800000"/>
              <a:headEnd type="none" w="med" len="med"/>
              <a:tailEnd type="none" w="med" len="med"/>
            </a:ln>
          </p:spPr>
        </p:cxnSp>
        <p:cxnSp>
          <p:nvCxnSpPr>
            <p:cNvPr id="1405" name="Google Shape;1405;p74"/>
            <p:cNvCxnSpPr/>
            <p:nvPr/>
          </p:nvCxnSpPr>
          <p:spPr>
            <a:xfrm>
              <a:off x="3301" y="952"/>
              <a:ext cx="0" cy="1879"/>
            </a:xfrm>
            <a:prstGeom prst="straightConnector1">
              <a:avLst/>
            </a:prstGeom>
            <a:noFill/>
            <a:ln w="38100" cap="flat" cmpd="sng">
              <a:solidFill>
                <a:srgbClr val="000000"/>
              </a:solidFill>
              <a:prstDash val="solid"/>
              <a:miter lim="800000"/>
              <a:headEnd type="none" w="med" len="med"/>
              <a:tailEnd type="none" w="med" len="med"/>
            </a:ln>
          </p:spPr>
        </p:cxnSp>
        <p:sp>
          <p:nvSpPr>
            <p:cNvPr id="1406" name="Google Shape;1406;p74"/>
            <p:cNvSpPr txBox="1"/>
            <p:nvPr/>
          </p:nvSpPr>
          <p:spPr>
            <a:xfrm>
              <a:off x="2150" y="1188"/>
              <a:ext cx="1106" cy="546"/>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Programming</a:t>
              </a:r>
              <a:endParaRPr/>
            </a:p>
            <a:p>
              <a:pPr>
                <a:buClr>
                  <a:schemeClr val="dk1"/>
                </a:buClr>
                <a:buSzPts val="1600"/>
              </a:pPr>
              <a:r>
                <a:rPr lang="en-US" sz="1600" b="1">
                  <a:solidFill>
                    <a:schemeClr val="dk1"/>
                  </a:solidFill>
                  <a:latin typeface="Times New Roman"/>
                  <a:ea typeface="Times New Roman"/>
                  <a:cs typeface="Times New Roman"/>
                  <a:sym typeface="Times New Roman"/>
                </a:rPr>
                <a:t>System</a:t>
              </a:r>
              <a:endParaRPr/>
            </a:p>
            <a:p>
              <a:endParaRPr sz="1600" b="1">
                <a:solidFill>
                  <a:schemeClr val="dk1"/>
                </a:solidFill>
                <a:latin typeface="Times New Roman"/>
                <a:ea typeface="Times New Roman"/>
                <a:cs typeface="Times New Roman"/>
                <a:sym typeface="Times New Roman"/>
              </a:endParaRPr>
            </a:p>
          </p:txBody>
        </p:sp>
        <p:sp>
          <p:nvSpPr>
            <p:cNvPr id="1407" name="Google Shape;1407;p74"/>
            <p:cNvSpPr txBox="1"/>
            <p:nvPr/>
          </p:nvSpPr>
          <p:spPr>
            <a:xfrm>
              <a:off x="2251" y="2005"/>
              <a:ext cx="898" cy="69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Program</a:t>
              </a:r>
              <a:endParaRPr/>
            </a:p>
          </p:txBody>
        </p:sp>
        <p:sp>
          <p:nvSpPr>
            <p:cNvPr id="1408" name="Google Shape;1408;p74"/>
            <p:cNvSpPr txBox="1"/>
            <p:nvPr/>
          </p:nvSpPr>
          <p:spPr>
            <a:xfrm>
              <a:off x="3341" y="1965"/>
              <a:ext cx="1121" cy="778"/>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Programming</a:t>
              </a:r>
              <a:endParaRPr/>
            </a:p>
            <a:p>
              <a:pPr>
                <a:buClr>
                  <a:schemeClr val="dk1"/>
                </a:buClr>
                <a:buSzPts val="1600"/>
              </a:pPr>
              <a:r>
                <a:rPr lang="en-US" sz="1600" b="1">
                  <a:solidFill>
                    <a:schemeClr val="dk1"/>
                  </a:solidFill>
                  <a:latin typeface="Times New Roman"/>
                  <a:ea typeface="Times New Roman"/>
                  <a:cs typeface="Times New Roman"/>
                  <a:sym typeface="Times New Roman"/>
                </a:rPr>
                <a:t>Product</a:t>
              </a:r>
              <a:endParaRPr/>
            </a:p>
          </p:txBody>
        </p:sp>
        <p:sp>
          <p:nvSpPr>
            <p:cNvPr id="1409" name="Google Shape;1409;p74"/>
            <p:cNvSpPr txBox="1"/>
            <p:nvPr/>
          </p:nvSpPr>
          <p:spPr>
            <a:xfrm>
              <a:off x="3321" y="1051"/>
              <a:ext cx="1111" cy="767"/>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Programming</a:t>
              </a:r>
              <a:endParaRPr/>
            </a:p>
            <a:p>
              <a:pPr>
                <a:buClr>
                  <a:schemeClr val="dk1"/>
                </a:buClr>
                <a:buSzPts val="1600"/>
              </a:pPr>
              <a:r>
                <a:rPr lang="en-US" sz="1600" b="1">
                  <a:solidFill>
                    <a:schemeClr val="dk1"/>
                  </a:solidFill>
                  <a:latin typeface="Times New Roman"/>
                  <a:ea typeface="Times New Roman"/>
                  <a:cs typeface="Times New Roman"/>
                  <a:sym typeface="Times New Roman"/>
                </a:rPr>
                <a:t>System</a:t>
              </a:r>
              <a:endParaRPr/>
            </a:p>
            <a:p>
              <a:pPr>
                <a:buClr>
                  <a:schemeClr val="dk1"/>
                </a:buClr>
                <a:buSzPts val="1600"/>
              </a:pPr>
              <a:r>
                <a:rPr lang="en-US" sz="1600" b="1">
                  <a:solidFill>
                    <a:schemeClr val="dk1"/>
                  </a:solidFill>
                  <a:latin typeface="Times New Roman"/>
                  <a:ea typeface="Times New Roman"/>
                  <a:cs typeface="Times New Roman"/>
                  <a:sym typeface="Times New Roman"/>
                </a:rPr>
                <a:t>Product</a:t>
              </a:r>
              <a:endParaRPr/>
            </a:p>
          </p:txBody>
        </p:sp>
      </p:grpSp>
      <p:cxnSp>
        <p:nvCxnSpPr>
          <p:cNvPr id="1410" name="Google Shape;1410;p74"/>
          <p:cNvCxnSpPr/>
          <p:nvPr/>
        </p:nvCxnSpPr>
        <p:spPr>
          <a:xfrm>
            <a:off x="5726112" y="3832225"/>
            <a:ext cx="762000" cy="0"/>
          </a:xfrm>
          <a:prstGeom prst="straightConnector1">
            <a:avLst/>
          </a:prstGeom>
          <a:noFill/>
          <a:ln w="38100" cap="flat" cmpd="dbl">
            <a:solidFill>
              <a:schemeClr val="dk1"/>
            </a:solidFill>
            <a:prstDash val="solid"/>
            <a:miter lim="800000"/>
            <a:headEnd type="none" w="med" len="med"/>
            <a:tailEnd type="triangle" w="med" len="med"/>
          </a:ln>
        </p:spPr>
      </p:cxnSp>
      <p:sp>
        <p:nvSpPr>
          <p:cNvPr id="1411" name="Google Shape;1411;p74"/>
          <p:cNvSpPr txBox="1"/>
          <p:nvPr/>
        </p:nvSpPr>
        <p:spPr>
          <a:xfrm>
            <a:off x="6716712" y="3698875"/>
            <a:ext cx="914400" cy="336550"/>
          </a:xfrm>
          <a:prstGeom prst="rect">
            <a:avLst/>
          </a:prstGeom>
          <a:noFill/>
          <a:ln>
            <a:noFill/>
          </a:ln>
        </p:spPr>
        <p:txBody>
          <a:bodyPr spcFirstLastPara="1" wrap="square" lIns="91425" tIns="45700" rIns="91425" bIns="45700" anchor="t" anchorCtr="0">
            <a:spAutoFit/>
          </a:bodyPr>
          <a:lstStyle/>
          <a:p>
            <a:pPr>
              <a:buClr>
                <a:schemeClr val="dk1"/>
              </a:buClr>
              <a:buSzPts val="1600"/>
            </a:pPr>
            <a:r>
              <a:rPr lang="en-US" sz="1600" b="1">
                <a:solidFill>
                  <a:schemeClr val="dk1"/>
                </a:solidFill>
                <a:latin typeface="Times New Roman"/>
                <a:ea typeface="Times New Roman"/>
                <a:cs typeface="Times New Roman"/>
                <a:sym typeface="Times New Roman"/>
              </a:rPr>
              <a:t>X 3</a:t>
            </a:r>
            <a:endParaRPr/>
          </a:p>
        </p:txBody>
      </p:sp>
      <p:cxnSp>
        <p:nvCxnSpPr>
          <p:cNvPr id="1412" name="Google Shape;1412;p74"/>
          <p:cNvCxnSpPr/>
          <p:nvPr/>
        </p:nvCxnSpPr>
        <p:spPr>
          <a:xfrm rot="10800000">
            <a:off x="5497512" y="2384425"/>
            <a:ext cx="0" cy="533400"/>
          </a:xfrm>
          <a:prstGeom prst="straightConnector1">
            <a:avLst/>
          </a:prstGeom>
          <a:noFill/>
          <a:ln w="38100" cap="flat" cmpd="dbl">
            <a:solidFill>
              <a:schemeClr val="dk1"/>
            </a:solidFill>
            <a:prstDash val="solid"/>
            <a:miter lim="800000"/>
            <a:headEnd type="none" w="med" len="med"/>
            <a:tailEnd type="triangle" w="med" len="med"/>
          </a:ln>
        </p:spPr>
      </p:cxnSp>
      <p:sp>
        <p:nvSpPr>
          <p:cNvPr id="1413" name="Google Shape;1413;p74"/>
          <p:cNvSpPr txBox="1"/>
          <p:nvPr/>
        </p:nvSpPr>
        <p:spPr>
          <a:xfrm>
            <a:off x="5268912" y="2079625"/>
            <a:ext cx="685800" cy="336550"/>
          </a:xfrm>
          <a:prstGeom prst="rect">
            <a:avLst/>
          </a:prstGeom>
          <a:noFill/>
          <a:ln>
            <a:noFill/>
          </a:ln>
        </p:spPr>
        <p:txBody>
          <a:bodyPr spcFirstLastPara="1" wrap="square" lIns="91425" tIns="45700" rIns="91425" bIns="45700" anchor="t" anchorCtr="0">
            <a:spAutoFit/>
          </a:bodyPr>
          <a:lstStyle/>
          <a:p>
            <a:pPr>
              <a:buClr>
                <a:schemeClr val="dk1"/>
              </a:buClr>
              <a:buSzPts val="1600"/>
            </a:pPr>
            <a:r>
              <a:rPr lang="en-US" sz="1600" b="1">
                <a:solidFill>
                  <a:schemeClr val="dk1"/>
                </a:solidFill>
                <a:latin typeface="Times New Roman"/>
                <a:ea typeface="Times New Roman"/>
                <a:cs typeface="Times New Roman"/>
                <a:sym typeface="Times New Roman"/>
              </a:rPr>
              <a:t>X 3</a:t>
            </a:r>
            <a:endParaRPr/>
          </a:p>
        </p:txBody>
      </p:sp>
      <p:cxnSp>
        <p:nvCxnSpPr>
          <p:cNvPr id="1414" name="Google Shape;1414;p74"/>
          <p:cNvCxnSpPr/>
          <p:nvPr/>
        </p:nvCxnSpPr>
        <p:spPr>
          <a:xfrm rot="10800000" flipH="1">
            <a:off x="5802312" y="2460625"/>
            <a:ext cx="609600" cy="609600"/>
          </a:xfrm>
          <a:prstGeom prst="straightConnector1">
            <a:avLst/>
          </a:prstGeom>
          <a:noFill/>
          <a:ln w="38100" cap="flat" cmpd="dbl">
            <a:solidFill>
              <a:schemeClr val="dk1"/>
            </a:solidFill>
            <a:prstDash val="solid"/>
            <a:miter lim="800000"/>
            <a:headEnd type="none" w="med" len="med"/>
            <a:tailEnd type="triangle" w="med" len="med"/>
          </a:ln>
        </p:spPr>
      </p:cxnSp>
      <p:sp>
        <p:nvSpPr>
          <p:cNvPr id="1415" name="Google Shape;1415;p74"/>
          <p:cNvSpPr txBox="1"/>
          <p:nvPr/>
        </p:nvSpPr>
        <p:spPr>
          <a:xfrm>
            <a:off x="6411912" y="2308225"/>
            <a:ext cx="685800" cy="336550"/>
          </a:xfrm>
          <a:prstGeom prst="rect">
            <a:avLst/>
          </a:prstGeom>
          <a:noFill/>
          <a:ln>
            <a:noFill/>
          </a:ln>
        </p:spPr>
        <p:txBody>
          <a:bodyPr spcFirstLastPara="1" wrap="square" lIns="91425" tIns="45700" rIns="91425" bIns="45700" anchor="t" anchorCtr="0">
            <a:spAutoFit/>
          </a:bodyPr>
          <a:lstStyle/>
          <a:p>
            <a:pPr>
              <a:buClr>
                <a:schemeClr val="dk1"/>
              </a:buClr>
              <a:buSzPts val="1600"/>
            </a:pPr>
            <a:r>
              <a:rPr lang="en-US" sz="1600" b="1">
                <a:solidFill>
                  <a:schemeClr val="dk1"/>
                </a:solidFill>
                <a:latin typeface="Times New Roman"/>
                <a:ea typeface="Times New Roman"/>
                <a:cs typeface="Times New Roman"/>
                <a:sym typeface="Times New Roman"/>
              </a:rPr>
              <a:t>X 9</a:t>
            </a:r>
            <a:endParaRPr/>
          </a:p>
        </p:txBody>
      </p:sp>
      <p:sp>
        <p:nvSpPr>
          <p:cNvPr id="2" name="TextBox 1">
            <a:extLst>
              <a:ext uri="{FF2B5EF4-FFF2-40B4-BE49-F238E27FC236}">
                <a16:creationId xmlns:a16="http://schemas.microsoft.com/office/drawing/2014/main" id="{35DDE607-8C03-0F8B-5071-D9CC79991AFA}"/>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grpSp>
        <p:nvGrpSpPr>
          <p:cNvPr id="1420" name="Google Shape;1420;p75"/>
          <p:cNvGrpSpPr/>
          <p:nvPr/>
        </p:nvGrpSpPr>
        <p:grpSpPr>
          <a:xfrm>
            <a:off x="2514600" y="1752600"/>
            <a:ext cx="7010400" cy="3581400"/>
            <a:chOff x="4140" y="1440"/>
            <a:chExt cx="4320" cy="4320"/>
          </a:xfrm>
        </p:grpSpPr>
        <p:grpSp>
          <p:nvGrpSpPr>
            <p:cNvPr id="1421" name="Google Shape;1421;p75"/>
            <p:cNvGrpSpPr/>
            <p:nvPr/>
          </p:nvGrpSpPr>
          <p:grpSpPr>
            <a:xfrm>
              <a:off x="4140" y="1440"/>
              <a:ext cx="4025" cy="3910"/>
              <a:chOff x="2835" y="11100"/>
              <a:chExt cx="4025" cy="3910"/>
            </a:xfrm>
          </p:grpSpPr>
          <p:sp>
            <p:nvSpPr>
              <p:cNvPr id="1422" name="Google Shape;1422;p75"/>
              <p:cNvSpPr/>
              <p:nvPr/>
            </p:nvSpPr>
            <p:spPr>
              <a:xfrm>
                <a:off x="3755" y="11560"/>
                <a:ext cx="2415" cy="805"/>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nvGrpSpPr>
              <p:cNvPr id="1423" name="Google Shape;1423;p75"/>
              <p:cNvGrpSpPr/>
              <p:nvPr/>
            </p:nvGrpSpPr>
            <p:grpSpPr>
              <a:xfrm>
                <a:off x="3180" y="12825"/>
                <a:ext cx="920" cy="1150"/>
                <a:chOff x="3180" y="12825"/>
                <a:chExt cx="920" cy="1150"/>
              </a:xfrm>
            </p:grpSpPr>
            <p:sp>
              <p:nvSpPr>
                <p:cNvPr id="1424" name="Google Shape;1424;p75"/>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25" name="Google Shape;1425;p75"/>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nvGrpSpPr>
              <p:cNvPr id="1426" name="Google Shape;1426;p75"/>
              <p:cNvGrpSpPr/>
              <p:nvPr/>
            </p:nvGrpSpPr>
            <p:grpSpPr>
              <a:xfrm>
                <a:off x="4330" y="12825"/>
                <a:ext cx="920" cy="1150"/>
                <a:chOff x="3180" y="12825"/>
                <a:chExt cx="920" cy="1150"/>
              </a:xfrm>
            </p:grpSpPr>
            <p:sp>
              <p:nvSpPr>
                <p:cNvPr id="1427" name="Google Shape;1427;p75"/>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28" name="Google Shape;1428;p75"/>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nvGrpSpPr>
              <p:cNvPr id="1429" name="Google Shape;1429;p75"/>
              <p:cNvGrpSpPr/>
              <p:nvPr/>
            </p:nvGrpSpPr>
            <p:grpSpPr>
              <a:xfrm>
                <a:off x="5940" y="12825"/>
                <a:ext cx="920" cy="1150"/>
                <a:chOff x="3180" y="12825"/>
                <a:chExt cx="920" cy="1150"/>
              </a:xfrm>
            </p:grpSpPr>
            <p:sp>
              <p:nvSpPr>
                <p:cNvPr id="1430" name="Google Shape;1430;p75"/>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31" name="Google Shape;1431;p75"/>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cxnSp>
            <p:nvCxnSpPr>
              <p:cNvPr id="1432" name="Google Shape;1432;p75"/>
              <p:cNvCxnSpPr/>
              <p:nvPr/>
            </p:nvCxnSpPr>
            <p:spPr>
              <a:xfrm rot="10800000" flipH="1">
                <a:off x="2950" y="11905"/>
                <a:ext cx="1265" cy="1035"/>
              </a:xfrm>
              <a:prstGeom prst="straightConnector1">
                <a:avLst/>
              </a:prstGeom>
              <a:noFill/>
              <a:ln w="9525" cap="flat" cmpd="sng">
                <a:solidFill>
                  <a:srgbClr val="000000"/>
                </a:solidFill>
                <a:prstDash val="solid"/>
                <a:miter lim="800000"/>
                <a:headEnd type="none" w="med" len="med"/>
                <a:tailEnd type="triangle" w="med" len="med"/>
              </a:ln>
            </p:spPr>
          </p:cxnSp>
          <p:cxnSp>
            <p:nvCxnSpPr>
              <p:cNvPr id="1433" name="Google Shape;1433;p75"/>
              <p:cNvCxnSpPr/>
              <p:nvPr/>
            </p:nvCxnSpPr>
            <p:spPr>
              <a:xfrm rot="10800000">
                <a:off x="2835" y="13285"/>
                <a:ext cx="460" cy="0"/>
              </a:xfrm>
              <a:prstGeom prst="straightConnector1">
                <a:avLst/>
              </a:prstGeom>
              <a:noFill/>
              <a:ln w="9525" cap="flat" cmpd="sng">
                <a:solidFill>
                  <a:srgbClr val="000000"/>
                </a:solidFill>
                <a:prstDash val="solid"/>
                <a:miter lim="800000"/>
                <a:headEnd type="none" w="med" len="med"/>
                <a:tailEnd type="none" w="med" len="med"/>
              </a:ln>
            </p:spPr>
          </p:cxnSp>
          <p:cxnSp>
            <p:nvCxnSpPr>
              <p:cNvPr id="1434" name="Google Shape;1434;p75"/>
              <p:cNvCxnSpPr/>
              <p:nvPr/>
            </p:nvCxnSpPr>
            <p:spPr>
              <a:xfrm rot="10800000" flipH="1">
                <a:off x="2835" y="12940"/>
                <a:ext cx="115" cy="345"/>
              </a:xfrm>
              <a:prstGeom prst="straightConnector1">
                <a:avLst/>
              </a:prstGeom>
              <a:noFill/>
              <a:ln w="9525" cap="flat" cmpd="sng">
                <a:solidFill>
                  <a:srgbClr val="000000"/>
                </a:solidFill>
                <a:prstDash val="solid"/>
                <a:miter lim="800000"/>
                <a:headEnd type="none" w="med" len="med"/>
                <a:tailEnd type="none" w="med" len="med"/>
              </a:ln>
            </p:spPr>
          </p:cxnSp>
          <p:cxnSp>
            <p:nvCxnSpPr>
              <p:cNvPr id="1435" name="Google Shape;1435;p75"/>
              <p:cNvCxnSpPr/>
              <p:nvPr/>
            </p:nvCxnSpPr>
            <p:spPr>
              <a:xfrm rot="10800000">
                <a:off x="5365" y="12135"/>
                <a:ext cx="0" cy="1150"/>
              </a:xfrm>
              <a:prstGeom prst="straightConnector1">
                <a:avLst/>
              </a:prstGeom>
              <a:noFill/>
              <a:ln w="9525" cap="flat" cmpd="sng">
                <a:solidFill>
                  <a:srgbClr val="000000"/>
                </a:solidFill>
                <a:prstDash val="solid"/>
                <a:miter lim="800000"/>
                <a:headEnd type="none" w="med" len="med"/>
                <a:tailEnd type="triangle" w="med" len="med"/>
              </a:ln>
            </p:spPr>
          </p:cxnSp>
          <p:cxnSp>
            <p:nvCxnSpPr>
              <p:cNvPr id="1436" name="Google Shape;1436;p75"/>
              <p:cNvCxnSpPr/>
              <p:nvPr/>
            </p:nvCxnSpPr>
            <p:spPr>
              <a:xfrm rot="10800000">
                <a:off x="5135" y="13285"/>
                <a:ext cx="230" cy="0"/>
              </a:xfrm>
              <a:prstGeom prst="straightConnector1">
                <a:avLst/>
              </a:prstGeom>
              <a:noFill/>
              <a:ln w="9525" cap="flat" cmpd="sng">
                <a:solidFill>
                  <a:srgbClr val="000000"/>
                </a:solidFill>
                <a:prstDash val="solid"/>
                <a:miter lim="800000"/>
                <a:headEnd type="none" w="med" len="med"/>
                <a:tailEnd type="none" w="med" len="med"/>
              </a:ln>
            </p:spPr>
          </p:cxnSp>
          <p:cxnSp>
            <p:nvCxnSpPr>
              <p:cNvPr id="1437" name="Google Shape;1437;p75"/>
              <p:cNvCxnSpPr/>
              <p:nvPr/>
            </p:nvCxnSpPr>
            <p:spPr>
              <a:xfrm rot="10800000">
                <a:off x="5710" y="11905"/>
                <a:ext cx="0" cy="1265"/>
              </a:xfrm>
              <a:prstGeom prst="straightConnector1">
                <a:avLst/>
              </a:prstGeom>
              <a:noFill/>
              <a:ln w="9525" cap="flat" cmpd="sng">
                <a:solidFill>
                  <a:srgbClr val="000000"/>
                </a:solidFill>
                <a:prstDash val="solid"/>
                <a:miter lim="800000"/>
                <a:headEnd type="none" w="med" len="med"/>
                <a:tailEnd type="triangle" w="med" len="med"/>
              </a:ln>
            </p:spPr>
          </p:cxnSp>
          <p:cxnSp>
            <p:nvCxnSpPr>
              <p:cNvPr id="1438" name="Google Shape;1438;p75"/>
              <p:cNvCxnSpPr/>
              <p:nvPr/>
            </p:nvCxnSpPr>
            <p:spPr>
              <a:xfrm>
                <a:off x="5710" y="13170"/>
                <a:ext cx="460" cy="0"/>
              </a:xfrm>
              <a:prstGeom prst="straightConnector1">
                <a:avLst/>
              </a:prstGeom>
              <a:noFill/>
              <a:ln w="9525" cap="flat" cmpd="sng">
                <a:solidFill>
                  <a:srgbClr val="000000"/>
                </a:solidFill>
                <a:prstDash val="solid"/>
                <a:miter lim="800000"/>
                <a:headEnd type="none" w="med" len="med"/>
                <a:tailEnd type="none" w="med" len="med"/>
              </a:ln>
            </p:spPr>
          </p:cxnSp>
          <p:sp>
            <p:nvSpPr>
              <p:cNvPr id="1439" name="Google Shape;1439;p75"/>
              <p:cNvSpPr txBox="1"/>
              <p:nvPr/>
            </p:nvSpPr>
            <p:spPr>
              <a:xfrm>
                <a:off x="5365" y="13285"/>
                <a:ext cx="575" cy="34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a:t>
                </a:r>
                <a:endParaRPr/>
              </a:p>
            </p:txBody>
          </p:sp>
          <p:sp>
            <p:nvSpPr>
              <p:cNvPr id="1440" name="Google Shape;1440;p75"/>
              <p:cNvSpPr txBox="1"/>
              <p:nvPr/>
            </p:nvSpPr>
            <p:spPr>
              <a:xfrm>
                <a:off x="3640" y="11100"/>
                <a:ext cx="805" cy="4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Data</a:t>
                </a:r>
                <a:endParaRPr/>
              </a:p>
            </p:txBody>
          </p:sp>
          <p:sp>
            <p:nvSpPr>
              <p:cNvPr id="1441" name="Google Shape;1441;p75"/>
              <p:cNvSpPr txBox="1"/>
              <p:nvPr/>
            </p:nvSpPr>
            <p:spPr>
              <a:xfrm>
                <a:off x="3065" y="14320"/>
                <a:ext cx="1380" cy="69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Subprograms</a:t>
                </a:r>
                <a:endParaRPr/>
              </a:p>
            </p:txBody>
          </p:sp>
        </p:grpSp>
        <p:sp>
          <p:nvSpPr>
            <p:cNvPr id="1442" name="Google Shape;1442;p75"/>
            <p:cNvSpPr txBox="1"/>
            <p:nvPr/>
          </p:nvSpPr>
          <p:spPr>
            <a:xfrm>
              <a:off x="4140" y="5220"/>
              <a:ext cx="432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    Fig. 1: First-Generation Languages</a:t>
              </a:r>
              <a:endParaRPr/>
            </a:p>
          </p:txBody>
        </p:sp>
      </p:grpSp>
      <p:sp>
        <p:nvSpPr>
          <p:cNvPr id="2" name="TextBox 1">
            <a:extLst>
              <a:ext uri="{FF2B5EF4-FFF2-40B4-BE49-F238E27FC236}">
                <a16:creationId xmlns:a16="http://schemas.microsoft.com/office/drawing/2014/main" id="{BBE0D71E-D3D8-DC9B-9E71-1B807466096B}"/>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7" name="Google Shape;1447;p76"/>
          <p:cNvGrpSpPr/>
          <p:nvPr/>
        </p:nvGrpSpPr>
        <p:grpSpPr>
          <a:xfrm>
            <a:off x="2286000" y="1905001"/>
            <a:ext cx="7467600" cy="3209925"/>
            <a:chOff x="4320" y="6300"/>
            <a:chExt cx="4320" cy="4320"/>
          </a:xfrm>
        </p:grpSpPr>
        <p:grpSp>
          <p:nvGrpSpPr>
            <p:cNvPr id="1448" name="Google Shape;1448;p76"/>
            <p:cNvGrpSpPr/>
            <p:nvPr/>
          </p:nvGrpSpPr>
          <p:grpSpPr>
            <a:xfrm>
              <a:off x="4320" y="6300"/>
              <a:ext cx="4025" cy="3910"/>
              <a:chOff x="4500" y="1620"/>
              <a:chExt cx="4025" cy="3910"/>
            </a:xfrm>
          </p:grpSpPr>
          <p:sp>
            <p:nvSpPr>
              <p:cNvPr id="1449" name="Google Shape;1449;p76"/>
              <p:cNvSpPr/>
              <p:nvPr/>
            </p:nvSpPr>
            <p:spPr>
              <a:xfrm>
                <a:off x="5420" y="2080"/>
                <a:ext cx="2415" cy="805"/>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nvGrpSpPr>
              <p:cNvPr id="1450" name="Google Shape;1450;p76"/>
              <p:cNvGrpSpPr/>
              <p:nvPr/>
            </p:nvGrpSpPr>
            <p:grpSpPr>
              <a:xfrm>
                <a:off x="4845" y="3345"/>
                <a:ext cx="920" cy="1150"/>
                <a:chOff x="3180" y="12825"/>
                <a:chExt cx="920" cy="1150"/>
              </a:xfrm>
            </p:grpSpPr>
            <p:sp>
              <p:nvSpPr>
                <p:cNvPr id="1451" name="Google Shape;1451;p76"/>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52" name="Google Shape;1452;p76"/>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nvGrpSpPr>
              <p:cNvPr id="1453" name="Google Shape;1453;p76"/>
              <p:cNvGrpSpPr/>
              <p:nvPr/>
            </p:nvGrpSpPr>
            <p:grpSpPr>
              <a:xfrm>
                <a:off x="5995" y="3345"/>
                <a:ext cx="920" cy="1150"/>
                <a:chOff x="3180" y="12825"/>
                <a:chExt cx="920" cy="1150"/>
              </a:xfrm>
            </p:grpSpPr>
            <p:sp>
              <p:nvSpPr>
                <p:cNvPr id="1454" name="Google Shape;1454;p76"/>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55" name="Google Shape;1455;p76"/>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nvGrpSpPr>
              <p:cNvPr id="1456" name="Google Shape;1456;p76"/>
              <p:cNvGrpSpPr/>
              <p:nvPr/>
            </p:nvGrpSpPr>
            <p:grpSpPr>
              <a:xfrm>
                <a:off x="7605" y="3345"/>
                <a:ext cx="920" cy="1150"/>
                <a:chOff x="3180" y="12825"/>
                <a:chExt cx="920" cy="1150"/>
              </a:xfrm>
            </p:grpSpPr>
            <p:sp>
              <p:nvSpPr>
                <p:cNvPr id="1457" name="Google Shape;1457;p76"/>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58" name="Google Shape;1458;p76"/>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cxnSp>
            <p:nvCxnSpPr>
              <p:cNvPr id="1459" name="Google Shape;1459;p76"/>
              <p:cNvCxnSpPr/>
              <p:nvPr/>
            </p:nvCxnSpPr>
            <p:spPr>
              <a:xfrm rot="10800000" flipH="1">
                <a:off x="4615" y="2425"/>
                <a:ext cx="1265" cy="1035"/>
              </a:xfrm>
              <a:prstGeom prst="straightConnector1">
                <a:avLst/>
              </a:prstGeom>
              <a:noFill/>
              <a:ln w="9525" cap="flat" cmpd="sng">
                <a:solidFill>
                  <a:srgbClr val="000000"/>
                </a:solidFill>
                <a:prstDash val="solid"/>
                <a:miter lim="800000"/>
                <a:headEnd type="none" w="med" len="med"/>
                <a:tailEnd type="triangle" w="med" len="med"/>
              </a:ln>
            </p:spPr>
          </p:cxnSp>
          <p:cxnSp>
            <p:nvCxnSpPr>
              <p:cNvPr id="1460" name="Google Shape;1460;p76"/>
              <p:cNvCxnSpPr/>
              <p:nvPr/>
            </p:nvCxnSpPr>
            <p:spPr>
              <a:xfrm rot="10800000">
                <a:off x="4500" y="3805"/>
                <a:ext cx="460" cy="0"/>
              </a:xfrm>
              <a:prstGeom prst="straightConnector1">
                <a:avLst/>
              </a:prstGeom>
              <a:noFill/>
              <a:ln w="9525" cap="flat" cmpd="sng">
                <a:solidFill>
                  <a:srgbClr val="000000"/>
                </a:solidFill>
                <a:prstDash val="solid"/>
                <a:miter lim="800000"/>
                <a:headEnd type="none" w="med" len="med"/>
                <a:tailEnd type="none" w="med" len="med"/>
              </a:ln>
            </p:spPr>
          </p:cxnSp>
          <p:cxnSp>
            <p:nvCxnSpPr>
              <p:cNvPr id="1461" name="Google Shape;1461;p76"/>
              <p:cNvCxnSpPr/>
              <p:nvPr/>
            </p:nvCxnSpPr>
            <p:spPr>
              <a:xfrm rot="10800000" flipH="1">
                <a:off x="4500" y="3460"/>
                <a:ext cx="115" cy="345"/>
              </a:xfrm>
              <a:prstGeom prst="straightConnector1">
                <a:avLst/>
              </a:prstGeom>
              <a:noFill/>
              <a:ln w="9525" cap="flat" cmpd="sng">
                <a:solidFill>
                  <a:srgbClr val="000000"/>
                </a:solidFill>
                <a:prstDash val="solid"/>
                <a:miter lim="800000"/>
                <a:headEnd type="none" w="med" len="med"/>
                <a:tailEnd type="none" w="med" len="med"/>
              </a:ln>
            </p:spPr>
          </p:cxnSp>
          <p:cxnSp>
            <p:nvCxnSpPr>
              <p:cNvPr id="1462" name="Google Shape;1462;p76"/>
              <p:cNvCxnSpPr/>
              <p:nvPr/>
            </p:nvCxnSpPr>
            <p:spPr>
              <a:xfrm rot="10800000">
                <a:off x="7030" y="2655"/>
                <a:ext cx="0" cy="1150"/>
              </a:xfrm>
              <a:prstGeom prst="straightConnector1">
                <a:avLst/>
              </a:prstGeom>
              <a:noFill/>
              <a:ln w="9525" cap="flat" cmpd="sng">
                <a:solidFill>
                  <a:srgbClr val="000000"/>
                </a:solidFill>
                <a:prstDash val="solid"/>
                <a:miter lim="800000"/>
                <a:headEnd type="none" w="med" len="med"/>
                <a:tailEnd type="triangle" w="med" len="med"/>
              </a:ln>
            </p:spPr>
          </p:cxnSp>
          <p:cxnSp>
            <p:nvCxnSpPr>
              <p:cNvPr id="1463" name="Google Shape;1463;p76"/>
              <p:cNvCxnSpPr/>
              <p:nvPr/>
            </p:nvCxnSpPr>
            <p:spPr>
              <a:xfrm rot="10800000">
                <a:off x="6800" y="3805"/>
                <a:ext cx="230" cy="0"/>
              </a:xfrm>
              <a:prstGeom prst="straightConnector1">
                <a:avLst/>
              </a:prstGeom>
              <a:noFill/>
              <a:ln w="9525" cap="flat" cmpd="sng">
                <a:solidFill>
                  <a:srgbClr val="000000"/>
                </a:solidFill>
                <a:prstDash val="solid"/>
                <a:miter lim="800000"/>
                <a:headEnd type="none" w="med" len="med"/>
                <a:tailEnd type="none" w="med" len="med"/>
              </a:ln>
            </p:spPr>
          </p:cxnSp>
          <p:cxnSp>
            <p:nvCxnSpPr>
              <p:cNvPr id="1464" name="Google Shape;1464;p76"/>
              <p:cNvCxnSpPr/>
              <p:nvPr/>
            </p:nvCxnSpPr>
            <p:spPr>
              <a:xfrm rot="10800000">
                <a:off x="7375" y="2425"/>
                <a:ext cx="0" cy="1265"/>
              </a:xfrm>
              <a:prstGeom prst="straightConnector1">
                <a:avLst/>
              </a:prstGeom>
              <a:noFill/>
              <a:ln w="9525" cap="flat" cmpd="sng">
                <a:solidFill>
                  <a:srgbClr val="000000"/>
                </a:solidFill>
                <a:prstDash val="solid"/>
                <a:miter lim="800000"/>
                <a:headEnd type="none" w="med" len="med"/>
                <a:tailEnd type="triangle" w="med" len="med"/>
              </a:ln>
            </p:spPr>
          </p:cxnSp>
          <p:cxnSp>
            <p:nvCxnSpPr>
              <p:cNvPr id="1465" name="Google Shape;1465;p76"/>
              <p:cNvCxnSpPr/>
              <p:nvPr/>
            </p:nvCxnSpPr>
            <p:spPr>
              <a:xfrm>
                <a:off x="7375" y="3690"/>
                <a:ext cx="460" cy="0"/>
              </a:xfrm>
              <a:prstGeom prst="straightConnector1">
                <a:avLst/>
              </a:prstGeom>
              <a:noFill/>
              <a:ln w="9525" cap="flat" cmpd="sng">
                <a:solidFill>
                  <a:srgbClr val="000000"/>
                </a:solidFill>
                <a:prstDash val="solid"/>
                <a:miter lim="800000"/>
                <a:headEnd type="none" w="med" len="med"/>
                <a:tailEnd type="none" w="med" len="med"/>
              </a:ln>
            </p:spPr>
          </p:cxnSp>
          <p:sp>
            <p:nvSpPr>
              <p:cNvPr id="1466" name="Google Shape;1466;p76"/>
              <p:cNvSpPr txBox="1"/>
              <p:nvPr/>
            </p:nvSpPr>
            <p:spPr>
              <a:xfrm>
                <a:off x="7030" y="3805"/>
                <a:ext cx="575" cy="34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a:t>
                </a:r>
                <a:endParaRPr/>
              </a:p>
            </p:txBody>
          </p:sp>
          <p:sp>
            <p:nvSpPr>
              <p:cNvPr id="1467" name="Google Shape;1467;p76"/>
              <p:cNvSpPr txBox="1"/>
              <p:nvPr/>
            </p:nvSpPr>
            <p:spPr>
              <a:xfrm>
                <a:off x="5305" y="1620"/>
                <a:ext cx="805" cy="4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Data</a:t>
                </a:r>
                <a:endParaRPr/>
              </a:p>
            </p:txBody>
          </p:sp>
          <p:sp>
            <p:nvSpPr>
              <p:cNvPr id="1468" name="Google Shape;1468;p76"/>
              <p:cNvSpPr txBox="1"/>
              <p:nvPr/>
            </p:nvSpPr>
            <p:spPr>
              <a:xfrm>
                <a:off x="4730" y="4840"/>
                <a:ext cx="1380" cy="69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Subprograms</a:t>
                </a:r>
                <a:endParaRPr/>
              </a:p>
            </p:txBody>
          </p:sp>
          <p:grpSp>
            <p:nvGrpSpPr>
              <p:cNvPr id="1469" name="Google Shape;1469;p76"/>
              <p:cNvGrpSpPr/>
              <p:nvPr/>
            </p:nvGrpSpPr>
            <p:grpSpPr>
              <a:xfrm>
                <a:off x="4920" y="4050"/>
                <a:ext cx="335" cy="375"/>
                <a:chOff x="3180" y="12825"/>
                <a:chExt cx="920" cy="1150"/>
              </a:xfrm>
            </p:grpSpPr>
            <p:sp>
              <p:nvSpPr>
                <p:cNvPr id="1470" name="Google Shape;1470;p76"/>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71" name="Google Shape;1471;p76"/>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nvGrpSpPr>
              <p:cNvPr id="1472" name="Google Shape;1472;p76"/>
              <p:cNvGrpSpPr/>
              <p:nvPr/>
            </p:nvGrpSpPr>
            <p:grpSpPr>
              <a:xfrm>
                <a:off x="5355" y="3600"/>
                <a:ext cx="335" cy="375"/>
                <a:chOff x="3180" y="12825"/>
                <a:chExt cx="920" cy="1150"/>
              </a:xfrm>
            </p:grpSpPr>
            <p:sp>
              <p:nvSpPr>
                <p:cNvPr id="1473" name="Google Shape;1473;p76"/>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74" name="Google Shape;1474;p76"/>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nvGrpSpPr>
              <p:cNvPr id="1475" name="Google Shape;1475;p76"/>
              <p:cNvGrpSpPr/>
              <p:nvPr/>
            </p:nvGrpSpPr>
            <p:grpSpPr>
              <a:xfrm>
                <a:off x="6045" y="4080"/>
                <a:ext cx="335" cy="375"/>
                <a:chOff x="3180" y="12825"/>
                <a:chExt cx="920" cy="1150"/>
              </a:xfrm>
            </p:grpSpPr>
            <p:sp>
              <p:nvSpPr>
                <p:cNvPr id="1476" name="Google Shape;1476;p76"/>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77" name="Google Shape;1477;p76"/>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nvGrpSpPr>
              <p:cNvPr id="1478" name="Google Shape;1478;p76"/>
              <p:cNvGrpSpPr/>
              <p:nvPr/>
            </p:nvGrpSpPr>
            <p:grpSpPr>
              <a:xfrm>
                <a:off x="6450" y="3600"/>
                <a:ext cx="335" cy="375"/>
                <a:chOff x="3180" y="12825"/>
                <a:chExt cx="920" cy="1150"/>
              </a:xfrm>
            </p:grpSpPr>
            <p:sp>
              <p:nvSpPr>
                <p:cNvPr id="1479" name="Google Shape;1479;p76"/>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80" name="Google Shape;1480;p76"/>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nvGrpSpPr>
              <p:cNvPr id="1481" name="Google Shape;1481;p76"/>
              <p:cNvGrpSpPr/>
              <p:nvPr/>
            </p:nvGrpSpPr>
            <p:grpSpPr>
              <a:xfrm>
                <a:off x="7650" y="4095"/>
                <a:ext cx="335" cy="375"/>
                <a:chOff x="3180" y="12825"/>
                <a:chExt cx="920" cy="1150"/>
              </a:xfrm>
            </p:grpSpPr>
            <p:sp>
              <p:nvSpPr>
                <p:cNvPr id="1482" name="Google Shape;1482;p76"/>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83" name="Google Shape;1483;p76"/>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nvGrpSpPr>
              <p:cNvPr id="1484" name="Google Shape;1484;p76"/>
              <p:cNvGrpSpPr/>
              <p:nvPr/>
            </p:nvGrpSpPr>
            <p:grpSpPr>
              <a:xfrm>
                <a:off x="8145" y="3615"/>
                <a:ext cx="335" cy="375"/>
                <a:chOff x="3180" y="12825"/>
                <a:chExt cx="920" cy="1150"/>
              </a:xfrm>
            </p:grpSpPr>
            <p:sp>
              <p:nvSpPr>
                <p:cNvPr id="1485" name="Google Shape;1485;p76"/>
                <p:cNvSpPr txBox="1"/>
                <p:nvPr/>
              </p:nvSpPr>
              <p:spPr>
                <a:xfrm>
                  <a:off x="3180" y="12825"/>
                  <a:ext cx="920" cy="11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486" name="Google Shape;1486;p76"/>
                <p:cNvCxnSpPr/>
                <p:nvPr/>
              </p:nvCxnSpPr>
              <p:spPr>
                <a:xfrm>
                  <a:off x="3180" y="13055"/>
                  <a:ext cx="920" cy="0"/>
                </a:xfrm>
                <a:prstGeom prst="straightConnector1">
                  <a:avLst/>
                </a:prstGeom>
                <a:noFill/>
                <a:ln w="9525" cap="flat" cmpd="sng">
                  <a:solidFill>
                    <a:srgbClr val="000000"/>
                  </a:solidFill>
                  <a:prstDash val="solid"/>
                  <a:miter lim="800000"/>
                  <a:headEnd type="none" w="med" len="med"/>
                  <a:tailEnd type="none" w="med" len="med"/>
                </a:ln>
              </p:spPr>
            </p:cxnSp>
          </p:grpSp>
        </p:grpSp>
        <p:sp>
          <p:nvSpPr>
            <p:cNvPr id="1487" name="Google Shape;1487;p76"/>
            <p:cNvSpPr txBox="1"/>
            <p:nvPr/>
          </p:nvSpPr>
          <p:spPr>
            <a:xfrm>
              <a:off x="4320" y="9900"/>
              <a:ext cx="4320" cy="72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Fig. 2: Second-Generation Languages</a:t>
              </a:r>
              <a:endParaRPr/>
            </a:p>
          </p:txBody>
        </p:sp>
      </p:grpSp>
      <p:sp>
        <p:nvSpPr>
          <p:cNvPr id="2" name="TextBox 1">
            <a:extLst>
              <a:ext uri="{FF2B5EF4-FFF2-40B4-BE49-F238E27FC236}">
                <a16:creationId xmlns:a16="http://schemas.microsoft.com/office/drawing/2014/main" id="{8C5BE06D-E0AB-1A17-5E10-8C20586BF85C}"/>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pic>
        <p:nvPicPr>
          <p:cNvPr id="1492" name="Google Shape;1492;p77" descr="servqual"/>
          <p:cNvPicPr preferRelativeResize="0"/>
          <p:nvPr/>
        </p:nvPicPr>
        <p:blipFill rotWithShape="1">
          <a:blip r:embed="rId3">
            <a:alphaModFix/>
          </a:blip>
          <a:srcRect/>
          <a:stretch/>
        </p:blipFill>
        <p:spPr>
          <a:xfrm>
            <a:off x="2057400" y="314326"/>
            <a:ext cx="8001000" cy="6010275"/>
          </a:xfrm>
          <a:prstGeom prst="rect">
            <a:avLst/>
          </a:prstGeom>
          <a:noFill/>
          <a:ln>
            <a:noFill/>
          </a:ln>
        </p:spPr>
      </p:pic>
      <p:sp>
        <p:nvSpPr>
          <p:cNvPr id="2" name="TextBox 1">
            <a:extLst>
              <a:ext uri="{FF2B5EF4-FFF2-40B4-BE49-F238E27FC236}">
                <a16:creationId xmlns:a16="http://schemas.microsoft.com/office/drawing/2014/main" id="{6B88C02C-7D7B-8B2C-F255-42339AFC50F9}"/>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THEORIZATION</a:t>
            </a:r>
            <a:endParaRPr lang="en-IN" sz="2400" b="1" dirty="0">
              <a:highlight>
                <a:srgbClr val="FFFF00"/>
              </a:highlight>
              <a:latin typeface="Maiandra GD" panose="020E0502030308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79"/>
          <p:cNvSpPr txBox="1"/>
          <p:nvPr/>
        </p:nvSpPr>
        <p:spPr>
          <a:xfrm>
            <a:off x="2133601" y="1633537"/>
            <a:ext cx="2587625" cy="641350"/>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400"/>
            </a:pPr>
            <a:endParaRPr sz="1400" b="1">
              <a:solidFill>
                <a:schemeClr val="dk1"/>
              </a:solidFill>
              <a:latin typeface="Times New Roman"/>
              <a:ea typeface="Times New Roman"/>
              <a:cs typeface="Times New Roman"/>
              <a:sym typeface="Times New Roman"/>
            </a:endParaRPr>
          </a:p>
          <a:p>
            <a:pPr>
              <a:buClr>
                <a:schemeClr val="dk1"/>
              </a:buClr>
              <a:buSzPts val="1400"/>
            </a:pPr>
            <a:r>
              <a:rPr lang="en-US" sz="1400" b="1">
                <a:solidFill>
                  <a:schemeClr val="dk1"/>
                </a:solidFill>
                <a:latin typeface="Times New Roman"/>
                <a:ea typeface="Times New Roman"/>
                <a:cs typeface="Times New Roman"/>
                <a:sym typeface="Times New Roman"/>
              </a:rPr>
              <a:t>Source                              Data</a:t>
            </a:r>
            <a:endParaRPr/>
          </a:p>
        </p:txBody>
      </p:sp>
      <p:sp>
        <p:nvSpPr>
          <p:cNvPr id="1503" name="Google Shape;1503;p79"/>
          <p:cNvSpPr txBox="1"/>
          <p:nvPr/>
        </p:nvSpPr>
        <p:spPr>
          <a:xfrm>
            <a:off x="5969000" y="1463675"/>
            <a:ext cx="3898900" cy="1116012"/>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400"/>
            </a:pPr>
            <a:endParaRPr sz="1400" b="1">
              <a:solidFill>
                <a:schemeClr val="dk1"/>
              </a:solidFill>
              <a:latin typeface="Times New Roman"/>
              <a:ea typeface="Times New Roman"/>
              <a:cs typeface="Times New Roman"/>
              <a:sym typeface="Times New Roman"/>
            </a:endParaRPr>
          </a:p>
          <a:p>
            <a:pPr>
              <a:buClr>
                <a:schemeClr val="dk1"/>
              </a:buClr>
              <a:buSzPts val="1400"/>
            </a:pPr>
            <a:r>
              <a:rPr lang="en-US" sz="1400" b="1">
                <a:solidFill>
                  <a:schemeClr val="dk1"/>
                </a:solidFill>
                <a:latin typeface="Times New Roman"/>
                <a:ea typeface="Times New Roman"/>
                <a:cs typeface="Times New Roman"/>
                <a:sym typeface="Times New Roman"/>
              </a:rPr>
              <a:t>Predictions                       Value </a:t>
            </a:r>
            <a:endParaRPr/>
          </a:p>
          <a:p>
            <a:pPr>
              <a:buClr>
                <a:schemeClr val="dk1"/>
              </a:buClr>
              <a:buSzPts val="1400"/>
            </a:pPr>
            <a:r>
              <a:rPr lang="en-US" sz="1400" b="1">
                <a:solidFill>
                  <a:schemeClr val="dk1"/>
                </a:solidFill>
                <a:latin typeface="Times New Roman"/>
                <a:ea typeface="Times New Roman"/>
                <a:cs typeface="Times New Roman"/>
                <a:sym typeface="Times New Roman"/>
              </a:rPr>
              <a:t>and                                     and                     Action</a:t>
            </a:r>
            <a:endParaRPr/>
          </a:p>
          <a:p>
            <a:pPr>
              <a:buClr>
                <a:schemeClr val="dk1"/>
              </a:buClr>
              <a:buSzPts val="1400"/>
            </a:pPr>
            <a:r>
              <a:rPr lang="en-US" sz="1400" b="1">
                <a:solidFill>
                  <a:schemeClr val="dk1"/>
                </a:solidFill>
                <a:latin typeface="Times New Roman"/>
                <a:ea typeface="Times New Roman"/>
                <a:cs typeface="Times New Roman"/>
                <a:sym typeface="Times New Roman"/>
              </a:rPr>
              <a:t>Inference                          Choice</a:t>
            </a:r>
            <a:endParaRPr/>
          </a:p>
        </p:txBody>
      </p:sp>
      <p:cxnSp>
        <p:nvCxnSpPr>
          <p:cNvPr id="1504" name="Google Shape;1504;p79"/>
          <p:cNvCxnSpPr/>
          <p:nvPr/>
        </p:nvCxnSpPr>
        <p:spPr>
          <a:xfrm>
            <a:off x="3086100" y="1970087"/>
            <a:ext cx="658812"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05" name="Google Shape;1505;p79"/>
          <p:cNvCxnSpPr/>
          <p:nvPr/>
        </p:nvCxnSpPr>
        <p:spPr>
          <a:xfrm>
            <a:off x="7073900" y="2001837"/>
            <a:ext cx="519112"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06" name="Google Shape;1506;p79"/>
          <p:cNvCxnSpPr/>
          <p:nvPr/>
        </p:nvCxnSpPr>
        <p:spPr>
          <a:xfrm>
            <a:off x="8356600" y="2001837"/>
            <a:ext cx="423862"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07" name="Google Shape;1507;p79"/>
          <p:cNvCxnSpPr/>
          <p:nvPr/>
        </p:nvCxnSpPr>
        <p:spPr>
          <a:xfrm>
            <a:off x="4710113" y="1739900"/>
            <a:ext cx="1258887"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08" name="Google Shape;1508;p79"/>
          <p:cNvCxnSpPr/>
          <p:nvPr/>
        </p:nvCxnSpPr>
        <p:spPr>
          <a:xfrm rot="10800000">
            <a:off x="4721226" y="2125662"/>
            <a:ext cx="1235075" cy="0"/>
          </a:xfrm>
          <a:prstGeom prst="straightConnector1">
            <a:avLst/>
          </a:prstGeom>
          <a:noFill/>
          <a:ln w="38100" cap="flat" cmpd="sng">
            <a:solidFill>
              <a:srgbClr val="000000"/>
            </a:solidFill>
            <a:prstDash val="solid"/>
            <a:miter lim="800000"/>
            <a:headEnd type="none" w="med" len="med"/>
            <a:tailEnd type="triangle" w="med" len="med"/>
          </a:ln>
        </p:spPr>
      </p:cxnSp>
      <p:sp>
        <p:nvSpPr>
          <p:cNvPr id="1509" name="Google Shape;1509;p79"/>
          <p:cNvSpPr txBox="1"/>
          <p:nvPr/>
        </p:nvSpPr>
        <p:spPr>
          <a:xfrm>
            <a:off x="4899026" y="2251076"/>
            <a:ext cx="1011237" cy="41592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b="1">
                <a:solidFill>
                  <a:schemeClr val="dk1"/>
                </a:solidFill>
                <a:latin typeface="Times New Roman"/>
                <a:ea typeface="Times New Roman"/>
                <a:cs typeface="Times New Roman"/>
                <a:sym typeface="Times New Roman"/>
              </a:rPr>
              <a:t>Requests</a:t>
            </a:r>
            <a:endParaRPr/>
          </a:p>
        </p:txBody>
      </p:sp>
      <p:sp>
        <p:nvSpPr>
          <p:cNvPr id="1510" name="Google Shape;1510;p79"/>
          <p:cNvSpPr txBox="1"/>
          <p:nvPr/>
        </p:nvSpPr>
        <p:spPr>
          <a:xfrm>
            <a:off x="4884737" y="1295400"/>
            <a:ext cx="906462" cy="4318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b="1">
                <a:solidFill>
                  <a:schemeClr val="dk1"/>
                </a:solidFill>
                <a:latin typeface="Times New Roman"/>
                <a:ea typeface="Times New Roman"/>
                <a:cs typeface="Times New Roman"/>
                <a:sym typeface="Times New Roman"/>
              </a:rPr>
              <a:t>Reports</a:t>
            </a:r>
            <a:endParaRPr/>
          </a:p>
        </p:txBody>
      </p:sp>
      <p:sp>
        <p:nvSpPr>
          <p:cNvPr id="1511" name="Google Shape;1511;p79"/>
          <p:cNvSpPr txBox="1"/>
          <p:nvPr/>
        </p:nvSpPr>
        <p:spPr>
          <a:xfrm>
            <a:off x="2274887" y="2663826"/>
            <a:ext cx="2341562" cy="60007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b="1">
                <a:solidFill>
                  <a:schemeClr val="dk1"/>
                </a:solidFill>
                <a:latin typeface="Times New Roman"/>
                <a:ea typeface="Times New Roman"/>
                <a:cs typeface="Times New Roman"/>
                <a:sym typeface="Times New Roman"/>
              </a:rPr>
              <a:t>Information System</a:t>
            </a:r>
            <a:endParaRPr/>
          </a:p>
        </p:txBody>
      </p:sp>
      <p:sp>
        <p:nvSpPr>
          <p:cNvPr id="1512" name="Google Shape;1512;p79"/>
          <p:cNvSpPr txBox="1"/>
          <p:nvPr/>
        </p:nvSpPr>
        <p:spPr>
          <a:xfrm>
            <a:off x="6057901" y="2732088"/>
            <a:ext cx="3070225" cy="60007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400"/>
            </a:pPr>
            <a:r>
              <a:rPr lang="en-US" sz="1400" b="1">
                <a:solidFill>
                  <a:schemeClr val="dk1"/>
                </a:solidFill>
                <a:latin typeface="Times New Roman"/>
                <a:ea typeface="Times New Roman"/>
                <a:cs typeface="Times New Roman"/>
                <a:sym typeface="Times New Roman"/>
              </a:rPr>
              <a:t>Decision making System</a:t>
            </a:r>
            <a:endParaRPr/>
          </a:p>
        </p:txBody>
      </p:sp>
      <p:sp>
        <p:nvSpPr>
          <p:cNvPr id="1513" name="Google Shape;1513;p79"/>
          <p:cNvSpPr txBox="1"/>
          <p:nvPr/>
        </p:nvSpPr>
        <p:spPr>
          <a:xfrm>
            <a:off x="2971800" y="3581400"/>
            <a:ext cx="5943600" cy="457200"/>
          </a:xfrm>
          <a:prstGeom prst="rect">
            <a:avLst/>
          </a:prstGeom>
          <a:noFill/>
          <a:ln>
            <a:noFill/>
          </a:ln>
        </p:spPr>
        <p:txBody>
          <a:bodyPr spcFirstLastPara="1" wrap="square" lIns="91425" tIns="45700" rIns="91425" bIns="45700" anchor="t" anchorCtr="0">
            <a:spAutoFit/>
          </a:bodyPr>
          <a:lstStyle/>
          <a:p>
            <a:pPr algn="ctr">
              <a:buClr>
                <a:schemeClr val="dk1"/>
              </a:buClr>
              <a:buSzPts val="2400"/>
            </a:pPr>
            <a:r>
              <a:rPr lang="en-US" sz="2400" b="1" u="sng">
                <a:solidFill>
                  <a:schemeClr val="dk1"/>
                </a:solidFill>
                <a:latin typeface="Times New Roman"/>
                <a:ea typeface="Times New Roman"/>
                <a:cs typeface="Times New Roman"/>
                <a:sym typeface="Times New Roman"/>
              </a:rPr>
              <a:t>A Data Base</a:t>
            </a:r>
            <a:endParaRPr/>
          </a:p>
        </p:txBody>
      </p:sp>
      <p:sp>
        <p:nvSpPr>
          <p:cNvPr id="2" name="TextBox 1">
            <a:extLst>
              <a:ext uri="{FF2B5EF4-FFF2-40B4-BE49-F238E27FC236}">
                <a16:creationId xmlns:a16="http://schemas.microsoft.com/office/drawing/2014/main" id="{A38A89FE-988A-1888-23AC-3F1D39E0F00F}"/>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AGGREGATE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0"/>
          <p:cNvPicPr preferRelativeResize="0"/>
          <p:nvPr/>
        </p:nvPicPr>
        <p:blipFill rotWithShape="1">
          <a:blip r:embed="rId3">
            <a:alphaModFix/>
          </a:blip>
          <a:srcRect/>
          <a:stretch/>
        </p:blipFill>
        <p:spPr>
          <a:xfrm>
            <a:off x="2438400" y="508001"/>
            <a:ext cx="7315200" cy="5851525"/>
          </a:xfrm>
          <a:prstGeom prst="rect">
            <a:avLst/>
          </a:prstGeom>
          <a:noFill/>
          <a:ln>
            <a:noFill/>
          </a:ln>
        </p:spPr>
      </p:pic>
      <p:sp>
        <p:nvSpPr>
          <p:cNvPr id="2" name="TextBox 1">
            <a:extLst>
              <a:ext uri="{FF2B5EF4-FFF2-40B4-BE49-F238E27FC236}">
                <a16:creationId xmlns:a16="http://schemas.microsoft.com/office/drawing/2014/main" id="{42C66996-22CF-2019-4715-CEB09339BFF8}"/>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grpSp>
        <p:nvGrpSpPr>
          <p:cNvPr id="1518" name="Google Shape;1518;p80"/>
          <p:cNvGrpSpPr/>
          <p:nvPr/>
        </p:nvGrpSpPr>
        <p:grpSpPr>
          <a:xfrm>
            <a:off x="1905000" y="1676400"/>
            <a:ext cx="7924800" cy="1905000"/>
            <a:chOff x="144" y="960"/>
            <a:chExt cx="4992" cy="1200"/>
          </a:xfrm>
        </p:grpSpPr>
        <p:sp>
          <p:nvSpPr>
            <p:cNvPr id="1519" name="Google Shape;1519;p80"/>
            <p:cNvSpPr txBox="1"/>
            <p:nvPr/>
          </p:nvSpPr>
          <p:spPr>
            <a:xfrm>
              <a:off x="144" y="1029"/>
              <a:ext cx="2736" cy="603"/>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lvl="3">
                <a:buClr>
                  <a:schemeClr val="dk1"/>
                </a:buClr>
                <a:buSzPts val="1400"/>
              </a:pPr>
              <a:r>
                <a:rPr lang="en-US" sz="1400" b="1">
                  <a:solidFill>
                    <a:schemeClr val="dk1"/>
                  </a:solidFill>
                  <a:latin typeface="Times New Roman"/>
                  <a:ea typeface="Times New Roman"/>
                  <a:cs typeface="Times New Roman"/>
                  <a:sym typeface="Times New Roman"/>
                </a:rPr>
                <a:t>		       Predictions</a:t>
              </a:r>
              <a:endParaRPr/>
            </a:p>
            <a:p>
              <a:pPr>
                <a:buClr>
                  <a:schemeClr val="dk1"/>
                </a:buClr>
                <a:buSzPts val="1400"/>
              </a:pPr>
              <a:r>
                <a:rPr lang="en-US" sz="1400" b="1">
                  <a:solidFill>
                    <a:schemeClr val="dk1"/>
                  </a:solidFill>
                  <a:latin typeface="Times New Roman"/>
                  <a:ea typeface="Times New Roman"/>
                  <a:cs typeface="Times New Roman"/>
                  <a:sym typeface="Times New Roman"/>
                </a:rPr>
                <a:t>Source                            Data	       and</a:t>
              </a:r>
              <a:endParaRPr/>
            </a:p>
            <a:p>
              <a:pPr>
                <a:buClr>
                  <a:schemeClr val="dk1"/>
                </a:buClr>
                <a:buSzPts val="1400"/>
              </a:pPr>
              <a:r>
                <a:rPr lang="en-US" sz="1400" b="1">
                  <a:solidFill>
                    <a:schemeClr val="dk1"/>
                  </a:solidFill>
                  <a:latin typeface="Times New Roman"/>
                  <a:ea typeface="Times New Roman"/>
                  <a:cs typeface="Times New Roman"/>
                  <a:sym typeface="Times New Roman"/>
                </a:rPr>
                <a:t>			       Inferences</a:t>
              </a:r>
              <a:endParaRPr/>
            </a:p>
          </p:txBody>
        </p:sp>
        <p:sp>
          <p:nvSpPr>
            <p:cNvPr id="1520" name="Google Shape;1520;p80"/>
            <p:cNvSpPr txBox="1"/>
            <p:nvPr/>
          </p:nvSpPr>
          <p:spPr>
            <a:xfrm>
              <a:off x="3648" y="960"/>
              <a:ext cx="1488" cy="703"/>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400"/>
              </a:pPr>
              <a:endParaRPr sz="1400" b="1">
                <a:solidFill>
                  <a:schemeClr val="dk1"/>
                </a:solidFill>
                <a:latin typeface="Times New Roman"/>
                <a:ea typeface="Times New Roman"/>
                <a:cs typeface="Times New Roman"/>
                <a:sym typeface="Times New Roman"/>
              </a:endParaRPr>
            </a:p>
            <a:p>
              <a:pPr>
                <a:buClr>
                  <a:schemeClr val="dk1"/>
                </a:buClr>
                <a:buSzPts val="1400"/>
              </a:pPr>
              <a:r>
                <a:rPr lang="en-US" sz="1400" b="1">
                  <a:solidFill>
                    <a:schemeClr val="dk1"/>
                  </a:solidFill>
                  <a:latin typeface="Times New Roman"/>
                  <a:ea typeface="Times New Roman"/>
                  <a:cs typeface="Times New Roman"/>
                  <a:sym typeface="Times New Roman"/>
                </a:rPr>
                <a:t>Value </a:t>
              </a:r>
              <a:endParaRPr/>
            </a:p>
            <a:p>
              <a:pPr>
                <a:buClr>
                  <a:schemeClr val="dk1"/>
                </a:buClr>
                <a:buSzPts val="1400"/>
              </a:pPr>
              <a:r>
                <a:rPr lang="en-US" sz="1400" b="1">
                  <a:solidFill>
                    <a:schemeClr val="dk1"/>
                  </a:solidFill>
                  <a:latin typeface="Times New Roman"/>
                  <a:ea typeface="Times New Roman"/>
                  <a:cs typeface="Times New Roman"/>
                  <a:sym typeface="Times New Roman"/>
                </a:rPr>
                <a:t>and                     Action</a:t>
              </a:r>
              <a:endParaRPr/>
            </a:p>
            <a:p>
              <a:pPr>
                <a:buClr>
                  <a:schemeClr val="dk1"/>
                </a:buClr>
                <a:buSzPts val="1400"/>
              </a:pPr>
              <a:r>
                <a:rPr lang="en-US" sz="1400" b="1">
                  <a:solidFill>
                    <a:schemeClr val="dk1"/>
                  </a:solidFill>
                  <a:latin typeface="Times New Roman"/>
                  <a:ea typeface="Times New Roman"/>
                  <a:cs typeface="Times New Roman"/>
                  <a:sym typeface="Times New Roman"/>
                </a:rPr>
                <a:t>Choice</a:t>
              </a:r>
              <a:endParaRPr/>
            </a:p>
          </p:txBody>
        </p:sp>
        <p:cxnSp>
          <p:nvCxnSpPr>
            <p:cNvPr id="1521" name="Google Shape;1521;p80"/>
            <p:cNvCxnSpPr/>
            <p:nvPr/>
          </p:nvCxnSpPr>
          <p:spPr>
            <a:xfrm>
              <a:off x="720" y="1296"/>
              <a:ext cx="415"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22" name="Google Shape;1522;p80"/>
            <p:cNvCxnSpPr/>
            <p:nvPr/>
          </p:nvCxnSpPr>
          <p:spPr>
            <a:xfrm>
              <a:off x="1632" y="1296"/>
              <a:ext cx="327"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23" name="Google Shape;1523;p80"/>
            <p:cNvCxnSpPr/>
            <p:nvPr/>
          </p:nvCxnSpPr>
          <p:spPr>
            <a:xfrm>
              <a:off x="4080" y="1344"/>
              <a:ext cx="267"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24" name="Google Shape;1524;p80"/>
            <p:cNvCxnSpPr/>
            <p:nvPr/>
          </p:nvCxnSpPr>
          <p:spPr>
            <a:xfrm>
              <a:off x="2880" y="1152"/>
              <a:ext cx="793"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25" name="Google Shape;1525;p80"/>
            <p:cNvCxnSpPr/>
            <p:nvPr/>
          </p:nvCxnSpPr>
          <p:spPr>
            <a:xfrm rot="10800000">
              <a:off x="2880" y="1392"/>
              <a:ext cx="778" cy="0"/>
            </a:xfrm>
            <a:prstGeom prst="straightConnector1">
              <a:avLst/>
            </a:prstGeom>
            <a:noFill/>
            <a:ln w="38100" cap="flat" cmpd="sng">
              <a:solidFill>
                <a:srgbClr val="000000"/>
              </a:solidFill>
              <a:prstDash val="solid"/>
              <a:miter lim="800000"/>
              <a:headEnd type="none" w="med" len="med"/>
              <a:tailEnd type="triangle" w="med" len="med"/>
            </a:ln>
          </p:spPr>
        </p:cxnSp>
        <p:sp>
          <p:nvSpPr>
            <p:cNvPr id="1526" name="Google Shape;1526;p80"/>
            <p:cNvSpPr txBox="1"/>
            <p:nvPr/>
          </p:nvSpPr>
          <p:spPr>
            <a:xfrm>
              <a:off x="816" y="1872"/>
              <a:ext cx="1255" cy="24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Information System</a:t>
              </a:r>
              <a:endParaRPr/>
            </a:p>
          </p:txBody>
        </p:sp>
        <p:sp>
          <p:nvSpPr>
            <p:cNvPr id="1527" name="Google Shape;1527;p80"/>
            <p:cNvSpPr txBox="1"/>
            <p:nvPr/>
          </p:nvSpPr>
          <p:spPr>
            <a:xfrm>
              <a:off x="3600" y="1920"/>
              <a:ext cx="1488" cy="2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Decision making System</a:t>
              </a:r>
              <a:endParaRPr/>
            </a:p>
          </p:txBody>
        </p:sp>
      </p:grpSp>
      <p:sp>
        <p:nvSpPr>
          <p:cNvPr id="1528" name="Google Shape;1528;p80"/>
          <p:cNvSpPr txBox="1"/>
          <p:nvPr/>
        </p:nvSpPr>
        <p:spPr>
          <a:xfrm>
            <a:off x="6324600" y="2362201"/>
            <a:ext cx="1371600" cy="396875"/>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What if?</a:t>
            </a:r>
            <a:endParaRPr/>
          </a:p>
        </p:txBody>
      </p:sp>
      <p:sp>
        <p:nvSpPr>
          <p:cNvPr id="1529" name="Google Shape;1529;p80"/>
          <p:cNvSpPr txBox="1"/>
          <p:nvPr/>
        </p:nvSpPr>
        <p:spPr>
          <a:xfrm>
            <a:off x="6324600" y="1508126"/>
            <a:ext cx="1066800" cy="396875"/>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If then</a:t>
            </a:r>
            <a:endParaRPr/>
          </a:p>
        </p:txBody>
      </p:sp>
      <p:sp>
        <p:nvSpPr>
          <p:cNvPr id="1530" name="Google Shape;1530;p80"/>
          <p:cNvSpPr txBox="1"/>
          <p:nvPr/>
        </p:nvSpPr>
        <p:spPr>
          <a:xfrm>
            <a:off x="3505200" y="4038600"/>
            <a:ext cx="46482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A Predictive Information System</a:t>
            </a:r>
            <a:r>
              <a:rPr lang="en-US" sz="2000" b="1">
                <a:solidFill>
                  <a:schemeClr val="dk1"/>
                </a:solidFill>
                <a:latin typeface="Times New Roman"/>
                <a:ea typeface="Times New Roman"/>
                <a:cs typeface="Times New Roman"/>
                <a:sym typeface="Times New Roman"/>
              </a:rPr>
              <a:t> </a:t>
            </a:r>
            <a:endParaRPr/>
          </a:p>
        </p:txBody>
      </p:sp>
      <p:sp>
        <p:nvSpPr>
          <p:cNvPr id="4" name="TextBox 3">
            <a:extLst>
              <a:ext uri="{FF2B5EF4-FFF2-40B4-BE49-F238E27FC236}">
                <a16:creationId xmlns:a16="http://schemas.microsoft.com/office/drawing/2014/main" id="{BCD5D6FF-2656-4AE2-4E0F-01F5ECA74DD7}"/>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AGGREGATE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81"/>
          <p:cNvSpPr txBox="1"/>
          <p:nvPr/>
        </p:nvSpPr>
        <p:spPr>
          <a:xfrm>
            <a:off x="3352801" y="3810000"/>
            <a:ext cx="5405437"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A Decision-making Information System</a:t>
            </a:r>
            <a:r>
              <a:rPr lang="en-US" sz="2000" b="1">
                <a:solidFill>
                  <a:schemeClr val="dk1"/>
                </a:solidFill>
                <a:latin typeface="Times New Roman"/>
                <a:ea typeface="Times New Roman"/>
                <a:cs typeface="Times New Roman"/>
                <a:sym typeface="Times New Roman"/>
              </a:rPr>
              <a:t> </a:t>
            </a:r>
            <a:endParaRPr/>
          </a:p>
        </p:txBody>
      </p:sp>
      <p:grpSp>
        <p:nvGrpSpPr>
          <p:cNvPr id="1536" name="Google Shape;1536;p81"/>
          <p:cNvGrpSpPr/>
          <p:nvPr/>
        </p:nvGrpSpPr>
        <p:grpSpPr>
          <a:xfrm>
            <a:off x="1752600" y="1633537"/>
            <a:ext cx="8458200" cy="1719262"/>
            <a:chOff x="144" y="1029"/>
            <a:chExt cx="5328" cy="1083"/>
          </a:xfrm>
        </p:grpSpPr>
        <p:sp>
          <p:nvSpPr>
            <p:cNvPr id="1537" name="Google Shape;1537;p81"/>
            <p:cNvSpPr txBox="1"/>
            <p:nvPr/>
          </p:nvSpPr>
          <p:spPr>
            <a:xfrm>
              <a:off x="144" y="1029"/>
              <a:ext cx="3360" cy="603"/>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lvl="3">
                <a:buClr>
                  <a:schemeClr val="dk1"/>
                </a:buClr>
                <a:buSzPts val="1400"/>
              </a:pPr>
              <a:r>
                <a:rPr lang="en-US" sz="1400" b="1">
                  <a:solidFill>
                    <a:schemeClr val="dk1"/>
                  </a:solidFill>
                  <a:latin typeface="Times New Roman"/>
                  <a:ea typeface="Times New Roman"/>
                  <a:cs typeface="Times New Roman"/>
                  <a:sym typeface="Times New Roman"/>
                </a:rPr>
                <a:t>		       Predictions	Value</a:t>
              </a:r>
              <a:endParaRPr/>
            </a:p>
            <a:p>
              <a:pPr>
                <a:buClr>
                  <a:schemeClr val="dk1"/>
                </a:buClr>
                <a:buSzPts val="1400"/>
              </a:pPr>
              <a:r>
                <a:rPr lang="en-US" sz="1400" b="1">
                  <a:solidFill>
                    <a:schemeClr val="dk1"/>
                  </a:solidFill>
                  <a:latin typeface="Times New Roman"/>
                  <a:ea typeface="Times New Roman"/>
                  <a:cs typeface="Times New Roman"/>
                  <a:sym typeface="Times New Roman"/>
                </a:rPr>
                <a:t>Source                            Data	       and		and</a:t>
              </a:r>
              <a:endParaRPr/>
            </a:p>
            <a:p>
              <a:pPr>
                <a:buClr>
                  <a:schemeClr val="dk1"/>
                </a:buClr>
                <a:buSzPts val="1400"/>
              </a:pPr>
              <a:r>
                <a:rPr lang="en-US" sz="1400" b="1">
                  <a:solidFill>
                    <a:schemeClr val="dk1"/>
                  </a:solidFill>
                  <a:latin typeface="Times New Roman"/>
                  <a:ea typeface="Times New Roman"/>
                  <a:cs typeface="Times New Roman"/>
                  <a:sym typeface="Times New Roman"/>
                </a:rPr>
                <a:t>			       Inferences	Choice</a:t>
              </a:r>
              <a:endParaRPr/>
            </a:p>
          </p:txBody>
        </p:sp>
        <p:sp>
          <p:nvSpPr>
            <p:cNvPr id="1538" name="Google Shape;1538;p81"/>
            <p:cNvSpPr txBox="1"/>
            <p:nvPr/>
          </p:nvSpPr>
          <p:spPr>
            <a:xfrm>
              <a:off x="4308" y="1032"/>
              <a:ext cx="720" cy="576"/>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400"/>
              </a:pPr>
              <a:endParaRPr sz="1400" b="1">
                <a:solidFill>
                  <a:schemeClr val="dk1"/>
                </a:solidFill>
                <a:latin typeface="Times New Roman"/>
                <a:ea typeface="Times New Roman"/>
                <a:cs typeface="Times New Roman"/>
                <a:sym typeface="Times New Roman"/>
              </a:endParaRPr>
            </a:p>
            <a:p>
              <a:pPr>
                <a:buClr>
                  <a:schemeClr val="dk1"/>
                </a:buClr>
                <a:buSzPts val="1400"/>
              </a:pPr>
              <a:r>
                <a:rPr lang="en-US" sz="1400" b="1">
                  <a:solidFill>
                    <a:schemeClr val="dk1"/>
                  </a:solidFill>
                  <a:latin typeface="Times New Roman"/>
                  <a:ea typeface="Times New Roman"/>
                  <a:cs typeface="Times New Roman"/>
                  <a:sym typeface="Times New Roman"/>
                </a:rPr>
                <a:t>     Action</a:t>
              </a:r>
              <a:endParaRPr/>
            </a:p>
            <a:p>
              <a:endParaRPr sz="1400" b="1">
                <a:solidFill>
                  <a:schemeClr val="dk1"/>
                </a:solidFill>
                <a:latin typeface="Times New Roman"/>
                <a:ea typeface="Times New Roman"/>
                <a:cs typeface="Times New Roman"/>
                <a:sym typeface="Times New Roman"/>
              </a:endParaRPr>
            </a:p>
          </p:txBody>
        </p:sp>
        <p:cxnSp>
          <p:nvCxnSpPr>
            <p:cNvPr id="1539" name="Google Shape;1539;p81"/>
            <p:cNvCxnSpPr/>
            <p:nvPr/>
          </p:nvCxnSpPr>
          <p:spPr>
            <a:xfrm>
              <a:off x="720" y="1296"/>
              <a:ext cx="415"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40" name="Google Shape;1540;p81"/>
            <p:cNvCxnSpPr/>
            <p:nvPr/>
          </p:nvCxnSpPr>
          <p:spPr>
            <a:xfrm>
              <a:off x="1632" y="1296"/>
              <a:ext cx="327"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41" name="Google Shape;1541;p81"/>
            <p:cNvCxnSpPr/>
            <p:nvPr/>
          </p:nvCxnSpPr>
          <p:spPr>
            <a:xfrm>
              <a:off x="2688" y="1296"/>
              <a:ext cx="267"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42" name="Google Shape;1542;p81"/>
            <p:cNvCxnSpPr/>
            <p:nvPr/>
          </p:nvCxnSpPr>
          <p:spPr>
            <a:xfrm>
              <a:off x="3504" y="1104"/>
              <a:ext cx="793"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43" name="Google Shape;1543;p81"/>
            <p:cNvCxnSpPr/>
            <p:nvPr/>
          </p:nvCxnSpPr>
          <p:spPr>
            <a:xfrm rot="10800000">
              <a:off x="3504" y="1488"/>
              <a:ext cx="778" cy="0"/>
            </a:xfrm>
            <a:prstGeom prst="straightConnector1">
              <a:avLst/>
            </a:prstGeom>
            <a:noFill/>
            <a:ln w="38100" cap="flat" cmpd="sng">
              <a:solidFill>
                <a:srgbClr val="000000"/>
              </a:solidFill>
              <a:prstDash val="solid"/>
              <a:miter lim="800000"/>
              <a:headEnd type="none" w="med" len="med"/>
              <a:tailEnd type="triangle" w="med" len="med"/>
            </a:ln>
          </p:spPr>
        </p:cxnSp>
        <p:sp>
          <p:nvSpPr>
            <p:cNvPr id="1544" name="Google Shape;1544;p81"/>
            <p:cNvSpPr txBox="1"/>
            <p:nvPr/>
          </p:nvSpPr>
          <p:spPr>
            <a:xfrm>
              <a:off x="1152" y="1824"/>
              <a:ext cx="1255" cy="242"/>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Information System</a:t>
              </a:r>
              <a:endParaRPr/>
            </a:p>
          </p:txBody>
        </p:sp>
        <p:sp>
          <p:nvSpPr>
            <p:cNvPr id="1545" name="Google Shape;1545;p81"/>
            <p:cNvSpPr txBox="1"/>
            <p:nvPr/>
          </p:nvSpPr>
          <p:spPr>
            <a:xfrm>
              <a:off x="3984" y="1872"/>
              <a:ext cx="1488" cy="2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Decision making System</a:t>
              </a:r>
              <a:endParaRPr/>
            </a:p>
          </p:txBody>
        </p:sp>
      </p:grpSp>
      <p:sp>
        <p:nvSpPr>
          <p:cNvPr id="1546" name="Google Shape;1546;p81"/>
          <p:cNvSpPr txBox="1"/>
          <p:nvPr/>
        </p:nvSpPr>
        <p:spPr>
          <a:xfrm>
            <a:off x="6629400" y="1203326"/>
            <a:ext cx="2514600" cy="396875"/>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Recommendations</a:t>
            </a:r>
            <a:endParaRPr/>
          </a:p>
        </p:txBody>
      </p:sp>
      <p:sp>
        <p:nvSpPr>
          <p:cNvPr id="1547" name="Google Shape;1547;p81"/>
          <p:cNvSpPr txBox="1"/>
          <p:nvPr/>
        </p:nvSpPr>
        <p:spPr>
          <a:xfrm>
            <a:off x="6858000" y="2498726"/>
            <a:ext cx="2133600" cy="396875"/>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Which Action?</a:t>
            </a:r>
            <a:endParaRPr/>
          </a:p>
        </p:txBody>
      </p:sp>
      <p:sp>
        <p:nvSpPr>
          <p:cNvPr id="4" name="TextBox 3">
            <a:extLst>
              <a:ext uri="{FF2B5EF4-FFF2-40B4-BE49-F238E27FC236}">
                <a16:creationId xmlns:a16="http://schemas.microsoft.com/office/drawing/2014/main" id="{BB6EBA4F-B2AD-11FD-5B1D-056371444568}"/>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AGGREGATE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51"/>
        <p:cNvGrpSpPr/>
        <p:nvPr/>
      </p:nvGrpSpPr>
      <p:grpSpPr>
        <a:xfrm>
          <a:off x="0" y="0"/>
          <a:ext cx="0" cy="0"/>
          <a:chOff x="0" y="0"/>
          <a:chExt cx="0" cy="0"/>
        </a:xfrm>
      </p:grpSpPr>
      <p:sp>
        <p:nvSpPr>
          <p:cNvPr id="1552" name="Google Shape;1552;p82"/>
          <p:cNvSpPr txBox="1"/>
          <p:nvPr/>
        </p:nvSpPr>
        <p:spPr>
          <a:xfrm>
            <a:off x="2514600" y="1676400"/>
            <a:ext cx="7162800" cy="957262"/>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lvl="3">
              <a:buClr>
                <a:schemeClr val="dk1"/>
              </a:buClr>
              <a:buSzPts val="1400"/>
            </a:pPr>
            <a:r>
              <a:rPr lang="en-US" sz="1400" b="1">
                <a:solidFill>
                  <a:schemeClr val="dk1"/>
                </a:solidFill>
                <a:latin typeface="Times New Roman"/>
                <a:ea typeface="Times New Roman"/>
                <a:cs typeface="Times New Roman"/>
                <a:sym typeface="Times New Roman"/>
              </a:rPr>
              <a:t>		       Predictions	Value</a:t>
            </a:r>
            <a:endParaRPr/>
          </a:p>
          <a:p>
            <a:pPr>
              <a:buClr>
                <a:schemeClr val="dk1"/>
              </a:buClr>
              <a:buSzPts val="1400"/>
            </a:pPr>
            <a:r>
              <a:rPr lang="en-US" sz="1400" b="1">
                <a:solidFill>
                  <a:schemeClr val="dk1"/>
                </a:solidFill>
                <a:latin typeface="Times New Roman"/>
                <a:ea typeface="Times New Roman"/>
                <a:cs typeface="Times New Roman"/>
                <a:sym typeface="Times New Roman"/>
              </a:rPr>
              <a:t>Source                            Data	       and		and    	      Action</a:t>
            </a:r>
            <a:endParaRPr/>
          </a:p>
          <a:p>
            <a:pPr>
              <a:buClr>
                <a:schemeClr val="dk1"/>
              </a:buClr>
              <a:buSzPts val="1400"/>
            </a:pPr>
            <a:r>
              <a:rPr lang="en-US" sz="1400" b="1">
                <a:solidFill>
                  <a:schemeClr val="dk1"/>
                </a:solidFill>
                <a:latin typeface="Times New Roman"/>
                <a:ea typeface="Times New Roman"/>
                <a:cs typeface="Times New Roman"/>
                <a:sym typeface="Times New Roman"/>
              </a:rPr>
              <a:t>			       Inferences	Choice</a:t>
            </a:r>
            <a:endParaRPr/>
          </a:p>
        </p:txBody>
      </p:sp>
      <p:cxnSp>
        <p:nvCxnSpPr>
          <p:cNvPr id="1553" name="Google Shape;1553;p82"/>
          <p:cNvCxnSpPr/>
          <p:nvPr/>
        </p:nvCxnSpPr>
        <p:spPr>
          <a:xfrm>
            <a:off x="3352800" y="2057400"/>
            <a:ext cx="658812"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54" name="Google Shape;1554;p82"/>
          <p:cNvCxnSpPr/>
          <p:nvPr/>
        </p:nvCxnSpPr>
        <p:spPr>
          <a:xfrm>
            <a:off x="4876800" y="2057400"/>
            <a:ext cx="519112"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1555" name="Google Shape;1555;p82"/>
          <p:cNvCxnSpPr/>
          <p:nvPr/>
        </p:nvCxnSpPr>
        <p:spPr>
          <a:xfrm>
            <a:off x="6477000" y="2057400"/>
            <a:ext cx="423862" cy="0"/>
          </a:xfrm>
          <a:prstGeom prst="straightConnector1">
            <a:avLst/>
          </a:prstGeom>
          <a:noFill/>
          <a:ln w="38100" cap="flat" cmpd="sng">
            <a:solidFill>
              <a:srgbClr val="000000"/>
            </a:solidFill>
            <a:prstDash val="solid"/>
            <a:miter lim="800000"/>
            <a:headEnd type="none" w="med" len="med"/>
            <a:tailEnd type="triangle" w="med" len="med"/>
          </a:ln>
        </p:spPr>
      </p:cxnSp>
      <p:sp>
        <p:nvSpPr>
          <p:cNvPr id="1556" name="Google Shape;1556;p82"/>
          <p:cNvSpPr txBox="1"/>
          <p:nvPr/>
        </p:nvSpPr>
        <p:spPr>
          <a:xfrm>
            <a:off x="3733800" y="3048000"/>
            <a:ext cx="4953000" cy="76200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600"/>
            </a:pPr>
            <a:endParaRPr sz="1600" b="1">
              <a:solidFill>
                <a:schemeClr val="dk1"/>
              </a:solidFill>
              <a:latin typeface="Times New Roman"/>
              <a:ea typeface="Times New Roman"/>
              <a:cs typeface="Times New Roman"/>
              <a:sym typeface="Times New Roman"/>
            </a:endParaRPr>
          </a:p>
          <a:p>
            <a:pPr>
              <a:buClr>
                <a:schemeClr val="dk1"/>
              </a:buClr>
              <a:buSzPts val="2400"/>
            </a:pPr>
            <a:r>
              <a:rPr lang="en-US" sz="2400" b="1">
                <a:solidFill>
                  <a:schemeClr val="dk1"/>
                </a:solidFill>
                <a:latin typeface="Times New Roman"/>
                <a:ea typeface="Times New Roman"/>
                <a:cs typeface="Times New Roman"/>
                <a:sym typeface="Times New Roman"/>
              </a:rPr>
              <a:t>Decision-taking Information System</a:t>
            </a:r>
            <a:endParaRPr/>
          </a:p>
        </p:txBody>
      </p:sp>
      <p:cxnSp>
        <p:nvCxnSpPr>
          <p:cNvPr id="1557" name="Google Shape;1557;p82"/>
          <p:cNvCxnSpPr/>
          <p:nvPr/>
        </p:nvCxnSpPr>
        <p:spPr>
          <a:xfrm>
            <a:off x="7848600" y="2057400"/>
            <a:ext cx="423862" cy="0"/>
          </a:xfrm>
          <a:prstGeom prst="straightConnector1">
            <a:avLst/>
          </a:prstGeom>
          <a:noFill/>
          <a:ln w="38100" cap="flat" cmpd="sng">
            <a:solidFill>
              <a:srgbClr val="000000"/>
            </a:solidFill>
            <a:prstDash val="solid"/>
            <a:miter lim="800000"/>
            <a:headEnd type="none" w="med" len="med"/>
            <a:tailEnd type="triangle" w="med" len="med"/>
          </a:ln>
        </p:spPr>
      </p:cxnSp>
      <p:sp>
        <p:nvSpPr>
          <p:cNvPr id="2" name="TextBox 1">
            <a:extLst>
              <a:ext uri="{FF2B5EF4-FFF2-40B4-BE49-F238E27FC236}">
                <a16:creationId xmlns:a16="http://schemas.microsoft.com/office/drawing/2014/main" id="{91832F40-F787-81C8-5A51-E7BE263F6603}"/>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AGGREGATE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grpSp>
        <p:nvGrpSpPr>
          <p:cNvPr id="1562" name="Google Shape;1562;p83"/>
          <p:cNvGrpSpPr/>
          <p:nvPr/>
        </p:nvGrpSpPr>
        <p:grpSpPr>
          <a:xfrm>
            <a:off x="3048000" y="609600"/>
            <a:ext cx="6400800" cy="5257800"/>
            <a:chOff x="4140" y="8100"/>
            <a:chExt cx="5400" cy="5400"/>
          </a:xfrm>
        </p:grpSpPr>
        <p:grpSp>
          <p:nvGrpSpPr>
            <p:cNvPr id="1563" name="Google Shape;1563;p83"/>
            <p:cNvGrpSpPr/>
            <p:nvPr/>
          </p:nvGrpSpPr>
          <p:grpSpPr>
            <a:xfrm>
              <a:off x="4500" y="8100"/>
              <a:ext cx="5040" cy="4515"/>
              <a:chOff x="2880" y="7920"/>
              <a:chExt cx="5040" cy="4515"/>
            </a:xfrm>
          </p:grpSpPr>
          <p:sp>
            <p:nvSpPr>
              <p:cNvPr id="1564" name="Google Shape;1564;p83"/>
              <p:cNvSpPr txBox="1"/>
              <p:nvPr/>
            </p:nvSpPr>
            <p:spPr>
              <a:xfrm>
                <a:off x="2880" y="7920"/>
                <a:ext cx="1440" cy="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Times New Roman"/>
                    <a:ea typeface="Times New Roman"/>
                    <a:cs typeface="Times New Roman"/>
                    <a:sym typeface="Times New Roman"/>
                  </a:rPr>
                  <a:t>Requirements Analysis &amp; Specification</a:t>
                </a:r>
                <a:endParaRPr/>
              </a:p>
            </p:txBody>
          </p:sp>
          <p:sp>
            <p:nvSpPr>
              <p:cNvPr id="1565" name="Google Shape;1565;p83"/>
              <p:cNvSpPr txBox="1"/>
              <p:nvPr/>
            </p:nvSpPr>
            <p:spPr>
              <a:xfrm>
                <a:off x="3780" y="8985"/>
                <a:ext cx="1440" cy="73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Times New Roman"/>
                    <a:ea typeface="Times New Roman"/>
                    <a:cs typeface="Times New Roman"/>
                    <a:sym typeface="Times New Roman"/>
                  </a:rPr>
                  <a:t>Design &amp; Specification</a:t>
                </a:r>
                <a:endParaRPr/>
              </a:p>
            </p:txBody>
          </p:sp>
          <p:cxnSp>
            <p:nvCxnSpPr>
              <p:cNvPr id="1566" name="Google Shape;1566;p83"/>
              <p:cNvCxnSpPr/>
              <p:nvPr/>
            </p:nvCxnSpPr>
            <p:spPr>
              <a:xfrm>
                <a:off x="4320" y="8355"/>
                <a:ext cx="180" cy="0"/>
              </a:xfrm>
              <a:prstGeom prst="straightConnector1">
                <a:avLst/>
              </a:prstGeom>
              <a:noFill/>
              <a:ln w="9525" cap="flat" cmpd="sng">
                <a:solidFill>
                  <a:srgbClr val="000000"/>
                </a:solidFill>
                <a:prstDash val="solid"/>
                <a:miter lim="800000"/>
                <a:headEnd type="none" w="med" len="med"/>
                <a:tailEnd type="none" w="med" len="med"/>
              </a:ln>
            </p:spPr>
          </p:cxnSp>
          <p:cxnSp>
            <p:nvCxnSpPr>
              <p:cNvPr id="1567" name="Google Shape;1567;p83"/>
              <p:cNvCxnSpPr/>
              <p:nvPr/>
            </p:nvCxnSpPr>
            <p:spPr>
              <a:xfrm>
                <a:off x="4500" y="8355"/>
                <a:ext cx="0" cy="645"/>
              </a:xfrm>
              <a:prstGeom prst="straightConnector1">
                <a:avLst/>
              </a:prstGeom>
              <a:noFill/>
              <a:ln w="9525" cap="flat" cmpd="sng">
                <a:solidFill>
                  <a:srgbClr val="000000"/>
                </a:solidFill>
                <a:prstDash val="solid"/>
                <a:miter lim="800000"/>
                <a:headEnd type="none" w="med" len="med"/>
                <a:tailEnd type="triangle" w="med" len="med"/>
              </a:ln>
            </p:spPr>
          </p:cxnSp>
          <p:sp>
            <p:nvSpPr>
              <p:cNvPr id="1568" name="Google Shape;1568;p83"/>
              <p:cNvSpPr txBox="1"/>
              <p:nvPr/>
            </p:nvSpPr>
            <p:spPr>
              <a:xfrm>
                <a:off x="4680" y="9900"/>
                <a:ext cx="1440" cy="73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Times New Roman"/>
                    <a:ea typeface="Times New Roman"/>
                    <a:cs typeface="Times New Roman"/>
                    <a:sym typeface="Times New Roman"/>
                  </a:rPr>
                  <a:t>Coding &amp; Unit Testing</a:t>
                </a:r>
                <a:endParaRPr/>
              </a:p>
            </p:txBody>
          </p:sp>
          <p:cxnSp>
            <p:nvCxnSpPr>
              <p:cNvPr id="1569" name="Google Shape;1569;p83"/>
              <p:cNvCxnSpPr/>
              <p:nvPr/>
            </p:nvCxnSpPr>
            <p:spPr>
              <a:xfrm>
                <a:off x="5220" y="9360"/>
                <a:ext cx="180" cy="0"/>
              </a:xfrm>
              <a:prstGeom prst="straightConnector1">
                <a:avLst/>
              </a:prstGeom>
              <a:noFill/>
              <a:ln w="9525" cap="flat" cmpd="sng">
                <a:solidFill>
                  <a:srgbClr val="000000"/>
                </a:solidFill>
                <a:prstDash val="solid"/>
                <a:miter lim="800000"/>
                <a:headEnd type="none" w="med" len="med"/>
                <a:tailEnd type="none" w="med" len="med"/>
              </a:ln>
            </p:spPr>
          </p:cxnSp>
          <p:cxnSp>
            <p:nvCxnSpPr>
              <p:cNvPr id="1570" name="Google Shape;1570;p83"/>
              <p:cNvCxnSpPr/>
              <p:nvPr/>
            </p:nvCxnSpPr>
            <p:spPr>
              <a:xfrm>
                <a:off x="5400" y="9360"/>
                <a:ext cx="0" cy="540"/>
              </a:xfrm>
              <a:prstGeom prst="straightConnector1">
                <a:avLst/>
              </a:prstGeom>
              <a:noFill/>
              <a:ln w="9525" cap="flat" cmpd="sng">
                <a:solidFill>
                  <a:srgbClr val="000000"/>
                </a:solidFill>
                <a:prstDash val="solid"/>
                <a:miter lim="800000"/>
                <a:headEnd type="none" w="med" len="med"/>
                <a:tailEnd type="triangle" w="med" len="med"/>
              </a:ln>
            </p:spPr>
          </p:cxnSp>
          <p:sp>
            <p:nvSpPr>
              <p:cNvPr id="1571" name="Google Shape;1571;p83"/>
              <p:cNvSpPr txBox="1"/>
              <p:nvPr/>
            </p:nvSpPr>
            <p:spPr>
              <a:xfrm>
                <a:off x="5580" y="10800"/>
                <a:ext cx="1440" cy="73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Times New Roman"/>
                    <a:ea typeface="Times New Roman"/>
                    <a:cs typeface="Times New Roman"/>
                    <a:sym typeface="Times New Roman"/>
                  </a:rPr>
                  <a:t>Integration &amp; System Testing</a:t>
                </a:r>
                <a:endParaRPr/>
              </a:p>
            </p:txBody>
          </p:sp>
          <p:cxnSp>
            <p:nvCxnSpPr>
              <p:cNvPr id="1572" name="Google Shape;1572;p83"/>
              <p:cNvCxnSpPr/>
              <p:nvPr/>
            </p:nvCxnSpPr>
            <p:spPr>
              <a:xfrm>
                <a:off x="6120" y="10260"/>
                <a:ext cx="180" cy="0"/>
              </a:xfrm>
              <a:prstGeom prst="straightConnector1">
                <a:avLst/>
              </a:prstGeom>
              <a:noFill/>
              <a:ln w="9525" cap="flat" cmpd="sng">
                <a:solidFill>
                  <a:srgbClr val="000000"/>
                </a:solidFill>
                <a:prstDash val="solid"/>
                <a:miter lim="800000"/>
                <a:headEnd type="none" w="med" len="med"/>
                <a:tailEnd type="none" w="med" len="med"/>
              </a:ln>
            </p:spPr>
          </p:cxnSp>
          <p:cxnSp>
            <p:nvCxnSpPr>
              <p:cNvPr id="1573" name="Google Shape;1573;p83"/>
              <p:cNvCxnSpPr/>
              <p:nvPr/>
            </p:nvCxnSpPr>
            <p:spPr>
              <a:xfrm>
                <a:off x="6300" y="10260"/>
                <a:ext cx="0" cy="540"/>
              </a:xfrm>
              <a:prstGeom prst="straightConnector1">
                <a:avLst/>
              </a:prstGeom>
              <a:noFill/>
              <a:ln w="9525" cap="flat" cmpd="sng">
                <a:solidFill>
                  <a:srgbClr val="000000"/>
                </a:solidFill>
                <a:prstDash val="solid"/>
                <a:miter lim="800000"/>
                <a:headEnd type="none" w="med" len="med"/>
                <a:tailEnd type="triangle" w="med" len="med"/>
              </a:ln>
            </p:spPr>
          </p:cxnSp>
          <p:sp>
            <p:nvSpPr>
              <p:cNvPr id="1574" name="Google Shape;1574;p83"/>
              <p:cNvSpPr txBox="1"/>
              <p:nvPr/>
            </p:nvSpPr>
            <p:spPr>
              <a:xfrm>
                <a:off x="6480" y="11700"/>
                <a:ext cx="1440" cy="73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400"/>
                </a:pPr>
                <a:r>
                  <a:rPr lang="en-US" sz="1400">
                    <a:solidFill>
                      <a:schemeClr val="dk1"/>
                    </a:solidFill>
                    <a:latin typeface="Times New Roman"/>
                    <a:ea typeface="Times New Roman"/>
                    <a:cs typeface="Times New Roman"/>
                    <a:sym typeface="Times New Roman"/>
                  </a:rPr>
                  <a:t>Delivery &amp; Maintenance</a:t>
                </a:r>
                <a:endParaRPr/>
              </a:p>
            </p:txBody>
          </p:sp>
          <p:cxnSp>
            <p:nvCxnSpPr>
              <p:cNvPr id="1575" name="Google Shape;1575;p83"/>
              <p:cNvCxnSpPr/>
              <p:nvPr/>
            </p:nvCxnSpPr>
            <p:spPr>
              <a:xfrm>
                <a:off x="7020" y="11160"/>
                <a:ext cx="180" cy="0"/>
              </a:xfrm>
              <a:prstGeom prst="straightConnector1">
                <a:avLst/>
              </a:prstGeom>
              <a:noFill/>
              <a:ln w="9525" cap="flat" cmpd="sng">
                <a:solidFill>
                  <a:srgbClr val="000000"/>
                </a:solidFill>
                <a:prstDash val="solid"/>
                <a:miter lim="800000"/>
                <a:headEnd type="none" w="med" len="med"/>
                <a:tailEnd type="none" w="med" len="med"/>
              </a:ln>
            </p:spPr>
          </p:cxnSp>
          <p:cxnSp>
            <p:nvCxnSpPr>
              <p:cNvPr id="1576" name="Google Shape;1576;p83"/>
              <p:cNvCxnSpPr/>
              <p:nvPr/>
            </p:nvCxnSpPr>
            <p:spPr>
              <a:xfrm>
                <a:off x="7200" y="11160"/>
                <a:ext cx="0" cy="540"/>
              </a:xfrm>
              <a:prstGeom prst="straightConnector1">
                <a:avLst/>
              </a:prstGeom>
              <a:noFill/>
              <a:ln w="9525" cap="flat" cmpd="sng">
                <a:solidFill>
                  <a:srgbClr val="000000"/>
                </a:solidFill>
                <a:prstDash val="solid"/>
                <a:miter lim="800000"/>
                <a:headEnd type="none" w="med" len="med"/>
                <a:tailEnd type="triangle" w="med" len="med"/>
              </a:ln>
            </p:spPr>
          </p:cxnSp>
        </p:grpSp>
        <p:sp>
          <p:nvSpPr>
            <p:cNvPr id="1577" name="Google Shape;1577;p83"/>
            <p:cNvSpPr txBox="1"/>
            <p:nvPr/>
          </p:nvSpPr>
          <p:spPr>
            <a:xfrm>
              <a:off x="4140" y="12960"/>
              <a:ext cx="504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                            </a:t>
              </a:r>
              <a:r>
                <a:rPr lang="en-US" b="1">
                  <a:solidFill>
                    <a:schemeClr val="dk1"/>
                  </a:solidFill>
                  <a:latin typeface="Times New Roman"/>
                  <a:ea typeface="Times New Roman"/>
                  <a:cs typeface="Times New Roman"/>
                  <a:sym typeface="Times New Roman"/>
                </a:rPr>
                <a:t>Fig. 2.1 The Waterfall Model of Royce (1970)</a:t>
              </a:r>
              <a:endParaRPr/>
            </a:p>
          </p:txBody>
        </p:sp>
      </p:grpSp>
      <p:sp>
        <p:nvSpPr>
          <p:cNvPr id="2" name="TextBox 1">
            <a:extLst>
              <a:ext uri="{FF2B5EF4-FFF2-40B4-BE49-F238E27FC236}">
                <a16:creationId xmlns:a16="http://schemas.microsoft.com/office/drawing/2014/main" id="{3600004B-A0DB-462F-DD15-79877D4F445E}"/>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AGGREGATE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grpSp>
        <p:nvGrpSpPr>
          <p:cNvPr id="1582" name="Google Shape;1582;p84"/>
          <p:cNvGrpSpPr/>
          <p:nvPr/>
        </p:nvGrpSpPr>
        <p:grpSpPr>
          <a:xfrm>
            <a:off x="2514600" y="457200"/>
            <a:ext cx="6858000" cy="5791200"/>
            <a:chOff x="3240" y="2340"/>
            <a:chExt cx="6936" cy="6840"/>
          </a:xfrm>
        </p:grpSpPr>
        <p:sp>
          <p:nvSpPr>
            <p:cNvPr id="1583" name="Google Shape;1583;p84"/>
            <p:cNvSpPr txBox="1"/>
            <p:nvPr/>
          </p:nvSpPr>
          <p:spPr>
            <a:xfrm>
              <a:off x="4860" y="2700"/>
              <a:ext cx="3780" cy="360"/>
            </a:xfrm>
            <a:prstGeom prst="rect">
              <a:avLst/>
            </a:prstGeom>
            <a:no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Customer/User Perspective - </a:t>
              </a:r>
              <a:r>
                <a:rPr lang="en-US" sz="1600" b="1" i="1">
                  <a:solidFill>
                    <a:schemeClr val="dk1"/>
                  </a:solidFill>
                  <a:latin typeface="Times New Roman"/>
                  <a:ea typeface="Times New Roman"/>
                  <a:cs typeface="Times New Roman"/>
                  <a:sym typeface="Times New Roman"/>
                </a:rPr>
                <a:t>Purposeful</a:t>
              </a:r>
              <a:endParaRPr/>
            </a:p>
          </p:txBody>
        </p:sp>
        <p:sp>
          <p:nvSpPr>
            <p:cNvPr id="1584" name="Google Shape;1584;p84"/>
            <p:cNvSpPr txBox="1"/>
            <p:nvPr/>
          </p:nvSpPr>
          <p:spPr>
            <a:xfrm>
              <a:off x="3420" y="3240"/>
              <a:ext cx="2700" cy="36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600"/>
              </a:pPr>
              <a:r>
                <a:rPr lang="en-US" sz="1600">
                  <a:solidFill>
                    <a:schemeClr val="dk1"/>
                  </a:solidFill>
                  <a:latin typeface="Times New Roman"/>
                  <a:ea typeface="Times New Roman"/>
                  <a:cs typeface="Times New Roman"/>
                  <a:sym typeface="Times New Roman"/>
                </a:rPr>
                <a:t>User Reqts. Software Specs</a:t>
              </a:r>
              <a:endParaRPr/>
            </a:p>
          </p:txBody>
        </p:sp>
        <p:sp>
          <p:nvSpPr>
            <p:cNvPr id="1585" name="Google Shape;1585;p84"/>
            <p:cNvSpPr txBox="1"/>
            <p:nvPr/>
          </p:nvSpPr>
          <p:spPr>
            <a:xfrm>
              <a:off x="7200" y="3240"/>
              <a:ext cx="2700" cy="36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600"/>
              </a:pPr>
              <a:r>
                <a:rPr lang="en-US" sz="1600">
                  <a:solidFill>
                    <a:schemeClr val="dk1"/>
                  </a:solidFill>
                  <a:latin typeface="Times New Roman"/>
                  <a:ea typeface="Times New Roman"/>
                  <a:cs typeface="Times New Roman"/>
                  <a:sym typeface="Times New Roman"/>
                </a:rPr>
                <a:t>Operation and Maintenance</a:t>
              </a:r>
              <a:endParaRPr/>
            </a:p>
          </p:txBody>
        </p:sp>
        <p:sp>
          <p:nvSpPr>
            <p:cNvPr id="1586" name="Google Shape;1586;p84"/>
            <p:cNvSpPr txBox="1"/>
            <p:nvPr/>
          </p:nvSpPr>
          <p:spPr>
            <a:xfrm>
              <a:off x="3960" y="5940"/>
              <a:ext cx="2520" cy="36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600"/>
              </a:pPr>
              <a:r>
                <a:rPr lang="en-US" sz="1600">
                  <a:solidFill>
                    <a:schemeClr val="dk1"/>
                  </a:solidFill>
                  <a:latin typeface="Times New Roman"/>
                  <a:ea typeface="Times New Roman"/>
                  <a:cs typeface="Times New Roman"/>
                  <a:sym typeface="Times New Roman"/>
                </a:rPr>
                <a:t>Detail Software Design</a:t>
              </a:r>
              <a:endParaRPr/>
            </a:p>
          </p:txBody>
        </p:sp>
        <p:sp>
          <p:nvSpPr>
            <p:cNvPr id="1587" name="Google Shape;1587;p84"/>
            <p:cNvSpPr txBox="1"/>
            <p:nvPr/>
          </p:nvSpPr>
          <p:spPr>
            <a:xfrm>
              <a:off x="6840" y="5940"/>
              <a:ext cx="2520" cy="36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600"/>
              </a:pPr>
              <a:r>
                <a:rPr lang="en-US" sz="1600">
                  <a:solidFill>
                    <a:schemeClr val="dk1"/>
                  </a:solidFill>
                  <a:latin typeface="Times New Roman"/>
                  <a:ea typeface="Times New Roman"/>
                  <a:cs typeface="Times New Roman"/>
                  <a:sym typeface="Times New Roman"/>
                </a:rPr>
                <a:t>Debug and Test Modules</a:t>
              </a:r>
              <a:endParaRPr/>
            </a:p>
          </p:txBody>
        </p:sp>
        <p:sp>
          <p:nvSpPr>
            <p:cNvPr id="1588" name="Google Shape;1588;p84"/>
            <p:cNvSpPr txBox="1"/>
            <p:nvPr/>
          </p:nvSpPr>
          <p:spPr>
            <a:xfrm>
              <a:off x="5400" y="7020"/>
              <a:ext cx="2700" cy="36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600"/>
              </a:pPr>
              <a:r>
                <a:rPr lang="en-US" sz="1600">
                  <a:solidFill>
                    <a:schemeClr val="dk1"/>
                  </a:solidFill>
                  <a:latin typeface="Times New Roman"/>
                  <a:ea typeface="Times New Roman"/>
                  <a:cs typeface="Times New Roman"/>
                  <a:sym typeface="Times New Roman"/>
                </a:rPr>
                <a:t>Coding of Software Modules</a:t>
              </a:r>
              <a:endParaRPr/>
            </a:p>
          </p:txBody>
        </p:sp>
        <p:sp>
          <p:nvSpPr>
            <p:cNvPr id="1589" name="Google Shape;1589;p84"/>
            <p:cNvSpPr txBox="1"/>
            <p:nvPr/>
          </p:nvSpPr>
          <p:spPr>
            <a:xfrm>
              <a:off x="5040" y="6480"/>
              <a:ext cx="3600" cy="360"/>
            </a:xfrm>
            <a:prstGeom prst="rect">
              <a:avLst/>
            </a:prstGeom>
            <a:no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Programmer Perspective - </a:t>
              </a:r>
              <a:r>
                <a:rPr lang="en-US" sz="1600" b="1" i="1">
                  <a:solidFill>
                    <a:schemeClr val="dk1"/>
                  </a:solidFill>
                  <a:latin typeface="Times New Roman"/>
                  <a:ea typeface="Times New Roman"/>
                  <a:cs typeface="Times New Roman"/>
                  <a:sym typeface="Times New Roman"/>
                </a:rPr>
                <a:t>Functional</a:t>
              </a:r>
              <a:endParaRPr/>
            </a:p>
          </p:txBody>
        </p:sp>
        <p:sp>
          <p:nvSpPr>
            <p:cNvPr id="1590" name="Google Shape;1590;p84"/>
            <p:cNvSpPr/>
            <p:nvPr/>
          </p:nvSpPr>
          <p:spPr>
            <a:xfrm>
              <a:off x="3240" y="2700"/>
              <a:ext cx="6840" cy="1080"/>
            </a:xfrm>
            <a:prstGeom prst="roundRect">
              <a:avLst>
                <a:gd name="adj" fmla="val 16667"/>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591" name="Google Shape;1591;p84"/>
            <p:cNvSpPr txBox="1"/>
            <p:nvPr/>
          </p:nvSpPr>
          <p:spPr>
            <a:xfrm>
              <a:off x="3780" y="4680"/>
              <a:ext cx="2708" cy="36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600"/>
              </a:pPr>
              <a:r>
                <a:rPr lang="en-US" sz="1600">
                  <a:solidFill>
                    <a:schemeClr val="dk1"/>
                  </a:solidFill>
                  <a:latin typeface="Times New Roman"/>
                  <a:ea typeface="Times New Roman"/>
                  <a:cs typeface="Times New Roman"/>
                  <a:sym typeface="Times New Roman"/>
                </a:rPr>
                <a:t>Prelim. Conceptual Design </a:t>
              </a:r>
              <a:endParaRPr/>
            </a:p>
          </p:txBody>
        </p:sp>
        <p:sp>
          <p:nvSpPr>
            <p:cNvPr id="1592" name="Google Shape;1592;p84"/>
            <p:cNvSpPr txBox="1"/>
            <p:nvPr/>
          </p:nvSpPr>
          <p:spPr>
            <a:xfrm>
              <a:off x="7020" y="4680"/>
              <a:ext cx="2708" cy="36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600"/>
              </a:pPr>
              <a:r>
                <a:rPr lang="en-US" sz="1600">
                  <a:solidFill>
                    <a:schemeClr val="dk1"/>
                  </a:solidFill>
                  <a:latin typeface="Times New Roman"/>
                  <a:ea typeface="Times New Roman"/>
                  <a:cs typeface="Times New Roman"/>
                  <a:sym typeface="Times New Roman"/>
                </a:rPr>
                <a:t>Integrate and Test</a:t>
              </a:r>
              <a:endParaRPr/>
            </a:p>
          </p:txBody>
        </p:sp>
        <p:sp>
          <p:nvSpPr>
            <p:cNvPr id="1593" name="Google Shape;1593;p84"/>
            <p:cNvSpPr txBox="1"/>
            <p:nvPr/>
          </p:nvSpPr>
          <p:spPr>
            <a:xfrm>
              <a:off x="4965" y="4140"/>
              <a:ext cx="3675" cy="360"/>
            </a:xfrm>
            <a:prstGeom prst="rect">
              <a:avLst/>
            </a:prstGeom>
            <a:no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Architectural Perspective - </a:t>
              </a:r>
              <a:r>
                <a:rPr lang="en-US" sz="1600" b="1" i="1">
                  <a:solidFill>
                    <a:schemeClr val="dk1"/>
                  </a:solidFill>
                  <a:latin typeface="Times New Roman"/>
                  <a:ea typeface="Times New Roman"/>
                  <a:cs typeface="Times New Roman"/>
                  <a:sym typeface="Times New Roman"/>
                </a:rPr>
                <a:t>Structural</a:t>
              </a:r>
              <a:endParaRPr/>
            </a:p>
          </p:txBody>
        </p:sp>
        <p:sp>
          <p:nvSpPr>
            <p:cNvPr id="1594" name="Google Shape;1594;p84"/>
            <p:cNvSpPr/>
            <p:nvPr/>
          </p:nvSpPr>
          <p:spPr>
            <a:xfrm>
              <a:off x="3600" y="4140"/>
              <a:ext cx="6576" cy="1080"/>
            </a:xfrm>
            <a:prstGeom prst="roundRect">
              <a:avLst>
                <a:gd name="adj" fmla="val 16667"/>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595" name="Google Shape;1595;p84"/>
            <p:cNvSpPr/>
            <p:nvPr/>
          </p:nvSpPr>
          <p:spPr>
            <a:xfrm>
              <a:off x="3780" y="5640"/>
              <a:ext cx="5760" cy="1800"/>
            </a:xfrm>
            <a:prstGeom prst="roundRect">
              <a:avLst>
                <a:gd name="adj" fmla="val 16667"/>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596" name="Google Shape;1596;p84"/>
            <p:cNvSpPr/>
            <p:nvPr/>
          </p:nvSpPr>
          <p:spPr>
            <a:xfrm>
              <a:off x="3555" y="2340"/>
              <a:ext cx="225" cy="360"/>
            </a:xfrm>
            <a:custGeom>
              <a:avLst/>
              <a:gdLst/>
              <a:ahLst/>
              <a:cxnLst/>
              <a:rect l="l" t="t" r="r" b="b"/>
              <a:pathLst>
                <a:path w="225" h="360" extrusionOk="0">
                  <a:moveTo>
                    <a:pt x="0" y="0"/>
                  </a:moveTo>
                  <a:lnTo>
                    <a:pt x="225" y="360"/>
                  </a:lnTo>
                </a:path>
              </a:pathLst>
            </a:custGeom>
            <a:noFill/>
            <a:ln w="2857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597" name="Google Shape;1597;p84"/>
            <p:cNvSpPr/>
            <p:nvPr/>
          </p:nvSpPr>
          <p:spPr>
            <a:xfrm>
              <a:off x="4275" y="3780"/>
              <a:ext cx="225" cy="375"/>
            </a:xfrm>
            <a:custGeom>
              <a:avLst/>
              <a:gdLst/>
              <a:ahLst/>
              <a:cxnLst/>
              <a:rect l="l" t="t" r="r" b="b"/>
              <a:pathLst>
                <a:path w="225" h="375" extrusionOk="0">
                  <a:moveTo>
                    <a:pt x="0" y="0"/>
                  </a:moveTo>
                  <a:lnTo>
                    <a:pt x="225" y="37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598" name="Google Shape;1598;p84"/>
            <p:cNvSpPr/>
            <p:nvPr/>
          </p:nvSpPr>
          <p:spPr>
            <a:xfrm>
              <a:off x="4980" y="5220"/>
              <a:ext cx="255" cy="420"/>
            </a:xfrm>
            <a:custGeom>
              <a:avLst/>
              <a:gdLst/>
              <a:ahLst/>
              <a:cxnLst/>
              <a:rect l="l" t="t" r="r" b="b"/>
              <a:pathLst>
                <a:path w="255" h="420" extrusionOk="0">
                  <a:moveTo>
                    <a:pt x="0" y="0"/>
                  </a:moveTo>
                  <a:lnTo>
                    <a:pt x="255" y="420"/>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599" name="Google Shape;1599;p84"/>
            <p:cNvSpPr/>
            <p:nvPr/>
          </p:nvSpPr>
          <p:spPr>
            <a:xfrm>
              <a:off x="6135" y="7455"/>
              <a:ext cx="555" cy="735"/>
            </a:xfrm>
            <a:custGeom>
              <a:avLst/>
              <a:gdLst/>
              <a:ahLst/>
              <a:cxnLst/>
              <a:rect l="l" t="t" r="r" b="b"/>
              <a:pathLst>
                <a:path w="555" h="735" extrusionOk="0">
                  <a:moveTo>
                    <a:pt x="0" y="0"/>
                  </a:moveTo>
                  <a:lnTo>
                    <a:pt x="555" y="73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00" name="Google Shape;1600;p84"/>
            <p:cNvSpPr/>
            <p:nvPr/>
          </p:nvSpPr>
          <p:spPr>
            <a:xfrm>
              <a:off x="9345" y="2340"/>
              <a:ext cx="255" cy="360"/>
            </a:xfrm>
            <a:custGeom>
              <a:avLst/>
              <a:gdLst/>
              <a:ahLst/>
              <a:cxnLst/>
              <a:rect l="l" t="t" r="r" b="b"/>
              <a:pathLst>
                <a:path w="255" h="360" extrusionOk="0">
                  <a:moveTo>
                    <a:pt x="255" y="0"/>
                  </a:moveTo>
                  <a:lnTo>
                    <a:pt x="0" y="360"/>
                  </a:lnTo>
                </a:path>
              </a:pathLst>
            </a:custGeom>
            <a:noFill/>
            <a:ln w="28575" cap="flat" cmpd="sng">
              <a:solidFill>
                <a:srgbClr val="000000"/>
              </a:solidFill>
              <a:prstDash val="solid"/>
              <a:round/>
              <a:headEnd type="triangl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01" name="Google Shape;1601;p84"/>
            <p:cNvSpPr/>
            <p:nvPr/>
          </p:nvSpPr>
          <p:spPr>
            <a:xfrm>
              <a:off x="8700" y="3780"/>
              <a:ext cx="195" cy="345"/>
            </a:xfrm>
            <a:custGeom>
              <a:avLst/>
              <a:gdLst/>
              <a:ahLst/>
              <a:cxnLst/>
              <a:rect l="l" t="t" r="r" b="b"/>
              <a:pathLst>
                <a:path w="195" h="345" extrusionOk="0">
                  <a:moveTo>
                    <a:pt x="195" y="0"/>
                  </a:moveTo>
                  <a:lnTo>
                    <a:pt x="0" y="34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02" name="Google Shape;1602;p84"/>
            <p:cNvSpPr/>
            <p:nvPr/>
          </p:nvSpPr>
          <p:spPr>
            <a:xfrm>
              <a:off x="7995" y="5220"/>
              <a:ext cx="255" cy="435"/>
            </a:xfrm>
            <a:custGeom>
              <a:avLst/>
              <a:gdLst/>
              <a:ahLst/>
              <a:cxnLst/>
              <a:rect l="l" t="t" r="r" b="b"/>
              <a:pathLst>
                <a:path w="255" h="435" extrusionOk="0">
                  <a:moveTo>
                    <a:pt x="255" y="0"/>
                  </a:moveTo>
                  <a:lnTo>
                    <a:pt x="0" y="43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03" name="Google Shape;1603;p84"/>
            <p:cNvSpPr/>
            <p:nvPr/>
          </p:nvSpPr>
          <p:spPr>
            <a:xfrm>
              <a:off x="6690" y="7455"/>
              <a:ext cx="495" cy="735"/>
            </a:xfrm>
            <a:custGeom>
              <a:avLst/>
              <a:gdLst/>
              <a:ahLst/>
              <a:cxnLst/>
              <a:rect l="l" t="t" r="r" b="b"/>
              <a:pathLst>
                <a:path w="495" h="735" extrusionOk="0">
                  <a:moveTo>
                    <a:pt x="495" y="0"/>
                  </a:moveTo>
                  <a:lnTo>
                    <a:pt x="0" y="73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04" name="Google Shape;1604;p84"/>
            <p:cNvSpPr txBox="1"/>
            <p:nvPr/>
          </p:nvSpPr>
          <p:spPr>
            <a:xfrm>
              <a:off x="4080" y="8640"/>
              <a:ext cx="5220" cy="540"/>
            </a:xfrm>
            <a:prstGeom prst="rect">
              <a:avLst/>
            </a:prstGeom>
            <a:no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          Fig. The V-Process View of the Waterfall Model</a:t>
              </a:r>
              <a:endParaRPr/>
            </a:p>
          </p:txBody>
        </p:sp>
        <p:cxnSp>
          <p:nvCxnSpPr>
            <p:cNvPr id="1605" name="Google Shape;1605;p84"/>
            <p:cNvCxnSpPr/>
            <p:nvPr/>
          </p:nvCxnSpPr>
          <p:spPr>
            <a:xfrm>
              <a:off x="6120" y="3420"/>
              <a:ext cx="1080" cy="0"/>
            </a:xfrm>
            <a:prstGeom prst="straightConnector1">
              <a:avLst/>
            </a:prstGeom>
            <a:noFill/>
            <a:ln w="12700" cap="flat" cmpd="sng">
              <a:solidFill>
                <a:srgbClr val="000000"/>
              </a:solidFill>
              <a:prstDash val="solid"/>
              <a:miter lim="800000"/>
              <a:headEnd type="triangle" w="med" len="med"/>
              <a:tailEnd type="triangle" w="med" len="med"/>
            </a:ln>
          </p:spPr>
        </p:cxnSp>
        <p:cxnSp>
          <p:nvCxnSpPr>
            <p:cNvPr id="1606" name="Google Shape;1606;p84"/>
            <p:cNvCxnSpPr/>
            <p:nvPr/>
          </p:nvCxnSpPr>
          <p:spPr>
            <a:xfrm>
              <a:off x="6480" y="4860"/>
              <a:ext cx="540" cy="0"/>
            </a:xfrm>
            <a:prstGeom prst="straightConnector1">
              <a:avLst/>
            </a:prstGeom>
            <a:noFill/>
            <a:ln w="12700" cap="flat" cmpd="sng">
              <a:solidFill>
                <a:srgbClr val="000000"/>
              </a:solidFill>
              <a:prstDash val="solid"/>
              <a:miter lim="800000"/>
              <a:headEnd type="triangle" w="med" len="med"/>
              <a:tailEnd type="triangle" w="med" len="med"/>
            </a:ln>
          </p:spPr>
        </p:cxnSp>
        <p:cxnSp>
          <p:nvCxnSpPr>
            <p:cNvPr id="1607" name="Google Shape;1607;p84"/>
            <p:cNvCxnSpPr/>
            <p:nvPr/>
          </p:nvCxnSpPr>
          <p:spPr>
            <a:xfrm>
              <a:off x="6480" y="6120"/>
              <a:ext cx="360" cy="0"/>
            </a:xfrm>
            <a:prstGeom prst="straightConnector1">
              <a:avLst/>
            </a:prstGeom>
            <a:noFill/>
            <a:ln w="12700" cap="flat" cmpd="sng">
              <a:solidFill>
                <a:srgbClr val="000000"/>
              </a:solidFill>
              <a:prstDash val="solid"/>
              <a:miter lim="800000"/>
              <a:headEnd type="triangle" w="med" len="med"/>
              <a:tailEnd type="triangle" w="med" len="med"/>
            </a:ln>
          </p:spPr>
        </p:cxnSp>
      </p:grpSp>
      <p:sp>
        <p:nvSpPr>
          <p:cNvPr id="2" name="TextBox 1">
            <a:extLst>
              <a:ext uri="{FF2B5EF4-FFF2-40B4-BE49-F238E27FC236}">
                <a16:creationId xmlns:a16="http://schemas.microsoft.com/office/drawing/2014/main" id="{6D4750EF-6889-2EC4-A232-85DFFDDD39B6}"/>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AGGREGATE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grpSp>
        <p:nvGrpSpPr>
          <p:cNvPr id="1612" name="Google Shape;1612;p85"/>
          <p:cNvGrpSpPr/>
          <p:nvPr/>
        </p:nvGrpSpPr>
        <p:grpSpPr>
          <a:xfrm>
            <a:off x="2133600" y="457200"/>
            <a:ext cx="7696200" cy="5943600"/>
            <a:chOff x="2610" y="4398"/>
            <a:chExt cx="8370" cy="7122"/>
          </a:xfrm>
        </p:grpSpPr>
        <p:sp>
          <p:nvSpPr>
            <p:cNvPr id="1613" name="Google Shape;1613;p85"/>
            <p:cNvSpPr/>
            <p:nvPr/>
          </p:nvSpPr>
          <p:spPr>
            <a:xfrm>
              <a:off x="2610" y="7275"/>
              <a:ext cx="8325" cy="1"/>
            </a:xfrm>
            <a:custGeom>
              <a:avLst/>
              <a:gdLst/>
              <a:ahLst/>
              <a:cxnLst/>
              <a:rect l="l" t="t" r="r" b="b"/>
              <a:pathLst>
                <a:path w="8325" h="1" extrusionOk="0">
                  <a:moveTo>
                    <a:pt x="0" y="0"/>
                  </a:moveTo>
                  <a:lnTo>
                    <a:pt x="8325"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614" name="Google Shape;1614;p85"/>
            <p:cNvCxnSpPr/>
            <p:nvPr/>
          </p:nvCxnSpPr>
          <p:spPr>
            <a:xfrm>
              <a:off x="6660" y="4398"/>
              <a:ext cx="0" cy="5940"/>
            </a:xfrm>
            <a:prstGeom prst="straightConnector1">
              <a:avLst/>
            </a:prstGeom>
            <a:noFill/>
            <a:ln w="9525" cap="flat" cmpd="sng">
              <a:solidFill>
                <a:srgbClr val="000000"/>
              </a:solidFill>
              <a:prstDash val="solid"/>
              <a:miter lim="800000"/>
              <a:headEnd type="none" w="med" len="med"/>
              <a:tailEnd type="none" w="med" len="med"/>
            </a:ln>
          </p:spPr>
        </p:cxnSp>
        <p:sp>
          <p:nvSpPr>
            <p:cNvPr id="1615" name="Google Shape;1615;p85"/>
            <p:cNvSpPr/>
            <p:nvPr/>
          </p:nvSpPr>
          <p:spPr>
            <a:xfrm>
              <a:off x="6647" y="6739"/>
              <a:ext cx="1094" cy="1080"/>
            </a:xfrm>
            <a:custGeom>
              <a:avLst/>
              <a:gdLst/>
              <a:ahLst/>
              <a:cxnLst/>
              <a:rect l="l" t="t" r="r" b="b"/>
              <a:pathLst>
                <a:path w="21870" h="43200" fill="none" extrusionOk="0">
                  <a:moveTo>
                    <a:pt x="269" y="0"/>
                  </a:moveTo>
                  <a:cubicBezTo>
                    <a:pt x="12199" y="0"/>
                    <a:pt x="21870" y="9670"/>
                    <a:pt x="21870" y="21600"/>
                  </a:cubicBezTo>
                  <a:cubicBezTo>
                    <a:pt x="21870" y="33529"/>
                    <a:pt x="12199" y="43200"/>
                    <a:pt x="270" y="43200"/>
                  </a:cubicBezTo>
                  <a:cubicBezTo>
                    <a:pt x="179" y="43200"/>
                    <a:pt x="89" y="43199"/>
                    <a:pt x="-1" y="43198"/>
                  </a:cubicBezTo>
                </a:path>
                <a:path w="21870" h="43200" extrusionOk="0">
                  <a:moveTo>
                    <a:pt x="269" y="0"/>
                  </a:moveTo>
                  <a:cubicBezTo>
                    <a:pt x="12199" y="0"/>
                    <a:pt x="21870" y="9670"/>
                    <a:pt x="21870" y="21600"/>
                  </a:cubicBezTo>
                  <a:cubicBezTo>
                    <a:pt x="21870" y="33529"/>
                    <a:pt x="12199" y="43200"/>
                    <a:pt x="270" y="43200"/>
                  </a:cubicBezTo>
                  <a:cubicBezTo>
                    <a:pt x="179" y="43200"/>
                    <a:pt x="89" y="43199"/>
                    <a:pt x="-1" y="43198"/>
                  </a:cubicBezTo>
                  <a:lnTo>
                    <a:pt x="270" y="21600"/>
                  </a:lnTo>
                  <a:lnTo>
                    <a:pt x="269"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16" name="Google Shape;1616;p85"/>
            <p:cNvSpPr/>
            <p:nvPr/>
          </p:nvSpPr>
          <p:spPr>
            <a:xfrm>
              <a:off x="6660" y="6378"/>
              <a:ext cx="1800" cy="1800"/>
            </a:xfrm>
            <a:custGeom>
              <a:avLst/>
              <a:gdLst/>
              <a:ahLst/>
              <a:cxnLst/>
              <a:rect l="l" t="t" r="r" b="b"/>
              <a:pathLst>
                <a:path w="21600" h="43198" fill="none" extrusionOk="0">
                  <a:moveTo>
                    <a:pt x="-1" y="0"/>
                  </a:moveTo>
                  <a:cubicBezTo>
                    <a:pt x="11929" y="0"/>
                    <a:pt x="21600" y="9670"/>
                    <a:pt x="21600" y="21600"/>
                  </a:cubicBezTo>
                  <a:cubicBezTo>
                    <a:pt x="21600" y="33426"/>
                    <a:pt x="12089" y="43053"/>
                    <a:pt x="264" y="43198"/>
                  </a:cubicBezTo>
                </a:path>
                <a:path w="21600" h="43198" extrusionOk="0">
                  <a:moveTo>
                    <a:pt x="-1" y="0"/>
                  </a:moveTo>
                  <a:cubicBezTo>
                    <a:pt x="11929" y="0"/>
                    <a:pt x="21600" y="9670"/>
                    <a:pt x="21600" y="21600"/>
                  </a:cubicBezTo>
                  <a:cubicBezTo>
                    <a:pt x="21600" y="33426"/>
                    <a:pt x="12089" y="43053"/>
                    <a:pt x="264" y="43198"/>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17" name="Google Shape;1617;p85"/>
            <p:cNvSpPr/>
            <p:nvPr/>
          </p:nvSpPr>
          <p:spPr>
            <a:xfrm rot="10560000">
              <a:off x="5040" y="6423"/>
              <a:ext cx="1652" cy="1440"/>
            </a:xfrm>
            <a:custGeom>
              <a:avLst/>
              <a:gdLst/>
              <a:ahLst/>
              <a:cxnLst/>
              <a:rect l="l" t="t" r="r" b="b"/>
              <a:pathLst>
                <a:path w="22583" h="43200" fill="none" extrusionOk="0">
                  <a:moveTo>
                    <a:pt x="982" y="0"/>
                  </a:moveTo>
                  <a:cubicBezTo>
                    <a:pt x="12912" y="0"/>
                    <a:pt x="22583" y="9670"/>
                    <a:pt x="22583" y="21600"/>
                  </a:cubicBezTo>
                  <a:cubicBezTo>
                    <a:pt x="22583" y="33529"/>
                    <a:pt x="12912" y="43200"/>
                    <a:pt x="983" y="43200"/>
                  </a:cubicBezTo>
                  <a:cubicBezTo>
                    <a:pt x="655" y="43200"/>
                    <a:pt x="327" y="43192"/>
                    <a:pt x="0" y="43177"/>
                  </a:cubicBezTo>
                </a:path>
                <a:path w="22583" h="43200" extrusionOk="0">
                  <a:moveTo>
                    <a:pt x="982" y="0"/>
                  </a:moveTo>
                  <a:cubicBezTo>
                    <a:pt x="12912" y="0"/>
                    <a:pt x="22583" y="9670"/>
                    <a:pt x="22583" y="21600"/>
                  </a:cubicBezTo>
                  <a:cubicBezTo>
                    <a:pt x="22583" y="33529"/>
                    <a:pt x="12912" y="43200"/>
                    <a:pt x="983" y="43200"/>
                  </a:cubicBezTo>
                  <a:cubicBezTo>
                    <a:pt x="655" y="43200"/>
                    <a:pt x="327" y="43192"/>
                    <a:pt x="0" y="43177"/>
                  </a:cubicBezTo>
                  <a:lnTo>
                    <a:pt x="983" y="21600"/>
                  </a:lnTo>
                  <a:lnTo>
                    <a:pt x="982"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18" name="Google Shape;1618;p85"/>
            <p:cNvSpPr/>
            <p:nvPr/>
          </p:nvSpPr>
          <p:spPr>
            <a:xfrm rot="10560000">
              <a:off x="4140" y="6039"/>
              <a:ext cx="2627" cy="2212"/>
            </a:xfrm>
            <a:custGeom>
              <a:avLst/>
              <a:gdLst/>
              <a:ahLst/>
              <a:cxnLst/>
              <a:rect l="l" t="t" r="r" b="b"/>
              <a:pathLst>
                <a:path w="24266" h="43200" fill="none" extrusionOk="0">
                  <a:moveTo>
                    <a:pt x="1700" y="21"/>
                  </a:moveTo>
                  <a:cubicBezTo>
                    <a:pt x="2022" y="7"/>
                    <a:pt x="2344" y="-1"/>
                    <a:pt x="2666" y="0"/>
                  </a:cubicBezTo>
                  <a:cubicBezTo>
                    <a:pt x="14595" y="0"/>
                    <a:pt x="24266" y="9670"/>
                    <a:pt x="24266" y="21600"/>
                  </a:cubicBezTo>
                  <a:cubicBezTo>
                    <a:pt x="24266" y="33529"/>
                    <a:pt x="14595" y="43200"/>
                    <a:pt x="2666" y="43200"/>
                  </a:cubicBezTo>
                  <a:cubicBezTo>
                    <a:pt x="1774" y="43200"/>
                    <a:pt x="884" y="43144"/>
                    <a:pt x="0" y="43034"/>
                  </a:cubicBezTo>
                </a:path>
                <a:path w="24266" h="43200" extrusionOk="0">
                  <a:moveTo>
                    <a:pt x="1700" y="21"/>
                  </a:moveTo>
                  <a:cubicBezTo>
                    <a:pt x="2022" y="7"/>
                    <a:pt x="2344" y="-1"/>
                    <a:pt x="2666" y="0"/>
                  </a:cubicBezTo>
                  <a:cubicBezTo>
                    <a:pt x="14595" y="0"/>
                    <a:pt x="24266" y="9670"/>
                    <a:pt x="24266" y="21600"/>
                  </a:cubicBezTo>
                  <a:cubicBezTo>
                    <a:pt x="24266" y="33529"/>
                    <a:pt x="14595" y="43200"/>
                    <a:pt x="2666" y="43200"/>
                  </a:cubicBezTo>
                  <a:cubicBezTo>
                    <a:pt x="1774" y="43200"/>
                    <a:pt x="884" y="43144"/>
                    <a:pt x="0" y="43034"/>
                  </a:cubicBezTo>
                  <a:lnTo>
                    <a:pt x="2666" y="21600"/>
                  </a:lnTo>
                  <a:lnTo>
                    <a:pt x="1700" y="21"/>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19" name="Google Shape;1619;p85"/>
            <p:cNvSpPr/>
            <p:nvPr/>
          </p:nvSpPr>
          <p:spPr>
            <a:xfrm>
              <a:off x="6657" y="5974"/>
              <a:ext cx="2703" cy="2565"/>
            </a:xfrm>
            <a:custGeom>
              <a:avLst/>
              <a:gdLst/>
              <a:ahLst/>
              <a:cxnLst/>
              <a:rect l="l" t="t" r="r" b="b"/>
              <a:pathLst>
                <a:path w="21641" h="43200" fill="none" extrusionOk="0">
                  <a:moveTo>
                    <a:pt x="40" y="0"/>
                  </a:moveTo>
                  <a:cubicBezTo>
                    <a:pt x="11970" y="0"/>
                    <a:pt x="21641" y="9670"/>
                    <a:pt x="21641" y="21600"/>
                  </a:cubicBezTo>
                  <a:cubicBezTo>
                    <a:pt x="21641" y="33529"/>
                    <a:pt x="11970" y="43200"/>
                    <a:pt x="41" y="43200"/>
                  </a:cubicBezTo>
                  <a:cubicBezTo>
                    <a:pt x="27" y="43200"/>
                    <a:pt x="13" y="43199"/>
                    <a:pt x="0" y="43199"/>
                  </a:cubicBezTo>
                </a:path>
                <a:path w="21641" h="43200" extrusionOk="0">
                  <a:moveTo>
                    <a:pt x="40" y="0"/>
                  </a:moveTo>
                  <a:cubicBezTo>
                    <a:pt x="11970" y="0"/>
                    <a:pt x="21641" y="9670"/>
                    <a:pt x="21641" y="21600"/>
                  </a:cubicBezTo>
                  <a:cubicBezTo>
                    <a:pt x="21641" y="33529"/>
                    <a:pt x="11970" y="43200"/>
                    <a:pt x="41" y="43200"/>
                  </a:cubicBezTo>
                  <a:cubicBezTo>
                    <a:pt x="27" y="43200"/>
                    <a:pt x="13" y="43199"/>
                    <a:pt x="0" y="43199"/>
                  </a:cubicBezTo>
                  <a:lnTo>
                    <a:pt x="41" y="21600"/>
                  </a:lnTo>
                  <a:lnTo>
                    <a:pt x="40"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20" name="Google Shape;1620;p85"/>
            <p:cNvSpPr/>
            <p:nvPr/>
          </p:nvSpPr>
          <p:spPr>
            <a:xfrm rot="10560000">
              <a:off x="3240" y="5504"/>
              <a:ext cx="3588" cy="3135"/>
            </a:xfrm>
            <a:custGeom>
              <a:avLst/>
              <a:gdLst/>
              <a:ahLst/>
              <a:cxnLst/>
              <a:rect l="l" t="t" r="r" b="b"/>
              <a:pathLst>
                <a:path w="24266" h="43200" fill="none" extrusionOk="0">
                  <a:moveTo>
                    <a:pt x="1805" y="17"/>
                  </a:moveTo>
                  <a:cubicBezTo>
                    <a:pt x="2091" y="5"/>
                    <a:pt x="2378" y="-1"/>
                    <a:pt x="2666" y="0"/>
                  </a:cubicBezTo>
                  <a:cubicBezTo>
                    <a:pt x="14595" y="0"/>
                    <a:pt x="24266" y="9670"/>
                    <a:pt x="24266" y="21600"/>
                  </a:cubicBezTo>
                  <a:cubicBezTo>
                    <a:pt x="24266" y="33529"/>
                    <a:pt x="14595" y="43200"/>
                    <a:pt x="2666" y="43200"/>
                  </a:cubicBezTo>
                  <a:cubicBezTo>
                    <a:pt x="1774" y="43200"/>
                    <a:pt x="884" y="43144"/>
                    <a:pt x="0" y="43034"/>
                  </a:cubicBezTo>
                </a:path>
                <a:path w="24266" h="43200" extrusionOk="0">
                  <a:moveTo>
                    <a:pt x="1805" y="17"/>
                  </a:moveTo>
                  <a:cubicBezTo>
                    <a:pt x="2091" y="5"/>
                    <a:pt x="2378" y="-1"/>
                    <a:pt x="2666" y="0"/>
                  </a:cubicBezTo>
                  <a:cubicBezTo>
                    <a:pt x="14595" y="0"/>
                    <a:pt x="24266" y="9670"/>
                    <a:pt x="24266" y="21600"/>
                  </a:cubicBezTo>
                  <a:cubicBezTo>
                    <a:pt x="24266" y="33529"/>
                    <a:pt x="14595" y="43200"/>
                    <a:pt x="2666" y="43200"/>
                  </a:cubicBezTo>
                  <a:cubicBezTo>
                    <a:pt x="1774" y="43200"/>
                    <a:pt x="884" y="43144"/>
                    <a:pt x="0" y="43034"/>
                  </a:cubicBezTo>
                  <a:lnTo>
                    <a:pt x="2666" y="21600"/>
                  </a:lnTo>
                  <a:lnTo>
                    <a:pt x="1805" y="17"/>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21" name="Google Shape;1621;p85"/>
            <p:cNvSpPr/>
            <p:nvPr/>
          </p:nvSpPr>
          <p:spPr>
            <a:xfrm>
              <a:off x="6658" y="5404"/>
              <a:ext cx="3602" cy="3956"/>
            </a:xfrm>
            <a:custGeom>
              <a:avLst/>
              <a:gdLst/>
              <a:ahLst/>
              <a:cxnLst/>
              <a:rect l="l" t="t" r="r" b="b"/>
              <a:pathLst>
                <a:path w="22290" h="43200" fill="none" extrusionOk="0">
                  <a:moveTo>
                    <a:pt x="689" y="0"/>
                  </a:moveTo>
                  <a:cubicBezTo>
                    <a:pt x="12619" y="0"/>
                    <a:pt x="22290" y="9670"/>
                    <a:pt x="22290" y="21600"/>
                  </a:cubicBezTo>
                  <a:cubicBezTo>
                    <a:pt x="22290" y="33529"/>
                    <a:pt x="12619" y="43200"/>
                    <a:pt x="690" y="43200"/>
                  </a:cubicBezTo>
                  <a:cubicBezTo>
                    <a:pt x="459" y="43200"/>
                    <a:pt x="229" y="43196"/>
                    <a:pt x="0" y="43188"/>
                  </a:cubicBezTo>
                </a:path>
                <a:path w="22290" h="43200" extrusionOk="0">
                  <a:moveTo>
                    <a:pt x="689" y="0"/>
                  </a:moveTo>
                  <a:cubicBezTo>
                    <a:pt x="12619" y="0"/>
                    <a:pt x="22290" y="9670"/>
                    <a:pt x="22290" y="21600"/>
                  </a:cubicBezTo>
                  <a:cubicBezTo>
                    <a:pt x="22290" y="33529"/>
                    <a:pt x="12619" y="43200"/>
                    <a:pt x="690" y="43200"/>
                  </a:cubicBezTo>
                  <a:cubicBezTo>
                    <a:pt x="459" y="43200"/>
                    <a:pt x="229" y="43196"/>
                    <a:pt x="0" y="43188"/>
                  </a:cubicBezTo>
                  <a:lnTo>
                    <a:pt x="690" y="21600"/>
                  </a:lnTo>
                  <a:lnTo>
                    <a:pt x="689"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22" name="Google Shape;1622;p85"/>
            <p:cNvSpPr txBox="1"/>
            <p:nvPr/>
          </p:nvSpPr>
          <p:spPr>
            <a:xfrm>
              <a:off x="7740" y="4398"/>
              <a:ext cx="2880" cy="720"/>
            </a:xfrm>
            <a:prstGeom prst="rect">
              <a:avLst/>
            </a:prstGeom>
            <a:no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Quadrant 2: Analysis</a:t>
              </a:r>
              <a:endParaRPr/>
            </a:p>
            <a:p>
              <a:pPr>
                <a:buClr>
                  <a:schemeClr val="dk1"/>
                </a:buClr>
                <a:buSzPts val="1000"/>
              </a:pPr>
              <a:r>
                <a:rPr lang="en-US" sz="1000" b="1">
                  <a:solidFill>
                    <a:schemeClr val="dk1"/>
                  </a:solidFill>
                  <a:latin typeface="Times New Roman"/>
                  <a:ea typeface="Times New Roman"/>
                  <a:cs typeface="Times New Roman"/>
                  <a:sym typeface="Times New Roman"/>
                </a:rPr>
                <a:t>Identify Alternatives &amp; Risks</a:t>
              </a:r>
              <a:endParaRPr/>
            </a:p>
          </p:txBody>
        </p:sp>
        <p:sp>
          <p:nvSpPr>
            <p:cNvPr id="1623" name="Google Shape;1623;p85"/>
            <p:cNvSpPr txBox="1"/>
            <p:nvPr/>
          </p:nvSpPr>
          <p:spPr>
            <a:xfrm>
              <a:off x="3060" y="4578"/>
              <a:ext cx="2700" cy="900"/>
            </a:xfrm>
            <a:prstGeom prst="rect">
              <a:avLst/>
            </a:prstGeom>
            <a:no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Quadrant 1: Formulation</a:t>
              </a:r>
              <a:endParaRPr/>
            </a:p>
            <a:p>
              <a:pPr>
                <a:buClr>
                  <a:schemeClr val="dk1"/>
                </a:buClr>
                <a:buSzPts val="1000"/>
              </a:pPr>
              <a:r>
                <a:rPr lang="en-US" sz="1000" b="1">
                  <a:solidFill>
                    <a:schemeClr val="dk1"/>
                  </a:solidFill>
                  <a:latin typeface="Times New Roman"/>
                  <a:ea typeface="Times New Roman"/>
                  <a:cs typeface="Times New Roman"/>
                  <a:sym typeface="Times New Roman"/>
                </a:rPr>
                <a:t>Identify Needs, Objectives</a:t>
              </a:r>
              <a:endParaRPr/>
            </a:p>
            <a:p>
              <a:pPr>
                <a:buClr>
                  <a:schemeClr val="dk1"/>
                </a:buClr>
                <a:buSzPts val="1000"/>
              </a:pPr>
              <a:r>
                <a:rPr lang="en-US" sz="1000" b="1">
                  <a:solidFill>
                    <a:schemeClr val="dk1"/>
                  </a:solidFill>
                  <a:latin typeface="Times New Roman"/>
                  <a:ea typeface="Times New Roman"/>
                  <a:cs typeface="Times New Roman"/>
                  <a:sym typeface="Times New Roman"/>
                </a:rPr>
                <a:t>Constraints &amp; Alterables</a:t>
              </a:r>
              <a:endParaRPr/>
            </a:p>
            <a:p>
              <a:endParaRPr sz="1000" b="1">
                <a:solidFill>
                  <a:schemeClr val="dk1"/>
                </a:solidFill>
                <a:latin typeface="Times New Roman"/>
                <a:ea typeface="Times New Roman"/>
                <a:cs typeface="Times New Roman"/>
                <a:sym typeface="Times New Roman"/>
              </a:endParaRPr>
            </a:p>
          </p:txBody>
        </p:sp>
        <p:sp>
          <p:nvSpPr>
            <p:cNvPr id="1624" name="Google Shape;1624;p85"/>
            <p:cNvSpPr txBox="1"/>
            <p:nvPr/>
          </p:nvSpPr>
          <p:spPr>
            <a:xfrm>
              <a:off x="8100" y="9360"/>
              <a:ext cx="2880" cy="720"/>
            </a:xfrm>
            <a:prstGeom prst="rect">
              <a:avLst/>
            </a:prstGeom>
            <a:no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Quadrant 3: Interpretation</a:t>
              </a:r>
              <a:endParaRPr/>
            </a:p>
            <a:p>
              <a:pPr>
                <a:buClr>
                  <a:schemeClr val="dk1"/>
                </a:buClr>
                <a:buSzPts val="1000"/>
              </a:pPr>
              <a:r>
                <a:rPr lang="en-US" sz="1000" b="1">
                  <a:solidFill>
                    <a:schemeClr val="dk1"/>
                  </a:solidFill>
                  <a:latin typeface="Times New Roman"/>
                  <a:ea typeface="Times New Roman"/>
                  <a:cs typeface="Times New Roman"/>
                  <a:sym typeface="Times New Roman"/>
                </a:rPr>
                <a:t>Develop &amp; Evaluate</a:t>
              </a:r>
              <a:endParaRPr/>
            </a:p>
          </p:txBody>
        </p:sp>
        <p:sp>
          <p:nvSpPr>
            <p:cNvPr id="1625" name="Google Shape;1625;p85"/>
            <p:cNvSpPr txBox="1"/>
            <p:nvPr/>
          </p:nvSpPr>
          <p:spPr>
            <a:xfrm>
              <a:off x="3060" y="9078"/>
              <a:ext cx="2880" cy="900"/>
            </a:xfrm>
            <a:prstGeom prst="rect">
              <a:avLst/>
            </a:prstGeom>
            <a:noFill/>
            <a:ln>
              <a:noFill/>
            </a:ln>
          </p:spPr>
          <p:txBody>
            <a:bodyPr spcFirstLastPara="1" wrap="square" lIns="91425" tIns="45700" rIns="91425" bIns="45700" anchor="t" anchorCtr="0">
              <a:noAutofit/>
            </a:bodyPr>
            <a:lstStyle/>
            <a:p>
              <a:pPr>
                <a:buClr>
                  <a:schemeClr val="dk1"/>
                </a:buClr>
                <a:buSzPts val="1000"/>
              </a:pPr>
              <a:r>
                <a:rPr lang="en-US" sz="1000" b="1">
                  <a:solidFill>
                    <a:schemeClr val="dk1"/>
                  </a:solidFill>
                  <a:latin typeface="Times New Roman"/>
                  <a:ea typeface="Times New Roman"/>
                  <a:cs typeface="Times New Roman"/>
                  <a:sym typeface="Times New Roman"/>
                </a:rPr>
                <a:t>Quadrant 4: Interpretation</a:t>
              </a:r>
              <a:endParaRPr/>
            </a:p>
            <a:p>
              <a:pPr>
                <a:buClr>
                  <a:schemeClr val="dk1"/>
                </a:buClr>
                <a:buSzPts val="1000"/>
              </a:pPr>
              <a:r>
                <a:rPr lang="en-US" sz="1000" b="1">
                  <a:solidFill>
                    <a:schemeClr val="dk1"/>
                  </a:solidFill>
                  <a:latin typeface="Times New Roman"/>
                  <a:ea typeface="Times New Roman"/>
                  <a:cs typeface="Times New Roman"/>
                  <a:sym typeface="Times New Roman"/>
                </a:rPr>
                <a:t>Plan for Next Phase of Spiral</a:t>
              </a:r>
              <a:endParaRPr/>
            </a:p>
            <a:p>
              <a:pPr>
                <a:buClr>
                  <a:schemeClr val="dk1"/>
                </a:buClr>
                <a:buSzPts val="1000"/>
              </a:pPr>
              <a:r>
                <a:rPr lang="en-US" sz="1000" b="1">
                  <a:solidFill>
                    <a:schemeClr val="dk1"/>
                  </a:solidFill>
                  <a:latin typeface="Times New Roman"/>
                  <a:ea typeface="Times New Roman"/>
                  <a:cs typeface="Times New Roman"/>
                  <a:sym typeface="Times New Roman"/>
                </a:rPr>
                <a:t>Lifecycle</a:t>
              </a:r>
              <a:endParaRPr/>
            </a:p>
          </p:txBody>
        </p:sp>
        <p:sp>
          <p:nvSpPr>
            <p:cNvPr id="1626" name="Google Shape;1626;p85"/>
            <p:cNvSpPr/>
            <p:nvPr/>
          </p:nvSpPr>
          <p:spPr>
            <a:xfrm>
              <a:off x="7200" y="5910"/>
              <a:ext cx="1935" cy="1368"/>
            </a:xfrm>
            <a:custGeom>
              <a:avLst/>
              <a:gdLst/>
              <a:ahLst/>
              <a:cxnLst/>
              <a:rect l="l" t="t" r="r" b="b"/>
              <a:pathLst>
                <a:path w="1935" h="1368" extrusionOk="0">
                  <a:moveTo>
                    <a:pt x="0" y="1368"/>
                  </a:moveTo>
                  <a:lnTo>
                    <a:pt x="1935"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27" name="Google Shape;1627;p85"/>
            <p:cNvSpPr txBox="1"/>
            <p:nvPr/>
          </p:nvSpPr>
          <p:spPr>
            <a:xfrm>
              <a:off x="7020" y="5658"/>
              <a:ext cx="1440" cy="36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Risk Analysis</a:t>
              </a:r>
              <a:endParaRPr/>
            </a:p>
          </p:txBody>
        </p:sp>
        <p:sp>
          <p:nvSpPr>
            <p:cNvPr id="1628" name="Google Shape;1628;p85"/>
            <p:cNvSpPr txBox="1"/>
            <p:nvPr/>
          </p:nvSpPr>
          <p:spPr>
            <a:xfrm>
              <a:off x="8460" y="6198"/>
              <a:ext cx="1260" cy="54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     Operational</a:t>
              </a:r>
              <a:endParaRPr/>
            </a:p>
            <a:p>
              <a:pPr>
                <a:buClr>
                  <a:schemeClr val="dk1"/>
                </a:buClr>
                <a:buSzPts val="800"/>
              </a:pPr>
              <a:r>
                <a:rPr lang="en-US" sz="800" b="1">
                  <a:solidFill>
                    <a:schemeClr val="dk1"/>
                  </a:solidFill>
                  <a:latin typeface="Times New Roman"/>
                  <a:ea typeface="Times New Roman"/>
                  <a:cs typeface="Times New Roman"/>
                  <a:sym typeface="Times New Roman"/>
                </a:rPr>
                <a:t>        Prototype</a:t>
              </a:r>
              <a:endParaRPr/>
            </a:p>
          </p:txBody>
        </p:sp>
        <p:sp>
          <p:nvSpPr>
            <p:cNvPr id="1629" name="Google Shape;1629;p85"/>
            <p:cNvSpPr txBox="1"/>
            <p:nvPr/>
          </p:nvSpPr>
          <p:spPr>
            <a:xfrm>
              <a:off x="9180" y="6918"/>
              <a:ext cx="540" cy="36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   P4</a:t>
              </a:r>
              <a:endParaRPr/>
            </a:p>
          </p:txBody>
        </p:sp>
        <p:sp>
          <p:nvSpPr>
            <p:cNvPr id="1630" name="Google Shape;1630;p85"/>
            <p:cNvSpPr txBox="1"/>
            <p:nvPr/>
          </p:nvSpPr>
          <p:spPr>
            <a:xfrm>
              <a:off x="8460" y="6918"/>
              <a:ext cx="540" cy="36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P3</a:t>
              </a:r>
              <a:endParaRPr/>
            </a:p>
          </p:txBody>
        </p:sp>
        <p:sp>
          <p:nvSpPr>
            <p:cNvPr id="1631" name="Google Shape;1631;p85"/>
            <p:cNvSpPr txBox="1"/>
            <p:nvPr/>
          </p:nvSpPr>
          <p:spPr>
            <a:xfrm>
              <a:off x="7920" y="6918"/>
              <a:ext cx="540" cy="36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P2</a:t>
              </a:r>
              <a:endParaRPr/>
            </a:p>
          </p:txBody>
        </p:sp>
        <p:sp>
          <p:nvSpPr>
            <p:cNvPr id="1632" name="Google Shape;1632;p85"/>
            <p:cNvSpPr txBox="1"/>
            <p:nvPr/>
          </p:nvSpPr>
          <p:spPr>
            <a:xfrm>
              <a:off x="7380" y="6918"/>
              <a:ext cx="540" cy="36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P1</a:t>
              </a:r>
              <a:endParaRPr/>
            </a:p>
          </p:txBody>
        </p:sp>
        <p:sp>
          <p:nvSpPr>
            <p:cNvPr id="1633" name="Google Shape;1633;p85"/>
            <p:cNvSpPr txBox="1"/>
            <p:nvPr/>
          </p:nvSpPr>
          <p:spPr>
            <a:xfrm>
              <a:off x="6840" y="6018"/>
              <a:ext cx="1440" cy="36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Risk Analysis</a:t>
              </a:r>
              <a:endParaRPr/>
            </a:p>
          </p:txBody>
        </p:sp>
        <p:sp>
          <p:nvSpPr>
            <p:cNvPr id="1634" name="Google Shape;1634;p85"/>
            <p:cNvSpPr txBox="1"/>
            <p:nvPr/>
          </p:nvSpPr>
          <p:spPr>
            <a:xfrm>
              <a:off x="6555" y="6378"/>
              <a:ext cx="1440" cy="36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Risk Analysis</a:t>
              </a:r>
              <a:endParaRPr/>
            </a:p>
          </p:txBody>
        </p:sp>
        <p:sp>
          <p:nvSpPr>
            <p:cNvPr id="1635" name="Google Shape;1635;p85"/>
            <p:cNvSpPr txBox="1"/>
            <p:nvPr/>
          </p:nvSpPr>
          <p:spPr>
            <a:xfrm>
              <a:off x="6660" y="6738"/>
              <a:ext cx="900" cy="72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Risk Analysis</a:t>
              </a:r>
              <a:endParaRPr/>
            </a:p>
          </p:txBody>
        </p:sp>
        <p:sp>
          <p:nvSpPr>
            <p:cNvPr id="1636" name="Google Shape;1636;p85"/>
            <p:cNvSpPr/>
            <p:nvPr/>
          </p:nvSpPr>
          <p:spPr>
            <a:xfrm flipH="1">
              <a:off x="5760" y="6720"/>
              <a:ext cx="900" cy="556"/>
            </a:xfrm>
            <a:custGeom>
              <a:avLst/>
              <a:gdLst/>
              <a:ahLst/>
              <a:cxnLst/>
              <a:rect l="l" t="t" r="r" b="b"/>
              <a:pathLst>
                <a:path w="21600" h="22226" fill="none" extrusionOk="0">
                  <a:moveTo>
                    <a:pt x="-1" y="0"/>
                  </a:moveTo>
                  <a:cubicBezTo>
                    <a:pt x="11929" y="0"/>
                    <a:pt x="21600" y="9670"/>
                    <a:pt x="21600" y="21600"/>
                  </a:cubicBezTo>
                  <a:cubicBezTo>
                    <a:pt x="21600" y="21808"/>
                    <a:pt x="21596" y="22017"/>
                    <a:pt x="21590" y="22225"/>
                  </a:cubicBezTo>
                </a:path>
                <a:path w="21600" h="22226" extrusionOk="0">
                  <a:moveTo>
                    <a:pt x="-1" y="0"/>
                  </a:moveTo>
                  <a:cubicBezTo>
                    <a:pt x="11929" y="0"/>
                    <a:pt x="21600" y="9670"/>
                    <a:pt x="21600" y="21600"/>
                  </a:cubicBezTo>
                  <a:cubicBezTo>
                    <a:pt x="21600" y="21808"/>
                    <a:pt x="21596" y="22017"/>
                    <a:pt x="21590" y="22225"/>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37" name="Google Shape;1637;p85"/>
            <p:cNvSpPr/>
            <p:nvPr/>
          </p:nvSpPr>
          <p:spPr>
            <a:xfrm>
              <a:off x="9000" y="7920"/>
              <a:ext cx="1140" cy="1"/>
            </a:xfrm>
            <a:custGeom>
              <a:avLst/>
              <a:gdLst/>
              <a:ahLst/>
              <a:cxnLst/>
              <a:rect l="l" t="t" r="r" b="b"/>
              <a:pathLst>
                <a:path w="1140" h="1" extrusionOk="0">
                  <a:moveTo>
                    <a:pt x="0" y="0"/>
                  </a:moveTo>
                  <a:lnTo>
                    <a:pt x="114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38" name="Google Shape;1638;p85"/>
            <p:cNvSpPr/>
            <p:nvPr/>
          </p:nvSpPr>
          <p:spPr>
            <a:xfrm>
              <a:off x="8955" y="7920"/>
              <a:ext cx="1" cy="975"/>
            </a:xfrm>
            <a:custGeom>
              <a:avLst/>
              <a:gdLst/>
              <a:ahLst/>
              <a:cxnLst/>
              <a:rect l="l" t="t" r="r" b="b"/>
              <a:pathLst>
                <a:path w="1" h="975" extrusionOk="0">
                  <a:moveTo>
                    <a:pt x="0" y="0"/>
                  </a:moveTo>
                  <a:lnTo>
                    <a:pt x="0" y="975"/>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1639" name="Google Shape;1639;p85"/>
            <p:cNvCxnSpPr/>
            <p:nvPr/>
          </p:nvCxnSpPr>
          <p:spPr>
            <a:xfrm>
              <a:off x="8100" y="8325"/>
              <a:ext cx="0" cy="900"/>
            </a:xfrm>
            <a:prstGeom prst="straightConnector1">
              <a:avLst/>
            </a:prstGeom>
            <a:noFill/>
            <a:ln w="9525" cap="flat" cmpd="sng">
              <a:solidFill>
                <a:srgbClr val="000000"/>
              </a:solidFill>
              <a:prstDash val="solid"/>
              <a:miter lim="800000"/>
              <a:headEnd type="none" w="med" len="med"/>
              <a:tailEnd type="none" w="med" len="med"/>
            </a:ln>
          </p:spPr>
        </p:cxnSp>
        <p:cxnSp>
          <p:nvCxnSpPr>
            <p:cNvPr id="1640" name="Google Shape;1640;p85"/>
            <p:cNvCxnSpPr/>
            <p:nvPr/>
          </p:nvCxnSpPr>
          <p:spPr>
            <a:xfrm>
              <a:off x="7380" y="8460"/>
              <a:ext cx="0" cy="900"/>
            </a:xfrm>
            <a:prstGeom prst="straightConnector1">
              <a:avLst/>
            </a:prstGeom>
            <a:noFill/>
            <a:ln w="9525" cap="flat" cmpd="sng">
              <a:solidFill>
                <a:srgbClr val="000000"/>
              </a:solidFill>
              <a:prstDash val="solid"/>
              <a:miter lim="800000"/>
              <a:headEnd type="none" w="med" len="med"/>
              <a:tailEnd type="none" w="med" len="med"/>
            </a:ln>
          </p:spPr>
        </p:cxnSp>
        <p:sp>
          <p:nvSpPr>
            <p:cNvPr id="1641" name="Google Shape;1641;p85"/>
            <p:cNvSpPr txBox="1"/>
            <p:nvPr/>
          </p:nvSpPr>
          <p:spPr>
            <a:xfrm>
              <a:off x="9180" y="7380"/>
              <a:ext cx="1080" cy="54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Detailed</a:t>
              </a:r>
              <a:endParaRPr/>
            </a:p>
            <a:p>
              <a:pPr>
                <a:buClr>
                  <a:schemeClr val="dk1"/>
                </a:buClr>
                <a:buSzPts val="800"/>
              </a:pPr>
              <a:r>
                <a:rPr lang="en-US" sz="800" b="1">
                  <a:solidFill>
                    <a:schemeClr val="dk1"/>
                  </a:solidFill>
                  <a:latin typeface="Times New Roman"/>
                  <a:ea typeface="Times New Roman"/>
                  <a:cs typeface="Times New Roman"/>
                  <a:sym typeface="Times New Roman"/>
                </a:rPr>
                <a:t>Design</a:t>
              </a:r>
              <a:endParaRPr/>
            </a:p>
          </p:txBody>
        </p:sp>
        <p:sp>
          <p:nvSpPr>
            <p:cNvPr id="1642" name="Google Shape;1642;p85"/>
            <p:cNvSpPr txBox="1"/>
            <p:nvPr/>
          </p:nvSpPr>
          <p:spPr>
            <a:xfrm>
              <a:off x="8100" y="7200"/>
              <a:ext cx="1440" cy="54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       Conceptual</a:t>
              </a:r>
              <a:endParaRPr/>
            </a:p>
            <a:p>
              <a:pPr>
                <a:buClr>
                  <a:schemeClr val="dk1"/>
                </a:buClr>
                <a:buSzPts val="800"/>
              </a:pPr>
              <a:r>
                <a:rPr lang="en-US" sz="800" b="1">
                  <a:solidFill>
                    <a:schemeClr val="dk1"/>
                  </a:solidFill>
                  <a:latin typeface="Times New Roman"/>
                  <a:ea typeface="Times New Roman"/>
                  <a:cs typeface="Times New Roman"/>
                  <a:sym typeface="Times New Roman"/>
                </a:rPr>
                <a:t>       Design</a:t>
              </a:r>
              <a:endParaRPr/>
            </a:p>
          </p:txBody>
        </p:sp>
        <p:sp>
          <p:nvSpPr>
            <p:cNvPr id="1643" name="Google Shape;1643;p85"/>
            <p:cNvSpPr txBox="1"/>
            <p:nvPr/>
          </p:nvSpPr>
          <p:spPr>
            <a:xfrm>
              <a:off x="6615" y="8040"/>
              <a:ext cx="1665" cy="51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Design Validation &amp;</a:t>
              </a:r>
              <a:endParaRPr/>
            </a:p>
            <a:p>
              <a:pPr>
                <a:buClr>
                  <a:schemeClr val="dk1"/>
                </a:buClr>
                <a:buSzPts val="800"/>
              </a:pPr>
              <a:r>
                <a:rPr lang="en-US" sz="800" b="1">
                  <a:solidFill>
                    <a:schemeClr val="dk1"/>
                  </a:solidFill>
                  <a:latin typeface="Times New Roman"/>
                  <a:ea typeface="Times New Roman"/>
                  <a:cs typeface="Times New Roman"/>
                  <a:sym typeface="Times New Roman"/>
                </a:rPr>
                <a:t>Verification</a:t>
              </a:r>
              <a:endParaRPr/>
            </a:p>
          </p:txBody>
        </p:sp>
        <p:sp>
          <p:nvSpPr>
            <p:cNvPr id="1644" name="Google Shape;1644;p85"/>
            <p:cNvSpPr txBox="1"/>
            <p:nvPr/>
          </p:nvSpPr>
          <p:spPr>
            <a:xfrm>
              <a:off x="6555" y="7740"/>
              <a:ext cx="1620" cy="36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Reqts Validation</a:t>
              </a:r>
              <a:endParaRPr/>
            </a:p>
          </p:txBody>
        </p:sp>
        <p:sp>
          <p:nvSpPr>
            <p:cNvPr id="1645" name="Google Shape;1645;p85"/>
            <p:cNvSpPr txBox="1"/>
            <p:nvPr/>
          </p:nvSpPr>
          <p:spPr>
            <a:xfrm>
              <a:off x="6525" y="7200"/>
              <a:ext cx="1260" cy="540"/>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 </a:t>
              </a:r>
              <a:r>
                <a:rPr lang="en-US" sz="800" b="1">
                  <a:solidFill>
                    <a:schemeClr val="dk1"/>
                  </a:solidFill>
                  <a:latin typeface="Times New Roman"/>
                  <a:ea typeface="Times New Roman"/>
                  <a:cs typeface="Times New Roman"/>
                  <a:sym typeface="Times New Roman"/>
                </a:rPr>
                <a:t>Mangt      Control Plan</a:t>
              </a:r>
              <a:endParaRPr/>
            </a:p>
          </p:txBody>
        </p:sp>
        <p:sp>
          <p:nvSpPr>
            <p:cNvPr id="1646" name="Google Shape;1646;p85"/>
            <p:cNvSpPr txBox="1"/>
            <p:nvPr/>
          </p:nvSpPr>
          <p:spPr>
            <a:xfrm>
              <a:off x="5640" y="7215"/>
              <a:ext cx="1260" cy="54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    Lifecycle Control</a:t>
              </a:r>
              <a:endParaRPr/>
            </a:p>
            <a:p>
              <a:pPr>
                <a:buClr>
                  <a:schemeClr val="dk1"/>
                </a:buClr>
                <a:buSzPts val="800"/>
              </a:pPr>
              <a:r>
                <a:rPr lang="en-US" sz="800" b="1">
                  <a:solidFill>
                    <a:schemeClr val="dk1"/>
                  </a:solidFill>
                  <a:latin typeface="Times New Roman"/>
                  <a:ea typeface="Times New Roman"/>
                  <a:cs typeface="Times New Roman"/>
                  <a:sym typeface="Times New Roman"/>
                </a:rPr>
                <a:t>      Plan</a:t>
              </a:r>
              <a:endParaRPr/>
            </a:p>
          </p:txBody>
        </p:sp>
        <p:sp>
          <p:nvSpPr>
            <p:cNvPr id="1647" name="Google Shape;1647;p85"/>
            <p:cNvSpPr txBox="1"/>
            <p:nvPr/>
          </p:nvSpPr>
          <p:spPr>
            <a:xfrm>
              <a:off x="4980" y="7215"/>
              <a:ext cx="1080" cy="54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S/W Reqt</a:t>
              </a:r>
              <a:endParaRPr/>
            </a:p>
            <a:p>
              <a:pPr>
                <a:buClr>
                  <a:schemeClr val="dk1"/>
                </a:buClr>
                <a:buSzPts val="800"/>
              </a:pPr>
              <a:r>
                <a:rPr lang="en-US" sz="800" b="1">
                  <a:solidFill>
                    <a:schemeClr val="dk1"/>
                  </a:solidFill>
                  <a:latin typeface="Times New Roman"/>
                  <a:ea typeface="Times New Roman"/>
                  <a:cs typeface="Times New Roman"/>
                  <a:sym typeface="Times New Roman"/>
                </a:rPr>
                <a:t>       Plan</a:t>
              </a:r>
              <a:endParaRPr/>
            </a:p>
          </p:txBody>
        </p:sp>
        <p:cxnSp>
          <p:nvCxnSpPr>
            <p:cNvPr id="1648" name="Google Shape;1648;p85"/>
            <p:cNvCxnSpPr/>
            <p:nvPr/>
          </p:nvCxnSpPr>
          <p:spPr>
            <a:xfrm rot="10800000">
              <a:off x="6300" y="6900"/>
              <a:ext cx="0" cy="360"/>
            </a:xfrm>
            <a:prstGeom prst="straightConnector1">
              <a:avLst/>
            </a:prstGeom>
            <a:noFill/>
            <a:ln w="19050" cap="flat" cmpd="sng">
              <a:solidFill>
                <a:srgbClr val="000000"/>
              </a:solidFill>
              <a:prstDash val="solid"/>
              <a:miter lim="800000"/>
              <a:headEnd type="none" w="med" len="med"/>
              <a:tailEnd type="triangle" w="med" len="med"/>
            </a:ln>
          </p:spPr>
        </p:cxnSp>
        <p:cxnSp>
          <p:nvCxnSpPr>
            <p:cNvPr id="1649" name="Google Shape;1649;p85"/>
            <p:cNvCxnSpPr/>
            <p:nvPr/>
          </p:nvCxnSpPr>
          <p:spPr>
            <a:xfrm rot="10800000">
              <a:off x="5400" y="6900"/>
              <a:ext cx="0" cy="360"/>
            </a:xfrm>
            <a:prstGeom prst="straightConnector1">
              <a:avLst/>
            </a:prstGeom>
            <a:noFill/>
            <a:ln w="19050" cap="flat" cmpd="sng">
              <a:solidFill>
                <a:srgbClr val="000000"/>
              </a:solidFill>
              <a:prstDash val="solid"/>
              <a:miter lim="800000"/>
              <a:headEnd type="none" w="med" len="med"/>
              <a:tailEnd type="triangle" w="med" len="med"/>
            </a:ln>
          </p:spPr>
        </p:cxnSp>
        <p:cxnSp>
          <p:nvCxnSpPr>
            <p:cNvPr id="1650" name="Google Shape;1650;p85"/>
            <p:cNvCxnSpPr/>
            <p:nvPr/>
          </p:nvCxnSpPr>
          <p:spPr>
            <a:xfrm rot="10800000">
              <a:off x="4635" y="6900"/>
              <a:ext cx="0" cy="360"/>
            </a:xfrm>
            <a:prstGeom prst="straightConnector1">
              <a:avLst/>
            </a:prstGeom>
            <a:noFill/>
            <a:ln w="19050" cap="flat" cmpd="sng">
              <a:solidFill>
                <a:srgbClr val="000000"/>
              </a:solidFill>
              <a:prstDash val="solid"/>
              <a:miter lim="800000"/>
              <a:headEnd type="none" w="med" len="med"/>
              <a:tailEnd type="triangle" w="med" len="med"/>
            </a:ln>
          </p:spPr>
        </p:cxnSp>
        <p:cxnSp>
          <p:nvCxnSpPr>
            <p:cNvPr id="1651" name="Google Shape;1651;p85"/>
            <p:cNvCxnSpPr/>
            <p:nvPr/>
          </p:nvCxnSpPr>
          <p:spPr>
            <a:xfrm rot="10800000">
              <a:off x="3660" y="6900"/>
              <a:ext cx="0" cy="360"/>
            </a:xfrm>
            <a:prstGeom prst="straightConnector1">
              <a:avLst/>
            </a:prstGeom>
            <a:noFill/>
            <a:ln w="19050" cap="flat" cmpd="sng">
              <a:solidFill>
                <a:srgbClr val="000000"/>
              </a:solidFill>
              <a:prstDash val="solid"/>
              <a:miter lim="800000"/>
              <a:headEnd type="none" w="med" len="med"/>
              <a:tailEnd type="triangle" w="med" len="med"/>
            </a:ln>
          </p:spPr>
        </p:cxnSp>
        <p:sp>
          <p:nvSpPr>
            <p:cNvPr id="1652" name="Google Shape;1652;p85"/>
            <p:cNvSpPr txBox="1"/>
            <p:nvPr/>
          </p:nvSpPr>
          <p:spPr>
            <a:xfrm>
              <a:off x="4230" y="7230"/>
              <a:ext cx="1080" cy="54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S/W Dev</a:t>
              </a:r>
              <a:endParaRPr/>
            </a:p>
            <a:p>
              <a:pPr>
                <a:buClr>
                  <a:schemeClr val="dk1"/>
                </a:buClr>
                <a:buSzPts val="800"/>
              </a:pPr>
              <a:r>
                <a:rPr lang="en-US" sz="800" b="1">
                  <a:solidFill>
                    <a:schemeClr val="dk1"/>
                  </a:solidFill>
                  <a:latin typeface="Times New Roman"/>
                  <a:ea typeface="Times New Roman"/>
                  <a:cs typeface="Times New Roman"/>
                  <a:sym typeface="Times New Roman"/>
                </a:rPr>
                <a:t>Plan 1</a:t>
              </a:r>
              <a:endParaRPr/>
            </a:p>
          </p:txBody>
        </p:sp>
        <p:sp>
          <p:nvSpPr>
            <p:cNvPr id="1653" name="Google Shape;1653;p85"/>
            <p:cNvSpPr txBox="1"/>
            <p:nvPr/>
          </p:nvSpPr>
          <p:spPr>
            <a:xfrm>
              <a:off x="3225" y="7200"/>
              <a:ext cx="1230" cy="72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Final Dev </a:t>
              </a:r>
              <a:endParaRPr/>
            </a:p>
            <a:p>
              <a:pPr>
                <a:buClr>
                  <a:schemeClr val="dk1"/>
                </a:buClr>
                <a:buSzPts val="800"/>
              </a:pPr>
              <a:r>
                <a:rPr lang="en-US" sz="800" b="1">
                  <a:solidFill>
                    <a:schemeClr val="dk1"/>
                  </a:solidFill>
                  <a:latin typeface="Times New Roman"/>
                  <a:ea typeface="Times New Roman"/>
                  <a:cs typeface="Times New Roman"/>
                  <a:sym typeface="Times New Roman"/>
                </a:rPr>
                <a:t>Intgrn &amp; Test</a:t>
              </a:r>
              <a:endParaRPr/>
            </a:p>
            <a:p>
              <a:pPr>
                <a:buClr>
                  <a:schemeClr val="dk1"/>
                </a:buClr>
                <a:buSzPts val="800"/>
              </a:pPr>
              <a:r>
                <a:rPr lang="en-US" sz="800" b="1">
                  <a:solidFill>
                    <a:schemeClr val="dk1"/>
                  </a:solidFill>
                  <a:latin typeface="Times New Roman"/>
                  <a:ea typeface="Times New Roman"/>
                  <a:cs typeface="Times New Roman"/>
                  <a:sym typeface="Times New Roman"/>
                </a:rPr>
                <a:t>    Plan      </a:t>
              </a:r>
              <a:endParaRPr/>
            </a:p>
          </p:txBody>
        </p:sp>
        <p:sp>
          <p:nvSpPr>
            <p:cNvPr id="1654" name="Google Shape;1654;p85"/>
            <p:cNvSpPr txBox="1"/>
            <p:nvPr/>
          </p:nvSpPr>
          <p:spPr>
            <a:xfrm>
              <a:off x="9360" y="7920"/>
              <a:ext cx="900" cy="36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  Code</a:t>
              </a:r>
              <a:endParaRPr/>
            </a:p>
          </p:txBody>
        </p:sp>
        <p:sp>
          <p:nvSpPr>
            <p:cNvPr id="1655" name="Google Shape;1655;p85"/>
            <p:cNvSpPr txBox="1"/>
            <p:nvPr/>
          </p:nvSpPr>
          <p:spPr>
            <a:xfrm>
              <a:off x="8100" y="8280"/>
              <a:ext cx="900" cy="72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Integrate &amp; Test</a:t>
              </a:r>
              <a:endParaRPr/>
            </a:p>
          </p:txBody>
        </p:sp>
        <p:sp>
          <p:nvSpPr>
            <p:cNvPr id="1656" name="Google Shape;1656;p85"/>
            <p:cNvSpPr/>
            <p:nvPr/>
          </p:nvSpPr>
          <p:spPr>
            <a:xfrm>
              <a:off x="9540" y="7920"/>
              <a:ext cx="1" cy="660"/>
            </a:xfrm>
            <a:custGeom>
              <a:avLst/>
              <a:gdLst/>
              <a:ahLst/>
              <a:cxnLst/>
              <a:rect l="l" t="t" r="r" b="b"/>
              <a:pathLst>
                <a:path w="1" h="660" extrusionOk="0">
                  <a:moveTo>
                    <a:pt x="0" y="0"/>
                  </a:moveTo>
                  <a:lnTo>
                    <a:pt x="0" y="66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57" name="Google Shape;1657;p85"/>
            <p:cNvSpPr txBox="1"/>
            <p:nvPr/>
          </p:nvSpPr>
          <p:spPr>
            <a:xfrm>
              <a:off x="8850" y="8025"/>
              <a:ext cx="900" cy="615"/>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Unit </a:t>
              </a:r>
              <a:endParaRPr/>
            </a:p>
            <a:p>
              <a:pPr>
                <a:buClr>
                  <a:schemeClr val="dk1"/>
                </a:buClr>
                <a:buSzPts val="800"/>
              </a:pPr>
              <a:r>
                <a:rPr lang="en-US" sz="800" b="1">
                  <a:solidFill>
                    <a:schemeClr val="dk1"/>
                  </a:solidFill>
                  <a:latin typeface="Times New Roman"/>
                  <a:ea typeface="Times New Roman"/>
                  <a:cs typeface="Times New Roman"/>
                  <a:sym typeface="Times New Roman"/>
                </a:rPr>
                <a:t>Test</a:t>
              </a:r>
              <a:endParaRPr/>
            </a:p>
          </p:txBody>
        </p:sp>
        <p:sp>
          <p:nvSpPr>
            <p:cNvPr id="1658" name="Google Shape;1658;p85"/>
            <p:cNvSpPr txBox="1"/>
            <p:nvPr/>
          </p:nvSpPr>
          <p:spPr>
            <a:xfrm>
              <a:off x="7200" y="8460"/>
              <a:ext cx="1080" cy="54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 Acceptance</a:t>
              </a:r>
              <a:endParaRPr/>
            </a:p>
            <a:p>
              <a:pPr>
                <a:buClr>
                  <a:schemeClr val="dk1"/>
                </a:buClr>
                <a:buSzPts val="800"/>
              </a:pPr>
              <a:r>
                <a:rPr lang="en-US" sz="800" b="1">
                  <a:solidFill>
                    <a:schemeClr val="dk1"/>
                  </a:solidFill>
                  <a:latin typeface="Times New Roman"/>
                  <a:ea typeface="Times New Roman"/>
                  <a:cs typeface="Times New Roman"/>
                  <a:sym typeface="Times New Roman"/>
                </a:rPr>
                <a:t>   Test</a:t>
              </a:r>
              <a:endParaRPr/>
            </a:p>
          </p:txBody>
        </p:sp>
        <p:sp>
          <p:nvSpPr>
            <p:cNvPr id="1659" name="Google Shape;1659;p85"/>
            <p:cNvSpPr txBox="1"/>
            <p:nvPr/>
          </p:nvSpPr>
          <p:spPr>
            <a:xfrm>
              <a:off x="6555" y="8640"/>
              <a:ext cx="900" cy="540"/>
            </a:xfrm>
            <a:prstGeom prst="rect">
              <a:avLst/>
            </a:prstGeom>
            <a:noFill/>
            <a:ln>
              <a:noFill/>
            </a:ln>
          </p:spPr>
          <p:txBody>
            <a:bodyPr spcFirstLastPara="1" wrap="square" lIns="91425" tIns="45700" rIns="91425" bIns="45700" anchor="t" anchorCtr="0">
              <a:noAutofit/>
            </a:bodyPr>
            <a:lstStyle/>
            <a:p>
              <a:pPr>
                <a:buClr>
                  <a:schemeClr val="dk1"/>
                </a:buClr>
                <a:buSzPts val="800"/>
              </a:pPr>
              <a:r>
                <a:rPr lang="en-US" sz="800" b="1">
                  <a:solidFill>
                    <a:schemeClr val="dk1"/>
                  </a:solidFill>
                  <a:latin typeface="Times New Roman"/>
                  <a:ea typeface="Times New Roman"/>
                  <a:cs typeface="Times New Roman"/>
                  <a:sym typeface="Times New Roman"/>
                </a:rPr>
                <a:t>Impleme</a:t>
              </a:r>
              <a:endParaRPr/>
            </a:p>
            <a:p>
              <a:pPr>
                <a:buClr>
                  <a:schemeClr val="dk1"/>
                </a:buClr>
                <a:buSzPts val="800"/>
              </a:pPr>
              <a:r>
                <a:rPr lang="en-US" sz="800" b="1">
                  <a:solidFill>
                    <a:schemeClr val="dk1"/>
                  </a:solidFill>
                  <a:latin typeface="Times New Roman"/>
                  <a:ea typeface="Times New Roman"/>
                  <a:cs typeface="Times New Roman"/>
                  <a:sym typeface="Times New Roman"/>
                </a:rPr>
                <a:t>ntation</a:t>
              </a:r>
              <a:endParaRPr/>
            </a:p>
          </p:txBody>
        </p:sp>
        <p:sp>
          <p:nvSpPr>
            <p:cNvPr id="1660" name="Google Shape;1660;p85"/>
            <p:cNvSpPr txBox="1"/>
            <p:nvPr/>
          </p:nvSpPr>
          <p:spPr>
            <a:xfrm>
              <a:off x="4680" y="10800"/>
              <a:ext cx="3780" cy="720"/>
            </a:xfrm>
            <a:prstGeom prst="rect">
              <a:avLst/>
            </a:prstGeom>
            <a:noFill/>
            <a:ln>
              <a:noFill/>
            </a:ln>
          </p:spPr>
          <p:txBody>
            <a:bodyPr spcFirstLastPara="1" wrap="square" lIns="91425" tIns="45700" rIns="91425" bIns="45700" anchor="t" anchorCtr="0">
              <a:noAutofit/>
            </a:bodyPr>
            <a:lstStyle/>
            <a:p>
              <a:pPr>
                <a:buClr>
                  <a:schemeClr val="dk1"/>
                </a:buClr>
                <a:buSzPts val="2000"/>
              </a:pPr>
              <a:r>
                <a:rPr lang="en-US" sz="2000" b="1">
                  <a:solidFill>
                    <a:schemeClr val="dk1"/>
                  </a:solidFill>
                  <a:latin typeface="Times New Roman"/>
                  <a:ea typeface="Times New Roman"/>
                  <a:cs typeface="Times New Roman"/>
                  <a:sym typeface="Times New Roman"/>
                </a:rPr>
                <a:t>The Spiral Model by Boehm</a:t>
              </a:r>
              <a:endParaRPr/>
            </a:p>
          </p:txBody>
        </p:sp>
      </p:grpSp>
      <p:sp>
        <p:nvSpPr>
          <p:cNvPr id="2" name="TextBox 1">
            <a:extLst>
              <a:ext uri="{FF2B5EF4-FFF2-40B4-BE49-F238E27FC236}">
                <a16:creationId xmlns:a16="http://schemas.microsoft.com/office/drawing/2014/main" id="{B2501973-1204-82E0-2612-ECD3B7508964}"/>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AGGREGATE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664"/>
        <p:cNvGrpSpPr/>
        <p:nvPr/>
      </p:nvGrpSpPr>
      <p:grpSpPr>
        <a:xfrm>
          <a:off x="0" y="0"/>
          <a:ext cx="0" cy="0"/>
          <a:chOff x="0" y="0"/>
          <a:chExt cx="0" cy="0"/>
        </a:xfrm>
      </p:grpSpPr>
      <p:grpSp>
        <p:nvGrpSpPr>
          <p:cNvPr id="1665" name="Google Shape;1665;p86"/>
          <p:cNvGrpSpPr/>
          <p:nvPr/>
        </p:nvGrpSpPr>
        <p:grpSpPr>
          <a:xfrm>
            <a:off x="2362200" y="304800"/>
            <a:ext cx="7543800" cy="6096000"/>
            <a:chOff x="528" y="192"/>
            <a:chExt cx="4752" cy="3840"/>
          </a:xfrm>
        </p:grpSpPr>
        <p:sp>
          <p:nvSpPr>
            <p:cNvPr id="1666" name="Google Shape;1666;p86"/>
            <p:cNvSpPr txBox="1"/>
            <p:nvPr/>
          </p:nvSpPr>
          <p:spPr>
            <a:xfrm>
              <a:off x="1638" y="394"/>
              <a:ext cx="2590" cy="202"/>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         Customer/User Perspective - </a:t>
              </a:r>
              <a:r>
                <a:rPr lang="en-US" sz="1200" b="1" i="1">
                  <a:solidFill>
                    <a:schemeClr val="dk1"/>
                  </a:solidFill>
                  <a:latin typeface="Times New Roman"/>
                  <a:ea typeface="Times New Roman"/>
                  <a:cs typeface="Times New Roman"/>
                  <a:sym typeface="Times New Roman"/>
                </a:rPr>
                <a:t>Purposeful</a:t>
              </a:r>
              <a:endParaRPr/>
            </a:p>
          </p:txBody>
        </p:sp>
        <p:sp>
          <p:nvSpPr>
            <p:cNvPr id="1667" name="Google Shape;1667;p86"/>
            <p:cNvSpPr txBox="1"/>
            <p:nvPr/>
          </p:nvSpPr>
          <p:spPr>
            <a:xfrm>
              <a:off x="3241" y="697"/>
              <a:ext cx="1850" cy="202"/>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                  Operation and Maintenance</a:t>
              </a:r>
              <a:endParaRPr/>
            </a:p>
          </p:txBody>
        </p:sp>
        <p:sp>
          <p:nvSpPr>
            <p:cNvPr id="1668" name="Google Shape;1668;p86"/>
            <p:cNvSpPr txBox="1"/>
            <p:nvPr/>
          </p:nvSpPr>
          <p:spPr>
            <a:xfrm>
              <a:off x="3149" y="2213"/>
              <a:ext cx="1603" cy="202"/>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    Debug and Test Modules</a:t>
              </a:r>
              <a:endParaRPr/>
            </a:p>
          </p:txBody>
        </p:sp>
        <p:sp>
          <p:nvSpPr>
            <p:cNvPr id="1669" name="Google Shape;1669;p86"/>
            <p:cNvSpPr txBox="1"/>
            <p:nvPr/>
          </p:nvSpPr>
          <p:spPr>
            <a:xfrm>
              <a:off x="2008" y="2819"/>
              <a:ext cx="1850" cy="202"/>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        Coding of Software Modules</a:t>
              </a:r>
              <a:endParaRPr/>
            </a:p>
          </p:txBody>
        </p:sp>
        <p:sp>
          <p:nvSpPr>
            <p:cNvPr id="1670" name="Google Shape;1670;p86"/>
            <p:cNvSpPr txBox="1"/>
            <p:nvPr/>
          </p:nvSpPr>
          <p:spPr>
            <a:xfrm>
              <a:off x="1761" y="2516"/>
              <a:ext cx="2467" cy="202"/>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             Programmer Perspective - </a:t>
              </a:r>
              <a:r>
                <a:rPr lang="en-US" sz="1200" b="1" i="1">
                  <a:solidFill>
                    <a:schemeClr val="dk1"/>
                  </a:solidFill>
                  <a:latin typeface="Times New Roman"/>
                  <a:ea typeface="Times New Roman"/>
                  <a:cs typeface="Times New Roman"/>
                  <a:sym typeface="Times New Roman"/>
                </a:rPr>
                <a:t>Functional</a:t>
              </a:r>
              <a:endParaRPr/>
            </a:p>
          </p:txBody>
        </p:sp>
        <p:sp>
          <p:nvSpPr>
            <p:cNvPr id="1671" name="Google Shape;1671;p86"/>
            <p:cNvSpPr/>
            <p:nvPr/>
          </p:nvSpPr>
          <p:spPr>
            <a:xfrm>
              <a:off x="528" y="394"/>
              <a:ext cx="4686" cy="606"/>
            </a:xfrm>
            <a:prstGeom prst="roundRect">
              <a:avLst>
                <a:gd name="adj" fmla="val 16667"/>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72" name="Google Shape;1672;p86"/>
            <p:cNvSpPr txBox="1"/>
            <p:nvPr/>
          </p:nvSpPr>
          <p:spPr>
            <a:xfrm>
              <a:off x="3118" y="1506"/>
              <a:ext cx="1855" cy="202"/>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                     Integrate and Test</a:t>
              </a:r>
              <a:endParaRPr/>
            </a:p>
          </p:txBody>
        </p:sp>
        <p:sp>
          <p:nvSpPr>
            <p:cNvPr id="1673" name="Google Shape;1673;p86"/>
            <p:cNvSpPr txBox="1"/>
            <p:nvPr/>
          </p:nvSpPr>
          <p:spPr>
            <a:xfrm>
              <a:off x="1710" y="1203"/>
              <a:ext cx="2518" cy="202"/>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           Architectural Perspective - </a:t>
              </a:r>
              <a:r>
                <a:rPr lang="en-US" sz="1200" b="1" i="1">
                  <a:solidFill>
                    <a:schemeClr val="dk1"/>
                  </a:solidFill>
                  <a:latin typeface="Times New Roman"/>
                  <a:ea typeface="Times New Roman"/>
                  <a:cs typeface="Times New Roman"/>
                  <a:sym typeface="Times New Roman"/>
                </a:rPr>
                <a:t>Structural</a:t>
              </a:r>
              <a:endParaRPr/>
            </a:p>
          </p:txBody>
        </p:sp>
        <p:sp>
          <p:nvSpPr>
            <p:cNvPr id="1674" name="Google Shape;1674;p86"/>
            <p:cNvSpPr/>
            <p:nvPr/>
          </p:nvSpPr>
          <p:spPr>
            <a:xfrm>
              <a:off x="775" y="1203"/>
              <a:ext cx="4505" cy="606"/>
            </a:xfrm>
            <a:prstGeom prst="roundRect">
              <a:avLst>
                <a:gd name="adj" fmla="val 16667"/>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75" name="Google Shape;1675;p86"/>
            <p:cNvSpPr/>
            <p:nvPr/>
          </p:nvSpPr>
          <p:spPr>
            <a:xfrm>
              <a:off x="898" y="2045"/>
              <a:ext cx="3946" cy="1010"/>
            </a:xfrm>
            <a:prstGeom prst="roundRect">
              <a:avLst>
                <a:gd name="adj" fmla="val 16667"/>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76" name="Google Shape;1676;p86"/>
            <p:cNvSpPr/>
            <p:nvPr/>
          </p:nvSpPr>
          <p:spPr>
            <a:xfrm>
              <a:off x="744" y="192"/>
              <a:ext cx="154" cy="202"/>
            </a:xfrm>
            <a:custGeom>
              <a:avLst/>
              <a:gdLst/>
              <a:ahLst/>
              <a:cxnLst/>
              <a:rect l="l" t="t" r="r" b="b"/>
              <a:pathLst>
                <a:path w="225" h="360" extrusionOk="0">
                  <a:moveTo>
                    <a:pt x="0" y="0"/>
                  </a:moveTo>
                  <a:lnTo>
                    <a:pt x="225" y="360"/>
                  </a:lnTo>
                </a:path>
              </a:pathLst>
            </a:custGeom>
            <a:noFill/>
            <a:ln w="2857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77" name="Google Shape;1677;p86"/>
            <p:cNvSpPr/>
            <p:nvPr/>
          </p:nvSpPr>
          <p:spPr>
            <a:xfrm>
              <a:off x="1237" y="1000"/>
              <a:ext cx="154" cy="211"/>
            </a:xfrm>
            <a:custGeom>
              <a:avLst/>
              <a:gdLst/>
              <a:ahLst/>
              <a:cxnLst/>
              <a:rect l="l" t="t" r="r" b="b"/>
              <a:pathLst>
                <a:path w="225" h="375" extrusionOk="0">
                  <a:moveTo>
                    <a:pt x="0" y="0"/>
                  </a:moveTo>
                  <a:lnTo>
                    <a:pt x="225" y="37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78" name="Google Shape;1678;p86"/>
            <p:cNvSpPr/>
            <p:nvPr/>
          </p:nvSpPr>
          <p:spPr>
            <a:xfrm>
              <a:off x="1720" y="1809"/>
              <a:ext cx="175" cy="236"/>
            </a:xfrm>
            <a:custGeom>
              <a:avLst/>
              <a:gdLst/>
              <a:ahLst/>
              <a:cxnLst/>
              <a:rect l="l" t="t" r="r" b="b"/>
              <a:pathLst>
                <a:path w="255" h="420" extrusionOk="0">
                  <a:moveTo>
                    <a:pt x="0" y="0"/>
                  </a:moveTo>
                  <a:lnTo>
                    <a:pt x="255" y="420"/>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79" name="Google Shape;1679;p86"/>
            <p:cNvSpPr/>
            <p:nvPr/>
          </p:nvSpPr>
          <p:spPr>
            <a:xfrm>
              <a:off x="2511" y="3064"/>
              <a:ext cx="381" cy="412"/>
            </a:xfrm>
            <a:custGeom>
              <a:avLst/>
              <a:gdLst/>
              <a:ahLst/>
              <a:cxnLst/>
              <a:rect l="l" t="t" r="r" b="b"/>
              <a:pathLst>
                <a:path w="555" h="735" extrusionOk="0">
                  <a:moveTo>
                    <a:pt x="0" y="0"/>
                  </a:moveTo>
                  <a:lnTo>
                    <a:pt x="555" y="73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80" name="Google Shape;1680;p86"/>
            <p:cNvSpPr/>
            <p:nvPr/>
          </p:nvSpPr>
          <p:spPr>
            <a:xfrm>
              <a:off x="4711" y="192"/>
              <a:ext cx="174" cy="202"/>
            </a:xfrm>
            <a:custGeom>
              <a:avLst/>
              <a:gdLst/>
              <a:ahLst/>
              <a:cxnLst/>
              <a:rect l="l" t="t" r="r" b="b"/>
              <a:pathLst>
                <a:path w="255" h="360" extrusionOk="0">
                  <a:moveTo>
                    <a:pt x="255" y="0"/>
                  </a:moveTo>
                  <a:lnTo>
                    <a:pt x="0" y="360"/>
                  </a:lnTo>
                </a:path>
              </a:pathLst>
            </a:custGeom>
            <a:noFill/>
            <a:ln w="28575" cap="flat" cmpd="sng">
              <a:solidFill>
                <a:srgbClr val="000000"/>
              </a:solidFill>
              <a:prstDash val="solid"/>
              <a:round/>
              <a:headEnd type="triangl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81" name="Google Shape;1681;p86"/>
            <p:cNvSpPr/>
            <p:nvPr/>
          </p:nvSpPr>
          <p:spPr>
            <a:xfrm>
              <a:off x="4269" y="1000"/>
              <a:ext cx="133" cy="194"/>
            </a:xfrm>
            <a:custGeom>
              <a:avLst/>
              <a:gdLst/>
              <a:ahLst/>
              <a:cxnLst/>
              <a:rect l="l" t="t" r="r" b="b"/>
              <a:pathLst>
                <a:path w="195" h="345" extrusionOk="0">
                  <a:moveTo>
                    <a:pt x="195" y="0"/>
                  </a:moveTo>
                  <a:lnTo>
                    <a:pt x="0" y="34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82" name="Google Shape;1682;p86"/>
            <p:cNvSpPr/>
            <p:nvPr/>
          </p:nvSpPr>
          <p:spPr>
            <a:xfrm>
              <a:off x="3786" y="1809"/>
              <a:ext cx="174" cy="244"/>
            </a:xfrm>
            <a:custGeom>
              <a:avLst/>
              <a:gdLst/>
              <a:ahLst/>
              <a:cxnLst/>
              <a:rect l="l" t="t" r="r" b="b"/>
              <a:pathLst>
                <a:path w="255" h="435" extrusionOk="0">
                  <a:moveTo>
                    <a:pt x="255" y="0"/>
                  </a:moveTo>
                  <a:lnTo>
                    <a:pt x="0" y="43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83" name="Google Shape;1683;p86"/>
            <p:cNvSpPr/>
            <p:nvPr/>
          </p:nvSpPr>
          <p:spPr>
            <a:xfrm>
              <a:off x="2892" y="3064"/>
              <a:ext cx="339" cy="412"/>
            </a:xfrm>
            <a:custGeom>
              <a:avLst/>
              <a:gdLst/>
              <a:ahLst/>
              <a:cxnLst/>
              <a:rect l="l" t="t" r="r" b="b"/>
              <a:pathLst>
                <a:path w="495" h="735" extrusionOk="0">
                  <a:moveTo>
                    <a:pt x="495" y="0"/>
                  </a:moveTo>
                  <a:lnTo>
                    <a:pt x="0" y="735"/>
                  </a:lnTo>
                </a:path>
              </a:pathLst>
            </a:custGeom>
            <a:noFill/>
            <a:ln w="2857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1684" name="Google Shape;1684;p86"/>
            <p:cNvSpPr txBox="1"/>
            <p:nvPr/>
          </p:nvSpPr>
          <p:spPr>
            <a:xfrm>
              <a:off x="908" y="3729"/>
              <a:ext cx="3988" cy="303"/>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Fig. The VP-Process View of the Initial Spiral Model</a:t>
              </a:r>
              <a:endParaRPr/>
            </a:p>
          </p:txBody>
        </p:sp>
        <p:sp>
          <p:nvSpPr>
            <p:cNvPr id="1685" name="Google Shape;1685;p86"/>
            <p:cNvSpPr txBox="1"/>
            <p:nvPr/>
          </p:nvSpPr>
          <p:spPr>
            <a:xfrm>
              <a:off x="651" y="537"/>
              <a:ext cx="1850" cy="404"/>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Definition of Prototype</a:t>
              </a:r>
              <a:endParaRPr/>
            </a:p>
            <a:p>
              <a:pPr>
                <a:buClr>
                  <a:schemeClr val="dk1"/>
                </a:buClr>
                <a:buSzPts val="1200"/>
              </a:pPr>
              <a:r>
                <a:rPr lang="en-US" sz="1200">
                  <a:solidFill>
                    <a:schemeClr val="dk1"/>
                  </a:solidFill>
                  <a:latin typeface="Times New Roman"/>
                  <a:ea typeface="Times New Roman"/>
                  <a:cs typeface="Times New Roman"/>
                  <a:sym typeface="Times New Roman"/>
                </a:rPr>
                <a:t>    Development of Prototype </a:t>
              </a:r>
              <a:endParaRPr/>
            </a:p>
            <a:p>
              <a:pPr>
                <a:buClr>
                  <a:schemeClr val="dk1"/>
                </a:buClr>
                <a:buSzPts val="1200"/>
              </a:pPr>
              <a:r>
                <a:rPr lang="en-US" sz="1200">
                  <a:solidFill>
                    <a:schemeClr val="dk1"/>
                  </a:solidFill>
                  <a:latin typeface="Times New Roman"/>
                  <a:ea typeface="Times New Roman"/>
                  <a:cs typeface="Times New Roman"/>
                  <a:sym typeface="Times New Roman"/>
                </a:rPr>
                <a:t>             Deployment of Prototype</a:t>
              </a:r>
              <a:endParaRPr/>
            </a:p>
            <a:p>
              <a:pPr>
                <a:buClr>
                  <a:schemeClr val="dk1"/>
                </a:buClr>
                <a:buSzPts val="1200"/>
              </a:pPr>
              <a:endParaRPr sz="1200">
                <a:solidFill>
                  <a:schemeClr val="dk1"/>
                </a:solidFill>
                <a:latin typeface="Times New Roman"/>
                <a:ea typeface="Times New Roman"/>
                <a:cs typeface="Times New Roman"/>
                <a:sym typeface="Times New Roman"/>
              </a:endParaRPr>
            </a:p>
            <a:p>
              <a:endParaRPr sz="1200">
                <a:solidFill>
                  <a:schemeClr val="dk1"/>
                </a:solidFill>
                <a:latin typeface="Times New Roman"/>
                <a:ea typeface="Times New Roman"/>
                <a:cs typeface="Times New Roman"/>
                <a:sym typeface="Times New Roman"/>
              </a:endParaRPr>
            </a:p>
          </p:txBody>
        </p:sp>
        <p:cxnSp>
          <p:nvCxnSpPr>
            <p:cNvPr id="1686" name="Google Shape;1686;p86"/>
            <p:cNvCxnSpPr/>
            <p:nvPr/>
          </p:nvCxnSpPr>
          <p:spPr>
            <a:xfrm>
              <a:off x="1629" y="614"/>
              <a:ext cx="123" cy="0"/>
            </a:xfrm>
            <a:prstGeom prst="straightConnector1">
              <a:avLst/>
            </a:prstGeom>
            <a:noFill/>
            <a:ln w="9525" cap="flat" cmpd="sng">
              <a:solidFill>
                <a:srgbClr val="000000"/>
              </a:solidFill>
              <a:prstDash val="solid"/>
              <a:miter lim="800000"/>
              <a:headEnd type="none" w="med" len="med"/>
              <a:tailEnd type="none" w="med" len="med"/>
            </a:ln>
          </p:spPr>
        </p:cxnSp>
        <p:cxnSp>
          <p:nvCxnSpPr>
            <p:cNvPr id="1687" name="Google Shape;1687;p86"/>
            <p:cNvCxnSpPr/>
            <p:nvPr/>
          </p:nvCxnSpPr>
          <p:spPr>
            <a:xfrm>
              <a:off x="1752" y="622"/>
              <a:ext cx="0" cy="101"/>
            </a:xfrm>
            <a:prstGeom prst="straightConnector1">
              <a:avLst/>
            </a:prstGeom>
            <a:noFill/>
            <a:ln w="9525" cap="flat" cmpd="sng">
              <a:solidFill>
                <a:srgbClr val="000000"/>
              </a:solidFill>
              <a:prstDash val="solid"/>
              <a:miter lim="800000"/>
              <a:headEnd type="none" w="med" len="med"/>
              <a:tailEnd type="triangle" w="med" len="med"/>
            </a:ln>
          </p:spPr>
        </p:cxnSp>
        <p:grpSp>
          <p:nvGrpSpPr>
            <p:cNvPr id="1688" name="Google Shape;1688;p86"/>
            <p:cNvGrpSpPr/>
            <p:nvPr/>
          </p:nvGrpSpPr>
          <p:grpSpPr>
            <a:xfrm>
              <a:off x="1872" y="1440"/>
              <a:ext cx="124" cy="101"/>
              <a:chOff x="2069" y="747"/>
              <a:chExt cx="124" cy="101"/>
            </a:xfrm>
          </p:grpSpPr>
          <p:cxnSp>
            <p:nvCxnSpPr>
              <p:cNvPr id="1689" name="Google Shape;1689;p86"/>
              <p:cNvCxnSpPr/>
              <p:nvPr/>
            </p:nvCxnSpPr>
            <p:spPr>
              <a:xfrm>
                <a:off x="2069" y="747"/>
                <a:ext cx="124" cy="0"/>
              </a:xfrm>
              <a:prstGeom prst="straightConnector1">
                <a:avLst/>
              </a:prstGeom>
              <a:noFill/>
              <a:ln w="9525" cap="flat" cmpd="sng">
                <a:solidFill>
                  <a:srgbClr val="000000"/>
                </a:solidFill>
                <a:prstDash val="solid"/>
                <a:miter lim="800000"/>
                <a:headEnd type="none" w="med" len="med"/>
                <a:tailEnd type="none" w="med" len="med"/>
              </a:ln>
            </p:spPr>
          </p:cxnSp>
          <p:cxnSp>
            <p:nvCxnSpPr>
              <p:cNvPr id="1690" name="Google Shape;1690;p86"/>
              <p:cNvCxnSpPr/>
              <p:nvPr/>
            </p:nvCxnSpPr>
            <p:spPr>
              <a:xfrm>
                <a:off x="2193" y="747"/>
                <a:ext cx="0" cy="101"/>
              </a:xfrm>
              <a:prstGeom prst="straightConnector1">
                <a:avLst/>
              </a:prstGeom>
              <a:noFill/>
              <a:ln w="9525" cap="flat" cmpd="sng">
                <a:solidFill>
                  <a:srgbClr val="000000"/>
                </a:solidFill>
                <a:prstDash val="solid"/>
                <a:miter lim="800000"/>
                <a:headEnd type="none" w="med" len="med"/>
                <a:tailEnd type="triangle" w="med" len="med"/>
              </a:ln>
            </p:spPr>
          </p:cxnSp>
        </p:grpSp>
        <p:sp>
          <p:nvSpPr>
            <p:cNvPr id="1691" name="Google Shape;1691;p86"/>
            <p:cNvSpPr txBox="1"/>
            <p:nvPr/>
          </p:nvSpPr>
          <p:spPr>
            <a:xfrm>
              <a:off x="898" y="1354"/>
              <a:ext cx="1850" cy="404"/>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Definition of Prototype</a:t>
              </a:r>
              <a:endParaRPr/>
            </a:p>
            <a:p>
              <a:pPr>
                <a:buClr>
                  <a:schemeClr val="dk1"/>
                </a:buClr>
                <a:buSzPts val="1200"/>
              </a:pPr>
              <a:r>
                <a:rPr lang="en-US" sz="1200">
                  <a:solidFill>
                    <a:schemeClr val="dk1"/>
                  </a:solidFill>
                  <a:latin typeface="Times New Roman"/>
                  <a:ea typeface="Times New Roman"/>
                  <a:cs typeface="Times New Roman"/>
                  <a:sym typeface="Times New Roman"/>
                </a:rPr>
                <a:t>    Development of Prototype </a:t>
              </a:r>
              <a:endParaRPr/>
            </a:p>
            <a:p>
              <a:pPr>
                <a:buClr>
                  <a:schemeClr val="dk1"/>
                </a:buClr>
                <a:buSzPts val="1200"/>
              </a:pPr>
              <a:r>
                <a:rPr lang="en-US" sz="1200">
                  <a:solidFill>
                    <a:schemeClr val="dk1"/>
                  </a:solidFill>
                  <a:latin typeface="Times New Roman"/>
                  <a:ea typeface="Times New Roman"/>
                  <a:cs typeface="Times New Roman"/>
                  <a:sym typeface="Times New Roman"/>
                </a:rPr>
                <a:t>             Deployment of Prototype</a:t>
              </a:r>
              <a:endParaRPr/>
            </a:p>
            <a:p>
              <a:pPr>
                <a:buClr>
                  <a:schemeClr val="dk1"/>
                </a:buClr>
                <a:buSzPts val="1200"/>
              </a:pPr>
              <a:endParaRPr sz="1200">
                <a:solidFill>
                  <a:schemeClr val="dk1"/>
                </a:solidFill>
                <a:latin typeface="Times New Roman"/>
                <a:ea typeface="Times New Roman"/>
                <a:cs typeface="Times New Roman"/>
                <a:sym typeface="Times New Roman"/>
              </a:endParaRPr>
            </a:p>
            <a:p>
              <a:endParaRPr sz="1200">
                <a:solidFill>
                  <a:schemeClr val="dk1"/>
                </a:solidFill>
                <a:latin typeface="Times New Roman"/>
                <a:ea typeface="Times New Roman"/>
                <a:cs typeface="Times New Roman"/>
                <a:sym typeface="Times New Roman"/>
              </a:endParaRPr>
            </a:p>
          </p:txBody>
        </p:sp>
        <p:sp>
          <p:nvSpPr>
            <p:cNvPr id="1692" name="Google Shape;1692;p86"/>
            <p:cNvSpPr txBox="1"/>
            <p:nvPr/>
          </p:nvSpPr>
          <p:spPr>
            <a:xfrm>
              <a:off x="990" y="2112"/>
              <a:ext cx="1850" cy="404"/>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Times New Roman"/>
                  <a:ea typeface="Times New Roman"/>
                  <a:cs typeface="Times New Roman"/>
                  <a:sym typeface="Times New Roman"/>
                </a:rPr>
                <a:t>Definition of Prototype</a:t>
              </a:r>
              <a:endParaRPr/>
            </a:p>
            <a:p>
              <a:pPr>
                <a:buClr>
                  <a:schemeClr val="dk1"/>
                </a:buClr>
                <a:buSzPts val="1200"/>
              </a:pPr>
              <a:r>
                <a:rPr lang="en-US" sz="1200">
                  <a:solidFill>
                    <a:schemeClr val="dk1"/>
                  </a:solidFill>
                  <a:latin typeface="Times New Roman"/>
                  <a:ea typeface="Times New Roman"/>
                  <a:cs typeface="Times New Roman"/>
                  <a:sym typeface="Times New Roman"/>
                </a:rPr>
                <a:t>    Development of Prototype </a:t>
              </a:r>
              <a:endParaRPr/>
            </a:p>
            <a:p>
              <a:pPr>
                <a:buClr>
                  <a:schemeClr val="dk1"/>
                </a:buClr>
                <a:buSzPts val="1200"/>
              </a:pPr>
              <a:r>
                <a:rPr lang="en-US" sz="1200">
                  <a:solidFill>
                    <a:schemeClr val="dk1"/>
                  </a:solidFill>
                  <a:latin typeface="Times New Roman"/>
                  <a:ea typeface="Times New Roman"/>
                  <a:cs typeface="Times New Roman"/>
                  <a:sym typeface="Times New Roman"/>
                </a:rPr>
                <a:t>             Deployment of Prototype</a:t>
              </a:r>
              <a:endParaRPr/>
            </a:p>
            <a:p>
              <a:pPr>
                <a:buClr>
                  <a:schemeClr val="dk1"/>
                </a:buClr>
                <a:buSzPts val="1200"/>
              </a:pPr>
              <a:endParaRPr sz="1200">
                <a:solidFill>
                  <a:schemeClr val="dk1"/>
                </a:solidFill>
                <a:latin typeface="Times New Roman"/>
                <a:ea typeface="Times New Roman"/>
                <a:cs typeface="Times New Roman"/>
                <a:sym typeface="Times New Roman"/>
              </a:endParaRPr>
            </a:p>
            <a:p>
              <a:endParaRPr sz="1200">
                <a:solidFill>
                  <a:schemeClr val="dk1"/>
                </a:solidFill>
                <a:latin typeface="Times New Roman"/>
                <a:ea typeface="Times New Roman"/>
                <a:cs typeface="Times New Roman"/>
                <a:sym typeface="Times New Roman"/>
              </a:endParaRPr>
            </a:p>
          </p:txBody>
        </p:sp>
        <p:cxnSp>
          <p:nvCxnSpPr>
            <p:cNvPr id="1693" name="Google Shape;1693;p86"/>
            <p:cNvCxnSpPr/>
            <p:nvPr/>
          </p:nvCxnSpPr>
          <p:spPr>
            <a:xfrm>
              <a:off x="2501" y="798"/>
              <a:ext cx="740" cy="0"/>
            </a:xfrm>
            <a:prstGeom prst="straightConnector1">
              <a:avLst/>
            </a:prstGeom>
            <a:noFill/>
            <a:ln w="12700" cap="flat" cmpd="sng">
              <a:solidFill>
                <a:srgbClr val="000000"/>
              </a:solidFill>
              <a:prstDash val="solid"/>
              <a:miter lim="800000"/>
              <a:headEnd type="triangle" w="med" len="med"/>
              <a:tailEnd type="triangle" w="med" len="med"/>
            </a:ln>
          </p:spPr>
        </p:cxnSp>
        <p:cxnSp>
          <p:nvCxnSpPr>
            <p:cNvPr id="1694" name="Google Shape;1694;p86"/>
            <p:cNvCxnSpPr/>
            <p:nvPr/>
          </p:nvCxnSpPr>
          <p:spPr>
            <a:xfrm>
              <a:off x="2748" y="1607"/>
              <a:ext cx="370" cy="0"/>
            </a:xfrm>
            <a:prstGeom prst="straightConnector1">
              <a:avLst/>
            </a:prstGeom>
            <a:noFill/>
            <a:ln w="12700" cap="flat" cmpd="sng">
              <a:solidFill>
                <a:srgbClr val="000000"/>
              </a:solidFill>
              <a:prstDash val="solid"/>
              <a:miter lim="800000"/>
              <a:headEnd type="triangle" w="med" len="med"/>
              <a:tailEnd type="triangle" w="med" len="med"/>
            </a:ln>
          </p:spPr>
        </p:cxnSp>
        <p:sp>
          <p:nvSpPr>
            <p:cNvPr id="1695" name="Google Shape;1695;p86"/>
            <p:cNvSpPr/>
            <p:nvPr/>
          </p:nvSpPr>
          <p:spPr>
            <a:xfrm>
              <a:off x="2840" y="2314"/>
              <a:ext cx="319" cy="1"/>
            </a:xfrm>
            <a:custGeom>
              <a:avLst/>
              <a:gdLst/>
              <a:ahLst/>
              <a:cxnLst/>
              <a:rect l="l" t="t" r="r" b="b"/>
              <a:pathLst>
                <a:path w="465" h="1" extrusionOk="0">
                  <a:moveTo>
                    <a:pt x="0" y="0"/>
                  </a:moveTo>
                  <a:lnTo>
                    <a:pt x="465" y="0"/>
                  </a:lnTo>
                </a:path>
              </a:pathLst>
            </a:custGeom>
            <a:noFill/>
            <a:ln w="12700" cap="flat" cmpd="sng">
              <a:solidFill>
                <a:srgbClr val="000000"/>
              </a:solidFill>
              <a:prstDash val="solid"/>
              <a:round/>
              <a:headEnd type="triangl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nvGrpSpPr>
            <p:cNvPr id="1696" name="Google Shape;1696;p86"/>
            <p:cNvGrpSpPr/>
            <p:nvPr/>
          </p:nvGrpSpPr>
          <p:grpSpPr>
            <a:xfrm>
              <a:off x="1937" y="811"/>
              <a:ext cx="124" cy="101"/>
              <a:chOff x="2069" y="747"/>
              <a:chExt cx="124" cy="101"/>
            </a:xfrm>
          </p:grpSpPr>
          <p:cxnSp>
            <p:nvCxnSpPr>
              <p:cNvPr id="1697" name="Google Shape;1697;p86"/>
              <p:cNvCxnSpPr/>
              <p:nvPr/>
            </p:nvCxnSpPr>
            <p:spPr>
              <a:xfrm>
                <a:off x="2069" y="747"/>
                <a:ext cx="124" cy="0"/>
              </a:xfrm>
              <a:prstGeom prst="straightConnector1">
                <a:avLst/>
              </a:prstGeom>
              <a:noFill/>
              <a:ln w="9525" cap="flat" cmpd="sng">
                <a:solidFill>
                  <a:srgbClr val="000000"/>
                </a:solidFill>
                <a:prstDash val="solid"/>
                <a:miter lim="800000"/>
                <a:headEnd type="none" w="med" len="med"/>
                <a:tailEnd type="none" w="med" len="med"/>
              </a:ln>
            </p:spPr>
          </p:cxnSp>
          <p:cxnSp>
            <p:nvCxnSpPr>
              <p:cNvPr id="1698" name="Google Shape;1698;p86"/>
              <p:cNvCxnSpPr/>
              <p:nvPr/>
            </p:nvCxnSpPr>
            <p:spPr>
              <a:xfrm>
                <a:off x="2193" y="747"/>
                <a:ext cx="0" cy="101"/>
              </a:xfrm>
              <a:prstGeom prst="straightConnector1">
                <a:avLst/>
              </a:prstGeom>
              <a:noFill/>
              <a:ln w="9525" cap="flat" cmpd="sng">
                <a:solidFill>
                  <a:srgbClr val="000000"/>
                </a:solidFill>
                <a:prstDash val="solid"/>
                <a:miter lim="800000"/>
                <a:headEnd type="none" w="med" len="med"/>
                <a:tailEnd type="triangle" w="med" len="med"/>
              </a:ln>
            </p:spPr>
          </p:cxnSp>
        </p:grpSp>
        <p:grpSp>
          <p:nvGrpSpPr>
            <p:cNvPr id="1699" name="Google Shape;1699;p86"/>
            <p:cNvGrpSpPr/>
            <p:nvPr/>
          </p:nvGrpSpPr>
          <p:grpSpPr>
            <a:xfrm>
              <a:off x="2112" y="1536"/>
              <a:ext cx="124" cy="101"/>
              <a:chOff x="2069" y="747"/>
              <a:chExt cx="124" cy="101"/>
            </a:xfrm>
          </p:grpSpPr>
          <p:cxnSp>
            <p:nvCxnSpPr>
              <p:cNvPr id="1700" name="Google Shape;1700;p86"/>
              <p:cNvCxnSpPr/>
              <p:nvPr/>
            </p:nvCxnSpPr>
            <p:spPr>
              <a:xfrm>
                <a:off x="2069" y="747"/>
                <a:ext cx="124" cy="0"/>
              </a:xfrm>
              <a:prstGeom prst="straightConnector1">
                <a:avLst/>
              </a:prstGeom>
              <a:noFill/>
              <a:ln w="9525" cap="flat" cmpd="sng">
                <a:solidFill>
                  <a:srgbClr val="000000"/>
                </a:solidFill>
                <a:prstDash val="solid"/>
                <a:miter lim="800000"/>
                <a:headEnd type="none" w="med" len="med"/>
                <a:tailEnd type="none" w="med" len="med"/>
              </a:ln>
            </p:spPr>
          </p:cxnSp>
          <p:cxnSp>
            <p:nvCxnSpPr>
              <p:cNvPr id="1701" name="Google Shape;1701;p86"/>
              <p:cNvCxnSpPr/>
              <p:nvPr/>
            </p:nvCxnSpPr>
            <p:spPr>
              <a:xfrm>
                <a:off x="2193" y="747"/>
                <a:ext cx="0" cy="101"/>
              </a:xfrm>
              <a:prstGeom prst="straightConnector1">
                <a:avLst/>
              </a:prstGeom>
              <a:noFill/>
              <a:ln w="9525" cap="flat" cmpd="sng">
                <a:solidFill>
                  <a:srgbClr val="000000"/>
                </a:solidFill>
                <a:prstDash val="solid"/>
                <a:miter lim="800000"/>
                <a:headEnd type="none" w="med" len="med"/>
                <a:tailEnd type="triangle" w="med" len="med"/>
              </a:ln>
            </p:spPr>
          </p:cxnSp>
        </p:grpSp>
        <p:grpSp>
          <p:nvGrpSpPr>
            <p:cNvPr id="1702" name="Google Shape;1702;p86"/>
            <p:cNvGrpSpPr/>
            <p:nvPr/>
          </p:nvGrpSpPr>
          <p:grpSpPr>
            <a:xfrm>
              <a:off x="2016" y="2208"/>
              <a:ext cx="124" cy="101"/>
              <a:chOff x="2069" y="747"/>
              <a:chExt cx="124" cy="101"/>
            </a:xfrm>
          </p:grpSpPr>
          <p:cxnSp>
            <p:nvCxnSpPr>
              <p:cNvPr id="1703" name="Google Shape;1703;p86"/>
              <p:cNvCxnSpPr/>
              <p:nvPr/>
            </p:nvCxnSpPr>
            <p:spPr>
              <a:xfrm>
                <a:off x="2069" y="747"/>
                <a:ext cx="124" cy="0"/>
              </a:xfrm>
              <a:prstGeom prst="straightConnector1">
                <a:avLst/>
              </a:prstGeom>
              <a:noFill/>
              <a:ln w="9525" cap="flat" cmpd="sng">
                <a:solidFill>
                  <a:srgbClr val="000000"/>
                </a:solidFill>
                <a:prstDash val="solid"/>
                <a:miter lim="800000"/>
                <a:headEnd type="none" w="med" len="med"/>
                <a:tailEnd type="none" w="med" len="med"/>
              </a:ln>
            </p:spPr>
          </p:cxnSp>
          <p:cxnSp>
            <p:nvCxnSpPr>
              <p:cNvPr id="1704" name="Google Shape;1704;p86"/>
              <p:cNvCxnSpPr/>
              <p:nvPr/>
            </p:nvCxnSpPr>
            <p:spPr>
              <a:xfrm>
                <a:off x="2193" y="747"/>
                <a:ext cx="0" cy="101"/>
              </a:xfrm>
              <a:prstGeom prst="straightConnector1">
                <a:avLst/>
              </a:prstGeom>
              <a:noFill/>
              <a:ln w="9525" cap="flat" cmpd="sng">
                <a:solidFill>
                  <a:srgbClr val="000000"/>
                </a:solidFill>
                <a:prstDash val="solid"/>
                <a:miter lim="800000"/>
                <a:headEnd type="none" w="med" len="med"/>
                <a:tailEnd type="triangle" w="med" len="med"/>
              </a:ln>
            </p:spPr>
          </p:cxnSp>
        </p:grpSp>
        <p:grpSp>
          <p:nvGrpSpPr>
            <p:cNvPr id="1705" name="Google Shape;1705;p86"/>
            <p:cNvGrpSpPr/>
            <p:nvPr/>
          </p:nvGrpSpPr>
          <p:grpSpPr>
            <a:xfrm>
              <a:off x="2208" y="2304"/>
              <a:ext cx="124" cy="101"/>
              <a:chOff x="2069" y="747"/>
              <a:chExt cx="124" cy="101"/>
            </a:xfrm>
          </p:grpSpPr>
          <p:cxnSp>
            <p:nvCxnSpPr>
              <p:cNvPr id="1706" name="Google Shape;1706;p86"/>
              <p:cNvCxnSpPr/>
              <p:nvPr/>
            </p:nvCxnSpPr>
            <p:spPr>
              <a:xfrm>
                <a:off x="2069" y="747"/>
                <a:ext cx="124" cy="0"/>
              </a:xfrm>
              <a:prstGeom prst="straightConnector1">
                <a:avLst/>
              </a:prstGeom>
              <a:noFill/>
              <a:ln w="9525" cap="flat" cmpd="sng">
                <a:solidFill>
                  <a:srgbClr val="000000"/>
                </a:solidFill>
                <a:prstDash val="solid"/>
                <a:miter lim="800000"/>
                <a:headEnd type="none" w="med" len="med"/>
                <a:tailEnd type="none" w="med" len="med"/>
              </a:ln>
            </p:spPr>
          </p:cxnSp>
          <p:cxnSp>
            <p:nvCxnSpPr>
              <p:cNvPr id="1707" name="Google Shape;1707;p86"/>
              <p:cNvCxnSpPr/>
              <p:nvPr/>
            </p:nvCxnSpPr>
            <p:spPr>
              <a:xfrm>
                <a:off x="2193" y="747"/>
                <a:ext cx="0" cy="101"/>
              </a:xfrm>
              <a:prstGeom prst="straightConnector1">
                <a:avLst/>
              </a:prstGeom>
              <a:noFill/>
              <a:ln w="9525" cap="flat" cmpd="sng">
                <a:solidFill>
                  <a:srgbClr val="000000"/>
                </a:solidFill>
                <a:prstDash val="solid"/>
                <a:miter lim="800000"/>
                <a:headEnd type="none" w="med" len="med"/>
                <a:tailEnd type="triangle" w="med" len="med"/>
              </a:ln>
            </p:spPr>
          </p:cxnSp>
        </p:grpSp>
      </p:grpSp>
      <p:sp>
        <p:nvSpPr>
          <p:cNvPr id="2" name="TextBox 1">
            <a:extLst>
              <a:ext uri="{FF2B5EF4-FFF2-40B4-BE49-F238E27FC236}">
                <a16:creationId xmlns:a16="http://schemas.microsoft.com/office/drawing/2014/main" id="{B06815EC-FD6C-D93B-32E6-44DE0A971863}"/>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AGGREGATE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11"/>
        <p:cNvGrpSpPr/>
        <p:nvPr/>
      </p:nvGrpSpPr>
      <p:grpSpPr>
        <a:xfrm>
          <a:off x="0" y="0"/>
          <a:ext cx="0" cy="0"/>
          <a:chOff x="0" y="0"/>
          <a:chExt cx="0" cy="0"/>
        </a:xfrm>
      </p:grpSpPr>
      <p:grpSp>
        <p:nvGrpSpPr>
          <p:cNvPr id="1712" name="Google Shape;1712;p87"/>
          <p:cNvGrpSpPr/>
          <p:nvPr/>
        </p:nvGrpSpPr>
        <p:grpSpPr>
          <a:xfrm>
            <a:off x="2743200" y="1219201"/>
            <a:ext cx="6324600" cy="4073525"/>
            <a:chOff x="768" y="768"/>
            <a:chExt cx="3984" cy="2566"/>
          </a:xfrm>
        </p:grpSpPr>
        <p:grpSp>
          <p:nvGrpSpPr>
            <p:cNvPr id="1713" name="Google Shape;1713;p87"/>
            <p:cNvGrpSpPr/>
            <p:nvPr/>
          </p:nvGrpSpPr>
          <p:grpSpPr>
            <a:xfrm>
              <a:off x="768" y="768"/>
              <a:ext cx="3984" cy="1818"/>
              <a:chOff x="2100" y="9045"/>
              <a:chExt cx="6930" cy="3240"/>
            </a:xfrm>
          </p:grpSpPr>
          <p:cxnSp>
            <p:nvCxnSpPr>
              <p:cNvPr id="1714" name="Google Shape;1714;p87"/>
              <p:cNvCxnSpPr/>
              <p:nvPr/>
            </p:nvCxnSpPr>
            <p:spPr>
              <a:xfrm flipH="1">
                <a:off x="3615" y="9158"/>
                <a:ext cx="2130" cy="2700"/>
              </a:xfrm>
              <a:prstGeom prst="straightConnector1">
                <a:avLst/>
              </a:prstGeom>
              <a:noFill/>
              <a:ln w="28575" cap="flat" cmpd="sng">
                <a:solidFill>
                  <a:srgbClr val="000000"/>
                </a:solidFill>
                <a:prstDash val="solid"/>
                <a:miter lim="800000"/>
                <a:headEnd type="none" w="med" len="med"/>
                <a:tailEnd type="none" w="med" len="med"/>
              </a:ln>
            </p:spPr>
          </p:cxnSp>
          <p:cxnSp>
            <p:nvCxnSpPr>
              <p:cNvPr id="1715" name="Google Shape;1715;p87"/>
              <p:cNvCxnSpPr/>
              <p:nvPr/>
            </p:nvCxnSpPr>
            <p:spPr>
              <a:xfrm>
                <a:off x="5760" y="9143"/>
                <a:ext cx="1995" cy="2730"/>
              </a:xfrm>
              <a:prstGeom prst="straightConnector1">
                <a:avLst/>
              </a:prstGeom>
              <a:noFill/>
              <a:ln w="28575" cap="flat" cmpd="sng">
                <a:solidFill>
                  <a:srgbClr val="000000"/>
                </a:solidFill>
                <a:prstDash val="solid"/>
                <a:miter lim="800000"/>
                <a:headEnd type="none" w="med" len="med"/>
                <a:tailEnd type="none" w="med" len="med"/>
              </a:ln>
            </p:spPr>
          </p:cxnSp>
          <p:cxnSp>
            <p:nvCxnSpPr>
              <p:cNvPr id="1716" name="Google Shape;1716;p87"/>
              <p:cNvCxnSpPr/>
              <p:nvPr/>
            </p:nvCxnSpPr>
            <p:spPr>
              <a:xfrm>
                <a:off x="3645" y="11843"/>
                <a:ext cx="4110" cy="0"/>
              </a:xfrm>
              <a:prstGeom prst="straightConnector1">
                <a:avLst/>
              </a:prstGeom>
              <a:noFill/>
              <a:ln w="28575" cap="flat" cmpd="sng">
                <a:solidFill>
                  <a:srgbClr val="000000"/>
                </a:solidFill>
                <a:prstDash val="solid"/>
                <a:miter lim="800000"/>
                <a:headEnd type="none" w="med" len="med"/>
                <a:tailEnd type="none" w="med" len="med"/>
              </a:ln>
            </p:spPr>
          </p:cxnSp>
          <p:cxnSp>
            <p:nvCxnSpPr>
              <p:cNvPr id="1717" name="Google Shape;1717;p87"/>
              <p:cNvCxnSpPr/>
              <p:nvPr/>
            </p:nvCxnSpPr>
            <p:spPr>
              <a:xfrm>
                <a:off x="4890" y="10275"/>
                <a:ext cx="1680" cy="0"/>
              </a:xfrm>
              <a:prstGeom prst="straightConnector1">
                <a:avLst/>
              </a:prstGeom>
              <a:noFill/>
              <a:ln w="12700" cap="flat" cmpd="sng">
                <a:solidFill>
                  <a:srgbClr val="000000"/>
                </a:solidFill>
                <a:prstDash val="solid"/>
                <a:miter lim="800000"/>
                <a:headEnd type="none" w="med" len="med"/>
                <a:tailEnd type="none" w="med" len="med"/>
              </a:ln>
            </p:spPr>
          </p:cxnSp>
          <p:cxnSp>
            <p:nvCxnSpPr>
              <p:cNvPr id="1718" name="Google Shape;1718;p87"/>
              <p:cNvCxnSpPr/>
              <p:nvPr/>
            </p:nvCxnSpPr>
            <p:spPr>
              <a:xfrm>
                <a:off x="4185" y="11175"/>
                <a:ext cx="3030" cy="0"/>
              </a:xfrm>
              <a:prstGeom prst="straightConnector1">
                <a:avLst/>
              </a:prstGeom>
              <a:noFill/>
              <a:ln w="19050" cap="flat" cmpd="sng">
                <a:solidFill>
                  <a:srgbClr val="000000"/>
                </a:solidFill>
                <a:prstDash val="solid"/>
                <a:miter lim="800000"/>
                <a:headEnd type="none" w="med" len="med"/>
                <a:tailEnd type="none" w="med" len="med"/>
              </a:ln>
            </p:spPr>
          </p:cxnSp>
          <p:sp>
            <p:nvSpPr>
              <p:cNvPr id="1719" name="Google Shape;1719;p87"/>
              <p:cNvSpPr txBox="1"/>
              <p:nvPr/>
            </p:nvSpPr>
            <p:spPr>
              <a:xfrm>
                <a:off x="5340" y="9735"/>
                <a:ext cx="855" cy="42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TOP</a:t>
                </a:r>
                <a:endParaRPr/>
              </a:p>
            </p:txBody>
          </p:sp>
          <p:sp>
            <p:nvSpPr>
              <p:cNvPr id="1720" name="Google Shape;1720;p87"/>
              <p:cNvSpPr txBox="1"/>
              <p:nvPr/>
            </p:nvSpPr>
            <p:spPr>
              <a:xfrm>
                <a:off x="4695" y="10635"/>
                <a:ext cx="2055" cy="435"/>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      MIDDLE</a:t>
                </a:r>
                <a:endParaRPr/>
              </a:p>
            </p:txBody>
          </p:sp>
          <p:sp>
            <p:nvSpPr>
              <p:cNvPr id="1721" name="Google Shape;1721;p87"/>
              <p:cNvSpPr txBox="1"/>
              <p:nvPr/>
            </p:nvSpPr>
            <p:spPr>
              <a:xfrm>
                <a:off x="4170" y="11295"/>
                <a:ext cx="3150" cy="42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          OPERATING</a:t>
                </a:r>
                <a:endParaRPr/>
              </a:p>
            </p:txBody>
          </p:sp>
          <p:sp>
            <p:nvSpPr>
              <p:cNvPr id="1722" name="Google Shape;1722;p87"/>
              <p:cNvSpPr txBox="1"/>
              <p:nvPr/>
            </p:nvSpPr>
            <p:spPr>
              <a:xfrm>
                <a:off x="3630" y="11850"/>
                <a:ext cx="4125" cy="435"/>
              </a:xfrm>
              <a:prstGeom prst="rect">
                <a:avLst/>
              </a:prstGeom>
              <a:solidFill>
                <a:srgbClr val="FFFF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      CLERICAL PERSONNEL</a:t>
                </a:r>
                <a:endParaRPr/>
              </a:p>
            </p:txBody>
          </p:sp>
          <p:sp>
            <p:nvSpPr>
              <p:cNvPr id="1723" name="Google Shape;1723;p87"/>
              <p:cNvSpPr txBox="1"/>
              <p:nvPr/>
            </p:nvSpPr>
            <p:spPr>
              <a:xfrm>
                <a:off x="2100" y="9135"/>
                <a:ext cx="1545" cy="261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endParaRPr>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Policies</a:t>
                </a:r>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Control</a:t>
                </a:r>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Accounting</a:t>
                </a:r>
                <a:endParaRPr/>
              </a:p>
            </p:txBody>
          </p:sp>
          <p:sp>
            <p:nvSpPr>
              <p:cNvPr id="1724" name="Google Shape;1724;p87"/>
              <p:cNvSpPr txBox="1"/>
              <p:nvPr/>
            </p:nvSpPr>
            <p:spPr>
              <a:xfrm>
                <a:off x="7980" y="9045"/>
                <a:ext cx="1050" cy="318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endParaRPr>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DSS</a:t>
                </a:r>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MIS</a:t>
                </a:r>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TPS</a:t>
                </a:r>
                <a:endParaRPr/>
              </a:p>
              <a:p>
                <a:pPr>
                  <a:buClr>
                    <a:schemeClr val="dk1"/>
                  </a:buClr>
                  <a:buSzPts val="1800"/>
                </a:pPr>
                <a:endParaRPr b="1">
                  <a:solidFill>
                    <a:schemeClr val="dk1"/>
                  </a:solidFill>
                  <a:latin typeface="Times New Roman"/>
                  <a:ea typeface="Times New Roman"/>
                  <a:cs typeface="Times New Roman"/>
                  <a:sym typeface="Times New Roman"/>
                </a:endParaRPr>
              </a:p>
              <a:p>
                <a:pPr>
                  <a:buClr>
                    <a:schemeClr val="dk1"/>
                  </a:buClr>
                  <a:buSzPts val="1800"/>
                </a:pPr>
                <a:r>
                  <a:rPr lang="en-US" b="1">
                    <a:solidFill>
                      <a:schemeClr val="dk1"/>
                    </a:solidFill>
                    <a:latin typeface="Times New Roman"/>
                    <a:ea typeface="Times New Roman"/>
                    <a:cs typeface="Times New Roman"/>
                    <a:sym typeface="Times New Roman"/>
                  </a:rPr>
                  <a:t>OAS</a:t>
                </a:r>
                <a:endParaRPr/>
              </a:p>
            </p:txBody>
          </p:sp>
        </p:grpSp>
        <p:sp>
          <p:nvSpPr>
            <p:cNvPr id="1725" name="Google Shape;1725;p87"/>
            <p:cNvSpPr txBox="1"/>
            <p:nvPr/>
          </p:nvSpPr>
          <p:spPr>
            <a:xfrm>
              <a:off x="1536" y="2880"/>
              <a:ext cx="3139" cy="45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Fig. Management Levels &amp; Information System</a:t>
              </a:r>
              <a:endParaRPr/>
            </a:p>
          </p:txBody>
        </p:sp>
      </p:grpSp>
      <p:sp>
        <p:nvSpPr>
          <p:cNvPr id="2" name="TextBox 1">
            <a:extLst>
              <a:ext uri="{FF2B5EF4-FFF2-40B4-BE49-F238E27FC236}">
                <a16:creationId xmlns:a16="http://schemas.microsoft.com/office/drawing/2014/main" id="{9D65A063-E950-8C0B-C522-0091FF5103C6}"/>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AGGREGATE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grpSp>
        <p:nvGrpSpPr>
          <p:cNvPr id="2033" name="Google Shape;2033;p99"/>
          <p:cNvGrpSpPr/>
          <p:nvPr/>
        </p:nvGrpSpPr>
        <p:grpSpPr>
          <a:xfrm>
            <a:off x="1676400" y="228600"/>
            <a:ext cx="8763000" cy="6553200"/>
            <a:chOff x="3240" y="1440"/>
            <a:chExt cx="7020" cy="6480"/>
          </a:xfrm>
        </p:grpSpPr>
        <p:sp>
          <p:nvSpPr>
            <p:cNvPr id="2034" name="Google Shape;2034;p99"/>
            <p:cNvSpPr txBox="1"/>
            <p:nvPr/>
          </p:nvSpPr>
          <p:spPr>
            <a:xfrm>
              <a:off x="3240" y="1450"/>
              <a:ext cx="7020" cy="543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2035" name="Google Shape;2035;p99"/>
            <p:cNvCxnSpPr/>
            <p:nvPr/>
          </p:nvCxnSpPr>
          <p:spPr>
            <a:xfrm>
              <a:off x="3240" y="1845"/>
              <a:ext cx="7020" cy="0"/>
            </a:xfrm>
            <a:prstGeom prst="straightConnector1">
              <a:avLst/>
            </a:prstGeom>
            <a:noFill/>
            <a:ln w="9525" cap="flat" cmpd="sng">
              <a:solidFill>
                <a:srgbClr val="000000"/>
              </a:solidFill>
              <a:prstDash val="solid"/>
              <a:miter lim="800000"/>
              <a:headEnd type="none" w="med" len="med"/>
              <a:tailEnd type="none" w="med" len="med"/>
            </a:ln>
          </p:spPr>
        </p:cxnSp>
        <p:sp>
          <p:nvSpPr>
            <p:cNvPr id="2036" name="Google Shape;2036;p99"/>
            <p:cNvSpPr/>
            <p:nvPr/>
          </p:nvSpPr>
          <p:spPr>
            <a:xfrm>
              <a:off x="9810" y="1440"/>
              <a:ext cx="1" cy="405"/>
            </a:xfrm>
            <a:custGeom>
              <a:avLst/>
              <a:gdLst/>
              <a:ahLst/>
              <a:cxnLst/>
              <a:rect l="l" t="t" r="r" b="b"/>
              <a:pathLst>
                <a:path w="1" h="405" extrusionOk="0">
                  <a:moveTo>
                    <a:pt x="0" y="0"/>
                  </a:moveTo>
                  <a:lnTo>
                    <a:pt x="1" y="405"/>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037" name="Google Shape;2037;p99"/>
            <p:cNvSpPr/>
            <p:nvPr/>
          </p:nvSpPr>
          <p:spPr>
            <a:xfrm>
              <a:off x="9360" y="1440"/>
              <a:ext cx="1" cy="405"/>
            </a:xfrm>
            <a:custGeom>
              <a:avLst/>
              <a:gdLst/>
              <a:ahLst/>
              <a:cxnLst/>
              <a:rect l="l" t="t" r="r" b="b"/>
              <a:pathLst>
                <a:path w="1" h="405" extrusionOk="0">
                  <a:moveTo>
                    <a:pt x="0" y="0"/>
                  </a:moveTo>
                  <a:lnTo>
                    <a:pt x="1" y="405"/>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038" name="Google Shape;2038;p99"/>
            <p:cNvSpPr txBox="1"/>
            <p:nvPr/>
          </p:nvSpPr>
          <p:spPr>
            <a:xfrm>
              <a:off x="9900" y="1485"/>
              <a:ext cx="36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a:solidFill>
                    <a:schemeClr val="dk1"/>
                  </a:solidFill>
                  <a:latin typeface="Arial"/>
                  <a:ea typeface="Arial"/>
                  <a:cs typeface="Arial"/>
                  <a:sym typeface="Arial"/>
                </a:rPr>
                <a:t>X </a:t>
              </a:r>
              <a:endParaRPr/>
            </a:p>
          </p:txBody>
        </p:sp>
        <p:cxnSp>
          <p:nvCxnSpPr>
            <p:cNvPr id="2039" name="Google Shape;2039;p99"/>
            <p:cNvCxnSpPr/>
            <p:nvPr/>
          </p:nvCxnSpPr>
          <p:spPr>
            <a:xfrm>
              <a:off x="9495" y="1635"/>
              <a:ext cx="180" cy="0"/>
            </a:xfrm>
            <a:prstGeom prst="straightConnector1">
              <a:avLst/>
            </a:prstGeom>
            <a:noFill/>
            <a:ln w="9525" cap="flat" cmpd="sng">
              <a:solidFill>
                <a:srgbClr val="000000"/>
              </a:solidFill>
              <a:prstDash val="solid"/>
              <a:miter lim="800000"/>
              <a:headEnd type="none" w="med" len="med"/>
              <a:tailEnd type="none" w="med" len="med"/>
            </a:ln>
          </p:spPr>
        </p:cxnSp>
        <p:sp>
          <p:nvSpPr>
            <p:cNvPr id="2040" name="Google Shape;2040;p99"/>
            <p:cNvSpPr txBox="1"/>
            <p:nvPr/>
          </p:nvSpPr>
          <p:spPr>
            <a:xfrm>
              <a:off x="3600" y="2205"/>
              <a:ext cx="126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a:solidFill>
                    <a:schemeClr val="dk1"/>
                  </a:solidFill>
                  <a:latin typeface="Arial"/>
                  <a:ea typeface="Arial"/>
                  <a:cs typeface="Arial"/>
                  <a:sym typeface="Arial"/>
                </a:rPr>
                <a:t>User Code</a:t>
              </a:r>
              <a:endParaRPr/>
            </a:p>
          </p:txBody>
        </p:sp>
        <p:sp>
          <p:nvSpPr>
            <p:cNvPr id="2041" name="Google Shape;2041;p99"/>
            <p:cNvSpPr txBox="1"/>
            <p:nvPr/>
          </p:nvSpPr>
          <p:spPr>
            <a:xfrm>
              <a:off x="7020" y="2205"/>
              <a:ext cx="1620" cy="72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a:solidFill>
                    <a:schemeClr val="dk1"/>
                  </a:solidFill>
                  <a:latin typeface="Arial"/>
                  <a:ea typeface="Arial"/>
                  <a:cs typeface="Arial"/>
                  <a:sym typeface="Arial"/>
                </a:rPr>
                <a:t>No. of Books Outstanding</a:t>
              </a:r>
              <a:endParaRPr/>
            </a:p>
          </p:txBody>
        </p:sp>
        <p:sp>
          <p:nvSpPr>
            <p:cNvPr id="2042" name="Google Shape;2042;p99"/>
            <p:cNvSpPr txBox="1"/>
            <p:nvPr/>
          </p:nvSpPr>
          <p:spPr>
            <a:xfrm>
              <a:off x="8460" y="2235"/>
              <a:ext cx="1260" cy="3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Arial"/>
                  <a:ea typeface="Arial"/>
                  <a:cs typeface="Arial"/>
                  <a:sym typeface="Arial"/>
                </a:rPr>
                <a:t>B</a:t>
              </a:r>
              <a:endParaRPr/>
            </a:p>
          </p:txBody>
        </p:sp>
        <p:sp>
          <p:nvSpPr>
            <p:cNvPr id="2043" name="Google Shape;2043;p99"/>
            <p:cNvSpPr txBox="1"/>
            <p:nvPr/>
          </p:nvSpPr>
          <p:spPr>
            <a:xfrm>
              <a:off x="5040" y="3105"/>
              <a:ext cx="4680" cy="3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Arial"/>
                  <a:ea typeface="Arial"/>
                  <a:cs typeface="Arial"/>
                  <a:sym typeface="Arial"/>
                </a:rPr>
                <a:t>C</a:t>
              </a:r>
              <a:endParaRPr/>
            </a:p>
          </p:txBody>
        </p:sp>
        <p:sp>
          <p:nvSpPr>
            <p:cNvPr id="2044" name="Google Shape;2044;p99"/>
            <p:cNvSpPr txBox="1"/>
            <p:nvPr/>
          </p:nvSpPr>
          <p:spPr>
            <a:xfrm>
              <a:off x="3600" y="3045"/>
              <a:ext cx="126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a:solidFill>
                    <a:schemeClr val="dk1"/>
                  </a:solidFill>
                  <a:latin typeface="Arial"/>
                  <a:ea typeface="Arial"/>
                  <a:cs typeface="Arial"/>
                  <a:sym typeface="Arial"/>
                </a:rPr>
                <a:t>Comments Code</a:t>
              </a:r>
              <a:endParaRPr/>
            </a:p>
          </p:txBody>
        </p:sp>
        <p:sp>
          <p:nvSpPr>
            <p:cNvPr id="2045" name="Google Shape;2045;p99"/>
            <p:cNvSpPr txBox="1"/>
            <p:nvPr/>
          </p:nvSpPr>
          <p:spPr>
            <a:xfrm>
              <a:off x="5400" y="4005"/>
              <a:ext cx="126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a:solidFill>
                    <a:schemeClr val="dk1"/>
                  </a:solidFill>
                  <a:latin typeface="Arial"/>
                  <a:ea typeface="Arial"/>
                  <a:cs typeface="Arial"/>
                  <a:sym typeface="Arial"/>
                </a:rPr>
                <a:t>BookCode</a:t>
              </a:r>
              <a:endParaRPr/>
            </a:p>
          </p:txBody>
        </p:sp>
        <p:sp>
          <p:nvSpPr>
            <p:cNvPr id="2046" name="Google Shape;2046;p99"/>
            <p:cNvSpPr txBox="1"/>
            <p:nvPr/>
          </p:nvSpPr>
          <p:spPr>
            <a:xfrm>
              <a:off x="6660" y="4005"/>
              <a:ext cx="1260" cy="3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Arial"/>
                  <a:ea typeface="Arial"/>
                  <a:cs typeface="Arial"/>
                  <a:sym typeface="Arial"/>
                </a:rPr>
                <a:t>D</a:t>
              </a:r>
              <a:endParaRPr/>
            </a:p>
          </p:txBody>
        </p:sp>
        <p:sp>
          <p:nvSpPr>
            <p:cNvPr id="2047" name="Google Shape;2047;p99"/>
            <p:cNvSpPr txBox="1"/>
            <p:nvPr/>
          </p:nvSpPr>
          <p:spPr>
            <a:xfrm>
              <a:off x="4680" y="2205"/>
              <a:ext cx="1260" cy="3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Arial"/>
                  <a:ea typeface="Arial"/>
                  <a:cs typeface="Arial"/>
                  <a:sym typeface="Arial"/>
                </a:rPr>
                <a:t>A</a:t>
              </a:r>
              <a:endParaRPr/>
            </a:p>
          </p:txBody>
        </p:sp>
        <p:sp>
          <p:nvSpPr>
            <p:cNvPr id="2048" name="Google Shape;2048;p99"/>
            <p:cNvSpPr txBox="1"/>
            <p:nvPr/>
          </p:nvSpPr>
          <p:spPr>
            <a:xfrm>
              <a:off x="3600" y="4905"/>
              <a:ext cx="1620" cy="72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ctr">
                <a:buClr>
                  <a:schemeClr val="dk1"/>
                </a:buClr>
                <a:buSzPts val="1000"/>
              </a:pPr>
              <a:r>
                <a:rPr lang="en-US" sz="1000">
                  <a:solidFill>
                    <a:schemeClr val="dk1"/>
                  </a:solidFill>
                  <a:latin typeface="Arial"/>
                  <a:ea typeface="Arial"/>
                  <a:cs typeface="Arial"/>
                  <a:sym typeface="Arial"/>
                </a:rPr>
                <a:t>Enter Book</a:t>
              </a:r>
              <a:endParaRPr/>
            </a:p>
            <a:p>
              <a:pPr algn="just">
                <a:buClr>
                  <a:schemeClr val="dk1"/>
                </a:buClr>
                <a:buSzPts val="1200"/>
              </a:pPr>
              <a:r>
                <a:rPr lang="en-US" sz="1200">
                  <a:solidFill>
                    <a:schemeClr val="dk1"/>
                  </a:solidFill>
                  <a:latin typeface="Arial"/>
                  <a:ea typeface="Arial"/>
                  <a:cs typeface="Arial"/>
                  <a:sym typeface="Arial"/>
                </a:rPr>
                <a:t>         E</a:t>
              </a:r>
              <a:endParaRPr/>
            </a:p>
          </p:txBody>
        </p:sp>
        <p:sp>
          <p:nvSpPr>
            <p:cNvPr id="2049" name="Google Shape;2049;p99"/>
            <p:cNvSpPr txBox="1"/>
            <p:nvPr/>
          </p:nvSpPr>
          <p:spPr>
            <a:xfrm>
              <a:off x="5760" y="4905"/>
              <a:ext cx="1620" cy="72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ctr">
                <a:buClr>
                  <a:schemeClr val="dk1"/>
                </a:buClr>
                <a:buSzPts val="1000"/>
              </a:pPr>
              <a:r>
                <a:rPr lang="en-US" sz="1000">
                  <a:solidFill>
                    <a:schemeClr val="dk1"/>
                  </a:solidFill>
                  <a:latin typeface="Arial"/>
                  <a:ea typeface="Arial"/>
                  <a:cs typeface="Arial"/>
                  <a:sym typeface="Arial"/>
                </a:rPr>
                <a:t>End Issue</a:t>
              </a:r>
              <a:endParaRPr/>
            </a:p>
            <a:p>
              <a:pPr>
                <a:buClr>
                  <a:schemeClr val="dk1"/>
                </a:buClr>
                <a:buSzPts val="1200"/>
              </a:pPr>
              <a:r>
                <a:rPr lang="en-US" sz="1200">
                  <a:solidFill>
                    <a:schemeClr val="dk1"/>
                  </a:solidFill>
                  <a:latin typeface="Arial"/>
                  <a:ea typeface="Arial"/>
                  <a:cs typeface="Arial"/>
                  <a:sym typeface="Arial"/>
                </a:rPr>
                <a:t>         F</a:t>
              </a:r>
              <a:endParaRPr/>
            </a:p>
          </p:txBody>
        </p:sp>
        <p:sp>
          <p:nvSpPr>
            <p:cNvPr id="2050" name="Google Shape;2050;p99"/>
            <p:cNvSpPr txBox="1"/>
            <p:nvPr/>
          </p:nvSpPr>
          <p:spPr>
            <a:xfrm>
              <a:off x="7920" y="4905"/>
              <a:ext cx="1620" cy="72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ctr">
                <a:buClr>
                  <a:schemeClr val="dk1"/>
                </a:buClr>
                <a:buSzPts val="1000"/>
              </a:pPr>
              <a:r>
                <a:rPr lang="en-US" sz="1000">
                  <a:solidFill>
                    <a:schemeClr val="dk1"/>
                  </a:solidFill>
                  <a:latin typeface="Arial"/>
                  <a:ea typeface="Arial"/>
                  <a:cs typeface="Arial"/>
                  <a:sym typeface="Arial"/>
                </a:rPr>
                <a:t>Print Gate Pass</a:t>
              </a:r>
              <a:endParaRPr/>
            </a:p>
            <a:p>
              <a:pPr>
                <a:buClr>
                  <a:schemeClr val="dk1"/>
                </a:buClr>
                <a:buSzPts val="1200"/>
              </a:pPr>
              <a:r>
                <a:rPr lang="en-US" sz="1200">
                  <a:solidFill>
                    <a:schemeClr val="dk1"/>
                  </a:solidFill>
                  <a:latin typeface="Arial"/>
                  <a:ea typeface="Arial"/>
                  <a:cs typeface="Arial"/>
                  <a:sym typeface="Arial"/>
                </a:rPr>
                <a:t>         H</a:t>
              </a:r>
              <a:endParaRPr/>
            </a:p>
          </p:txBody>
        </p:sp>
        <p:sp>
          <p:nvSpPr>
            <p:cNvPr id="2051" name="Google Shape;2051;p99"/>
            <p:cNvSpPr txBox="1"/>
            <p:nvPr/>
          </p:nvSpPr>
          <p:spPr>
            <a:xfrm>
              <a:off x="5760" y="5985"/>
              <a:ext cx="2160" cy="72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ctr">
                <a:buClr>
                  <a:schemeClr val="dk1"/>
                </a:buClr>
                <a:buSzPts val="1000"/>
              </a:pPr>
              <a:r>
                <a:rPr lang="en-US" sz="1000">
                  <a:solidFill>
                    <a:schemeClr val="dk1"/>
                  </a:solidFill>
                  <a:latin typeface="Arial"/>
                  <a:ea typeface="Arial"/>
                  <a:cs typeface="Arial"/>
                  <a:sym typeface="Arial"/>
                </a:rPr>
                <a:t>Display Books Issued</a:t>
              </a:r>
              <a:endParaRPr/>
            </a:p>
            <a:p>
              <a:pPr>
                <a:buClr>
                  <a:schemeClr val="dk1"/>
                </a:buClr>
                <a:buSzPts val="1200"/>
              </a:pPr>
              <a:r>
                <a:rPr lang="en-US" sz="1200">
                  <a:solidFill>
                    <a:schemeClr val="dk1"/>
                  </a:solidFill>
                  <a:latin typeface="Arial"/>
                  <a:ea typeface="Arial"/>
                  <a:cs typeface="Arial"/>
                  <a:sym typeface="Arial"/>
                </a:rPr>
                <a:t>              G</a:t>
              </a:r>
              <a:endParaRPr/>
            </a:p>
          </p:txBody>
        </p:sp>
        <p:sp>
          <p:nvSpPr>
            <p:cNvPr id="2052" name="Google Shape;2052;p99"/>
            <p:cNvSpPr txBox="1"/>
            <p:nvPr/>
          </p:nvSpPr>
          <p:spPr>
            <a:xfrm>
              <a:off x="4860" y="7380"/>
              <a:ext cx="378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Arial"/>
                  <a:ea typeface="Arial"/>
                  <a:cs typeface="Arial"/>
                  <a:sym typeface="Arial"/>
                </a:rPr>
                <a:t>Fig. User Interface Storyboard</a:t>
              </a:r>
              <a:endParaRPr/>
            </a:p>
          </p:txBody>
        </p:sp>
      </p:grpSp>
      <p:sp>
        <p:nvSpPr>
          <p:cNvPr id="2" name="TextBox 1">
            <a:extLst>
              <a:ext uri="{FF2B5EF4-FFF2-40B4-BE49-F238E27FC236}">
                <a16:creationId xmlns:a16="http://schemas.microsoft.com/office/drawing/2014/main" id="{0E6FD4E4-7592-38DB-8F7A-D743E4E20483}"/>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DETAILED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grpSp>
        <p:nvGrpSpPr>
          <p:cNvPr id="2057" name="Google Shape;2057;p100"/>
          <p:cNvGrpSpPr/>
          <p:nvPr/>
        </p:nvGrpSpPr>
        <p:grpSpPr>
          <a:xfrm>
            <a:off x="1828800" y="304801"/>
            <a:ext cx="8229600" cy="6353175"/>
            <a:chOff x="1800" y="2160"/>
            <a:chExt cx="7260" cy="5805"/>
          </a:xfrm>
        </p:grpSpPr>
        <p:sp>
          <p:nvSpPr>
            <p:cNvPr id="2058" name="Google Shape;2058;p100"/>
            <p:cNvSpPr txBox="1"/>
            <p:nvPr/>
          </p:nvSpPr>
          <p:spPr>
            <a:xfrm>
              <a:off x="4140" y="2165"/>
              <a:ext cx="4920" cy="277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2059" name="Google Shape;2059;p100"/>
            <p:cNvCxnSpPr/>
            <p:nvPr/>
          </p:nvCxnSpPr>
          <p:spPr>
            <a:xfrm>
              <a:off x="4140" y="2367"/>
              <a:ext cx="4920" cy="0"/>
            </a:xfrm>
            <a:prstGeom prst="straightConnector1">
              <a:avLst/>
            </a:prstGeom>
            <a:noFill/>
            <a:ln w="9525" cap="flat" cmpd="sng">
              <a:solidFill>
                <a:srgbClr val="000000"/>
              </a:solidFill>
              <a:prstDash val="solid"/>
              <a:miter lim="800000"/>
              <a:headEnd type="none" w="med" len="med"/>
              <a:tailEnd type="none" w="med" len="med"/>
            </a:ln>
          </p:spPr>
        </p:cxnSp>
        <p:sp>
          <p:nvSpPr>
            <p:cNvPr id="2060" name="Google Shape;2060;p100"/>
            <p:cNvSpPr/>
            <p:nvPr/>
          </p:nvSpPr>
          <p:spPr>
            <a:xfrm>
              <a:off x="8745" y="2160"/>
              <a:ext cx="0" cy="207"/>
            </a:xfrm>
            <a:custGeom>
              <a:avLst/>
              <a:gdLst/>
              <a:ahLst/>
              <a:cxnLst/>
              <a:rect l="l" t="t" r="r" b="b"/>
              <a:pathLst>
                <a:path w="1" h="405" extrusionOk="0">
                  <a:moveTo>
                    <a:pt x="0" y="0"/>
                  </a:moveTo>
                  <a:lnTo>
                    <a:pt x="0" y="405"/>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061" name="Google Shape;2061;p100"/>
            <p:cNvSpPr/>
            <p:nvPr/>
          </p:nvSpPr>
          <p:spPr>
            <a:xfrm>
              <a:off x="8429" y="2160"/>
              <a:ext cx="1" cy="207"/>
            </a:xfrm>
            <a:custGeom>
              <a:avLst/>
              <a:gdLst/>
              <a:ahLst/>
              <a:cxnLst/>
              <a:rect l="l" t="t" r="r" b="b"/>
              <a:pathLst>
                <a:path w="1" h="405" extrusionOk="0">
                  <a:moveTo>
                    <a:pt x="0" y="0"/>
                  </a:moveTo>
                  <a:lnTo>
                    <a:pt x="1" y="405"/>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062" name="Google Shape;2062;p100"/>
            <p:cNvSpPr txBox="1"/>
            <p:nvPr/>
          </p:nvSpPr>
          <p:spPr>
            <a:xfrm>
              <a:off x="8808" y="2183"/>
              <a:ext cx="252" cy="18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a:solidFill>
                    <a:schemeClr val="dk1"/>
                  </a:solidFill>
                  <a:latin typeface="Arial"/>
                  <a:ea typeface="Arial"/>
                  <a:cs typeface="Arial"/>
                  <a:sym typeface="Arial"/>
                </a:rPr>
                <a:t>X </a:t>
              </a:r>
              <a:endParaRPr/>
            </a:p>
          </p:txBody>
        </p:sp>
        <p:cxnSp>
          <p:nvCxnSpPr>
            <p:cNvPr id="2063" name="Google Shape;2063;p100"/>
            <p:cNvCxnSpPr/>
            <p:nvPr/>
          </p:nvCxnSpPr>
          <p:spPr>
            <a:xfrm>
              <a:off x="8524" y="2260"/>
              <a:ext cx="126" cy="0"/>
            </a:xfrm>
            <a:prstGeom prst="straightConnector1">
              <a:avLst/>
            </a:prstGeom>
            <a:noFill/>
            <a:ln w="9525" cap="flat" cmpd="sng">
              <a:solidFill>
                <a:srgbClr val="000000"/>
              </a:solidFill>
              <a:prstDash val="solid"/>
              <a:miter lim="800000"/>
              <a:headEnd type="none" w="med" len="med"/>
              <a:tailEnd type="none" w="med" len="med"/>
            </a:ln>
          </p:spPr>
        </p:cxnSp>
        <p:sp>
          <p:nvSpPr>
            <p:cNvPr id="2064" name="Google Shape;2064;p100"/>
            <p:cNvSpPr txBox="1"/>
            <p:nvPr/>
          </p:nvSpPr>
          <p:spPr>
            <a:xfrm>
              <a:off x="4392" y="2551"/>
              <a:ext cx="883" cy="18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a:solidFill>
                    <a:schemeClr val="dk1"/>
                  </a:solidFill>
                  <a:latin typeface="Arial"/>
                  <a:ea typeface="Arial"/>
                  <a:cs typeface="Arial"/>
                  <a:sym typeface="Arial"/>
                </a:rPr>
                <a:t>User Code</a:t>
              </a:r>
              <a:endParaRPr/>
            </a:p>
          </p:txBody>
        </p:sp>
        <p:sp>
          <p:nvSpPr>
            <p:cNvPr id="2065" name="Google Shape;2065;p100"/>
            <p:cNvSpPr txBox="1"/>
            <p:nvPr/>
          </p:nvSpPr>
          <p:spPr>
            <a:xfrm>
              <a:off x="7798" y="2566"/>
              <a:ext cx="884" cy="184"/>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Arial"/>
                  <a:ea typeface="Arial"/>
                  <a:cs typeface="Arial"/>
                  <a:sym typeface="Arial"/>
                </a:rPr>
                <a:t>B</a:t>
              </a:r>
              <a:endParaRPr/>
            </a:p>
          </p:txBody>
        </p:sp>
        <p:sp>
          <p:nvSpPr>
            <p:cNvPr id="2066" name="Google Shape;2066;p100"/>
            <p:cNvSpPr txBox="1"/>
            <p:nvPr/>
          </p:nvSpPr>
          <p:spPr>
            <a:xfrm>
              <a:off x="5402" y="3011"/>
              <a:ext cx="3280" cy="184"/>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Arial"/>
                  <a:ea typeface="Arial"/>
                  <a:cs typeface="Arial"/>
                  <a:sym typeface="Arial"/>
                </a:rPr>
                <a:t>C</a:t>
              </a:r>
              <a:endParaRPr/>
            </a:p>
          </p:txBody>
        </p:sp>
        <p:sp>
          <p:nvSpPr>
            <p:cNvPr id="2067" name="Google Shape;2067;p100"/>
            <p:cNvSpPr txBox="1"/>
            <p:nvPr/>
          </p:nvSpPr>
          <p:spPr>
            <a:xfrm>
              <a:off x="4392" y="2980"/>
              <a:ext cx="883" cy="18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a:solidFill>
                    <a:schemeClr val="dk1"/>
                  </a:solidFill>
                  <a:latin typeface="Arial"/>
                  <a:ea typeface="Arial"/>
                  <a:cs typeface="Arial"/>
                  <a:sym typeface="Arial"/>
                </a:rPr>
                <a:t>Comments Code</a:t>
              </a:r>
              <a:endParaRPr/>
            </a:p>
          </p:txBody>
        </p:sp>
        <p:sp>
          <p:nvSpPr>
            <p:cNvPr id="2068" name="Google Shape;2068;p100"/>
            <p:cNvSpPr txBox="1"/>
            <p:nvPr/>
          </p:nvSpPr>
          <p:spPr>
            <a:xfrm>
              <a:off x="5654" y="3471"/>
              <a:ext cx="883" cy="184"/>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000"/>
              </a:pPr>
              <a:r>
                <a:rPr lang="en-US" sz="1000">
                  <a:solidFill>
                    <a:schemeClr val="dk1"/>
                  </a:solidFill>
                  <a:latin typeface="Arial"/>
                  <a:ea typeface="Arial"/>
                  <a:cs typeface="Arial"/>
                  <a:sym typeface="Arial"/>
                </a:rPr>
                <a:t>BookCode</a:t>
              </a:r>
              <a:endParaRPr/>
            </a:p>
          </p:txBody>
        </p:sp>
        <p:sp>
          <p:nvSpPr>
            <p:cNvPr id="2069" name="Google Shape;2069;p100"/>
            <p:cNvSpPr txBox="1"/>
            <p:nvPr/>
          </p:nvSpPr>
          <p:spPr>
            <a:xfrm>
              <a:off x="6537" y="3471"/>
              <a:ext cx="883" cy="184"/>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Arial"/>
                  <a:ea typeface="Arial"/>
                  <a:cs typeface="Arial"/>
                  <a:sym typeface="Arial"/>
                </a:rPr>
                <a:t>D</a:t>
              </a:r>
              <a:endParaRPr/>
            </a:p>
          </p:txBody>
        </p:sp>
        <p:sp>
          <p:nvSpPr>
            <p:cNvPr id="2070" name="Google Shape;2070;p100"/>
            <p:cNvSpPr txBox="1"/>
            <p:nvPr/>
          </p:nvSpPr>
          <p:spPr>
            <a:xfrm>
              <a:off x="5149" y="2551"/>
              <a:ext cx="883" cy="184"/>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200"/>
              </a:pPr>
              <a:r>
                <a:rPr lang="en-US" sz="1200">
                  <a:solidFill>
                    <a:schemeClr val="dk1"/>
                  </a:solidFill>
                  <a:latin typeface="Arial"/>
                  <a:ea typeface="Arial"/>
                  <a:cs typeface="Arial"/>
                  <a:sym typeface="Arial"/>
                </a:rPr>
                <a:t>A</a:t>
              </a:r>
              <a:endParaRPr/>
            </a:p>
          </p:txBody>
        </p:sp>
        <p:sp>
          <p:nvSpPr>
            <p:cNvPr id="2071" name="Google Shape;2071;p100"/>
            <p:cNvSpPr txBox="1"/>
            <p:nvPr/>
          </p:nvSpPr>
          <p:spPr>
            <a:xfrm>
              <a:off x="4392" y="3931"/>
              <a:ext cx="1136" cy="36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ctr">
                <a:buClr>
                  <a:schemeClr val="dk1"/>
                </a:buClr>
                <a:buSzPts val="800"/>
              </a:pPr>
              <a:r>
                <a:rPr lang="en-US" sz="800">
                  <a:solidFill>
                    <a:schemeClr val="dk1"/>
                  </a:solidFill>
                  <a:latin typeface="Arial"/>
                  <a:ea typeface="Arial"/>
                  <a:cs typeface="Arial"/>
                  <a:sym typeface="Arial"/>
                </a:rPr>
                <a:t>Enter Book</a:t>
              </a:r>
              <a:endParaRPr/>
            </a:p>
            <a:p>
              <a:pPr algn="just">
                <a:buClr>
                  <a:schemeClr val="dk1"/>
                </a:buClr>
                <a:buSzPts val="800"/>
              </a:pPr>
              <a:r>
                <a:rPr lang="en-US" sz="800">
                  <a:solidFill>
                    <a:schemeClr val="dk1"/>
                  </a:solidFill>
                  <a:latin typeface="Arial"/>
                  <a:ea typeface="Arial"/>
                  <a:cs typeface="Arial"/>
                  <a:sym typeface="Arial"/>
                </a:rPr>
                <a:t>         E</a:t>
              </a:r>
              <a:endParaRPr/>
            </a:p>
          </p:txBody>
        </p:sp>
        <p:sp>
          <p:nvSpPr>
            <p:cNvPr id="2072" name="Google Shape;2072;p100"/>
            <p:cNvSpPr txBox="1"/>
            <p:nvPr/>
          </p:nvSpPr>
          <p:spPr>
            <a:xfrm>
              <a:off x="5906" y="3931"/>
              <a:ext cx="1136" cy="36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ctr">
                <a:buClr>
                  <a:schemeClr val="dk1"/>
                </a:buClr>
                <a:buSzPts val="800"/>
              </a:pPr>
              <a:r>
                <a:rPr lang="en-US" sz="800">
                  <a:solidFill>
                    <a:schemeClr val="dk1"/>
                  </a:solidFill>
                  <a:latin typeface="Arial"/>
                  <a:ea typeface="Arial"/>
                  <a:cs typeface="Arial"/>
                  <a:sym typeface="Arial"/>
                </a:rPr>
                <a:t>End Issue</a:t>
              </a:r>
              <a:endParaRPr/>
            </a:p>
            <a:p>
              <a:pPr>
                <a:buClr>
                  <a:schemeClr val="dk1"/>
                </a:buClr>
                <a:buSzPts val="800"/>
              </a:pPr>
              <a:r>
                <a:rPr lang="en-US" sz="800">
                  <a:solidFill>
                    <a:schemeClr val="dk1"/>
                  </a:solidFill>
                  <a:latin typeface="Arial"/>
                  <a:ea typeface="Arial"/>
                  <a:cs typeface="Arial"/>
                  <a:sym typeface="Arial"/>
                </a:rPr>
                <a:t>         F</a:t>
              </a:r>
              <a:endParaRPr/>
            </a:p>
          </p:txBody>
        </p:sp>
        <p:sp>
          <p:nvSpPr>
            <p:cNvPr id="2073" name="Google Shape;2073;p100"/>
            <p:cNvSpPr txBox="1"/>
            <p:nvPr/>
          </p:nvSpPr>
          <p:spPr>
            <a:xfrm>
              <a:off x="7420" y="3931"/>
              <a:ext cx="1135" cy="36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ctr">
                <a:buClr>
                  <a:schemeClr val="dk1"/>
                </a:buClr>
                <a:buSzPts val="800"/>
              </a:pPr>
              <a:r>
                <a:rPr lang="en-US" sz="800">
                  <a:solidFill>
                    <a:schemeClr val="dk1"/>
                  </a:solidFill>
                  <a:latin typeface="Arial"/>
                  <a:ea typeface="Arial"/>
                  <a:cs typeface="Arial"/>
                  <a:sym typeface="Arial"/>
                </a:rPr>
                <a:t>Print Gate Pass</a:t>
              </a:r>
              <a:endParaRPr/>
            </a:p>
            <a:p>
              <a:pPr>
                <a:buClr>
                  <a:schemeClr val="dk1"/>
                </a:buClr>
                <a:buSzPts val="800"/>
              </a:pPr>
              <a:r>
                <a:rPr lang="en-US" sz="800">
                  <a:solidFill>
                    <a:schemeClr val="dk1"/>
                  </a:solidFill>
                  <a:latin typeface="Arial"/>
                  <a:ea typeface="Arial"/>
                  <a:cs typeface="Arial"/>
                  <a:sym typeface="Arial"/>
                </a:rPr>
                <a:t>         H</a:t>
              </a:r>
              <a:endParaRPr/>
            </a:p>
          </p:txBody>
        </p:sp>
        <p:sp>
          <p:nvSpPr>
            <p:cNvPr id="2074" name="Google Shape;2074;p100"/>
            <p:cNvSpPr txBox="1"/>
            <p:nvPr/>
          </p:nvSpPr>
          <p:spPr>
            <a:xfrm>
              <a:off x="5906" y="4483"/>
              <a:ext cx="1514" cy="36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lgn="ctr">
                <a:buClr>
                  <a:schemeClr val="dk1"/>
                </a:buClr>
                <a:buSzPts val="800"/>
              </a:pPr>
              <a:r>
                <a:rPr lang="en-US" sz="800">
                  <a:solidFill>
                    <a:schemeClr val="dk1"/>
                  </a:solidFill>
                  <a:latin typeface="Arial"/>
                  <a:ea typeface="Arial"/>
                  <a:cs typeface="Arial"/>
                  <a:sym typeface="Arial"/>
                </a:rPr>
                <a:t>Display Books </a:t>
              </a:r>
              <a:endParaRPr/>
            </a:p>
          </p:txBody>
        </p:sp>
        <p:grpSp>
          <p:nvGrpSpPr>
            <p:cNvPr id="2075" name="Google Shape;2075;p100"/>
            <p:cNvGrpSpPr/>
            <p:nvPr/>
          </p:nvGrpSpPr>
          <p:grpSpPr>
            <a:xfrm>
              <a:off x="2340" y="3940"/>
              <a:ext cx="360" cy="540"/>
              <a:chOff x="6105" y="11115"/>
              <a:chExt cx="360" cy="540"/>
            </a:xfrm>
          </p:grpSpPr>
          <p:cxnSp>
            <p:nvCxnSpPr>
              <p:cNvPr id="2076" name="Google Shape;2076;p100"/>
              <p:cNvCxnSpPr/>
              <p:nvPr/>
            </p:nvCxnSpPr>
            <p:spPr>
              <a:xfrm>
                <a:off x="6285" y="11295"/>
                <a:ext cx="0" cy="180"/>
              </a:xfrm>
              <a:prstGeom prst="straightConnector1">
                <a:avLst/>
              </a:prstGeom>
              <a:noFill/>
              <a:ln w="9525" cap="flat" cmpd="sng">
                <a:solidFill>
                  <a:srgbClr val="000000"/>
                </a:solidFill>
                <a:prstDash val="solid"/>
                <a:miter lim="800000"/>
                <a:headEnd type="none" w="med" len="med"/>
                <a:tailEnd type="none" w="med" len="med"/>
              </a:ln>
            </p:spPr>
          </p:cxnSp>
          <p:sp>
            <p:nvSpPr>
              <p:cNvPr id="2077" name="Google Shape;2077;p100"/>
              <p:cNvSpPr/>
              <p:nvPr/>
            </p:nvSpPr>
            <p:spPr>
              <a:xfrm>
                <a:off x="6195" y="11115"/>
                <a:ext cx="180" cy="18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2078" name="Google Shape;2078;p100"/>
              <p:cNvCxnSpPr/>
              <p:nvPr/>
            </p:nvCxnSpPr>
            <p:spPr>
              <a:xfrm flipH="1">
                <a:off x="6105" y="11475"/>
                <a:ext cx="180" cy="180"/>
              </a:xfrm>
              <a:prstGeom prst="straightConnector1">
                <a:avLst/>
              </a:prstGeom>
              <a:noFill/>
              <a:ln w="9525" cap="flat" cmpd="sng">
                <a:solidFill>
                  <a:srgbClr val="000000"/>
                </a:solidFill>
                <a:prstDash val="solid"/>
                <a:miter lim="800000"/>
                <a:headEnd type="none" w="med" len="med"/>
                <a:tailEnd type="none" w="med" len="med"/>
              </a:ln>
            </p:spPr>
          </p:cxnSp>
          <p:cxnSp>
            <p:nvCxnSpPr>
              <p:cNvPr id="2079" name="Google Shape;2079;p100"/>
              <p:cNvCxnSpPr/>
              <p:nvPr/>
            </p:nvCxnSpPr>
            <p:spPr>
              <a:xfrm>
                <a:off x="6285" y="11475"/>
                <a:ext cx="180" cy="180"/>
              </a:xfrm>
              <a:prstGeom prst="straightConnector1">
                <a:avLst/>
              </a:prstGeom>
              <a:noFill/>
              <a:ln w="9525" cap="flat" cmpd="sng">
                <a:solidFill>
                  <a:srgbClr val="000000"/>
                </a:solidFill>
                <a:prstDash val="solid"/>
                <a:miter lim="800000"/>
                <a:headEnd type="none" w="med" len="med"/>
                <a:tailEnd type="none" w="med" len="med"/>
              </a:ln>
            </p:spPr>
          </p:cxnSp>
          <p:sp>
            <p:nvSpPr>
              <p:cNvPr id="2080" name="Google Shape;2080;p100"/>
              <p:cNvSpPr/>
              <p:nvPr/>
            </p:nvSpPr>
            <p:spPr>
              <a:xfrm>
                <a:off x="6120" y="11340"/>
                <a:ext cx="330" cy="1"/>
              </a:xfrm>
              <a:custGeom>
                <a:avLst/>
                <a:gdLst/>
                <a:ahLst/>
                <a:cxnLst/>
                <a:rect l="l" t="t" r="r" b="b"/>
                <a:pathLst>
                  <a:path w="330" h="1" extrusionOk="0">
                    <a:moveTo>
                      <a:pt x="0" y="0"/>
                    </a:moveTo>
                    <a:lnTo>
                      <a:pt x="33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grpSp>
        <p:cxnSp>
          <p:nvCxnSpPr>
            <p:cNvPr id="2081" name="Google Shape;2081;p100"/>
            <p:cNvCxnSpPr/>
            <p:nvPr/>
          </p:nvCxnSpPr>
          <p:spPr>
            <a:xfrm>
              <a:off x="2940" y="4140"/>
              <a:ext cx="1440" cy="0"/>
            </a:xfrm>
            <a:prstGeom prst="straightConnector1">
              <a:avLst/>
            </a:prstGeom>
            <a:noFill/>
            <a:ln w="9525" cap="flat" cmpd="sng">
              <a:solidFill>
                <a:srgbClr val="000000"/>
              </a:solidFill>
              <a:prstDash val="solid"/>
              <a:miter lim="800000"/>
              <a:headEnd type="none" w="med" len="med"/>
              <a:tailEnd type="triangle" w="med" len="med"/>
            </a:ln>
          </p:spPr>
        </p:cxnSp>
        <p:sp>
          <p:nvSpPr>
            <p:cNvPr id="2082" name="Google Shape;2082;p100"/>
            <p:cNvSpPr txBox="1"/>
            <p:nvPr/>
          </p:nvSpPr>
          <p:spPr>
            <a:xfrm>
              <a:off x="2880" y="3780"/>
              <a:ext cx="126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Press Button</a:t>
              </a:r>
              <a:endParaRPr/>
            </a:p>
          </p:txBody>
        </p:sp>
        <p:sp>
          <p:nvSpPr>
            <p:cNvPr id="2083" name="Google Shape;2083;p100"/>
            <p:cNvSpPr txBox="1"/>
            <p:nvPr/>
          </p:nvSpPr>
          <p:spPr>
            <a:xfrm>
              <a:off x="4050" y="5580"/>
              <a:ext cx="1620" cy="3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:BorrowView</a:t>
              </a:r>
              <a:endParaRPr/>
            </a:p>
          </p:txBody>
        </p:sp>
        <p:sp>
          <p:nvSpPr>
            <p:cNvPr id="2084" name="Google Shape;2084;p100"/>
            <p:cNvSpPr txBox="1"/>
            <p:nvPr/>
          </p:nvSpPr>
          <p:spPr>
            <a:xfrm>
              <a:off x="4050" y="6600"/>
              <a:ext cx="1620" cy="3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:BorrowDocument</a:t>
              </a:r>
              <a:endParaRPr/>
            </a:p>
          </p:txBody>
        </p:sp>
        <p:sp>
          <p:nvSpPr>
            <p:cNvPr id="2085" name="Google Shape;2085;p100"/>
            <p:cNvSpPr txBox="1"/>
            <p:nvPr/>
          </p:nvSpPr>
          <p:spPr>
            <a:xfrm>
              <a:off x="4050" y="7605"/>
              <a:ext cx="1620" cy="3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          :LLINFS</a:t>
              </a:r>
              <a:endParaRPr/>
            </a:p>
          </p:txBody>
        </p:sp>
        <p:cxnSp>
          <p:nvCxnSpPr>
            <p:cNvPr id="2086" name="Google Shape;2086;p100"/>
            <p:cNvCxnSpPr/>
            <p:nvPr/>
          </p:nvCxnSpPr>
          <p:spPr>
            <a:xfrm>
              <a:off x="4860" y="4935"/>
              <a:ext cx="0" cy="645"/>
            </a:xfrm>
            <a:prstGeom prst="straightConnector1">
              <a:avLst/>
            </a:prstGeom>
            <a:noFill/>
            <a:ln w="9525" cap="flat" cmpd="sng">
              <a:solidFill>
                <a:srgbClr val="000000"/>
              </a:solidFill>
              <a:prstDash val="solid"/>
              <a:miter lim="800000"/>
              <a:headEnd type="none" w="med" len="med"/>
              <a:tailEnd type="none" w="med" len="med"/>
            </a:ln>
          </p:spPr>
        </p:cxnSp>
        <p:cxnSp>
          <p:nvCxnSpPr>
            <p:cNvPr id="2087" name="Google Shape;2087;p100"/>
            <p:cNvCxnSpPr/>
            <p:nvPr/>
          </p:nvCxnSpPr>
          <p:spPr>
            <a:xfrm>
              <a:off x="4860" y="6960"/>
              <a:ext cx="0" cy="645"/>
            </a:xfrm>
            <a:prstGeom prst="straightConnector1">
              <a:avLst/>
            </a:prstGeom>
            <a:noFill/>
            <a:ln w="9525" cap="flat" cmpd="sng">
              <a:solidFill>
                <a:srgbClr val="000000"/>
              </a:solidFill>
              <a:prstDash val="solid"/>
              <a:miter lim="800000"/>
              <a:headEnd type="none" w="med" len="med"/>
              <a:tailEnd type="none" w="med" len="med"/>
            </a:ln>
          </p:spPr>
        </p:cxnSp>
        <p:cxnSp>
          <p:nvCxnSpPr>
            <p:cNvPr id="2088" name="Google Shape;2088;p100"/>
            <p:cNvCxnSpPr/>
            <p:nvPr/>
          </p:nvCxnSpPr>
          <p:spPr>
            <a:xfrm>
              <a:off x="4860" y="5940"/>
              <a:ext cx="0" cy="645"/>
            </a:xfrm>
            <a:prstGeom prst="straightConnector1">
              <a:avLst/>
            </a:prstGeom>
            <a:noFill/>
            <a:ln w="9525" cap="flat" cmpd="sng">
              <a:solidFill>
                <a:srgbClr val="000000"/>
              </a:solidFill>
              <a:prstDash val="solid"/>
              <a:miter lim="800000"/>
              <a:headEnd type="none" w="med" len="med"/>
              <a:tailEnd type="none" w="med" len="med"/>
            </a:ln>
          </p:spPr>
        </p:cxnSp>
        <p:sp>
          <p:nvSpPr>
            <p:cNvPr id="2089" name="Google Shape;2089;p100"/>
            <p:cNvSpPr txBox="1"/>
            <p:nvPr/>
          </p:nvSpPr>
          <p:spPr>
            <a:xfrm>
              <a:off x="5400" y="5040"/>
              <a:ext cx="198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borrowABook() </a:t>
              </a:r>
              <a:endParaRPr/>
            </a:p>
          </p:txBody>
        </p:sp>
        <p:sp>
          <p:nvSpPr>
            <p:cNvPr id="2090" name="Google Shape;2090;p100"/>
            <p:cNvSpPr/>
            <p:nvPr/>
          </p:nvSpPr>
          <p:spPr>
            <a:xfrm>
              <a:off x="6660" y="5160"/>
              <a:ext cx="16" cy="225"/>
            </a:xfrm>
            <a:custGeom>
              <a:avLst/>
              <a:gdLst/>
              <a:ahLst/>
              <a:cxnLst/>
              <a:rect l="l" t="t" r="r" b="b"/>
              <a:pathLst>
                <a:path w="16" h="225" extrusionOk="0">
                  <a:moveTo>
                    <a:pt x="0" y="0"/>
                  </a:moveTo>
                  <a:lnTo>
                    <a:pt x="16" y="225"/>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091" name="Google Shape;2091;p100"/>
            <p:cNvSpPr txBox="1"/>
            <p:nvPr/>
          </p:nvSpPr>
          <p:spPr>
            <a:xfrm>
              <a:off x="5400" y="6090"/>
              <a:ext cx="288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1: enterBook (UserCode, BookCode) </a:t>
              </a:r>
              <a:endParaRPr/>
            </a:p>
          </p:txBody>
        </p:sp>
        <p:sp>
          <p:nvSpPr>
            <p:cNvPr id="2092" name="Google Shape;2092;p100"/>
            <p:cNvSpPr/>
            <p:nvPr/>
          </p:nvSpPr>
          <p:spPr>
            <a:xfrm>
              <a:off x="7994" y="6195"/>
              <a:ext cx="16" cy="225"/>
            </a:xfrm>
            <a:custGeom>
              <a:avLst/>
              <a:gdLst/>
              <a:ahLst/>
              <a:cxnLst/>
              <a:rect l="l" t="t" r="r" b="b"/>
              <a:pathLst>
                <a:path w="16" h="225" extrusionOk="0">
                  <a:moveTo>
                    <a:pt x="0" y="0"/>
                  </a:moveTo>
                  <a:lnTo>
                    <a:pt x="16" y="225"/>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093" name="Google Shape;2093;p100"/>
            <p:cNvSpPr txBox="1"/>
            <p:nvPr/>
          </p:nvSpPr>
          <p:spPr>
            <a:xfrm>
              <a:off x="5400" y="7110"/>
              <a:ext cx="324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1.1: enterBook (UserCode, BookCode) </a:t>
              </a:r>
              <a:endParaRPr/>
            </a:p>
          </p:txBody>
        </p:sp>
        <p:sp>
          <p:nvSpPr>
            <p:cNvPr id="2094" name="Google Shape;2094;p100"/>
            <p:cNvSpPr/>
            <p:nvPr/>
          </p:nvSpPr>
          <p:spPr>
            <a:xfrm>
              <a:off x="8114" y="7215"/>
              <a:ext cx="16" cy="225"/>
            </a:xfrm>
            <a:custGeom>
              <a:avLst/>
              <a:gdLst/>
              <a:ahLst/>
              <a:cxnLst/>
              <a:rect l="l" t="t" r="r" b="b"/>
              <a:pathLst>
                <a:path w="16" h="225" extrusionOk="0">
                  <a:moveTo>
                    <a:pt x="0" y="0"/>
                  </a:moveTo>
                  <a:lnTo>
                    <a:pt x="16" y="225"/>
                  </a:lnTo>
                </a:path>
              </a:pathLst>
            </a:custGeom>
            <a:noFill/>
            <a:ln w="9525"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095" name="Google Shape;2095;p100"/>
            <p:cNvSpPr txBox="1"/>
            <p:nvPr/>
          </p:nvSpPr>
          <p:spPr>
            <a:xfrm>
              <a:off x="5940" y="5580"/>
              <a:ext cx="234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PRESENTATION LAYER</a:t>
              </a:r>
              <a:endParaRPr/>
            </a:p>
          </p:txBody>
        </p:sp>
        <p:sp>
          <p:nvSpPr>
            <p:cNvPr id="2096" name="Google Shape;2096;p100"/>
            <p:cNvSpPr txBox="1"/>
            <p:nvPr/>
          </p:nvSpPr>
          <p:spPr>
            <a:xfrm>
              <a:off x="5940" y="6630"/>
              <a:ext cx="270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APPLICATION COORDINATOR</a:t>
              </a:r>
              <a:endParaRPr/>
            </a:p>
          </p:txBody>
        </p:sp>
        <p:sp>
          <p:nvSpPr>
            <p:cNvPr id="2097" name="Google Shape;2097;p100"/>
            <p:cNvSpPr txBox="1"/>
            <p:nvPr/>
          </p:nvSpPr>
          <p:spPr>
            <a:xfrm>
              <a:off x="5940" y="7590"/>
              <a:ext cx="198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DOMAIN LAYER</a:t>
              </a:r>
              <a:endParaRPr/>
            </a:p>
          </p:txBody>
        </p:sp>
        <p:sp>
          <p:nvSpPr>
            <p:cNvPr id="2098" name="Google Shape;2098;p100"/>
            <p:cNvSpPr txBox="1"/>
            <p:nvPr/>
          </p:nvSpPr>
          <p:spPr>
            <a:xfrm>
              <a:off x="1800" y="4680"/>
              <a:ext cx="1620" cy="36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800"/>
              </a:pPr>
              <a:r>
                <a:rPr lang="en-US" sz="800">
                  <a:solidFill>
                    <a:schemeClr val="dk1"/>
                  </a:solidFill>
                  <a:latin typeface="Arial"/>
                  <a:ea typeface="Arial"/>
                  <a:cs typeface="Arial"/>
                  <a:sym typeface="Arial"/>
                </a:rPr>
                <a:t>Library Assistant</a:t>
              </a:r>
              <a:endParaRPr/>
            </a:p>
          </p:txBody>
        </p:sp>
      </p:grpSp>
      <p:sp>
        <p:nvSpPr>
          <p:cNvPr id="2" name="TextBox 1">
            <a:extLst>
              <a:ext uri="{FF2B5EF4-FFF2-40B4-BE49-F238E27FC236}">
                <a16:creationId xmlns:a16="http://schemas.microsoft.com/office/drawing/2014/main" id="{FF14A560-C9E3-D17B-478E-BAD988F46B0B}"/>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DETAILED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cxnSp>
        <p:nvCxnSpPr>
          <p:cNvPr id="154" name="Google Shape;154;p21"/>
          <p:cNvCxnSpPr/>
          <p:nvPr/>
        </p:nvCxnSpPr>
        <p:spPr>
          <a:xfrm>
            <a:off x="3733800" y="2057400"/>
            <a:ext cx="0" cy="3276600"/>
          </a:xfrm>
          <a:prstGeom prst="straightConnector1">
            <a:avLst/>
          </a:prstGeom>
          <a:noFill/>
          <a:ln w="9525" cap="flat" cmpd="sng">
            <a:solidFill>
              <a:schemeClr val="dk1"/>
            </a:solidFill>
            <a:prstDash val="solid"/>
            <a:miter lim="800000"/>
            <a:headEnd type="none" w="med" len="med"/>
            <a:tailEnd type="none" w="med" len="med"/>
          </a:ln>
        </p:spPr>
      </p:cxnSp>
      <p:cxnSp>
        <p:nvCxnSpPr>
          <p:cNvPr id="155" name="Google Shape;155;p21"/>
          <p:cNvCxnSpPr/>
          <p:nvPr/>
        </p:nvCxnSpPr>
        <p:spPr>
          <a:xfrm>
            <a:off x="3733800" y="5334000"/>
            <a:ext cx="5029200" cy="0"/>
          </a:xfrm>
          <a:prstGeom prst="straightConnector1">
            <a:avLst/>
          </a:prstGeom>
          <a:noFill/>
          <a:ln w="9525" cap="flat" cmpd="sng">
            <a:solidFill>
              <a:schemeClr val="dk1"/>
            </a:solidFill>
            <a:prstDash val="solid"/>
            <a:miter lim="800000"/>
            <a:headEnd type="none" w="med" len="med"/>
            <a:tailEnd type="none" w="med" len="med"/>
          </a:ln>
        </p:spPr>
      </p:cxnSp>
      <p:sp>
        <p:nvSpPr>
          <p:cNvPr id="156" name="Google Shape;156;p21"/>
          <p:cNvSpPr txBox="1"/>
          <p:nvPr/>
        </p:nvSpPr>
        <p:spPr>
          <a:xfrm>
            <a:off x="3733800" y="3048000"/>
            <a:ext cx="609600" cy="2286000"/>
          </a:xfrm>
          <a:prstGeom prst="rect">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400">
              <a:solidFill>
                <a:schemeClr val="dk1"/>
              </a:solidFill>
              <a:latin typeface="Candara" panose="020E0502030303020204" pitchFamily="34" charset="0"/>
              <a:ea typeface="Arial"/>
              <a:cs typeface="Arial"/>
              <a:sym typeface="Arial"/>
            </a:endParaRPr>
          </a:p>
        </p:txBody>
      </p:sp>
      <p:sp>
        <p:nvSpPr>
          <p:cNvPr id="157" name="Google Shape;157;p21"/>
          <p:cNvSpPr txBox="1"/>
          <p:nvPr/>
        </p:nvSpPr>
        <p:spPr>
          <a:xfrm>
            <a:off x="4343400" y="3352800"/>
            <a:ext cx="533400" cy="1981200"/>
          </a:xfrm>
          <a:prstGeom prst="rect">
            <a:avLst/>
          </a:prstGeom>
          <a:solidFill>
            <a:srgbClr val="FF33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400">
              <a:solidFill>
                <a:schemeClr val="dk1"/>
              </a:solidFill>
              <a:latin typeface="Candara" panose="020E0502030303020204" pitchFamily="34" charset="0"/>
              <a:ea typeface="Arial"/>
              <a:cs typeface="Arial"/>
              <a:sym typeface="Arial"/>
            </a:endParaRPr>
          </a:p>
        </p:txBody>
      </p:sp>
      <p:sp>
        <p:nvSpPr>
          <p:cNvPr id="158" name="Google Shape;158;p21"/>
          <p:cNvSpPr txBox="1"/>
          <p:nvPr/>
        </p:nvSpPr>
        <p:spPr>
          <a:xfrm>
            <a:off x="4876800" y="3733800"/>
            <a:ext cx="533400" cy="1600200"/>
          </a:xfrm>
          <a:prstGeom prst="rect">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400">
              <a:solidFill>
                <a:schemeClr val="dk1"/>
              </a:solidFill>
              <a:latin typeface="Candara" panose="020E0502030303020204" pitchFamily="34" charset="0"/>
              <a:ea typeface="Arial"/>
              <a:cs typeface="Arial"/>
              <a:sym typeface="Arial"/>
            </a:endParaRPr>
          </a:p>
        </p:txBody>
      </p:sp>
      <p:sp>
        <p:nvSpPr>
          <p:cNvPr id="159" name="Google Shape;159;p21"/>
          <p:cNvSpPr txBox="1"/>
          <p:nvPr/>
        </p:nvSpPr>
        <p:spPr>
          <a:xfrm>
            <a:off x="5410200" y="4495800"/>
            <a:ext cx="533400" cy="838200"/>
          </a:xfrm>
          <a:prstGeom prst="rect">
            <a:avLst/>
          </a:prstGeom>
          <a:solidFill>
            <a:srgbClr val="FF33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400">
              <a:solidFill>
                <a:schemeClr val="dk1"/>
              </a:solidFill>
              <a:latin typeface="Candara" panose="020E0502030303020204" pitchFamily="34" charset="0"/>
              <a:ea typeface="Arial"/>
              <a:cs typeface="Arial"/>
              <a:sym typeface="Arial"/>
            </a:endParaRPr>
          </a:p>
        </p:txBody>
      </p:sp>
      <p:sp>
        <p:nvSpPr>
          <p:cNvPr id="160" name="Google Shape;160;p21"/>
          <p:cNvSpPr txBox="1"/>
          <p:nvPr/>
        </p:nvSpPr>
        <p:spPr>
          <a:xfrm>
            <a:off x="5943600" y="4724400"/>
            <a:ext cx="533400" cy="609600"/>
          </a:xfrm>
          <a:prstGeom prst="rect">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400">
              <a:solidFill>
                <a:schemeClr val="dk1"/>
              </a:solidFill>
              <a:latin typeface="Candara" panose="020E0502030303020204" pitchFamily="34" charset="0"/>
              <a:ea typeface="Arial"/>
              <a:cs typeface="Arial"/>
              <a:sym typeface="Arial"/>
            </a:endParaRPr>
          </a:p>
        </p:txBody>
      </p:sp>
      <p:sp>
        <p:nvSpPr>
          <p:cNvPr id="161" name="Google Shape;161;p21"/>
          <p:cNvSpPr txBox="1"/>
          <p:nvPr/>
        </p:nvSpPr>
        <p:spPr>
          <a:xfrm>
            <a:off x="6477000" y="4876800"/>
            <a:ext cx="533400" cy="457200"/>
          </a:xfrm>
          <a:prstGeom prst="rect">
            <a:avLst/>
          </a:prstGeom>
          <a:solidFill>
            <a:srgbClr val="FF33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400">
              <a:solidFill>
                <a:schemeClr val="dk1"/>
              </a:solidFill>
              <a:latin typeface="Candara" panose="020E0502030303020204" pitchFamily="34" charset="0"/>
              <a:ea typeface="Arial"/>
              <a:cs typeface="Arial"/>
              <a:sym typeface="Arial"/>
            </a:endParaRPr>
          </a:p>
        </p:txBody>
      </p:sp>
      <p:sp>
        <p:nvSpPr>
          <p:cNvPr id="162" name="Google Shape;162;p21"/>
          <p:cNvSpPr txBox="1"/>
          <p:nvPr/>
        </p:nvSpPr>
        <p:spPr>
          <a:xfrm>
            <a:off x="3733800" y="2454275"/>
            <a:ext cx="838200" cy="52318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a:solidFill>
                  <a:schemeClr val="dk1"/>
                </a:solidFill>
                <a:latin typeface="Candara" panose="020E0502030303020204" pitchFamily="34" charset="0"/>
                <a:ea typeface="Arial"/>
                <a:cs typeface="Arial"/>
                <a:sym typeface="Arial"/>
              </a:rPr>
              <a:t>22 = </a:t>
            </a:r>
            <a:r>
              <a:rPr lang="en-US" sz="1400" b="1">
                <a:solidFill>
                  <a:srgbClr val="3333CC"/>
                </a:solidFill>
                <a:latin typeface="Candara" panose="020E0502030303020204" pitchFamily="34" charset="0"/>
                <a:ea typeface="Arial"/>
                <a:cs typeface="Arial"/>
                <a:sym typeface="Arial"/>
              </a:rPr>
              <a:t>31.5%</a:t>
            </a:r>
            <a:endParaRPr sz="1400">
              <a:latin typeface="Candara" panose="020E0502030303020204" pitchFamily="34" charset="0"/>
            </a:endParaRPr>
          </a:p>
        </p:txBody>
      </p:sp>
      <p:sp>
        <p:nvSpPr>
          <p:cNvPr id="163" name="Google Shape;163;p21"/>
          <p:cNvSpPr txBox="1"/>
          <p:nvPr/>
        </p:nvSpPr>
        <p:spPr>
          <a:xfrm>
            <a:off x="3733800" y="5562600"/>
            <a:ext cx="3276600" cy="638596"/>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400" b="1">
                <a:solidFill>
                  <a:schemeClr val="dk1"/>
                </a:solidFill>
                <a:latin typeface="Candara" panose="020E0502030303020204" pitchFamily="34" charset="0"/>
                <a:ea typeface="Arial"/>
                <a:cs typeface="Arial"/>
                <a:sym typeface="Arial"/>
              </a:rPr>
              <a:t>A       D       B      C      E      F</a:t>
            </a:r>
            <a:endParaRPr sz="1400">
              <a:latin typeface="Candara" panose="020E0502030303020204" pitchFamily="34" charset="0"/>
            </a:endParaRPr>
          </a:p>
          <a:p>
            <a:pPr>
              <a:spcBef>
                <a:spcPts val="900"/>
              </a:spcBef>
              <a:buClr>
                <a:schemeClr val="dk1"/>
              </a:buClr>
              <a:buSzPts val="1800"/>
            </a:pPr>
            <a:r>
              <a:rPr lang="en-US" sz="1400" b="1">
                <a:solidFill>
                  <a:schemeClr val="dk1"/>
                </a:solidFill>
                <a:latin typeface="Candara" panose="020E0502030303020204" pitchFamily="34" charset="0"/>
                <a:ea typeface="Arial"/>
                <a:cs typeface="Arial"/>
                <a:sym typeface="Arial"/>
              </a:rPr>
              <a:t>         DEFECT  TYPES</a:t>
            </a:r>
            <a:endParaRPr sz="1400">
              <a:latin typeface="Candara" panose="020E0502030303020204" pitchFamily="34" charset="0"/>
            </a:endParaRPr>
          </a:p>
        </p:txBody>
      </p:sp>
      <p:sp>
        <p:nvSpPr>
          <p:cNvPr id="164" name="Google Shape;164;p21"/>
          <p:cNvSpPr txBox="1"/>
          <p:nvPr/>
        </p:nvSpPr>
        <p:spPr>
          <a:xfrm>
            <a:off x="2133600" y="3351213"/>
            <a:ext cx="1371600" cy="523180"/>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400" b="1">
                <a:solidFill>
                  <a:schemeClr val="dk1"/>
                </a:solidFill>
                <a:latin typeface="Candara" panose="020E0502030303020204" pitchFamily="34" charset="0"/>
                <a:ea typeface="Arial"/>
                <a:cs typeface="Arial"/>
                <a:sym typeface="Arial"/>
              </a:rPr>
              <a:t>NUMBER OF DEFECTS</a:t>
            </a:r>
            <a:endParaRPr sz="1400">
              <a:latin typeface="Candara" panose="020E0502030303020204" pitchFamily="34" charset="0"/>
            </a:endParaRPr>
          </a:p>
        </p:txBody>
      </p:sp>
      <p:sp>
        <p:nvSpPr>
          <p:cNvPr id="165" name="Google Shape;165;p21"/>
          <p:cNvSpPr txBox="1"/>
          <p:nvPr/>
        </p:nvSpPr>
        <p:spPr>
          <a:xfrm>
            <a:off x="2590800" y="533401"/>
            <a:ext cx="6477000" cy="523180"/>
          </a:xfrm>
          <a:prstGeom prst="rect">
            <a:avLst/>
          </a:prstGeom>
          <a:noFill/>
          <a:ln>
            <a:noFill/>
          </a:ln>
        </p:spPr>
        <p:txBody>
          <a:bodyPr spcFirstLastPara="1" wrap="square" lIns="91425" tIns="45700" rIns="91425" bIns="45700" anchor="t" anchorCtr="0">
            <a:spAutoFit/>
          </a:bodyPr>
          <a:lstStyle/>
          <a:p>
            <a:pPr algn="ctr">
              <a:buClr>
                <a:schemeClr val="dk1"/>
              </a:buClr>
              <a:buSzPts val="3200"/>
            </a:pPr>
            <a:r>
              <a:rPr lang="en-US" sz="2800" b="1" dirty="0">
                <a:solidFill>
                  <a:schemeClr val="dk1"/>
                </a:solidFill>
                <a:highlight>
                  <a:srgbClr val="FFFF00"/>
                </a:highlight>
                <a:latin typeface="Candara" panose="020E0502030303020204" pitchFamily="34" charset="0"/>
                <a:ea typeface="Arial"/>
                <a:cs typeface="Arial"/>
                <a:sym typeface="Arial"/>
              </a:rPr>
              <a:t>PARETO CHART</a:t>
            </a:r>
            <a:endParaRPr sz="2800" dirty="0">
              <a:highlight>
                <a:srgbClr val="FFFF00"/>
              </a:highlight>
              <a:latin typeface="Candara" panose="020E0502030303020204" pitchFamily="34" charset="0"/>
            </a:endParaRPr>
          </a:p>
        </p:txBody>
      </p:sp>
      <p:sp>
        <p:nvSpPr>
          <p:cNvPr id="166" name="Google Shape;166;p21"/>
          <p:cNvSpPr txBox="1"/>
          <p:nvPr/>
        </p:nvSpPr>
        <p:spPr>
          <a:xfrm>
            <a:off x="4343400" y="2743200"/>
            <a:ext cx="838200" cy="52318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a:solidFill>
                  <a:schemeClr val="dk1"/>
                </a:solidFill>
                <a:latin typeface="Candara" panose="020E0502030303020204" pitchFamily="34" charset="0"/>
                <a:ea typeface="Arial"/>
                <a:cs typeface="Arial"/>
                <a:sym typeface="Arial"/>
              </a:rPr>
              <a:t>19 = </a:t>
            </a:r>
            <a:r>
              <a:rPr lang="en-US" sz="1400" b="1">
                <a:solidFill>
                  <a:srgbClr val="3333CC"/>
                </a:solidFill>
                <a:latin typeface="Candara" panose="020E0502030303020204" pitchFamily="34" charset="0"/>
                <a:ea typeface="Arial"/>
                <a:cs typeface="Arial"/>
                <a:sym typeface="Arial"/>
              </a:rPr>
              <a:t>28.5%</a:t>
            </a:r>
            <a:endParaRPr sz="1400">
              <a:latin typeface="Candara" panose="020E0502030303020204" pitchFamily="34" charset="0"/>
            </a:endParaRPr>
          </a:p>
        </p:txBody>
      </p:sp>
      <p:sp>
        <p:nvSpPr>
          <p:cNvPr id="167" name="Google Shape;167;p21"/>
          <p:cNvSpPr txBox="1"/>
          <p:nvPr/>
        </p:nvSpPr>
        <p:spPr>
          <a:xfrm>
            <a:off x="4953000" y="3140075"/>
            <a:ext cx="838200" cy="52318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a:solidFill>
                  <a:schemeClr val="dk1"/>
                </a:solidFill>
                <a:latin typeface="Candara" panose="020E0502030303020204" pitchFamily="34" charset="0"/>
                <a:ea typeface="Arial"/>
                <a:cs typeface="Arial"/>
                <a:sym typeface="Arial"/>
              </a:rPr>
              <a:t>13 = </a:t>
            </a:r>
            <a:r>
              <a:rPr lang="en-US" sz="1400" b="1">
                <a:solidFill>
                  <a:srgbClr val="3333CC"/>
                </a:solidFill>
                <a:latin typeface="Candara" panose="020E0502030303020204" pitchFamily="34" charset="0"/>
                <a:ea typeface="Arial"/>
                <a:cs typeface="Arial"/>
                <a:sym typeface="Arial"/>
              </a:rPr>
              <a:t>19.5%</a:t>
            </a:r>
            <a:endParaRPr sz="1400">
              <a:latin typeface="Candara" panose="020E0502030303020204" pitchFamily="34" charset="0"/>
            </a:endParaRPr>
          </a:p>
        </p:txBody>
      </p:sp>
      <p:sp>
        <p:nvSpPr>
          <p:cNvPr id="168" name="Google Shape;168;p21"/>
          <p:cNvSpPr txBox="1"/>
          <p:nvPr/>
        </p:nvSpPr>
        <p:spPr>
          <a:xfrm>
            <a:off x="5486400" y="3902075"/>
            <a:ext cx="838200" cy="307736"/>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a:solidFill>
                  <a:schemeClr val="dk1"/>
                </a:solidFill>
                <a:latin typeface="Candara" panose="020E0502030303020204" pitchFamily="34" charset="0"/>
                <a:ea typeface="Arial"/>
                <a:cs typeface="Arial"/>
                <a:sym typeface="Arial"/>
              </a:rPr>
              <a:t>7 = </a:t>
            </a:r>
            <a:r>
              <a:rPr lang="en-US" sz="1400" b="1">
                <a:solidFill>
                  <a:srgbClr val="3333CC"/>
                </a:solidFill>
                <a:latin typeface="Candara" panose="020E0502030303020204" pitchFamily="34" charset="0"/>
                <a:ea typeface="Arial"/>
                <a:cs typeface="Arial"/>
                <a:sym typeface="Arial"/>
              </a:rPr>
              <a:t>10.1%</a:t>
            </a:r>
            <a:endParaRPr sz="1400">
              <a:latin typeface="Candara" panose="020E0502030303020204" pitchFamily="34" charset="0"/>
            </a:endParaRPr>
          </a:p>
        </p:txBody>
      </p:sp>
      <p:sp>
        <p:nvSpPr>
          <p:cNvPr id="169" name="Google Shape;169;p21"/>
          <p:cNvSpPr txBox="1"/>
          <p:nvPr/>
        </p:nvSpPr>
        <p:spPr>
          <a:xfrm>
            <a:off x="6019800" y="4130675"/>
            <a:ext cx="838200" cy="307736"/>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a:solidFill>
                  <a:schemeClr val="dk1"/>
                </a:solidFill>
                <a:latin typeface="Candara" panose="020E0502030303020204" pitchFamily="34" charset="0"/>
                <a:ea typeface="Arial"/>
                <a:cs typeface="Arial"/>
                <a:sym typeface="Arial"/>
              </a:rPr>
              <a:t>4 = </a:t>
            </a:r>
            <a:r>
              <a:rPr lang="en-US" sz="1400" b="1">
                <a:solidFill>
                  <a:srgbClr val="3333CC"/>
                </a:solidFill>
                <a:latin typeface="Candara" panose="020E0502030303020204" pitchFamily="34" charset="0"/>
                <a:ea typeface="Arial"/>
                <a:cs typeface="Arial"/>
                <a:sym typeface="Arial"/>
              </a:rPr>
              <a:t>5.9%</a:t>
            </a:r>
            <a:endParaRPr sz="1400">
              <a:latin typeface="Candara" panose="020E0502030303020204" pitchFamily="34" charset="0"/>
            </a:endParaRPr>
          </a:p>
        </p:txBody>
      </p:sp>
      <p:sp>
        <p:nvSpPr>
          <p:cNvPr id="170" name="Google Shape;170;p21"/>
          <p:cNvSpPr txBox="1"/>
          <p:nvPr/>
        </p:nvSpPr>
        <p:spPr>
          <a:xfrm>
            <a:off x="6553200" y="4283075"/>
            <a:ext cx="838200" cy="307736"/>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a:solidFill>
                  <a:schemeClr val="dk1"/>
                </a:solidFill>
                <a:latin typeface="Candara" panose="020E0502030303020204" pitchFamily="34" charset="0"/>
                <a:ea typeface="Arial"/>
                <a:cs typeface="Arial"/>
                <a:sym typeface="Arial"/>
              </a:rPr>
              <a:t>3 = </a:t>
            </a:r>
            <a:r>
              <a:rPr lang="en-US" sz="1400" b="1">
                <a:solidFill>
                  <a:srgbClr val="3333CC"/>
                </a:solidFill>
                <a:latin typeface="Candara" panose="020E0502030303020204" pitchFamily="34" charset="0"/>
                <a:ea typeface="Arial"/>
                <a:cs typeface="Arial"/>
                <a:sym typeface="Arial"/>
              </a:rPr>
              <a:t>4.5%</a:t>
            </a:r>
            <a:endParaRPr sz="1400">
              <a:latin typeface="Candara" panose="020E0502030303020204" pitchFamily="34" charset="0"/>
            </a:endParaRPr>
          </a:p>
        </p:txBody>
      </p:sp>
      <p:sp>
        <p:nvSpPr>
          <p:cNvPr id="2" name="TextBox 1">
            <a:extLst>
              <a:ext uri="{FF2B5EF4-FFF2-40B4-BE49-F238E27FC236}">
                <a16:creationId xmlns:a16="http://schemas.microsoft.com/office/drawing/2014/main" id="{85900DCA-20B0-069B-C50C-0BAD41F3AAFF}"/>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grpSp>
        <p:nvGrpSpPr>
          <p:cNvPr id="2103" name="Google Shape;2103;p101"/>
          <p:cNvGrpSpPr/>
          <p:nvPr/>
        </p:nvGrpSpPr>
        <p:grpSpPr>
          <a:xfrm>
            <a:off x="2133600" y="685800"/>
            <a:ext cx="8153400" cy="4724400"/>
            <a:chOff x="2700" y="1800"/>
            <a:chExt cx="7038" cy="4320"/>
          </a:xfrm>
        </p:grpSpPr>
        <p:grpSp>
          <p:nvGrpSpPr>
            <p:cNvPr id="2104" name="Google Shape;2104;p101"/>
            <p:cNvGrpSpPr/>
            <p:nvPr/>
          </p:nvGrpSpPr>
          <p:grpSpPr>
            <a:xfrm>
              <a:off x="5400" y="1800"/>
              <a:ext cx="1560" cy="1800"/>
              <a:chOff x="5400" y="1800"/>
              <a:chExt cx="1440" cy="1800"/>
            </a:xfrm>
          </p:grpSpPr>
          <p:sp>
            <p:nvSpPr>
              <p:cNvPr id="2105" name="Google Shape;2105;p101"/>
              <p:cNvSpPr txBox="1"/>
              <p:nvPr/>
            </p:nvSpPr>
            <p:spPr>
              <a:xfrm>
                <a:off x="5400" y="1800"/>
                <a:ext cx="1440" cy="1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Employee</a:t>
                </a:r>
                <a:endParaRPr/>
              </a:p>
              <a:p>
                <a:pPr>
                  <a:buClr>
                    <a:schemeClr val="dk1"/>
                  </a:buClr>
                  <a:buSzPts val="1800"/>
                </a:pPr>
                <a:r>
                  <a:rPr lang="en-US" b="1">
                    <a:solidFill>
                      <a:schemeClr val="dk1"/>
                    </a:solidFill>
                    <a:latin typeface="Times New Roman"/>
                    <a:ea typeface="Times New Roman"/>
                    <a:cs typeface="Times New Roman"/>
                    <a:sym typeface="Times New Roman"/>
                  </a:rPr>
                  <a:t>name</a:t>
                </a:r>
                <a:endParaRPr/>
              </a:p>
              <a:p>
                <a:pPr>
                  <a:buClr>
                    <a:schemeClr val="dk1"/>
                  </a:buClr>
                  <a:buSzPts val="1800"/>
                </a:pPr>
                <a:r>
                  <a:rPr lang="en-US" b="1">
                    <a:solidFill>
                      <a:schemeClr val="dk1"/>
                    </a:solidFill>
                    <a:latin typeface="Times New Roman"/>
                    <a:ea typeface="Times New Roman"/>
                    <a:cs typeface="Times New Roman"/>
                    <a:sym typeface="Times New Roman"/>
                  </a:rPr>
                  <a:t>address</a:t>
                </a:r>
                <a:endParaRPr/>
              </a:p>
              <a:p>
                <a:pPr>
                  <a:buClr>
                    <a:schemeClr val="dk1"/>
                  </a:buClr>
                  <a:buSzPts val="1800"/>
                </a:pPr>
                <a:r>
                  <a:rPr lang="en-US" b="1">
                    <a:solidFill>
                      <a:schemeClr val="dk1"/>
                    </a:solidFill>
                    <a:latin typeface="Times New Roman"/>
                    <a:ea typeface="Times New Roman"/>
                    <a:cs typeface="Times New Roman"/>
                    <a:sym typeface="Times New Roman"/>
                  </a:rPr>
                  <a:t>employeeNo</a:t>
                </a:r>
                <a:endParaRPr/>
              </a:p>
              <a:p>
                <a:pPr>
                  <a:buClr>
                    <a:schemeClr val="dk1"/>
                  </a:buClr>
                  <a:buSzPts val="1800"/>
                </a:pPr>
                <a:r>
                  <a:rPr lang="en-US" b="1">
                    <a:solidFill>
                      <a:schemeClr val="dk1"/>
                    </a:solidFill>
                    <a:latin typeface="Times New Roman"/>
                    <a:ea typeface="Times New Roman"/>
                    <a:cs typeface="Times New Roman"/>
                    <a:sym typeface="Times New Roman"/>
                  </a:rPr>
                  <a:t>transfer</a:t>
                </a:r>
                <a:endParaRPr/>
              </a:p>
              <a:p>
                <a:pPr>
                  <a:buClr>
                    <a:schemeClr val="dk1"/>
                  </a:buClr>
                  <a:buSzPts val="1800"/>
                </a:pPr>
                <a:r>
                  <a:rPr lang="en-US" b="1">
                    <a:solidFill>
                      <a:schemeClr val="dk1"/>
                    </a:solidFill>
                    <a:latin typeface="Times New Roman"/>
                    <a:ea typeface="Times New Roman"/>
                    <a:cs typeface="Times New Roman"/>
                    <a:sym typeface="Times New Roman"/>
                  </a:rPr>
                  <a:t>promote</a:t>
                </a:r>
                <a:endParaRPr/>
              </a:p>
              <a:p>
                <a:pPr>
                  <a:buClr>
                    <a:schemeClr val="dk1"/>
                  </a:buClr>
                  <a:buSzPts val="1800"/>
                </a:pPr>
                <a:r>
                  <a:rPr lang="en-US" b="1">
                    <a:solidFill>
                      <a:schemeClr val="dk1"/>
                    </a:solidFill>
                    <a:latin typeface="Times New Roman"/>
                    <a:ea typeface="Times New Roman"/>
                    <a:cs typeface="Times New Roman"/>
                    <a:sym typeface="Times New Roman"/>
                  </a:rPr>
                  <a:t>retire</a:t>
                </a:r>
                <a:endParaRPr/>
              </a:p>
            </p:txBody>
          </p:sp>
          <p:cxnSp>
            <p:nvCxnSpPr>
              <p:cNvPr id="2106" name="Google Shape;2106;p101"/>
              <p:cNvCxnSpPr/>
              <p:nvPr/>
            </p:nvCxnSpPr>
            <p:spPr>
              <a:xfrm>
                <a:off x="5400" y="2160"/>
                <a:ext cx="1440" cy="0"/>
              </a:xfrm>
              <a:prstGeom prst="straightConnector1">
                <a:avLst/>
              </a:prstGeom>
              <a:noFill/>
              <a:ln w="9525" cap="flat" cmpd="sng">
                <a:solidFill>
                  <a:srgbClr val="000000"/>
                </a:solidFill>
                <a:prstDash val="solid"/>
                <a:miter lim="800000"/>
                <a:headEnd type="none" w="med" len="med"/>
                <a:tailEnd type="none" w="med" len="med"/>
              </a:ln>
            </p:spPr>
          </p:cxnSp>
          <p:cxnSp>
            <p:nvCxnSpPr>
              <p:cNvPr id="2107" name="Google Shape;2107;p101"/>
              <p:cNvCxnSpPr/>
              <p:nvPr/>
            </p:nvCxnSpPr>
            <p:spPr>
              <a:xfrm>
                <a:off x="5400" y="2880"/>
                <a:ext cx="1440" cy="0"/>
              </a:xfrm>
              <a:prstGeom prst="straightConnector1">
                <a:avLst/>
              </a:prstGeom>
              <a:noFill/>
              <a:ln w="9525" cap="flat" cmpd="sng">
                <a:solidFill>
                  <a:srgbClr val="000000"/>
                </a:solidFill>
                <a:prstDash val="solid"/>
                <a:miter lim="800000"/>
                <a:headEnd type="none" w="med" len="med"/>
                <a:tailEnd type="none" w="med" len="med"/>
              </a:ln>
            </p:spPr>
          </p:cxnSp>
        </p:grpSp>
        <p:sp>
          <p:nvSpPr>
            <p:cNvPr id="2108" name="Google Shape;2108;p101"/>
            <p:cNvSpPr txBox="1"/>
            <p:nvPr/>
          </p:nvSpPr>
          <p:spPr>
            <a:xfrm>
              <a:off x="7560" y="4320"/>
              <a:ext cx="2145" cy="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Worker</a:t>
              </a:r>
              <a:endParaRPr/>
            </a:p>
            <a:p>
              <a:pPr>
                <a:buClr>
                  <a:schemeClr val="dk1"/>
                </a:buClr>
                <a:buSzPts val="1800"/>
              </a:pPr>
              <a:r>
                <a:rPr lang="en-US" b="1">
                  <a:solidFill>
                    <a:schemeClr val="dk1"/>
                  </a:solidFill>
                  <a:latin typeface="Times New Roman"/>
                  <a:ea typeface="Times New Roman"/>
                  <a:cs typeface="Times New Roman"/>
                  <a:sym typeface="Times New Roman"/>
                </a:rPr>
                <a:t>DailyWage</a:t>
              </a:r>
              <a:endParaRPr/>
            </a:p>
            <a:p>
              <a:pPr>
                <a:buClr>
                  <a:schemeClr val="dk1"/>
                </a:buClr>
                <a:buSzPts val="1800"/>
              </a:pPr>
              <a:r>
                <a:rPr lang="en-US" b="1">
                  <a:solidFill>
                    <a:schemeClr val="dk1"/>
                  </a:solidFill>
                  <a:latin typeface="Times New Roman"/>
                  <a:ea typeface="Times New Roman"/>
                  <a:cs typeface="Times New Roman"/>
                  <a:sym typeface="Times New Roman"/>
                </a:rPr>
                <a:t>computeDailyWage</a:t>
              </a:r>
              <a:endParaRPr/>
            </a:p>
            <a:p>
              <a:endParaRPr b="1">
                <a:solidFill>
                  <a:schemeClr val="dk1"/>
                </a:solidFill>
                <a:latin typeface="Times New Roman"/>
                <a:ea typeface="Times New Roman"/>
                <a:cs typeface="Times New Roman"/>
                <a:sym typeface="Times New Roman"/>
              </a:endParaRPr>
            </a:p>
          </p:txBody>
        </p:sp>
        <p:cxnSp>
          <p:nvCxnSpPr>
            <p:cNvPr id="2109" name="Google Shape;2109;p101"/>
            <p:cNvCxnSpPr/>
            <p:nvPr/>
          </p:nvCxnSpPr>
          <p:spPr>
            <a:xfrm>
              <a:off x="7560" y="4650"/>
              <a:ext cx="2145" cy="1"/>
            </a:xfrm>
            <a:prstGeom prst="straightConnector1">
              <a:avLst/>
            </a:prstGeom>
            <a:noFill/>
            <a:ln w="9525" cap="flat" cmpd="sng">
              <a:solidFill>
                <a:srgbClr val="000000"/>
              </a:solidFill>
              <a:prstDash val="solid"/>
              <a:miter lim="800000"/>
              <a:headEnd type="none" w="med" len="med"/>
              <a:tailEnd type="none" w="med" len="med"/>
            </a:ln>
          </p:spPr>
        </p:cxnSp>
        <p:sp>
          <p:nvSpPr>
            <p:cNvPr id="2110" name="Google Shape;2110;p101"/>
            <p:cNvSpPr/>
            <p:nvPr/>
          </p:nvSpPr>
          <p:spPr>
            <a:xfrm>
              <a:off x="7560" y="4890"/>
              <a:ext cx="2178" cy="1"/>
            </a:xfrm>
            <a:custGeom>
              <a:avLst/>
              <a:gdLst/>
              <a:ahLst/>
              <a:cxnLst/>
              <a:rect l="l" t="t" r="r" b="b"/>
              <a:pathLst>
                <a:path w="2010" h="1" extrusionOk="0">
                  <a:moveTo>
                    <a:pt x="0" y="0"/>
                  </a:moveTo>
                  <a:lnTo>
                    <a:pt x="201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11" name="Google Shape;2111;p101"/>
            <p:cNvSpPr txBox="1"/>
            <p:nvPr/>
          </p:nvSpPr>
          <p:spPr>
            <a:xfrm>
              <a:off x="2700" y="4320"/>
              <a:ext cx="2145" cy="9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Manager</a:t>
              </a:r>
              <a:endParaRPr/>
            </a:p>
            <a:p>
              <a:pPr>
                <a:buClr>
                  <a:schemeClr val="dk1"/>
                </a:buClr>
                <a:buSzPts val="1800"/>
              </a:pPr>
              <a:r>
                <a:rPr lang="en-US" b="1">
                  <a:solidFill>
                    <a:schemeClr val="dk1"/>
                  </a:solidFill>
                  <a:latin typeface="Times New Roman"/>
                  <a:ea typeface="Times New Roman"/>
                  <a:cs typeface="Times New Roman"/>
                  <a:sym typeface="Times New Roman"/>
                </a:rPr>
                <a:t>OfficeRoom</a:t>
              </a:r>
              <a:endParaRPr/>
            </a:p>
            <a:p>
              <a:pPr>
                <a:buClr>
                  <a:schemeClr val="dk1"/>
                </a:buClr>
                <a:buSzPts val="1800"/>
              </a:pPr>
              <a:r>
                <a:rPr lang="en-US" b="1">
                  <a:solidFill>
                    <a:schemeClr val="dk1"/>
                  </a:solidFill>
                  <a:latin typeface="Times New Roman"/>
                  <a:ea typeface="Times New Roman"/>
                  <a:cs typeface="Times New Roman"/>
                  <a:sym typeface="Times New Roman"/>
                </a:rPr>
                <a:t>attachOfficeRoom</a:t>
              </a:r>
              <a:endParaRPr/>
            </a:p>
          </p:txBody>
        </p:sp>
        <p:cxnSp>
          <p:nvCxnSpPr>
            <p:cNvPr id="2112" name="Google Shape;2112;p101"/>
            <p:cNvCxnSpPr/>
            <p:nvPr/>
          </p:nvCxnSpPr>
          <p:spPr>
            <a:xfrm>
              <a:off x="2700" y="4680"/>
              <a:ext cx="2145" cy="1"/>
            </a:xfrm>
            <a:prstGeom prst="straightConnector1">
              <a:avLst/>
            </a:prstGeom>
            <a:noFill/>
            <a:ln w="9525" cap="flat" cmpd="sng">
              <a:solidFill>
                <a:srgbClr val="000000"/>
              </a:solidFill>
              <a:prstDash val="solid"/>
              <a:miter lim="800000"/>
              <a:headEnd type="none" w="med" len="med"/>
              <a:tailEnd type="none" w="med" len="med"/>
            </a:ln>
          </p:spPr>
        </p:cxnSp>
        <p:sp>
          <p:nvSpPr>
            <p:cNvPr id="2113" name="Google Shape;2113;p101"/>
            <p:cNvSpPr/>
            <p:nvPr/>
          </p:nvSpPr>
          <p:spPr>
            <a:xfrm>
              <a:off x="2700" y="4890"/>
              <a:ext cx="2178" cy="1"/>
            </a:xfrm>
            <a:custGeom>
              <a:avLst/>
              <a:gdLst/>
              <a:ahLst/>
              <a:cxnLst/>
              <a:rect l="l" t="t" r="r" b="b"/>
              <a:pathLst>
                <a:path w="2010" h="1" extrusionOk="0">
                  <a:moveTo>
                    <a:pt x="0" y="0"/>
                  </a:moveTo>
                  <a:lnTo>
                    <a:pt x="2010"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2114" name="Google Shape;2114;p101"/>
            <p:cNvCxnSpPr/>
            <p:nvPr/>
          </p:nvCxnSpPr>
          <p:spPr>
            <a:xfrm rot="10800000" flipH="1">
              <a:off x="3600" y="3600"/>
              <a:ext cx="2340" cy="720"/>
            </a:xfrm>
            <a:prstGeom prst="straightConnector1">
              <a:avLst/>
            </a:prstGeom>
            <a:noFill/>
            <a:ln w="9525" cap="flat" cmpd="sng">
              <a:solidFill>
                <a:srgbClr val="000000"/>
              </a:solidFill>
              <a:prstDash val="solid"/>
              <a:miter lim="800000"/>
              <a:headEnd type="none" w="med" len="med"/>
              <a:tailEnd type="triangle" w="med" len="med"/>
            </a:ln>
          </p:spPr>
        </p:cxnSp>
        <p:cxnSp>
          <p:nvCxnSpPr>
            <p:cNvPr id="2115" name="Google Shape;2115;p101"/>
            <p:cNvCxnSpPr/>
            <p:nvPr/>
          </p:nvCxnSpPr>
          <p:spPr>
            <a:xfrm rot="10800000">
              <a:off x="6480" y="3600"/>
              <a:ext cx="2340" cy="720"/>
            </a:xfrm>
            <a:prstGeom prst="straightConnector1">
              <a:avLst/>
            </a:prstGeom>
            <a:noFill/>
            <a:ln w="9525" cap="flat" cmpd="sng">
              <a:solidFill>
                <a:srgbClr val="000000"/>
              </a:solidFill>
              <a:prstDash val="solid"/>
              <a:miter lim="800000"/>
              <a:headEnd type="none" w="med" len="med"/>
              <a:tailEnd type="triangle" w="med" len="med"/>
            </a:ln>
          </p:spPr>
        </p:cxnSp>
        <p:sp>
          <p:nvSpPr>
            <p:cNvPr id="2116" name="Google Shape;2116;p101"/>
            <p:cNvSpPr txBox="1"/>
            <p:nvPr/>
          </p:nvSpPr>
          <p:spPr>
            <a:xfrm>
              <a:off x="4680" y="5580"/>
              <a:ext cx="3060" cy="540"/>
            </a:xfrm>
            <a:prstGeom prst="rect">
              <a:avLst/>
            </a:prstGeom>
            <a:solidFill>
              <a:srgbClr val="FFFFFF"/>
            </a:solidFill>
            <a:ln>
              <a:noFill/>
            </a:ln>
          </p:spPr>
          <p:txBody>
            <a:bodyPr spcFirstLastPara="1" wrap="square" lIns="91425" tIns="45700" rIns="91425" bIns="45700" anchor="t" anchorCtr="0">
              <a:noAutofit/>
            </a:bodyPr>
            <a:lstStyle/>
            <a:p>
              <a:pPr>
                <a:buClr>
                  <a:schemeClr val="dk1"/>
                </a:buClr>
                <a:buSzPts val="1800"/>
              </a:pPr>
              <a:r>
                <a:rPr lang="en-US" b="1">
                  <a:solidFill>
                    <a:schemeClr val="dk1"/>
                  </a:solidFill>
                  <a:latin typeface="Times New Roman"/>
                  <a:ea typeface="Times New Roman"/>
                  <a:cs typeface="Times New Roman"/>
                  <a:sym typeface="Times New Roman"/>
                </a:rPr>
                <a:t>Fig. 6: Gen-Spec Diagram </a:t>
              </a:r>
              <a:endParaRPr/>
            </a:p>
          </p:txBody>
        </p:sp>
      </p:grpSp>
      <p:sp>
        <p:nvSpPr>
          <p:cNvPr id="2" name="TextBox 1">
            <a:extLst>
              <a:ext uri="{FF2B5EF4-FFF2-40B4-BE49-F238E27FC236}">
                <a16:creationId xmlns:a16="http://schemas.microsoft.com/office/drawing/2014/main" id="{31630FD9-0D41-A57F-A372-42386788A4B8}"/>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DESCRIBE DETAILED DESIGN</a:t>
            </a:r>
            <a:endParaRPr lang="en-IN" sz="2400" b="1" dirty="0">
              <a:highlight>
                <a:srgbClr val="FFFF00"/>
              </a:highlight>
              <a:latin typeface="Maiandra GD" panose="020E0502030308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125"/>
        <p:cNvGrpSpPr/>
        <p:nvPr/>
      </p:nvGrpSpPr>
      <p:grpSpPr>
        <a:xfrm>
          <a:off x="0" y="0"/>
          <a:ext cx="0" cy="0"/>
          <a:chOff x="0" y="0"/>
          <a:chExt cx="0" cy="0"/>
        </a:xfrm>
      </p:grpSpPr>
      <p:grpSp>
        <p:nvGrpSpPr>
          <p:cNvPr id="2126" name="Google Shape;2126;p103"/>
          <p:cNvGrpSpPr/>
          <p:nvPr/>
        </p:nvGrpSpPr>
        <p:grpSpPr>
          <a:xfrm>
            <a:off x="1676400" y="2819400"/>
            <a:ext cx="1295400" cy="1143000"/>
            <a:chOff x="720" y="1776"/>
            <a:chExt cx="816" cy="720"/>
          </a:xfrm>
        </p:grpSpPr>
        <p:sp>
          <p:nvSpPr>
            <p:cNvPr id="2127" name="Google Shape;2127;p103"/>
            <p:cNvSpPr/>
            <p:nvPr/>
          </p:nvSpPr>
          <p:spPr>
            <a:xfrm>
              <a:off x="720" y="1776"/>
              <a:ext cx="816" cy="72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2128" name="Google Shape;2128;p103"/>
            <p:cNvSpPr txBox="1"/>
            <p:nvPr/>
          </p:nvSpPr>
          <p:spPr>
            <a:xfrm>
              <a:off x="816" y="1968"/>
              <a:ext cx="576"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Arial"/>
                  <a:ea typeface="Arial"/>
                  <a:cs typeface="Arial"/>
                  <a:sym typeface="Arial"/>
                </a:rPr>
                <a:t>   A</a:t>
              </a:r>
              <a:endParaRPr/>
            </a:p>
          </p:txBody>
        </p:sp>
      </p:grpSp>
      <p:grpSp>
        <p:nvGrpSpPr>
          <p:cNvPr id="2129" name="Google Shape;2129;p103"/>
          <p:cNvGrpSpPr/>
          <p:nvPr/>
        </p:nvGrpSpPr>
        <p:grpSpPr>
          <a:xfrm>
            <a:off x="9144000" y="2895600"/>
            <a:ext cx="1295400" cy="1143000"/>
            <a:chOff x="720" y="1776"/>
            <a:chExt cx="816" cy="720"/>
          </a:xfrm>
        </p:grpSpPr>
        <p:sp>
          <p:nvSpPr>
            <p:cNvPr id="2130" name="Google Shape;2130;p103"/>
            <p:cNvSpPr/>
            <p:nvPr/>
          </p:nvSpPr>
          <p:spPr>
            <a:xfrm>
              <a:off x="720" y="1776"/>
              <a:ext cx="816" cy="72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2131" name="Google Shape;2131;p103"/>
            <p:cNvSpPr txBox="1"/>
            <p:nvPr/>
          </p:nvSpPr>
          <p:spPr>
            <a:xfrm>
              <a:off x="816" y="1968"/>
              <a:ext cx="576"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Arial"/>
                  <a:ea typeface="Arial"/>
                  <a:cs typeface="Arial"/>
                  <a:sym typeface="Arial"/>
                </a:rPr>
                <a:t>   G</a:t>
              </a:r>
              <a:endParaRPr/>
            </a:p>
          </p:txBody>
        </p:sp>
      </p:grpSp>
      <p:grpSp>
        <p:nvGrpSpPr>
          <p:cNvPr id="2132" name="Google Shape;2132;p103"/>
          <p:cNvGrpSpPr/>
          <p:nvPr/>
        </p:nvGrpSpPr>
        <p:grpSpPr>
          <a:xfrm>
            <a:off x="7696200" y="5340350"/>
            <a:ext cx="1295400" cy="1143000"/>
            <a:chOff x="720" y="1776"/>
            <a:chExt cx="816" cy="720"/>
          </a:xfrm>
        </p:grpSpPr>
        <p:sp>
          <p:nvSpPr>
            <p:cNvPr id="2133" name="Google Shape;2133;p103"/>
            <p:cNvSpPr/>
            <p:nvPr/>
          </p:nvSpPr>
          <p:spPr>
            <a:xfrm>
              <a:off x="720" y="1776"/>
              <a:ext cx="816" cy="72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2134" name="Google Shape;2134;p103"/>
            <p:cNvSpPr txBox="1"/>
            <p:nvPr/>
          </p:nvSpPr>
          <p:spPr>
            <a:xfrm>
              <a:off x="816" y="1968"/>
              <a:ext cx="576"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Arial"/>
                  <a:ea typeface="Arial"/>
                  <a:cs typeface="Arial"/>
                  <a:sym typeface="Arial"/>
                </a:rPr>
                <a:t>   F</a:t>
              </a:r>
              <a:endParaRPr/>
            </a:p>
          </p:txBody>
        </p:sp>
      </p:grpSp>
      <p:grpSp>
        <p:nvGrpSpPr>
          <p:cNvPr id="2135" name="Google Shape;2135;p103"/>
          <p:cNvGrpSpPr/>
          <p:nvPr/>
        </p:nvGrpSpPr>
        <p:grpSpPr>
          <a:xfrm>
            <a:off x="7620000" y="1066800"/>
            <a:ext cx="1295400" cy="1143000"/>
            <a:chOff x="720" y="1776"/>
            <a:chExt cx="816" cy="720"/>
          </a:xfrm>
        </p:grpSpPr>
        <p:sp>
          <p:nvSpPr>
            <p:cNvPr id="2136" name="Google Shape;2136;p103"/>
            <p:cNvSpPr/>
            <p:nvPr/>
          </p:nvSpPr>
          <p:spPr>
            <a:xfrm>
              <a:off x="720" y="1776"/>
              <a:ext cx="816" cy="72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2137" name="Google Shape;2137;p103"/>
            <p:cNvSpPr txBox="1"/>
            <p:nvPr/>
          </p:nvSpPr>
          <p:spPr>
            <a:xfrm>
              <a:off x="816" y="1968"/>
              <a:ext cx="576"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Arial"/>
                  <a:ea typeface="Arial"/>
                  <a:cs typeface="Arial"/>
                  <a:sym typeface="Arial"/>
                </a:rPr>
                <a:t>   E</a:t>
              </a:r>
              <a:endParaRPr/>
            </a:p>
          </p:txBody>
        </p:sp>
      </p:grpSp>
      <p:grpSp>
        <p:nvGrpSpPr>
          <p:cNvPr id="2138" name="Google Shape;2138;p103"/>
          <p:cNvGrpSpPr/>
          <p:nvPr/>
        </p:nvGrpSpPr>
        <p:grpSpPr>
          <a:xfrm>
            <a:off x="5562600" y="2971800"/>
            <a:ext cx="1295400" cy="1143000"/>
            <a:chOff x="720" y="1776"/>
            <a:chExt cx="816" cy="720"/>
          </a:xfrm>
        </p:grpSpPr>
        <p:sp>
          <p:nvSpPr>
            <p:cNvPr id="2139" name="Google Shape;2139;p103"/>
            <p:cNvSpPr/>
            <p:nvPr/>
          </p:nvSpPr>
          <p:spPr>
            <a:xfrm>
              <a:off x="720" y="1776"/>
              <a:ext cx="816" cy="72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2140" name="Google Shape;2140;p103"/>
            <p:cNvSpPr txBox="1"/>
            <p:nvPr/>
          </p:nvSpPr>
          <p:spPr>
            <a:xfrm>
              <a:off x="816" y="1968"/>
              <a:ext cx="576"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Arial"/>
                  <a:ea typeface="Arial"/>
                  <a:cs typeface="Arial"/>
                  <a:sym typeface="Arial"/>
                </a:rPr>
                <a:t>   D</a:t>
              </a:r>
              <a:endParaRPr/>
            </a:p>
          </p:txBody>
        </p:sp>
      </p:grpSp>
      <p:grpSp>
        <p:nvGrpSpPr>
          <p:cNvPr id="2141" name="Google Shape;2141;p103"/>
          <p:cNvGrpSpPr/>
          <p:nvPr/>
        </p:nvGrpSpPr>
        <p:grpSpPr>
          <a:xfrm>
            <a:off x="3581400" y="5334000"/>
            <a:ext cx="1295400" cy="1143000"/>
            <a:chOff x="720" y="1776"/>
            <a:chExt cx="816" cy="720"/>
          </a:xfrm>
        </p:grpSpPr>
        <p:sp>
          <p:nvSpPr>
            <p:cNvPr id="2142" name="Google Shape;2142;p103"/>
            <p:cNvSpPr/>
            <p:nvPr/>
          </p:nvSpPr>
          <p:spPr>
            <a:xfrm>
              <a:off x="720" y="1776"/>
              <a:ext cx="816" cy="72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2143" name="Google Shape;2143;p103"/>
            <p:cNvSpPr txBox="1"/>
            <p:nvPr/>
          </p:nvSpPr>
          <p:spPr>
            <a:xfrm>
              <a:off x="816" y="1968"/>
              <a:ext cx="576"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Arial"/>
                  <a:ea typeface="Arial"/>
                  <a:cs typeface="Arial"/>
                  <a:sym typeface="Arial"/>
                </a:rPr>
                <a:t>   C</a:t>
              </a:r>
              <a:endParaRPr/>
            </a:p>
          </p:txBody>
        </p:sp>
      </p:grpSp>
      <p:grpSp>
        <p:nvGrpSpPr>
          <p:cNvPr id="2144" name="Google Shape;2144;p103"/>
          <p:cNvGrpSpPr/>
          <p:nvPr/>
        </p:nvGrpSpPr>
        <p:grpSpPr>
          <a:xfrm>
            <a:off x="3581400" y="1143000"/>
            <a:ext cx="1295400" cy="1143000"/>
            <a:chOff x="720" y="1776"/>
            <a:chExt cx="816" cy="720"/>
          </a:xfrm>
        </p:grpSpPr>
        <p:sp>
          <p:nvSpPr>
            <p:cNvPr id="2145" name="Google Shape;2145;p103"/>
            <p:cNvSpPr/>
            <p:nvPr/>
          </p:nvSpPr>
          <p:spPr>
            <a:xfrm>
              <a:off x="720" y="1776"/>
              <a:ext cx="816" cy="72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Arial"/>
                <a:ea typeface="Arial"/>
                <a:cs typeface="Arial"/>
                <a:sym typeface="Arial"/>
              </a:endParaRPr>
            </a:p>
          </p:txBody>
        </p:sp>
        <p:sp>
          <p:nvSpPr>
            <p:cNvPr id="2146" name="Google Shape;2146;p103"/>
            <p:cNvSpPr txBox="1"/>
            <p:nvPr/>
          </p:nvSpPr>
          <p:spPr>
            <a:xfrm>
              <a:off x="816" y="1968"/>
              <a:ext cx="576"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Arial"/>
                  <a:ea typeface="Arial"/>
                  <a:cs typeface="Arial"/>
                  <a:sym typeface="Arial"/>
                </a:rPr>
                <a:t>   B</a:t>
              </a:r>
              <a:endParaRPr/>
            </a:p>
          </p:txBody>
        </p:sp>
      </p:grpSp>
      <p:cxnSp>
        <p:nvCxnSpPr>
          <p:cNvPr id="2147" name="Google Shape;2147;p103"/>
          <p:cNvCxnSpPr/>
          <p:nvPr/>
        </p:nvCxnSpPr>
        <p:spPr>
          <a:xfrm rot="10800000" flipH="1">
            <a:off x="2743200" y="2057400"/>
            <a:ext cx="914400" cy="914400"/>
          </a:xfrm>
          <a:prstGeom prst="straightConnector1">
            <a:avLst/>
          </a:prstGeom>
          <a:noFill/>
          <a:ln w="9525" cap="flat" cmpd="sng">
            <a:solidFill>
              <a:schemeClr val="dk1"/>
            </a:solidFill>
            <a:prstDash val="solid"/>
            <a:miter lim="800000"/>
            <a:headEnd type="none" w="med" len="med"/>
            <a:tailEnd type="triangle" w="med" len="med"/>
          </a:ln>
        </p:spPr>
      </p:cxnSp>
      <p:cxnSp>
        <p:nvCxnSpPr>
          <p:cNvPr id="2148" name="Google Shape;2148;p103"/>
          <p:cNvCxnSpPr/>
          <p:nvPr/>
        </p:nvCxnSpPr>
        <p:spPr>
          <a:xfrm>
            <a:off x="2514600" y="3962400"/>
            <a:ext cx="1219200" cy="1600200"/>
          </a:xfrm>
          <a:prstGeom prst="straightConnector1">
            <a:avLst/>
          </a:prstGeom>
          <a:noFill/>
          <a:ln w="9525" cap="flat" cmpd="sng">
            <a:solidFill>
              <a:schemeClr val="dk1"/>
            </a:solidFill>
            <a:prstDash val="solid"/>
            <a:miter lim="800000"/>
            <a:headEnd type="none" w="med" len="med"/>
            <a:tailEnd type="triangle" w="med" len="med"/>
          </a:ln>
        </p:spPr>
      </p:cxnSp>
      <p:cxnSp>
        <p:nvCxnSpPr>
          <p:cNvPr id="2149" name="Google Shape;2149;p103"/>
          <p:cNvCxnSpPr/>
          <p:nvPr/>
        </p:nvCxnSpPr>
        <p:spPr>
          <a:xfrm>
            <a:off x="4724400" y="2057400"/>
            <a:ext cx="990600" cy="1143000"/>
          </a:xfrm>
          <a:prstGeom prst="straightConnector1">
            <a:avLst/>
          </a:prstGeom>
          <a:noFill/>
          <a:ln w="9525" cap="flat" cmpd="sng">
            <a:solidFill>
              <a:schemeClr val="dk1"/>
            </a:solidFill>
            <a:prstDash val="solid"/>
            <a:miter lim="800000"/>
            <a:headEnd type="none" w="med" len="med"/>
            <a:tailEnd type="triangle" w="med" len="med"/>
          </a:ln>
        </p:spPr>
      </p:cxnSp>
      <p:cxnSp>
        <p:nvCxnSpPr>
          <p:cNvPr id="2150" name="Google Shape;2150;p103"/>
          <p:cNvCxnSpPr/>
          <p:nvPr/>
        </p:nvCxnSpPr>
        <p:spPr>
          <a:xfrm rot="10800000" flipH="1">
            <a:off x="4648200" y="4038600"/>
            <a:ext cx="1295400" cy="1447800"/>
          </a:xfrm>
          <a:prstGeom prst="straightConnector1">
            <a:avLst/>
          </a:prstGeom>
          <a:noFill/>
          <a:ln w="9525" cap="flat" cmpd="sng">
            <a:solidFill>
              <a:schemeClr val="dk1"/>
            </a:solidFill>
            <a:prstDash val="solid"/>
            <a:miter lim="800000"/>
            <a:headEnd type="none" w="med" len="med"/>
            <a:tailEnd type="triangle" w="med" len="med"/>
          </a:ln>
        </p:spPr>
      </p:cxnSp>
      <p:cxnSp>
        <p:nvCxnSpPr>
          <p:cNvPr id="2151" name="Google Shape;2151;p103"/>
          <p:cNvCxnSpPr/>
          <p:nvPr/>
        </p:nvCxnSpPr>
        <p:spPr>
          <a:xfrm>
            <a:off x="4876800" y="5943600"/>
            <a:ext cx="28194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2152" name="Google Shape;2152;p103"/>
          <p:cNvCxnSpPr/>
          <p:nvPr/>
        </p:nvCxnSpPr>
        <p:spPr>
          <a:xfrm rot="10800000" flipH="1">
            <a:off x="6629400" y="2057400"/>
            <a:ext cx="1143000" cy="1066800"/>
          </a:xfrm>
          <a:prstGeom prst="straightConnector1">
            <a:avLst/>
          </a:prstGeom>
          <a:noFill/>
          <a:ln w="9525" cap="flat" cmpd="sng">
            <a:solidFill>
              <a:schemeClr val="dk1"/>
            </a:solidFill>
            <a:prstDash val="solid"/>
            <a:miter lim="800000"/>
            <a:headEnd type="none" w="med" len="med"/>
            <a:tailEnd type="triangle" w="med" len="med"/>
          </a:ln>
        </p:spPr>
      </p:cxnSp>
      <p:cxnSp>
        <p:nvCxnSpPr>
          <p:cNvPr id="2153" name="Google Shape;2153;p103"/>
          <p:cNvCxnSpPr/>
          <p:nvPr/>
        </p:nvCxnSpPr>
        <p:spPr>
          <a:xfrm rot="10800000" flipH="1">
            <a:off x="8686800" y="3962400"/>
            <a:ext cx="838200" cy="1524000"/>
          </a:xfrm>
          <a:prstGeom prst="straightConnector1">
            <a:avLst/>
          </a:prstGeom>
          <a:noFill/>
          <a:ln w="9525" cap="flat" cmpd="sng">
            <a:solidFill>
              <a:schemeClr val="dk1"/>
            </a:solidFill>
            <a:prstDash val="solid"/>
            <a:miter lim="800000"/>
            <a:headEnd type="none" w="med" len="med"/>
            <a:tailEnd type="triangle" w="med" len="med"/>
          </a:ln>
        </p:spPr>
      </p:cxnSp>
      <p:cxnSp>
        <p:nvCxnSpPr>
          <p:cNvPr id="2154" name="Google Shape;2154;p103"/>
          <p:cNvCxnSpPr/>
          <p:nvPr/>
        </p:nvCxnSpPr>
        <p:spPr>
          <a:xfrm>
            <a:off x="8839200" y="1905000"/>
            <a:ext cx="685800" cy="1066800"/>
          </a:xfrm>
          <a:prstGeom prst="straightConnector1">
            <a:avLst/>
          </a:prstGeom>
          <a:noFill/>
          <a:ln w="9525" cap="flat" cmpd="sng">
            <a:solidFill>
              <a:schemeClr val="dk1"/>
            </a:solidFill>
            <a:prstDash val="solid"/>
            <a:miter lim="800000"/>
            <a:headEnd type="none" w="med" len="med"/>
            <a:tailEnd type="triangle" w="med" len="med"/>
          </a:ln>
        </p:spPr>
      </p:cxnSp>
      <p:cxnSp>
        <p:nvCxnSpPr>
          <p:cNvPr id="2155" name="Google Shape;2155;p103"/>
          <p:cNvCxnSpPr/>
          <p:nvPr/>
        </p:nvCxnSpPr>
        <p:spPr>
          <a:xfrm>
            <a:off x="4876800" y="1600200"/>
            <a:ext cx="27432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2156" name="Google Shape;2156;p103"/>
          <p:cNvCxnSpPr/>
          <p:nvPr/>
        </p:nvCxnSpPr>
        <p:spPr>
          <a:xfrm>
            <a:off x="6858000" y="3505200"/>
            <a:ext cx="2286000" cy="0"/>
          </a:xfrm>
          <a:prstGeom prst="straightConnector1">
            <a:avLst/>
          </a:prstGeom>
          <a:noFill/>
          <a:ln w="9525" cap="flat" cmpd="sng">
            <a:solidFill>
              <a:schemeClr val="dk1"/>
            </a:solidFill>
            <a:prstDash val="solid"/>
            <a:miter lim="800000"/>
            <a:headEnd type="none" w="med" len="med"/>
            <a:tailEnd type="triangle" w="med" len="med"/>
          </a:ln>
        </p:spPr>
      </p:cxnSp>
      <p:sp>
        <p:nvSpPr>
          <p:cNvPr id="2" name="TextBox 1">
            <a:extLst>
              <a:ext uri="{FF2B5EF4-FFF2-40B4-BE49-F238E27FC236}">
                <a16:creationId xmlns:a16="http://schemas.microsoft.com/office/drawing/2014/main" id="{F43479DE-B4C1-3FB2-7DB0-A87CC3863B73}"/>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DEPLOYMENT OF RESOURCES</a:t>
            </a:r>
            <a:endParaRPr lang="en-IN" sz="2400" b="1" dirty="0">
              <a:highlight>
                <a:srgbClr val="FFFF00"/>
              </a:highlight>
              <a:latin typeface="Maiandra GD" panose="020E0502030308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grpSp>
        <p:nvGrpSpPr>
          <p:cNvPr id="2161" name="Google Shape;2161;p104"/>
          <p:cNvGrpSpPr/>
          <p:nvPr/>
        </p:nvGrpSpPr>
        <p:grpSpPr>
          <a:xfrm>
            <a:off x="2209800" y="609600"/>
            <a:ext cx="7772400" cy="5867400"/>
            <a:chOff x="336" y="288"/>
            <a:chExt cx="4896" cy="3696"/>
          </a:xfrm>
        </p:grpSpPr>
        <p:sp>
          <p:nvSpPr>
            <p:cNvPr id="2162" name="Google Shape;2162;p104"/>
            <p:cNvSpPr txBox="1"/>
            <p:nvPr/>
          </p:nvSpPr>
          <p:spPr>
            <a:xfrm>
              <a:off x="1435" y="1261"/>
              <a:ext cx="1299" cy="94"/>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63" name="Google Shape;2163;p104"/>
            <p:cNvSpPr txBox="1"/>
            <p:nvPr/>
          </p:nvSpPr>
          <p:spPr>
            <a:xfrm>
              <a:off x="1435" y="1261"/>
              <a:ext cx="999" cy="188"/>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64" name="Google Shape;2164;p104"/>
            <p:cNvSpPr txBox="1"/>
            <p:nvPr/>
          </p:nvSpPr>
          <p:spPr>
            <a:xfrm>
              <a:off x="2135" y="1544"/>
              <a:ext cx="1199" cy="188"/>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65" name="Google Shape;2165;p104"/>
            <p:cNvSpPr txBox="1"/>
            <p:nvPr/>
          </p:nvSpPr>
          <p:spPr>
            <a:xfrm>
              <a:off x="2334" y="1544"/>
              <a:ext cx="1099" cy="282"/>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66" name="Google Shape;2166;p104"/>
            <p:cNvSpPr txBox="1"/>
            <p:nvPr/>
          </p:nvSpPr>
          <p:spPr>
            <a:xfrm>
              <a:off x="2234" y="2015"/>
              <a:ext cx="1199" cy="188"/>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67" name="Google Shape;2167;p104"/>
            <p:cNvSpPr txBox="1"/>
            <p:nvPr/>
          </p:nvSpPr>
          <p:spPr>
            <a:xfrm>
              <a:off x="2634" y="2015"/>
              <a:ext cx="999" cy="471"/>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68" name="Google Shape;2168;p104"/>
            <p:cNvSpPr txBox="1"/>
            <p:nvPr/>
          </p:nvSpPr>
          <p:spPr>
            <a:xfrm>
              <a:off x="3433" y="2769"/>
              <a:ext cx="700" cy="94"/>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69" name="Google Shape;2169;p104"/>
            <p:cNvSpPr txBox="1"/>
            <p:nvPr/>
          </p:nvSpPr>
          <p:spPr>
            <a:xfrm>
              <a:off x="3633" y="2769"/>
              <a:ext cx="800" cy="188"/>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2170" name="Google Shape;2170;p104"/>
            <p:cNvCxnSpPr/>
            <p:nvPr/>
          </p:nvCxnSpPr>
          <p:spPr>
            <a:xfrm>
              <a:off x="1435" y="948"/>
              <a:ext cx="3797" cy="0"/>
            </a:xfrm>
            <a:prstGeom prst="straightConnector1">
              <a:avLst/>
            </a:prstGeom>
            <a:noFill/>
            <a:ln w="19050" cap="flat" cmpd="sng">
              <a:solidFill>
                <a:srgbClr val="000000"/>
              </a:solidFill>
              <a:prstDash val="solid"/>
              <a:miter lim="800000"/>
              <a:headEnd type="none" w="med" len="med"/>
              <a:tailEnd type="none" w="med" len="med"/>
            </a:ln>
          </p:spPr>
        </p:cxnSp>
        <p:sp>
          <p:nvSpPr>
            <p:cNvPr id="2171" name="Google Shape;2171;p104"/>
            <p:cNvSpPr/>
            <p:nvPr/>
          </p:nvSpPr>
          <p:spPr>
            <a:xfrm>
              <a:off x="702" y="1136"/>
              <a:ext cx="1" cy="841"/>
            </a:xfrm>
            <a:custGeom>
              <a:avLst/>
              <a:gdLst/>
              <a:ahLst/>
              <a:cxnLst/>
              <a:rect l="l" t="t" r="r" b="b"/>
              <a:pathLst>
                <a:path w="1" h="1605" extrusionOk="0">
                  <a:moveTo>
                    <a:pt x="0" y="0"/>
                  </a:moveTo>
                  <a:lnTo>
                    <a:pt x="0" y="1605"/>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72" name="Google Shape;2172;p104"/>
            <p:cNvSpPr/>
            <p:nvPr/>
          </p:nvSpPr>
          <p:spPr>
            <a:xfrm>
              <a:off x="696" y="2495"/>
              <a:ext cx="6" cy="997"/>
            </a:xfrm>
            <a:custGeom>
              <a:avLst/>
              <a:gdLst/>
              <a:ahLst/>
              <a:cxnLst/>
              <a:rect l="l" t="t" r="r" b="b"/>
              <a:pathLst>
                <a:path w="6" h="997" extrusionOk="0">
                  <a:moveTo>
                    <a:pt x="6" y="0"/>
                  </a:moveTo>
                  <a:lnTo>
                    <a:pt x="0" y="997"/>
                  </a:lnTo>
                </a:path>
              </a:pathLst>
            </a:custGeom>
            <a:noFill/>
            <a:ln w="19050" cap="flat" cmpd="sng">
              <a:solidFill>
                <a:srgbClr val="000000"/>
              </a:solidFill>
              <a:prstDash val="solid"/>
              <a:round/>
              <a:headEnd type="none" w="med" len="med"/>
              <a:tailEnd type="triangl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73" name="Google Shape;2173;p104"/>
            <p:cNvSpPr txBox="1"/>
            <p:nvPr/>
          </p:nvSpPr>
          <p:spPr>
            <a:xfrm>
              <a:off x="336" y="1984"/>
              <a:ext cx="999" cy="377"/>
            </a:xfrm>
            <a:prstGeom prst="rect">
              <a:avLst/>
            </a:prstGeom>
            <a:no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Person-Hour Loading</a:t>
              </a:r>
              <a:endParaRPr/>
            </a:p>
          </p:txBody>
        </p:sp>
        <p:cxnSp>
          <p:nvCxnSpPr>
            <p:cNvPr id="2174" name="Google Shape;2174;p104"/>
            <p:cNvCxnSpPr/>
            <p:nvPr/>
          </p:nvCxnSpPr>
          <p:spPr>
            <a:xfrm>
              <a:off x="4433" y="3115"/>
              <a:ext cx="0" cy="189"/>
            </a:xfrm>
            <a:prstGeom prst="straightConnector1">
              <a:avLst/>
            </a:prstGeom>
            <a:noFill/>
            <a:ln w="19050" cap="flat" cmpd="sng">
              <a:solidFill>
                <a:srgbClr val="000000"/>
              </a:solidFill>
              <a:prstDash val="solid"/>
              <a:miter lim="800000"/>
              <a:headEnd type="none" w="med" len="med"/>
              <a:tailEnd type="none" w="med" len="med"/>
            </a:ln>
          </p:spPr>
        </p:cxnSp>
        <p:cxnSp>
          <p:nvCxnSpPr>
            <p:cNvPr id="2175" name="Google Shape;2175;p104"/>
            <p:cNvCxnSpPr/>
            <p:nvPr/>
          </p:nvCxnSpPr>
          <p:spPr>
            <a:xfrm>
              <a:off x="4433" y="3115"/>
              <a:ext cx="499" cy="0"/>
            </a:xfrm>
            <a:prstGeom prst="straightConnector1">
              <a:avLst/>
            </a:prstGeom>
            <a:noFill/>
            <a:ln w="19050" cap="flat" cmpd="sng">
              <a:solidFill>
                <a:srgbClr val="000000"/>
              </a:solidFill>
              <a:prstDash val="solid"/>
              <a:miter lim="800000"/>
              <a:headEnd type="none" w="med" len="med"/>
              <a:tailEnd type="none" w="med" len="med"/>
            </a:ln>
          </p:spPr>
        </p:cxnSp>
        <p:cxnSp>
          <p:nvCxnSpPr>
            <p:cNvPr id="2176" name="Google Shape;2176;p104"/>
            <p:cNvCxnSpPr/>
            <p:nvPr/>
          </p:nvCxnSpPr>
          <p:spPr>
            <a:xfrm>
              <a:off x="4433" y="3304"/>
              <a:ext cx="599" cy="0"/>
            </a:xfrm>
            <a:prstGeom prst="straightConnector1">
              <a:avLst/>
            </a:prstGeom>
            <a:noFill/>
            <a:ln w="19050" cap="flat" cmpd="sng">
              <a:solidFill>
                <a:srgbClr val="000000"/>
              </a:solidFill>
              <a:prstDash val="solid"/>
              <a:miter lim="800000"/>
              <a:headEnd type="none" w="med" len="med"/>
              <a:tailEnd type="none" w="med" len="med"/>
            </a:ln>
          </p:spPr>
        </p:cxnSp>
        <p:sp>
          <p:nvSpPr>
            <p:cNvPr id="2177" name="Google Shape;2177;p104"/>
            <p:cNvSpPr/>
            <p:nvPr/>
          </p:nvSpPr>
          <p:spPr>
            <a:xfrm>
              <a:off x="4932" y="3115"/>
              <a:ext cx="112" cy="184"/>
            </a:xfrm>
            <a:custGeom>
              <a:avLst/>
              <a:gdLst/>
              <a:ahLst/>
              <a:cxnLst/>
              <a:rect l="l" t="t" r="r" b="b"/>
              <a:pathLst>
                <a:path w="201" h="350" extrusionOk="0">
                  <a:moveTo>
                    <a:pt x="0" y="0"/>
                  </a:moveTo>
                  <a:cubicBezTo>
                    <a:pt x="20" y="60"/>
                    <a:pt x="40" y="120"/>
                    <a:pt x="60" y="180"/>
                  </a:cubicBezTo>
                  <a:cubicBezTo>
                    <a:pt x="65" y="195"/>
                    <a:pt x="90" y="190"/>
                    <a:pt x="105" y="195"/>
                  </a:cubicBezTo>
                  <a:cubicBezTo>
                    <a:pt x="125" y="225"/>
                    <a:pt x="156" y="250"/>
                    <a:pt x="165" y="285"/>
                  </a:cubicBezTo>
                  <a:cubicBezTo>
                    <a:pt x="181" y="350"/>
                    <a:pt x="201" y="345"/>
                    <a:pt x="165" y="345"/>
                  </a:cubicBez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sp>
          <p:nvSpPr>
            <p:cNvPr id="2178" name="Google Shape;2178;p104"/>
            <p:cNvSpPr txBox="1"/>
            <p:nvPr/>
          </p:nvSpPr>
          <p:spPr>
            <a:xfrm>
              <a:off x="3633" y="3115"/>
              <a:ext cx="900" cy="283"/>
            </a:xfrm>
            <a:prstGeom prst="rect">
              <a:avLst/>
            </a:prstGeom>
            <a:noFill/>
            <a:ln>
              <a:noFill/>
            </a:ln>
          </p:spPr>
          <p:txBody>
            <a:bodyPr spcFirstLastPara="1" wrap="square" lIns="91425" tIns="45700" rIns="91425" bIns="45700" anchor="t" anchorCtr="0">
              <a:noAutofit/>
            </a:bodyPr>
            <a:lstStyle/>
            <a:p>
              <a:pPr>
                <a:buClr>
                  <a:schemeClr val="dk1"/>
                </a:buClr>
                <a:buSzPts val="1400"/>
              </a:pPr>
              <a:r>
                <a:rPr lang="en-US" sz="1400" b="1">
                  <a:solidFill>
                    <a:schemeClr val="dk1"/>
                  </a:solidFill>
                  <a:latin typeface="Times New Roman"/>
                  <a:ea typeface="Times New Roman"/>
                  <a:cs typeface="Times New Roman"/>
                  <a:sym typeface="Times New Roman"/>
                </a:rPr>
                <a:t>Maintenance</a:t>
              </a:r>
              <a:endParaRPr/>
            </a:p>
          </p:txBody>
        </p:sp>
        <p:sp>
          <p:nvSpPr>
            <p:cNvPr id="2179" name="Google Shape;2179;p104"/>
            <p:cNvSpPr txBox="1"/>
            <p:nvPr/>
          </p:nvSpPr>
          <p:spPr>
            <a:xfrm>
              <a:off x="2434" y="2644"/>
              <a:ext cx="999" cy="377"/>
            </a:xfrm>
            <a:prstGeom prst="rect">
              <a:avLst/>
            </a:prstGeom>
            <a:noFill/>
            <a:ln>
              <a:noFill/>
            </a:ln>
          </p:spPr>
          <p:txBody>
            <a:bodyPr spcFirstLastPara="1" wrap="square" lIns="91425" tIns="45700" rIns="91425" bIns="45700" anchor="t" anchorCtr="0">
              <a:noAutofit/>
            </a:bodyPr>
            <a:lstStyle/>
            <a:p>
              <a:pPr>
                <a:buClr>
                  <a:schemeClr val="dk1"/>
                </a:buClr>
                <a:buSzPts val="1400"/>
              </a:pPr>
              <a:r>
                <a:rPr lang="en-US" sz="1400" b="1">
                  <a:solidFill>
                    <a:schemeClr val="dk1"/>
                  </a:solidFill>
                  <a:latin typeface="Times New Roman"/>
                  <a:ea typeface="Times New Roman"/>
                  <a:cs typeface="Times New Roman"/>
                  <a:sym typeface="Times New Roman"/>
                </a:rPr>
                <a:t>Integration &amp; System Testing</a:t>
              </a:r>
              <a:endParaRPr/>
            </a:p>
          </p:txBody>
        </p:sp>
        <p:sp>
          <p:nvSpPr>
            <p:cNvPr id="2180" name="Google Shape;2180;p104"/>
            <p:cNvSpPr txBox="1"/>
            <p:nvPr/>
          </p:nvSpPr>
          <p:spPr>
            <a:xfrm>
              <a:off x="1435" y="1890"/>
              <a:ext cx="899" cy="377"/>
            </a:xfrm>
            <a:prstGeom prst="rect">
              <a:avLst/>
            </a:prstGeom>
            <a:noFill/>
            <a:ln>
              <a:noFill/>
            </a:ln>
          </p:spPr>
          <p:txBody>
            <a:bodyPr spcFirstLastPara="1" wrap="square" lIns="91425" tIns="45700" rIns="91425" bIns="45700" anchor="t" anchorCtr="0">
              <a:noAutofit/>
            </a:bodyPr>
            <a:lstStyle/>
            <a:p>
              <a:pPr>
                <a:buClr>
                  <a:schemeClr val="dk1"/>
                </a:buClr>
                <a:buSzPts val="1400"/>
              </a:pPr>
              <a:r>
                <a:rPr lang="en-US" sz="1400" b="1">
                  <a:solidFill>
                    <a:schemeClr val="dk1"/>
                  </a:solidFill>
                  <a:latin typeface="Times New Roman"/>
                  <a:ea typeface="Times New Roman"/>
                  <a:cs typeface="Times New Roman"/>
                  <a:sym typeface="Times New Roman"/>
                </a:rPr>
                <a:t>Coding &amp; Unit Testing</a:t>
              </a:r>
              <a:endParaRPr/>
            </a:p>
          </p:txBody>
        </p:sp>
        <p:sp>
          <p:nvSpPr>
            <p:cNvPr id="2181" name="Google Shape;2181;p104"/>
            <p:cNvSpPr txBox="1"/>
            <p:nvPr/>
          </p:nvSpPr>
          <p:spPr>
            <a:xfrm>
              <a:off x="836" y="1230"/>
              <a:ext cx="699" cy="283"/>
            </a:xfrm>
            <a:prstGeom prst="rect">
              <a:avLst/>
            </a:prstGeom>
            <a:noFill/>
            <a:ln>
              <a:noFill/>
            </a:ln>
          </p:spPr>
          <p:txBody>
            <a:bodyPr spcFirstLastPara="1" wrap="square" lIns="91425" tIns="45700" rIns="91425" bIns="45700" anchor="t" anchorCtr="0">
              <a:noAutofit/>
            </a:bodyPr>
            <a:lstStyle/>
            <a:p>
              <a:pPr>
                <a:buClr>
                  <a:schemeClr val="dk1"/>
                </a:buClr>
                <a:buSzPts val="1400"/>
              </a:pPr>
              <a:r>
                <a:rPr lang="en-US" sz="1400" b="1">
                  <a:solidFill>
                    <a:schemeClr val="dk1"/>
                  </a:solidFill>
                  <a:latin typeface="Times New Roman"/>
                  <a:ea typeface="Times New Roman"/>
                  <a:cs typeface="Times New Roman"/>
                  <a:sym typeface="Times New Roman"/>
                </a:rPr>
                <a:t>Analysis</a:t>
              </a:r>
              <a:endParaRPr/>
            </a:p>
          </p:txBody>
        </p:sp>
        <p:sp>
          <p:nvSpPr>
            <p:cNvPr id="2182" name="Google Shape;2182;p104"/>
            <p:cNvSpPr/>
            <p:nvPr/>
          </p:nvSpPr>
          <p:spPr>
            <a:xfrm>
              <a:off x="1435" y="838"/>
              <a:ext cx="1" cy="204"/>
            </a:xfrm>
            <a:custGeom>
              <a:avLst/>
              <a:gdLst/>
              <a:ahLst/>
              <a:cxnLst/>
              <a:rect l="l" t="t" r="r" b="b"/>
              <a:pathLst>
                <a:path w="1" h="390" extrusionOk="0">
                  <a:moveTo>
                    <a:pt x="0" y="0"/>
                  </a:moveTo>
                  <a:lnTo>
                    <a:pt x="1" y="390"/>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p:txBody>
        </p:sp>
        <p:cxnSp>
          <p:nvCxnSpPr>
            <p:cNvPr id="2183" name="Google Shape;2183;p104"/>
            <p:cNvCxnSpPr/>
            <p:nvPr/>
          </p:nvCxnSpPr>
          <p:spPr>
            <a:xfrm>
              <a:off x="1535"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84" name="Google Shape;2184;p104"/>
            <p:cNvCxnSpPr/>
            <p:nvPr/>
          </p:nvCxnSpPr>
          <p:spPr>
            <a:xfrm>
              <a:off x="1635"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85" name="Google Shape;2185;p104"/>
            <p:cNvCxnSpPr/>
            <p:nvPr/>
          </p:nvCxnSpPr>
          <p:spPr>
            <a:xfrm>
              <a:off x="1735"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86" name="Google Shape;2186;p104"/>
            <p:cNvCxnSpPr/>
            <p:nvPr/>
          </p:nvCxnSpPr>
          <p:spPr>
            <a:xfrm>
              <a:off x="1835"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87" name="Google Shape;2187;p104"/>
            <p:cNvCxnSpPr/>
            <p:nvPr/>
          </p:nvCxnSpPr>
          <p:spPr>
            <a:xfrm>
              <a:off x="1935"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88" name="Google Shape;2188;p104"/>
            <p:cNvCxnSpPr/>
            <p:nvPr/>
          </p:nvCxnSpPr>
          <p:spPr>
            <a:xfrm>
              <a:off x="2035"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89" name="Google Shape;2189;p104"/>
            <p:cNvCxnSpPr/>
            <p:nvPr/>
          </p:nvCxnSpPr>
          <p:spPr>
            <a:xfrm>
              <a:off x="2135" y="853"/>
              <a:ext cx="0" cy="189"/>
            </a:xfrm>
            <a:prstGeom prst="straightConnector1">
              <a:avLst/>
            </a:prstGeom>
            <a:noFill/>
            <a:ln w="19050" cap="flat" cmpd="sng">
              <a:solidFill>
                <a:srgbClr val="000000"/>
              </a:solidFill>
              <a:prstDash val="solid"/>
              <a:miter lim="800000"/>
              <a:headEnd type="none" w="med" len="med"/>
              <a:tailEnd type="none" w="med" len="med"/>
            </a:ln>
          </p:spPr>
        </p:cxnSp>
        <p:cxnSp>
          <p:nvCxnSpPr>
            <p:cNvPr id="2190" name="Google Shape;2190;p104"/>
            <p:cNvCxnSpPr/>
            <p:nvPr/>
          </p:nvCxnSpPr>
          <p:spPr>
            <a:xfrm>
              <a:off x="22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91" name="Google Shape;2191;p104"/>
            <p:cNvCxnSpPr/>
            <p:nvPr/>
          </p:nvCxnSpPr>
          <p:spPr>
            <a:xfrm>
              <a:off x="23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92" name="Google Shape;2192;p104"/>
            <p:cNvCxnSpPr/>
            <p:nvPr/>
          </p:nvCxnSpPr>
          <p:spPr>
            <a:xfrm>
              <a:off x="24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93" name="Google Shape;2193;p104"/>
            <p:cNvCxnSpPr/>
            <p:nvPr/>
          </p:nvCxnSpPr>
          <p:spPr>
            <a:xfrm>
              <a:off x="25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94" name="Google Shape;2194;p104"/>
            <p:cNvCxnSpPr/>
            <p:nvPr/>
          </p:nvCxnSpPr>
          <p:spPr>
            <a:xfrm>
              <a:off x="26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95" name="Google Shape;2195;p104"/>
            <p:cNvCxnSpPr/>
            <p:nvPr/>
          </p:nvCxnSpPr>
          <p:spPr>
            <a:xfrm>
              <a:off x="3533" y="853"/>
              <a:ext cx="0" cy="189"/>
            </a:xfrm>
            <a:prstGeom prst="straightConnector1">
              <a:avLst/>
            </a:prstGeom>
            <a:noFill/>
            <a:ln w="19050" cap="flat" cmpd="sng">
              <a:solidFill>
                <a:srgbClr val="000000"/>
              </a:solidFill>
              <a:prstDash val="solid"/>
              <a:miter lim="800000"/>
              <a:headEnd type="none" w="med" len="med"/>
              <a:tailEnd type="none" w="med" len="med"/>
            </a:ln>
          </p:spPr>
        </p:cxnSp>
        <p:cxnSp>
          <p:nvCxnSpPr>
            <p:cNvPr id="2196" name="Google Shape;2196;p104"/>
            <p:cNvCxnSpPr/>
            <p:nvPr/>
          </p:nvCxnSpPr>
          <p:spPr>
            <a:xfrm>
              <a:off x="34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97" name="Google Shape;2197;p104"/>
            <p:cNvCxnSpPr/>
            <p:nvPr/>
          </p:nvCxnSpPr>
          <p:spPr>
            <a:xfrm>
              <a:off x="33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98" name="Google Shape;2198;p104"/>
            <p:cNvCxnSpPr/>
            <p:nvPr/>
          </p:nvCxnSpPr>
          <p:spPr>
            <a:xfrm>
              <a:off x="32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199" name="Google Shape;2199;p104"/>
            <p:cNvCxnSpPr/>
            <p:nvPr/>
          </p:nvCxnSpPr>
          <p:spPr>
            <a:xfrm>
              <a:off x="31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00" name="Google Shape;2200;p104"/>
            <p:cNvCxnSpPr/>
            <p:nvPr/>
          </p:nvCxnSpPr>
          <p:spPr>
            <a:xfrm>
              <a:off x="30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01" name="Google Shape;2201;p104"/>
            <p:cNvCxnSpPr/>
            <p:nvPr/>
          </p:nvCxnSpPr>
          <p:spPr>
            <a:xfrm>
              <a:off x="29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02" name="Google Shape;2202;p104"/>
            <p:cNvCxnSpPr/>
            <p:nvPr/>
          </p:nvCxnSpPr>
          <p:spPr>
            <a:xfrm>
              <a:off x="2834" y="853"/>
              <a:ext cx="0" cy="189"/>
            </a:xfrm>
            <a:prstGeom prst="straightConnector1">
              <a:avLst/>
            </a:prstGeom>
            <a:noFill/>
            <a:ln w="19050" cap="flat" cmpd="sng">
              <a:solidFill>
                <a:srgbClr val="000000"/>
              </a:solidFill>
              <a:prstDash val="solid"/>
              <a:miter lim="800000"/>
              <a:headEnd type="none" w="med" len="med"/>
              <a:tailEnd type="none" w="med" len="med"/>
            </a:ln>
          </p:spPr>
        </p:cxnSp>
        <p:cxnSp>
          <p:nvCxnSpPr>
            <p:cNvPr id="2203" name="Google Shape;2203;p104"/>
            <p:cNvCxnSpPr/>
            <p:nvPr/>
          </p:nvCxnSpPr>
          <p:spPr>
            <a:xfrm>
              <a:off x="2734"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04" name="Google Shape;2204;p104"/>
            <p:cNvCxnSpPr/>
            <p:nvPr/>
          </p:nvCxnSpPr>
          <p:spPr>
            <a:xfrm>
              <a:off x="45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05" name="Google Shape;2205;p104"/>
            <p:cNvCxnSpPr/>
            <p:nvPr/>
          </p:nvCxnSpPr>
          <p:spPr>
            <a:xfrm>
              <a:off x="44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06" name="Google Shape;2206;p104"/>
            <p:cNvCxnSpPr/>
            <p:nvPr/>
          </p:nvCxnSpPr>
          <p:spPr>
            <a:xfrm>
              <a:off x="43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07" name="Google Shape;2207;p104"/>
            <p:cNvCxnSpPr/>
            <p:nvPr/>
          </p:nvCxnSpPr>
          <p:spPr>
            <a:xfrm>
              <a:off x="4233" y="853"/>
              <a:ext cx="0" cy="189"/>
            </a:xfrm>
            <a:prstGeom prst="straightConnector1">
              <a:avLst/>
            </a:prstGeom>
            <a:noFill/>
            <a:ln w="19050" cap="flat" cmpd="sng">
              <a:solidFill>
                <a:srgbClr val="000000"/>
              </a:solidFill>
              <a:prstDash val="solid"/>
              <a:miter lim="800000"/>
              <a:headEnd type="none" w="med" len="med"/>
              <a:tailEnd type="none" w="med" len="med"/>
            </a:ln>
          </p:spPr>
        </p:cxnSp>
        <p:cxnSp>
          <p:nvCxnSpPr>
            <p:cNvPr id="2208" name="Google Shape;2208;p104"/>
            <p:cNvCxnSpPr/>
            <p:nvPr/>
          </p:nvCxnSpPr>
          <p:spPr>
            <a:xfrm>
              <a:off x="41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09" name="Google Shape;2209;p104"/>
            <p:cNvCxnSpPr/>
            <p:nvPr/>
          </p:nvCxnSpPr>
          <p:spPr>
            <a:xfrm>
              <a:off x="40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10" name="Google Shape;2210;p104"/>
            <p:cNvCxnSpPr/>
            <p:nvPr/>
          </p:nvCxnSpPr>
          <p:spPr>
            <a:xfrm>
              <a:off x="39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11" name="Google Shape;2211;p104"/>
            <p:cNvCxnSpPr/>
            <p:nvPr/>
          </p:nvCxnSpPr>
          <p:spPr>
            <a:xfrm>
              <a:off x="38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12" name="Google Shape;2212;p104"/>
            <p:cNvCxnSpPr/>
            <p:nvPr/>
          </p:nvCxnSpPr>
          <p:spPr>
            <a:xfrm>
              <a:off x="37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13" name="Google Shape;2213;p104"/>
            <p:cNvCxnSpPr/>
            <p:nvPr/>
          </p:nvCxnSpPr>
          <p:spPr>
            <a:xfrm>
              <a:off x="3633"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14" name="Google Shape;2214;p104"/>
            <p:cNvCxnSpPr/>
            <p:nvPr/>
          </p:nvCxnSpPr>
          <p:spPr>
            <a:xfrm>
              <a:off x="5232"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15" name="Google Shape;2215;p104"/>
            <p:cNvCxnSpPr/>
            <p:nvPr/>
          </p:nvCxnSpPr>
          <p:spPr>
            <a:xfrm>
              <a:off x="5132"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16" name="Google Shape;2216;p104"/>
            <p:cNvCxnSpPr/>
            <p:nvPr/>
          </p:nvCxnSpPr>
          <p:spPr>
            <a:xfrm>
              <a:off x="5032"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17" name="Google Shape;2217;p104"/>
            <p:cNvCxnSpPr/>
            <p:nvPr/>
          </p:nvCxnSpPr>
          <p:spPr>
            <a:xfrm>
              <a:off x="4932" y="853"/>
              <a:ext cx="0" cy="189"/>
            </a:xfrm>
            <a:prstGeom prst="straightConnector1">
              <a:avLst/>
            </a:prstGeom>
            <a:noFill/>
            <a:ln w="19050" cap="flat" cmpd="sng">
              <a:solidFill>
                <a:srgbClr val="000000"/>
              </a:solidFill>
              <a:prstDash val="solid"/>
              <a:miter lim="800000"/>
              <a:headEnd type="none" w="med" len="med"/>
              <a:tailEnd type="none" w="med" len="med"/>
            </a:ln>
          </p:spPr>
        </p:cxnSp>
        <p:cxnSp>
          <p:nvCxnSpPr>
            <p:cNvPr id="2218" name="Google Shape;2218;p104"/>
            <p:cNvCxnSpPr/>
            <p:nvPr/>
          </p:nvCxnSpPr>
          <p:spPr>
            <a:xfrm>
              <a:off x="4832"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19" name="Google Shape;2219;p104"/>
            <p:cNvCxnSpPr/>
            <p:nvPr/>
          </p:nvCxnSpPr>
          <p:spPr>
            <a:xfrm>
              <a:off x="4732" y="948"/>
              <a:ext cx="0" cy="94"/>
            </a:xfrm>
            <a:prstGeom prst="straightConnector1">
              <a:avLst/>
            </a:prstGeom>
            <a:noFill/>
            <a:ln w="19050" cap="flat" cmpd="sng">
              <a:solidFill>
                <a:srgbClr val="000000"/>
              </a:solidFill>
              <a:prstDash val="solid"/>
              <a:miter lim="800000"/>
              <a:headEnd type="none" w="med" len="med"/>
              <a:tailEnd type="none" w="med" len="med"/>
            </a:ln>
          </p:spPr>
        </p:cxnSp>
        <p:cxnSp>
          <p:nvCxnSpPr>
            <p:cNvPr id="2220" name="Google Shape;2220;p104"/>
            <p:cNvCxnSpPr/>
            <p:nvPr/>
          </p:nvCxnSpPr>
          <p:spPr>
            <a:xfrm>
              <a:off x="4632" y="948"/>
              <a:ext cx="0" cy="94"/>
            </a:xfrm>
            <a:prstGeom prst="straightConnector1">
              <a:avLst/>
            </a:prstGeom>
            <a:noFill/>
            <a:ln w="19050" cap="flat" cmpd="sng">
              <a:solidFill>
                <a:srgbClr val="000000"/>
              </a:solidFill>
              <a:prstDash val="solid"/>
              <a:miter lim="800000"/>
              <a:headEnd type="none" w="med" len="med"/>
              <a:tailEnd type="none" w="med" len="med"/>
            </a:ln>
          </p:spPr>
        </p:cxnSp>
        <p:sp>
          <p:nvSpPr>
            <p:cNvPr id="2221" name="Google Shape;2221;p104"/>
            <p:cNvSpPr txBox="1"/>
            <p:nvPr/>
          </p:nvSpPr>
          <p:spPr>
            <a:xfrm>
              <a:off x="1135" y="665"/>
              <a:ext cx="600" cy="188"/>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1/08/02</a:t>
              </a:r>
              <a:endParaRPr/>
            </a:p>
          </p:txBody>
        </p:sp>
        <p:sp>
          <p:nvSpPr>
            <p:cNvPr id="2222" name="Google Shape;2222;p104"/>
            <p:cNvSpPr txBox="1"/>
            <p:nvPr/>
          </p:nvSpPr>
          <p:spPr>
            <a:xfrm>
              <a:off x="1868" y="665"/>
              <a:ext cx="600" cy="188"/>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8/08/02</a:t>
              </a:r>
              <a:endParaRPr/>
            </a:p>
          </p:txBody>
        </p:sp>
        <p:sp>
          <p:nvSpPr>
            <p:cNvPr id="2223" name="Google Shape;2223;p104"/>
            <p:cNvSpPr txBox="1"/>
            <p:nvPr/>
          </p:nvSpPr>
          <p:spPr>
            <a:xfrm>
              <a:off x="2534" y="665"/>
              <a:ext cx="700" cy="188"/>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15/08/02</a:t>
              </a:r>
              <a:endParaRPr/>
            </a:p>
          </p:txBody>
        </p:sp>
        <p:sp>
          <p:nvSpPr>
            <p:cNvPr id="2224" name="Google Shape;2224;p104"/>
            <p:cNvSpPr txBox="1"/>
            <p:nvPr/>
          </p:nvSpPr>
          <p:spPr>
            <a:xfrm>
              <a:off x="3234" y="665"/>
              <a:ext cx="699" cy="188"/>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22/08/02</a:t>
              </a:r>
              <a:endParaRPr/>
            </a:p>
          </p:txBody>
        </p:sp>
        <p:sp>
          <p:nvSpPr>
            <p:cNvPr id="2225" name="Google Shape;2225;p104"/>
            <p:cNvSpPr txBox="1"/>
            <p:nvPr/>
          </p:nvSpPr>
          <p:spPr>
            <a:xfrm>
              <a:off x="3833" y="665"/>
              <a:ext cx="700" cy="188"/>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29/08/02</a:t>
              </a:r>
              <a:endParaRPr/>
            </a:p>
          </p:txBody>
        </p:sp>
        <p:sp>
          <p:nvSpPr>
            <p:cNvPr id="2226" name="Google Shape;2226;p104"/>
            <p:cNvSpPr txBox="1"/>
            <p:nvPr/>
          </p:nvSpPr>
          <p:spPr>
            <a:xfrm>
              <a:off x="4533" y="665"/>
              <a:ext cx="699" cy="188"/>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sz="1200" b="1">
                  <a:solidFill>
                    <a:schemeClr val="dk1"/>
                  </a:solidFill>
                  <a:latin typeface="Times New Roman"/>
                  <a:ea typeface="Times New Roman"/>
                  <a:cs typeface="Times New Roman"/>
                  <a:sym typeface="Times New Roman"/>
                </a:rPr>
                <a:t>  5/09/02</a:t>
              </a:r>
              <a:endParaRPr/>
            </a:p>
          </p:txBody>
        </p:sp>
        <p:sp>
          <p:nvSpPr>
            <p:cNvPr id="2227" name="Google Shape;2227;p104"/>
            <p:cNvSpPr txBox="1"/>
            <p:nvPr/>
          </p:nvSpPr>
          <p:spPr>
            <a:xfrm>
              <a:off x="3034" y="288"/>
              <a:ext cx="599" cy="283"/>
            </a:xfrm>
            <a:prstGeom prst="rect">
              <a:avLst/>
            </a:prstGeom>
            <a:no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Time</a:t>
              </a:r>
              <a:endParaRPr/>
            </a:p>
          </p:txBody>
        </p:sp>
        <p:sp>
          <p:nvSpPr>
            <p:cNvPr id="2228" name="Google Shape;2228;p104"/>
            <p:cNvSpPr txBox="1"/>
            <p:nvPr/>
          </p:nvSpPr>
          <p:spPr>
            <a:xfrm>
              <a:off x="1135" y="3701"/>
              <a:ext cx="3797" cy="283"/>
            </a:xfrm>
            <a:prstGeom prst="rect">
              <a:avLst/>
            </a:prstGeom>
            <a:noFill/>
            <a:ln>
              <a:noFill/>
            </a:ln>
          </p:spPr>
          <p:txBody>
            <a:bodyPr spcFirstLastPara="1" wrap="square" lIns="91425" tIns="45700" rIns="91425" bIns="45700" anchor="t" anchorCtr="0">
              <a:noAutofit/>
            </a:bodyPr>
            <a:lstStyle/>
            <a:p>
              <a:pPr>
                <a:buClr>
                  <a:schemeClr val="dk1"/>
                </a:buClr>
                <a:buSzPts val="1600"/>
              </a:pPr>
              <a:r>
                <a:rPr lang="en-US" sz="1600" b="1">
                  <a:solidFill>
                    <a:schemeClr val="dk1"/>
                  </a:solidFill>
                  <a:latin typeface="Times New Roman"/>
                  <a:ea typeface="Times New Roman"/>
                  <a:cs typeface="Times New Roman"/>
                  <a:sym typeface="Times New Roman"/>
                </a:rPr>
                <a:t>         Fig. A Progress Chart for a Software Development</a:t>
              </a:r>
              <a:endParaRPr/>
            </a:p>
          </p:txBody>
        </p:sp>
      </p:grpSp>
      <p:cxnSp>
        <p:nvCxnSpPr>
          <p:cNvPr id="2229" name="Google Shape;2229;p104"/>
          <p:cNvCxnSpPr/>
          <p:nvPr/>
        </p:nvCxnSpPr>
        <p:spPr>
          <a:xfrm>
            <a:off x="3352800" y="5181600"/>
            <a:ext cx="685800" cy="0"/>
          </a:xfrm>
          <a:prstGeom prst="straightConnector1">
            <a:avLst/>
          </a:prstGeom>
          <a:noFill/>
          <a:ln w="19050" cap="flat" cmpd="sng">
            <a:solidFill>
              <a:schemeClr val="dk1"/>
            </a:solidFill>
            <a:prstDash val="solid"/>
            <a:miter lim="800000"/>
            <a:headEnd type="none" w="med" len="med"/>
            <a:tailEnd type="none" w="med" len="med"/>
          </a:ln>
        </p:spPr>
      </p:cxnSp>
      <p:sp>
        <p:nvSpPr>
          <p:cNvPr id="2230" name="Google Shape;2230;p104"/>
          <p:cNvSpPr txBox="1"/>
          <p:nvPr/>
        </p:nvSpPr>
        <p:spPr>
          <a:xfrm>
            <a:off x="4343400" y="4953000"/>
            <a:ext cx="137160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a:solidFill>
                  <a:schemeClr val="dk1"/>
                </a:solidFill>
                <a:latin typeface="Times New Roman"/>
                <a:ea typeface="Times New Roman"/>
                <a:cs typeface="Times New Roman"/>
                <a:sym typeface="Times New Roman"/>
              </a:rPr>
              <a:t>Planned</a:t>
            </a:r>
            <a:endParaRPr/>
          </a:p>
        </p:txBody>
      </p:sp>
      <p:cxnSp>
        <p:nvCxnSpPr>
          <p:cNvPr id="2231" name="Google Shape;2231;p104"/>
          <p:cNvCxnSpPr/>
          <p:nvPr/>
        </p:nvCxnSpPr>
        <p:spPr>
          <a:xfrm>
            <a:off x="3352800" y="5562600"/>
            <a:ext cx="685800" cy="0"/>
          </a:xfrm>
          <a:prstGeom prst="straightConnector1">
            <a:avLst/>
          </a:prstGeom>
          <a:noFill/>
          <a:ln w="19050" cap="flat" cmpd="sng">
            <a:solidFill>
              <a:schemeClr val="dk1"/>
            </a:solidFill>
            <a:prstDash val="solid"/>
            <a:miter lim="800000"/>
            <a:headEnd type="none" w="med" len="med"/>
            <a:tailEnd type="none" w="med" len="med"/>
          </a:ln>
        </p:spPr>
      </p:cxnSp>
      <p:sp>
        <p:nvSpPr>
          <p:cNvPr id="2232" name="Google Shape;2232;p104"/>
          <p:cNvSpPr txBox="1"/>
          <p:nvPr/>
        </p:nvSpPr>
        <p:spPr>
          <a:xfrm>
            <a:off x="4267200" y="5334000"/>
            <a:ext cx="114300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a:solidFill>
                  <a:schemeClr val="dk1"/>
                </a:solidFill>
                <a:latin typeface="Times New Roman"/>
                <a:ea typeface="Times New Roman"/>
                <a:cs typeface="Times New Roman"/>
                <a:sym typeface="Times New Roman"/>
              </a:rPr>
              <a:t>  Actual</a:t>
            </a:r>
            <a:endParaRPr/>
          </a:p>
        </p:txBody>
      </p:sp>
      <p:sp>
        <p:nvSpPr>
          <p:cNvPr id="2" name="TextBox 1">
            <a:extLst>
              <a:ext uri="{FF2B5EF4-FFF2-40B4-BE49-F238E27FC236}">
                <a16:creationId xmlns:a16="http://schemas.microsoft.com/office/drawing/2014/main" id="{A86002AE-97C6-D3D2-C5AC-8EB120A284D8}"/>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DEPLOYMENT OF RESOURCES</a:t>
            </a:r>
            <a:endParaRPr lang="en-IN" sz="2400" b="1" dirty="0">
              <a:highlight>
                <a:srgbClr val="FFFF00"/>
              </a:highlight>
              <a:latin typeface="Maiandra GD" panose="020E0502030308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241"/>
        <p:cNvGrpSpPr/>
        <p:nvPr/>
      </p:nvGrpSpPr>
      <p:grpSpPr>
        <a:xfrm>
          <a:off x="0" y="0"/>
          <a:ext cx="0" cy="0"/>
          <a:chOff x="0" y="0"/>
          <a:chExt cx="0" cy="0"/>
        </a:xfrm>
      </p:grpSpPr>
      <p:sp>
        <p:nvSpPr>
          <p:cNvPr id="2242" name="Google Shape;2242;p106"/>
          <p:cNvSpPr txBox="1">
            <a:spLocks noGrp="1"/>
          </p:cNvSpPr>
          <p:nvPr>
            <p:ph type="title"/>
          </p:nvPr>
        </p:nvSpPr>
        <p:spPr>
          <a:xfrm>
            <a:off x="1905000" y="0"/>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2"/>
              </a:buClr>
              <a:buSzPts val="3600"/>
            </a:pPr>
            <a:r>
              <a:rPr lang="en-US">
                <a:solidFill>
                  <a:schemeClr val="dk2"/>
                </a:solidFill>
                <a:latin typeface="Verdana"/>
                <a:ea typeface="Verdana"/>
                <a:cs typeface="Verdana"/>
                <a:sym typeface="Verdana"/>
              </a:rPr>
              <a:t>Duke Aggregate Metric Gaps</a:t>
            </a:r>
            <a:endParaRPr/>
          </a:p>
        </p:txBody>
      </p:sp>
      <p:pic>
        <p:nvPicPr>
          <p:cNvPr id="2243" name="Google Shape;2243;p106"/>
          <p:cNvPicPr preferRelativeResize="0">
            <a:picLocks noGrp="1"/>
          </p:cNvPicPr>
          <p:nvPr>
            <p:ph type="body" idx="1"/>
          </p:nvPr>
        </p:nvPicPr>
        <p:blipFill rotWithShape="1">
          <a:blip r:embed="rId3">
            <a:alphaModFix/>
          </a:blip>
          <a:srcRect/>
          <a:stretch/>
        </p:blipFill>
        <p:spPr>
          <a:xfrm>
            <a:off x="2438400" y="1219200"/>
            <a:ext cx="7162800" cy="5486400"/>
          </a:xfrm>
          <a:prstGeom prst="rect">
            <a:avLst/>
          </a:prstGeom>
          <a:noFill/>
          <a:ln>
            <a:noFill/>
          </a:ln>
        </p:spPr>
      </p:pic>
      <p:sp>
        <p:nvSpPr>
          <p:cNvPr id="2" name="TextBox 1">
            <a:extLst>
              <a:ext uri="{FF2B5EF4-FFF2-40B4-BE49-F238E27FC236}">
                <a16:creationId xmlns:a16="http://schemas.microsoft.com/office/drawing/2014/main" id="{CB6096A2-DCCB-E774-056E-9C8712BFC267}"/>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PERFORMANCE MEASUREMENT</a:t>
            </a:r>
            <a:endParaRPr lang="en-IN" sz="2400" b="1" dirty="0">
              <a:highlight>
                <a:srgbClr val="FFFF00"/>
              </a:highlight>
              <a:latin typeface="Maiandra GD" panose="020E0502030308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47"/>
        <p:cNvGrpSpPr/>
        <p:nvPr/>
      </p:nvGrpSpPr>
      <p:grpSpPr>
        <a:xfrm>
          <a:off x="0" y="0"/>
          <a:ext cx="0" cy="0"/>
          <a:chOff x="0" y="0"/>
          <a:chExt cx="0" cy="0"/>
        </a:xfrm>
      </p:grpSpPr>
      <p:sp>
        <p:nvSpPr>
          <p:cNvPr id="2248" name="Google Shape;2248;p107"/>
          <p:cNvSpPr txBox="1">
            <a:spLocks noGrp="1"/>
          </p:cNvSpPr>
          <p:nvPr>
            <p:ph type="title"/>
          </p:nvPr>
        </p:nvSpPr>
        <p:spPr>
          <a:xfrm>
            <a:off x="1981200" y="1"/>
            <a:ext cx="8229600" cy="942975"/>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2"/>
              </a:buClr>
              <a:buSzPts val="4000"/>
            </a:pPr>
            <a:r>
              <a:rPr lang="en-US" sz="4000">
                <a:solidFill>
                  <a:schemeClr val="dk2"/>
                </a:solidFill>
                <a:latin typeface="Verdana"/>
                <a:ea typeface="Verdana"/>
                <a:cs typeface="Verdana"/>
                <a:sym typeface="Verdana"/>
              </a:rPr>
              <a:t>Duke Aggregate Radar Data</a:t>
            </a:r>
            <a:endParaRPr/>
          </a:p>
        </p:txBody>
      </p:sp>
      <p:pic>
        <p:nvPicPr>
          <p:cNvPr id="2249" name="Google Shape;2249;p107"/>
          <p:cNvPicPr preferRelativeResize="0">
            <a:picLocks noGrp="1"/>
          </p:cNvPicPr>
          <p:nvPr>
            <p:ph type="body" idx="1"/>
          </p:nvPr>
        </p:nvPicPr>
        <p:blipFill rotWithShape="1">
          <a:blip r:embed="rId3">
            <a:alphaModFix/>
          </a:blip>
          <a:srcRect/>
          <a:stretch/>
        </p:blipFill>
        <p:spPr>
          <a:xfrm>
            <a:off x="2971800" y="1066800"/>
            <a:ext cx="6400800" cy="5410200"/>
          </a:xfrm>
          <a:prstGeom prst="rect">
            <a:avLst/>
          </a:prstGeom>
          <a:noFill/>
          <a:ln>
            <a:noFill/>
          </a:ln>
        </p:spPr>
      </p:pic>
      <p:sp>
        <p:nvSpPr>
          <p:cNvPr id="6" name="TextBox 5">
            <a:extLst>
              <a:ext uri="{FF2B5EF4-FFF2-40B4-BE49-F238E27FC236}">
                <a16:creationId xmlns:a16="http://schemas.microsoft.com/office/drawing/2014/main" id="{AD5E8D9E-62AC-840F-7FBF-70142302465B}"/>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PERFORMANCE MEASUREMENT</a:t>
            </a:r>
            <a:endParaRPr lang="en-IN" sz="2400" b="1" dirty="0">
              <a:highlight>
                <a:srgbClr val="FFFF00"/>
              </a:highlight>
              <a:latin typeface="Maiandra GD" panose="020E0502030308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cxnSp>
        <p:nvCxnSpPr>
          <p:cNvPr id="2259" name="Google Shape;2259;p109"/>
          <p:cNvCxnSpPr/>
          <p:nvPr/>
        </p:nvCxnSpPr>
        <p:spPr>
          <a:xfrm>
            <a:off x="1676400" y="990600"/>
            <a:ext cx="1600200" cy="0"/>
          </a:xfrm>
          <a:prstGeom prst="straightConnector1">
            <a:avLst/>
          </a:prstGeom>
          <a:noFill/>
          <a:ln w="76200" cap="flat" cmpd="sng">
            <a:solidFill>
              <a:srgbClr val="FF66FF"/>
            </a:solidFill>
            <a:prstDash val="solid"/>
            <a:miter lim="800000"/>
            <a:headEnd type="none" w="med" len="med"/>
            <a:tailEnd type="triangle" w="med" len="med"/>
          </a:ln>
        </p:spPr>
      </p:cxnSp>
      <p:sp>
        <p:nvSpPr>
          <p:cNvPr id="2260" name="Google Shape;2260;p109"/>
          <p:cNvSpPr txBox="1"/>
          <p:nvPr/>
        </p:nvSpPr>
        <p:spPr>
          <a:xfrm>
            <a:off x="3276600" y="228601"/>
            <a:ext cx="1828800" cy="1502935"/>
          </a:xfrm>
          <a:prstGeom prst="rect">
            <a:avLst/>
          </a:prstGeom>
          <a:noFill/>
          <a:ln w="57150"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2400"/>
            </a:pPr>
            <a:endParaRPr sz="2400">
              <a:solidFill>
                <a:schemeClr val="dk1"/>
              </a:solidFill>
              <a:latin typeface="Times New Roman"/>
              <a:ea typeface="Times New Roman"/>
              <a:cs typeface="Times New Roman"/>
              <a:sym typeface="Times New Roman"/>
            </a:endParaRPr>
          </a:p>
          <a:p>
            <a:pPr>
              <a:spcBef>
                <a:spcPts val="1400"/>
              </a:spcBef>
              <a:buClr>
                <a:schemeClr val="dk1"/>
              </a:buClr>
              <a:buSzPts val="2800"/>
            </a:pPr>
            <a:r>
              <a:rPr lang="en-US" sz="2800" b="1">
                <a:solidFill>
                  <a:schemeClr val="dk1"/>
                </a:solidFill>
                <a:latin typeface="Times New Roman"/>
                <a:ea typeface="Times New Roman"/>
                <a:cs typeface="Times New Roman"/>
                <a:sym typeface="Times New Roman"/>
              </a:rPr>
              <a:t>  System</a:t>
            </a:r>
            <a:endParaRPr/>
          </a:p>
          <a:p>
            <a:endParaRPr sz="2800" b="1">
              <a:solidFill>
                <a:schemeClr val="dk1"/>
              </a:solidFill>
              <a:latin typeface="Times New Roman"/>
              <a:ea typeface="Times New Roman"/>
              <a:cs typeface="Times New Roman"/>
              <a:sym typeface="Times New Roman"/>
            </a:endParaRPr>
          </a:p>
        </p:txBody>
      </p:sp>
      <p:cxnSp>
        <p:nvCxnSpPr>
          <p:cNvPr id="2261" name="Google Shape;2261;p109"/>
          <p:cNvCxnSpPr/>
          <p:nvPr/>
        </p:nvCxnSpPr>
        <p:spPr>
          <a:xfrm>
            <a:off x="5105400" y="1066800"/>
            <a:ext cx="1600200" cy="0"/>
          </a:xfrm>
          <a:prstGeom prst="straightConnector1">
            <a:avLst/>
          </a:prstGeom>
          <a:noFill/>
          <a:ln w="76200" cap="flat" cmpd="sng">
            <a:solidFill>
              <a:srgbClr val="FF66FF"/>
            </a:solidFill>
            <a:prstDash val="solid"/>
            <a:miter lim="800000"/>
            <a:headEnd type="none" w="med" len="med"/>
            <a:tailEnd type="triangle" w="med" len="med"/>
          </a:ln>
        </p:spPr>
      </p:cxnSp>
      <p:sp>
        <p:nvSpPr>
          <p:cNvPr id="2262" name="Google Shape;2262;p109"/>
          <p:cNvSpPr txBox="1"/>
          <p:nvPr/>
        </p:nvSpPr>
        <p:spPr>
          <a:xfrm>
            <a:off x="1524000" y="381000"/>
            <a:ext cx="12954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Input</a:t>
            </a:r>
            <a:endParaRPr/>
          </a:p>
        </p:txBody>
      </p:sp>
      <p:sp>
        <p:nvSpPr>
          <p:cNvPr id="2263" name="Google Shape;2263;p109"/>
          <p:cNvSpPr txBox="1"/>
          <p:nvPr/>
        </p:nvSpPr>
        <p:spPr>
          <a:xfrm>
            <a:off x="5867400" y="457200"/>
            <a:ext cx="12954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Output</a:t>
            </a:r>
            <a:endParaRPr/>
          </a:p>
        </p:txBody>
      </p:sp>
      <p:cxnSp>
        <p:nvCxnSpPr>
          <p:cNvPr id="2264" name="Google Shape;2264;p109"/>
          <p:cNvCxnSpPr/>
          <p:nvPr/>
        </p:nvCxnSpPr>
        <p:spPr>
          <a:xfrm>
            <a:off x="5257800" y="3505200"/>
            <a:ext cx="1600200" cy="0"/>
          </a:xfrm>
          <a:prstGeom prst="straightConnector1">
            <a:avLst/>
          </a:prstGeom>
          <a:noFill/>
          <a:ln w="76200" cap="flat" cmpd="sng">
            <a:solidFill>
              <a:srgbClr val="FF66FF"/>
            </a:solidFill>
            <a:prstDash val="solid"/>
            <a:miter lim="800000"/>
            <a:headEnd type="none" w="med" len="med"/>
            <a:tailEnd type="triangle" w="med" len="med"/>
          </a:ln>
        </p:spPr>
      </p:cxnSp>
      <p:sp>
        <p:nvSpPr>
          <p:cNvPr id="2265" name="Google Shape;2265;p109"/>
          <p:cNvSpPr txBox="1"/>
          <p:nvPr/>
        </p:nvSpPr>
        <p:spPr>
          <a:xfrm>
            <a:off x="6858000" y="2743201"/>
            <a:ext cx="1828800" cy="1502935"/>
          </a:xfrm>
          <a:prstGeom prst="rect">
            <a:avLst/>
          </a:prstGeom>
          <a:noFill/>
          <a:ln w="57150"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a:buClr>
                <a:schemeClr val="dk1"/>
              </a:buClr>
              <a:buSzPts val="2400"/>
            </a:pPr>
            <a:endParaRPr sz="2400">
              <a:solidFill>
                <a:schemeClr val="dk1"/>
              </a:solidFill>
              <a:latin typeface="Times New Roman"/>
              <a:ea typeface="Times New Roman"/>
              <a:cs typeface="Times New Roman"/>
              <a:sym typeface="Times New Roman"/>
            </a:endParaRPr>
          </a:p>
          <a:p>
            <a:pPr>
              <a:spcBef>
                <a:spcPts val="1400"/>
              </a:spcBef>
              <a:buClr>
                <a:schemeClr val="dk1"/>
              </a:buClr>
              <a:buSzPts val="2800"/>
            </a:pPr>
            <a:r>
              <a:rPr lang="en-US" sz="2800" b="1">
                <a:solidFill>
                  <a:schemeClr val="dk1"/>
                </a:solidFill>
                <a:latin typeface="Times New Roman"/>
                <a:ea typeface="Times New Roman"/>
                <a:cs typeface="Times New Roman"/>
                <a:sym typeface="Times New Roman"/>
              </a:rPr>
              <a:t>  System</a:t>
            </a:r>
            <a:endParaRPr/>
          </a:p>
          <a:p>
            <a:endParaRPr sz="2800" b="1">
              <a:solidFill>
                <a:schemeClr val="dk1"/>
              </a:solidFill>
              <a:latin typeface="Times New Roman"/>
              <a:ea typeface="Times New Roman"/>
              <a:cs typeface="Times New Roman"/>
              <a:sym typeface="Times New Roman"/>
            </a:endParaRPr>
          </a:p>
        </p:txBody>
      </p:sp>
      <p:cxnSp>
        <p:nvCxnSpPr>
          <p:cNvPr id="2266" name="Google Shape;2266;p109"/>
          <p:cNvCxnSpPr/>
          <p:nvPr/>
        </p:nvCxnSpPr>
        <p:spPr>
          <a:xfrm>
            <a:off x="8686800" y="3581400"/>
            <a:ext cx="1600200" cy="0"/>
          </a:xfrm>
          <a:prstGeom prst="straightConnector1">
            <a:avLst/>
          </a:prstGeom>
          <a:noFill/>
          <a:ln w="76200" cap="flat" cmpd="sng">
            <a:solidFill>
              <a:srgbClr val="FF66FF"/>
            </a:solidFill>
            <a:prstDash val="solid"/>
            <a:miter lim="800000"/>
            <a:headEnd type="none" w="med" len="med"/>
            <a:tailEnd type="triangle" w="med" len="med"/>
          </a:ln>
        </p:spPr>
      </p:cxnSp>
      <p:sp>
        <p:nvSpPr>
          <p:cNvPr id="2267" name="Google Shape;2267;p109"/>
          <p:cNvSpPr txBox="1"/>
          <p:nvPr/>
        </p:nvSpPr>
        <p:spPr>
          <a:xfrm>
            <a:off x="5105400" y="2895600"/>
            <a:ext cx="12954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solidFill>
                  <a:schemeClr val="dk1"/>
                </a:solidFill>
                <a:latin typeface="Times New Roman"/>
                <a:ea typeface="Times New Roman"/>
                <a:cs typeface="Times New Roman"/>
                <a:sym typeface="Times New Roman"/>
              </a:rPr>
              <a:t>Input</a:t>
            </a:r>
            <a:endParaRPr/>
          </a:p>
        </p:txBody>
      </p:sp>
      <p:cxnSp>
        <p:nvCxnSpPr>
          <p:cNvPr id="2268" name="Google Shape;2268;p109"/>
          <p:cNvCxnSpPr/>
          <p:nvPr/>
        </p:nvCxnSpPr>
        <p:spPr>
          <a:xfrm>
            <a:off x="9677400" y="3581400"/>
            <a:ext cx="0" cy="1676400"/>
          </a:xfrm>
          <a:prstGeom prst="straightConnector1">
            <a:avLst/>
          </a:prstGeom>
          <a:noFill/>
          <a:ln w="76200" cap="flat" cmpd="sng">
            <a:solidFill>
              <a:schemeClr val="accent2"/>
            </a:solidFill>
            <a:prstDash val="solid"/>
            <a:miter lim="800000"/>
            <a:headEnd type="none" w="med" len="med"/>
            <a:tailEnd type="none" w="med" len="med"/>
          </a:ln>
        </p:spPr>
      </p:cxnSp>
      <p:cxnSp>
        <p:nvCxnSpPr>
          <p:cNvPr id="2269" name="Google Shape;2269;p109"/>
          <p:cNvCxnSpPr/>
          <p:nvPr/>
        </p:nvCxnSpPr>
        <p:spPr>
          <a:xfrm rot="10800000">
            <a:off x="5791200" y="5257800"/>
            <a:ext cx="3886200" cy="0"/>
          </a:xfrm>
          <a:prstGeom prst="straightConnector1">
            <a:avLst/>
          </a:prstGeom>
          <a:noFill/>
          <a:ln w="76200" cap="flat" cmpd="sng">
            <a:solidFill>
              <a:schemeClr val="accent2"/>
            </a:solidFill>
            <a:prstDash val="solid"/>
            <a:miter lim="800000"/>
            <a:headEnd type="none" w="med" len="med"/>
            <a:tailEnd type="none" w="med" len="med"/>
          </a:ln>
        </p:spPr>
      </p:cxnSp>
      <p:cxnSp>
        <p:nvCxnSpPr>
          <p:cNvPr id="2270" name="Google Shape;2270;p109"/>
          <p:cNvCxnSpPr/>
          <p:nvPr/>
        </p:nvCxnSpPr>
        <p:spPr>
          <a:xfrm rot="10800000">
            <a:off x="5791200" y="3505200"/>
            <a:ext cx="0" cy="1752600"/>
          </a:xfrm>
          <a:prstGeom prst="straightConnector1">
            <a:avLst/>
          </a:prstGeom>
          <a:noFill/>
          <a:ln w="76200" cap="flat" cmpd="sng">
            <a:solidFill>
              <a:schemeClr val="accent2"/>
            </a:solidFill>
            <a:prstDash val="solid"/>
            <a:miter lim="800000"/>
            <a:headEnd type="none" w="med" len="med"/>
            <a:tailEnd type="triangle" w="med" len="med"/>
          </a:ln>
        </p:spPr>
      </p:cxnSp>
      <p:sp>
        <p:nvSpPr>
          <p:cNvPr id="2271" name="Google Shape;2271;p109"/>
          <p:cNvSpPr txBox="1"/>
          <p:nvPr/>
        </p:nvSpPr>
        <p:spPr>
          <a:xfrm>
            <a:off x="6096000" y="5257800"/>
            <a:ext cx="3429000" cy="457200"/>
          </a:xfrm>
          <a:prstGeom prst="rect">
            <a:avLst/>
          </a:prstGeom>
          <a:noFill/>
          <a:ln>
            <a:noFill/>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Feedback</a:t>
            </a:r>
            <a:endParaRPr/>
          </a:p>
        </p:txBody>
      </p:sp>
      <p:sp>
        <p:nvSpPr>
          <p:cNvPr id="2272" name="Google Shape;2272;p109"/>
          <p:cNvSpPr txBox="1"/>
          <p:nvPr/>
        </p:nvSpPr>
        <p:spPr>
          <a:xfrm>
            <a:off x="1828800" y="2209800"/>
            <a:ext cx="4724400" cy="519112"/>
          </a:xfrm>
          <a:prstGeom prst="rect">
            <a:avLst/>
          </a:prstGeom>
          <a:noFill/>
          <a:ln>
            <a:noFill/>
          </a:ln>
        </p:spPr>
        <p:txBody>
          <a:bodyPr spcFirstLastPara="1" wrap="square" lIns="91425" tIns="45700" rIns="91425" bIns="45700" anchor="t" anchorCtr="0">
            <a:spAutoFit/>
          </a:bodyPr>
          <a:lstStyle/>
          <a:p>
            <a:pPr algn="ctr">
              <a:buClr>
                <a:srgbClr val="660033"/>
              </a:buClr>
              <a:buSzPts val="2800"/>
            </a:pPr>
            <a:r>
              <a:rPr lang="en-US" sz="2800" b="1">
                <a:solidFill>
                  <a:srgbClr val="660033"/>
                </a:solidFill>
                <a:latin typeface="Times New Roman"/>
                <a:ea typeface="Times New Roman"/>
                <a:cs typeface="Times New Roman"/>
                <a:sym typeface="Times New Roman"/>
              </a:rPr>
              <a:t>OPEN-LOOP SYSTEM</a:t>
            </a:r>
            <a:endParaRPr/>
          </a:p>
        </p:txBody>
      </p:sp>
      <p:sp>
        <p:nvSpPr>
          <p:cNvPr id="2273" name="Google Shape;2273;p109"/>
          <p:cNvSpPr txBox="1"/>
          <p:nvPr/>
        </p:nvSpPr>
        <p:spPr>
          <a:xfrm>
            <a:off x="5486400" y="5867400"/>
            <a:ext cx="4724400" cy="519112"/>
          </a:xfrm>
          <a:prstGeom prst="rect">
            <a:avLst/>
          </a:prstGeom>
          <a:noFill/>
          <a:ln>
            <a:noFill/>
          </a:ln>
        </p:spPr>
        <p:txBody>
          <a:bodyPr spcFirstLastPara="1" wrap="square" lIns="91425" tIns="45700" rIns="91425" bIns="45700" anchor="t" anchorCtr="0">
            <a:spAutoFit/>
          </a:bodyPr>
          <a:lstStyle/>
          <a:p>
            <a:pPr algn="ctr">
              <a:buClr>
                <a:srgbClr val="660033"/>
              </a:buClr>
              <a:buSzPts val="2800"/>
            </a:pPr>
            <a:r>
              <a:rPr lang="en-US" sz="2800" b="1">
                <a:solidFill>
                  <a:srgbClr val="660033"/>
                </a:solidFill>
                <a:latin typeface="Times New Roman"/>
                <a:ea typeface="Times New Roman"/>
                <a:cs typeface="Times New Roman"/>
                <a:sym typeface="Times New Roman"/>
              </a:rPr>
              <a:t>CLOSED-LOOP SYSTEM</a:t>
            </a:r>
            <a:endParaRPr/>
          </a:p>
        </p:txBody>
      </p:sp>
      <p:sp>
        <p:nvSpPr>
          <p:cNvPr id="2" name="TextBox 1">
            <a:extLst>
              <a:ext uri="{FF2B5EF4-FFF2-40B4-BE49-F238E27FC236}">
                <a16:creationId xmlns:a16="http://schemas.microsoft.com/office/drawing/2014/main" id="{0D8BDFFD-1ABC-6ED8-1D04-039F84EA5E7F}"/>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CONTROL</a:t>
            </a:r>
            <a:endParaRPr lang="en-IN" sz="2400" b="1" dirty="0">
              <a:highlight>
                <a:srgbClr val="FFFF00"/>
              </a:highlight>
              <a:latin typeface="Maiandra GD" panose="020E0502030308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pic>
        <p:nvPicPr>
          <p:cNvPr id="2278" name="Google Shape;2278;p110" descr="Image9"/>
          <p:cNvPicPr preferRelativeResize="0"/>
          <p:nvPr/>
        </p:nvPicPr>
        <p:blipFill rotWithShape="1">
          <a:blip r:embed="rId3">
            <a:alphaModFix/>
          </a:blip>
          <a:srcRect/>
          <a:stretch/>
        </p:blipFill>
        <p:spPr>
          <a:xfrm>
            <a:off x="2362200" y="914400"/>
            <a:ext cx="7467600" cy="4953000"/>
          </a:xfrm>
          <a:prstGeom prst="rect">
            <a:avLst/>
          </a:prstGeom>
          <a:noFill/>
          <a:ln>
            <a:noFill/>
          </a:ln>
        </p:spPr>
      </p:pic>
      <p:sp>
        <p:nvSpPr>
          <p:cNvPr id="2" name="TextBox 1">
            <a:extLst>
              <a:ext uri="{FF2B5EF4-FFF2-40B4-BE49-F238E27FC236}">
                <a16:creationId xmlns:a16="http://schemas.microsoft.com/office/drawing/2014/main" id="{16D6211F-E3CE-5283-8E9F-D3E9E3727653}"/>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CONTROL</a:t>
            </a:r>
            <a:endParaRPr lang="en-IN" sz="2400" b="1" dirty="0">
              <a:highlight>
                <a:srgbClr val="FFFF00"/>
              </a:highlight>
              <a:latin typeface="Maiandra GD" panose="020E0502030308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282"/>
        <p:cNvGrpSpPr/>
        <p:nvPr/>
      </p:nvGrpSpPr>
      <p:grpSpPr>
        <a:xfrm>
          <a:off x="0" y="0"/>
          <a:ext cx="0" cy="0"/>
          <a:chOff x="0" y="0"/>
          <a:chExt cx="0" cy="0"/>
        </a:xfrm>
      </p:grpSpPr>
      <p:pic>
        <p:nvPicPr>
          <p:cNvPr id="2283" name="Google Shape;2283;p111" descr="Image11"/>
          <p:cNvPicPr preferRelativeResize="0"/>
          <p:nvPr/>
        </p:nvPicPr>
        <p:blipFill rotWithShape="1">
          <a:blip r:embed="rId3">
            <a:alphaModFix/>
          </a:blip>
          <a:srcRect/>
          <a:stretch/>
        </p:blipFill>
        <p:spPr>
          <a:xfrm>
            <a:off x="2362200" y="609600"/>
            <a:ext cx="7467600" cy="5334000"/>
          </a:xfrm>
          <a:prstGeom prst="rect">
            <a:avLst/>
          </a:prstGeom>
          <a:noFill/>
          <a:ln>
            <a:noFill/>
          </a:ln>
        </p:spPr>
      </p:pic>
      <p:sp>
        <p:nvSpPr>
          <p:cNvPr id="2" name="TextBox 1">
            <a:extLst>
              <a:ext uri="{FF2B5EF4-FFF2-40B4-BE49-F238E27FC236}">
                <a16:creationId xmlns:a16="http://schemas.microsoft.com/office/drawing/2014/main" id="{40E91C9F-25D3-AF95-5527-84024E4E2DDD}"/>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CONTROL</a:t>
            </a:r>
            <a:endParaRPr lang="en-IN" sz="2400" b="1" dirty="0">
              <a:highlight>
                <a:srgbClr val="FFFF00"/>
              </a:highlight>
              <a:latin typeface="Maiandra GD" panose="020E0502030308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cxnSp>
        <p:nvCxnSpPr>
          <p:cNvPr id="2293" name="Google Shape;2293;p113"/>
          <p:cNvCxnSpPr/>
          <p:nvPr/>
        </p:nvCxnSpPr>
        <p:spPr>
          <a:xfrm flipH="1">
            <a:off x="2667000" y="304800"/>
            <a:ext cx="3276600" cy="1524000"/>
          </a:xfrm>
          <a:prstGeom prst="straightConnector1">
            <a:avLst/>
          </a:prstGeom>
          <a:noFill/>
          <a:ln w="28575" cap="flat" cmpd="sng">
            <a:solidFill>
              <a:srgbClr val="FF3300"/>
            </a:solidFill>
            <a:prstDash val="solid"/>
            <a:miter lim="800000"/>
            <a:headEnd type="none" w="med" len="med"/>
            <a:tailEnd type="none" w="med" len="med"/>
          </a:ln>
        </p:spPr>
      </p:cxnSp>
      <p:cxnSp>
        <p:nvCxnSpPr>
          <p:cNvPr id="2294" name="Google Shape;2294;p113"/>
          <p:cNvCxnSpPr/>
          <p:nvPr/>
        </p:nvCxnSpPr>
        <p:spPr>
          <a:xfrm>
            <a:off x="5943600" y="304800"/>
            <a:ext cx="3505200" cy="1524000"/>
          </a:xfrm>
          <a:prstGeom prst="straightConnector1">
            <a:avLst/>
          </a:prstGeom>
          <a:noFill/>
          <a:ln w="28575" cap="flat" cmpd="sng">
            <a:solidFill>
              <a:srgbClr val="FF3300"/>
            </a:solidFill>
            <a:prstDash val="solid"/>
            <a:miter lim="800000"/>
            <a:headEnd type="none" w="med" len="med"/>
            <a:tailEnd type="none" w="med" len="med"/>
          </a:ln>
        </p:spPr>
      </p:cxnSp>
      <p:cxnSp>
        <p:nvCxnSpPr>
          <p:cNvPr id="2295" name="Google Shape;2295;p113"/>
          <p:cNvCxnSpPr/>
          <p:nvPr/>
        </p:nvCxnSpPr>
        <p:spPr>
          <a:xfrm>
            <a:off x="2667000" y="1828800"/>
            <a:ext cx="6781800" cy="0"/>
          </a:xfrm>
          <a:prstGeom prst="straightConnector1">
            <a:avLst/>
          </a:prstGeom>
          <a:noFill/>
          <a:ln w="28575" cap="flat" cmpd="sng">
            <a:solidFill>
              <a:srgbClr val="FF3300"/>
            </a:solidFill>
            <a:prstDash val="solid"/>
            <a:miter lim="800000"/>
            <a:headEnd type="none" w="med" len="med"/>
            <a:tailEnd type="none" w="med" len="med"/>
          </a:ln>
        </p:spPr>
      </p:cxnSp>
      <p:cxnSp>
        <p:nvCxnSpPr>
          <p:cNvPr id="2296" name="Google Shape;2296;p113"/>
          <p:cNvCxnSpPr/>
          <p:nvPr/>
        </p:nvCxnSpPr>
        <p:spPr>
          <a:xfrm>
            <a:off x="2667000" y="2286000"/>
            <a:ext cx="6781800" cy="0"/>
          </a:xfrm>
          <a:prstGeom prst="straightConnector1">
            <a:avLst/>
          </a:prstGeom>
          <a:noFill/>
          <a:ln w="28575" cap="flat" cmpd="sng">
            <a:solidFill>
              <a:srgbClr val="FF3300"/>
            </a:solidFill>
            <a:prstDash val="solid"/>
            <a:miter lim="800000"/>
            <a:headEnd type="none" w="med" len="med"/>
            <a:tailEnd type="none" w="med" len="med"/>
          </a:ln>
        </p:spPr>
      </p:cxnSp>
      <p:sp>
        <p:nvSpPr>
          <p:cNvPr id="2297" name="Google Shape;2297;p113"/>
          <p:cNvSpPr txBox="1"/>
          <p:nvPr/>
        </p:nvSpPr>
        <p:spPr>
          <a:xfrm>
            <a:off x="3962400" y="1828800"/>
            <a:ext cx="3733800" cy="457200"/>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MISSION</a:t>
            </a:r>
            <a:endParaRPr>
              <a:latin typeface="Candara" panose="020E0502030303020204" pitchFamily="34" charset="0"/>
            </a:endParaRPr>
          </a:p>
        </p:txBody>
      </p:sp>
      <p:sp>
        <p:nvSpPr>
          <p:cNvPr id="2298" name="Google Shape;2298;p113"/>
          <p:cNvSpPr txBox="1"/>
          <p:nvPr/>
        </p:nvSpPr>
        <p:spPr>
          <a:xfrm>
            <a:off x="5029200" y="838200"/>
            <a:ext cx="1981200" cy="457200"/>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VISION</a:t>
            </a:r>
            <a:endParaRPr>
              <a:latin typeface="Candara" panose="020E0502030303020204" pitchFamily="34" charset="0"/>
            </a:endParaRPr>
          </a:p>
        </p:txBody>
      </p:sp>
      <p:cxnSp>
        <p:nvCxnSpPr>
          <p:cNvPr id="2299" name="Google Shape;2299;p113"/>
          <p:cNvCxnSpPr/>
          <p:nvPr/>
        </p:nvCxnSpPr>
        <p:spPr>
          <a:xfrm>
            <a:off x="2667000" y="1828800"/>
            <a:ext cx="0" cy="457200"/>
          </a:xfrm>
          <a:prstGeom prst="straightConnector1">
            <a:avLst/>
          </a:prstGeom>
          <a:noFill/>
          <a:ln w="28575" cap="flat" cmpd="sng">
            <a:solidFill>
              <a:srgbClr val="FF3300"/>
            </a:solidFill>
            <a:prstDash val="solid"/>
            <a:miter lim="800000"/>
            <a:headEnd type="none" w="med" len="med"/>
            <a:tailEnd type="none" w="med" len="med"/>
          </a:ln>
        </p:spPr>
      </p:cxnSp>
      <p:cxnSp>
        <p:nvCxnSpPr>
          <p:cNvPr id="2300" name="Google Shape;2300;p113"/>
          <p:cNvCxnSpPr/>
          <p:nvPr/>
        </p:nvCxnSpPr>
        <p:spPr>
          <a:xfrm>
            <a:off x="9448800" y="1828800"/>
            <a:ext cx="0" cy="457200"/>
          </a:xfrm>
          <a:prstGeom prst="straightConnector1">
            <a:avLst/>
          </a:prstGeom>
          <a:noFill/>
          <a:ln w="28575" cap="flat" cmpd="sng">
            <a:solidFill>
              <a:srgbClr val="FF3300"/>
            </a:solidFill>
            <a:prstDash val="solid"/>
            <a:miter lim="800000"/>
            <a:headEnd type="none" w="med" len="med"/>
            <a:tailEnd type="none" w="med" len="med"/>
          </a:ln>
        </p:spPr>
      </p:cxnSp>
      <p:grpSp>
        <p:nvGrpSpPr>
          <p:cNvPr id="2301" name="Google Shape;2301;p113"/>
          <p:cNvGrpSpPr/>
          <p:nvPr/>
        </p:nvGrpSpPr>
        <p:grpSpPr>
          <a:xfrm>
            <a:off x="2895600" y="2286000"/>
            <a:ext cx="914400" cy="762000"/>
            <a:chOff x="720" y="1440"/>
            <a:chExt cx="576" cy="480"/>
          </a:xfrm>
        </p:grpSpPr>
        <p:cxnSp>
          <p:nvCxnSpPr>
            <p:cNvPr id="2302" name="Google Shape;2302;p113"/>
            <p:cNvCxnSpPr/>
            <p:nvPr/>
          </p:nvCxnSpPr>
          <p:spPr>
            <a:xfrm>
              <a:off x="720" y="14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03" name="Google Shape;2303;p113"/>
            <p:cNvCxnSpPr/>
            <p:nvPr/>
          </p:nvCxnSpPr>
          <p:spPr>
            <a:xfrm flipH="1">
              <a:off x="1200" y="14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04" name="Google Shape;2304;p113"/>
            <p:cNvCxnSpPr/>
            <p:nvPr/>
          </p:nvCxnSpPr>
          <p:spPr>
            <a:xfrm>
              <a:off x="816" y="1488"/>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05" name="Google Shape;2305;p113"/>
            <p:cNvCxnSpPr/>
            <p:nvPr/>
          </p:nvCxnSpPr>
          <p:spPr>
            <a:xfrm>
              <a:off x="816" y="1488"/>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06" name="Google Shape;2306;p113"/>
            <p:cNvCxnSpPr/>
            <p:nvPr/>
          </p:nvCxnSpPr>
          <p:spPr>
            <a:xfrm>
              <a:off x="1200" y="1488"/>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07" name="Google Shape;2307;p113"/>
            <p:cNvCxnSpPr/>
            <p:nvPr/>
          </p:nvCxnSpPr>
          <p:spPr>
            <a:xfrm>
              <a:off x="816" y="187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08" name="Google Shape;2308;p113"/>
            <p:cNvCxnSpPr/>
            <p:nvPr/>
          </p:nvCxnSpPr>
          <p:spPr>
            <a:xfrm>
              <a:off x="1200" y="1872"/>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09" name="Google Shape;2309;p113"/>
            <p:cNvCxnSpPr/>
            <p:nvPr/>
          </p:nvCxnSpPr>
          <p:spPr>
            <a:xfrm flipH="1">
              <a:off x="720" y="1872"/>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310" name="Google Shape;2310;p113"/>
            <p:cNvSpPr/>
            <p:nvPr/>
          </p:nvSpPr>
          <p:spPr>
            <a:xfrm>
              <a:off x="720" y="1916"/>
              <a:ext cx="561" cy="4"/>
            </a:xfrm>
            <a:custGeom>
              <a:avLst/>
              <a:gdLst/>
              <a:ahLst/>
              <a:cxnLst/>
              <a:rect l="l" t="t" r="r" b="b"/>
              <a:pathLst>
                <a:path w="561" h="4" extrusionOk="0">
                  <a:moveTo>
                    <a:pt x="0" y="4"/>
                  </a:moveTo>
                  <a:lnTo>
                    <a:pt x="561"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311" name="Google Shape;2311;p113"/>
          <p:cNvGrpSpPr/>
          <p:nvPr/>
        </p:nvGrpSpPr>
        <p:grpSpPr>
          <a:xfrm>
            <a:off x="8305800" y="2286000"/>
            <a:ext cx="914400" cy="762000"/>
            <a:chOff x="720" y="1440"/>
            <a:chExt cx="576" cy="480"/>
          </a:xfrm>
        </p:grpSpPr>
        <p:cxnSp>
          <p:nvCxnSpPr>
            <p:cNvPr id="2312" name="Google Shape;2312;p113"/>
            <p:cNvCxnSpPr/>
            <p:nvPr/>
          </p:nvCxnSpPr>
          <p:spPr>
            <a:xfrm>
              <a:off x="720" y="14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13" name="Google Shape;2313;p113"/>
            <p:cNvCxnSpPr/>
            <p:nvPr/>
          </p:nvCxnSpPr>
          <p:spPr>
            <a:xfrm flipH="1">
              <a:off x="1200" y="14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14" name="Google Shape;2314;p113"/>
            <p:cNvCxnSpPr/>
            <p:nvPr/>
          </p:nvCxnSpPr>
          <p:spPr>
            <a:xfrm>
              <a:off x="816" y="1488"/>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15" name="Google Shape;2315;p113"/>
            <p:cNvCxnSpPr/>
            <p:nvPr/>
          </p:nvCxnSpPr>
          <p:spPr>
            <a:xfrm>
              <a:off x="816" y="1488"/>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16" name="Google Shape;2316;p113"/>
            <p:cNvCxnSpPr/>
            <p:nvPr/>
          </p:nvCxnSpPr>
          <p:spPr>
            <a:xfrm>
              <a:off x="1200" y="1488"/>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17" name="Google Shape;2317;p113"/>
            <p:cNvCxnSpPr/>
            <p:nvPr/>
          </p:nvCxnSpPr>
          <p:spPr>
            <a:xfrm>
              <a:off x="816" y="187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18" name="Google Shape;2318;p113"/>
            <p:cNvCxnSpPr/>
            <p:nvPr/>
          </p:nvCxnSpPr>
          <p:spPr>
            <a:xfrm>
              <a:off x="1200" y="1872"/>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19" name="Google Shape;2319;p113"/>
            <p:cNvCxnSpPr/>
            <p:nvPr/>
          </p:nvCxnSpPr>
          <p:spPr>
            <a:xfrm flipH="1">
              <a:off x="720" y="1872"/>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320" name="Google Shape;2320;p113"/>
            <p:cNvSpPr/>
            <p:nvPr/>
          </p:nvSpPr>
          <p:spPr>
            <a:xfrm>
              <a:off x="720" y="1916"/>
              <a:ext cx="561" cy="4"/>
            </a:xfrm>
            <a:custGeom>
              <a:avLst/>
              <a:gdLst/>
              <a:ahLst/>
              <a:cxnLst/>
              <a:rect l="l" t="t" r="r" b="b"/>
              <a:pathLst>
                <a:path w="561" h="4" extrusionOk="0">
                  <a:moveTo>
                    <a:pt x="0" y="4"/>
                  </a:moveTo>
                  <a:lnTo>
                    <a:pt x="561"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cxnSp>
        <p:nvCxnSpPr>
          <p:cNvPr id="2321" name="Google Shape;2321;p113"/>
          <p:cNvCxnSpPr/>
          <p:nvPr/>
        </p:nvCxnSpPr>
        <p:spPr>
          <a:xfrm>
            <a:off x="2667000" y="3048000"/>
            <a:ext cx="6781800" cy="0"/>
          </a:xfrm>
          <a:prstGeom prst="straightConnector1">
            <a:avLst/>
          </a:prstGeom>
          <a:noFill/>
          <a:ln w="28575" cap="flat" cmpd="sng">
            <a:solidFill>
              <a:srgbClr val="FF3300"/>
            </a:solidFill>
            <a:prstDash val="solid"/>
            <a:miter lim="800000"/>
            <a:headEnd type="none" w="med" len="med"/>
            <a:tailEnd type="none" w="med" len="med"/>
          </a:ln>
        </p:spPr>
      </p:cxnSp>
      <p:cxnSp>
        <p:nvCxnSpPr>
          <p:cNvPr id="2322" name="Google Shape;2322;p113"/>
          <p:cNvCxnSpPr/>
          <p:nvPr/>
        </p:nvCxnSpPr>
        <p:spPr>
          <a:xfrm>
            <a:off x="2667000" y="3048000"/>
            <a:ext cx="0" cy="457200"/>
          </a:xfrm>
          <a:prstGeom prst="straightConnector1">
            <a:avLst/>
          </a:prstGeom>
          <a:noFill/>
          <a:ln w="28575" cap="flat" cmpd="sng">
            <a:solidFill>
              <a:srgbClr val="FF3300"/>
            </a:solidFill>
            <a:prstDash val="solid"/>
            <a:miter lim="800000"/>
            <a:headEnd type="none" w="med" len="med"/>
            <a:tailEnd type="none" w="med" len="med"/>
          </a:ln>
        </p:spPr>
      </p:cxnSp>
      <p:cxnSp>
        <p:nvCxnSpPr>
          <p:cNvPr id="2323" name="Google Shape;2323;p113"/>
          <p:cNvCxnSpPr/>
          <p:nvPr/>
        </p:nvCxnSpPr>
        <p:spPr>
          <a:xfrm>
            <a:off x="9448800" y="3048000"/>
            <a:ext cx="0" cy="457200"/>
          </a:xfrm>
          <a:prstGeom prst="straightConnector1">
            <a:avLst/>
          </a:prstGeom>
          <a:noFill/>
          <a:ln w="28575" cap="flat" cmpd="sng">
            <a:solidFill>
              <a:srgbClr val="FF3300"/>
            </a:solidFill>
            <a:prstDash val="solid"/>
            <a:miter lim="800000"/>
            <a:headEnd type="none" w="med" len="med"/>
            <a:tailEnd type="none" w="med" len="med"/>
          </a:ln>
        </p:spPr>
      </p:cxnSp>
      <p:cxnSp>
        <p:nvCxnSpPr>
          <p:cNvPr id="2324" name="Google Shape;2324;p113"/>
          <p:cNvCxnSpPr/>
          <p:nvPr/>
        </p:nvCxnSpPr>
        <p:spPr>
          <a:xfrm>
            <a:off x="2667000" y="3505200"/>
            <a:ext cx="6781800" cy="0"/>
          </a:xfrm>
          <a:prstGeom prst="straightConnector1">
            <a:avLst/>
          </a:prstGeom>
          <a:noFill/>
          <a:ln w="28575" cap="flat" cmpd="sng">
            <a:solidFill>
              <a:srgbClr val="FF3300"/>
            </a:solidFill>
            <a:prstDash val="solid"/>
            <a:miter lim="800000"/>
            <a:headEnd type="none" w="med" len="med"/>
            <a:tailEnd type="none" w="med" len="med"/>
          </a:ln>
        </p:spPr>
      </p:cxnSp>
      <p:grpSp>
        <p:nvGrpSpPr>
          <p:cNvPr id="2325" name="Google Shape;2325;p113"/>
          <p:cNvGrpSpPr/>
          <p:nvPr/>
        </p:nvGrpSpPr>
        <p:grpSpPr>
          <a:xfrm>
            <a:off x="2667000" y="3505200"/>
            <a:ext cx="914400" cy="768350"/>
            <a:chOff x="720" y="2208"/>
            <a:chExt cx="576" cy="484"/>
          </a:xfrm>
        </p:grpSpPr>
        <p:cxnSp>
          <p:nvCxnSpPr>
            <p:cNvPr id="2326" name="Google Shape;2326;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27" name="Google Shape;2327;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28" name="Google Shape;2328;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29" name="Google Shape;2329;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30" name="Google Shape;2330;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31" name="Google Shape;2331;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32" name="Google Shape;2332;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33" name="Google Shape;2333;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334" name="Google Shape;2334;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cxnSp>
        <p:nvCxnSpPr>
          <p:cNvPr id="2335" name="Google Shape;2335;p113"/>
          <p:cNvCxnSpPr/>
          <p:nvPr/>
        </p:nvCxnSpPr>
        <p:spPr>
          <a:xfrm>
            <a:off x="2667000" y="4267200"/>
            <a:ext cx="6781800" cy="0"/>
          </a:xfrm>
          <a:prstGeom prst="straightConnector1">
            <a:avLst/>
          </a:prstGeom>
          <a:noFill/>
          <a:ln w="28575" cap="flat" cmpd="sng">
            <a:solidFill>
              <a:srgbClr val="FF3300"/>
            </a:solidFill>
            <a:prstDash val="solid"/>
            <a:miter lim="800000"/>
            <a:headEnd type="none" w="med" len="med"/>
            <a:tailEnd type="none" w="med" len="med"/>
          </a:ln>
        </p:spPr>
      </p:cxnSp>
      <p:grpSp>
        <p:nvGrpSpPr>
          <p:cNvPr id="2336" name="Google Shape;2336;p113"/>
          <p:cNvGrpSpPr/>
          <p:nvPr/>
        </p:nvGrpSpPr>
        <p:grpSpPr>
          <a:xfrm>
            <a:off x="3810000" y="3505200"/>
            <a:ext cx="914400" cy="768350"/>
            <a:chOff x="720" y="2208"/>
            <a:chExt cx="576" cy="484"/>
          </a:xfrm>
        </p:grpSpPr>
        <p:cxnSp>
          <p:nvCxnSpPr>
            <p:cNvPr id="2337" name="Google Shape;2337;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38" name="Google Shape;2338;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39" name="Google Shape;2339;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40" name="Google Shape;2340;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41" name="Google Shape;2341;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42" name="Google Shape;2342;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43" name="Google Shape;2343;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44" name="Google Shape;2344;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345" name="Google Shape;2345;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346" name="Google Shape;2346;p113"/>
          <p:cNvGrpSpPr/>
          <p:nvPr/>
        </p:nvGrpSpPr>
        <p:grpSpPr>
          <a:xfrm>
            <a:off x="7315200" y="3505200"/>
            <a:ext cx="914400" cy="768350"/>
            <a:chOff x="720" y="2208"/>
            <a:chExt cx="576" cy="484"/>
          </a:xfrm>
        </p:grpSpPr>
        <p:cxnSp>
          <p:nvCxnSpPr>
            <p:cNvPr id="2347" name="Google Shape;2347;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48" name="Google Shape;2348;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49" name="Google Shape;2349;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50" name="Google Shape;2350;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51" name="Google Shape;2351;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52" name="Google Shape;2352;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53" name="Google Shape;2353;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54" name="Google Shape;2354;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355" name="Google Shape;2355;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356" name="Google Shape;2356;p113"/>
          <p:cNvGrpSpPr/>
          <p:nvPr/>
        </p:nvGrpSpPr>
        <p:grpSpPr>
          <a:xfrm>
            <a:off x="8534400" y="3505200"/>
            <a:ext cx="914400" cy="768350"/>
            <a:chOff x="720" y="2208"/>
            <a:chExt cx="576" cy="484"/>
          </a:xfrm>
        </p:grpSpPr>
        <p:cxnSp>
          <p:nvCxnSpPr>
            <p:cNvPr id="2357" name="Google Shape;2357;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58" name="Google Shape;2358;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59" name="Google Shape;2359;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60" name="Google Shape;2360;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61" name="Google Shape;2361;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62" name="Google Shape;2362;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63" name="Google Shape;2363;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64" name="Google Shape;2364;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365" name="Google Shape;2365;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366" name="Google Shape;2366;p113"/>
          <p:cNvGrpSpPr/>
          <p:nvPr/>
        </p:nvGrpSpPr>
        <p:grpSpPr>
          <a:xfrm>
            <a:off x="6096000" y="3505200"/>
            <a:ext cx="914400" cy="768350"/>
            <a:chOff x="720" y="2208"/>
            <a:chExt cx="576" cy="484"/>
          </a:xfrm>
        </p:grpSpPr>
        <p:cxnSp>
          <p:nvCxnSpPr>
            <p:cNvPr id="2367" name="Google Shape;2367;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68" name="Google Shape;2368;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69" name="Google Shape;2369;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70" name="Google Shape;2370;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71" name="Google Shape;2371;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72" name="Google Shape;2372;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73" name="Google Shape;2373;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74" name="Google Shape;2374;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375" name="Google Shape;2375;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376" name="Google Shape;2376;p113"/>
          <p:cNvGrpSpPr/>
          <p:nvPr/>
        </p:nvGrpSpPr>
        <p:grpSpPr>
          <a:xfrm>
            <a:off x="4876800" y="3505200"/>
            <a:ext cx="914400" cy="768350"/>
            <a:chOff x="720" y="2208"/>
            <a:chExt cx="576" cy="484"/>
          </a:xfrm>
        </p:grpSpPr>
        <p:cxnSp>
          <p:nvCxnSpPr>
            <p:cNvPr id="2377" name="Google Shape;2377;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78" name="Google Shape;2378;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79" name="Google Shape;2379;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80" name="Google Shape;2380;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81" name="Google Shape;2381;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382" name="Google Shape;2382;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383" name="Google Shape;2383;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84" name="Google Shape;2384;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385" name="Google Shape;2385;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sp>
        <p:nvSpPr>
          <p:cNvPr id="2386" name="Google Shape;2386;p113"/>
          <p:cNvSpPr txBox="1"/>
          <p:nvPr/>
        </p:nvSpPr>
        <p:spPr>
          <a:xfrm>
            <a:off x="4343400" y="3048000"/>
            <a:ext cx="3810000" cy="457200"/>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STRATEGIC GOALS</a:t>
            </a:r>
            <a:endParaRPr>
              <a:latin typeface="Candara" panose="020E0502030303020204" pitchFamily="34" charset="0"/>
            </a:endParaRPr>
          </a:p>
        </p:txBody>
      </p:sp>
      <p:cxnSp>
        <p:nvCxnSpPr>
          <p:cNvPr id="2387" name="Google Shape;2387;p113"/>
          <p:cNvCxnSpPr/>
          <p:nvPr/>
        </p:nvCxnSpPr>
        <p:spPr>
          <a:xfrm>
            <a:off x="2667000" y="4267200"/>
            <a:ext cx="6781800" cy="0"/>
          </a:xfrm>
          <a:prstGeom prst="straightConnector1">
            <a:avLst/>
          </a:prstGeom>
          <a:noFill/>
          <a:ln w="28575" cap="flat" cmpd="sng">
            <a:solidFill>
              <a:srgbClr val="FF3300"/>
            </a:solidFill>
            <a:prstDash val="solid"/>
            <a:miter lim="800000"/>
            <a:headEnd type="none" w="med" len="med"/>
            <a:tailEnd type="none" w="med" len="med"/>
          </a:ln>
        </p:spPr>
      </p:cxnSp>
      <p:cxnSp>
        <p:nvCxnSpPr>
          <p:cNvPr id="2388" name="Google Shape;2388;p113"/>
          <p:cNvCxnSpPr/>
          <p:nvPr/>
        </p:nvCxnSpPr>
        <p:spPr>
          <a:xfrm>
            <a:off x="2667000" y="4267200"/>
            <a:ext cx="0" cy="457200"/>
          </a:xfrm>
          <a:prstGeom prst="straightConnector1">
            <a:avLst/>
          </a:prstGeom>
          <a:noFill/>
          <a:ln w="28575" cap="flat" cmpd="sng">
            <a:solidFill>
              <a:srgbClr val="FF3300"/>
            </a:solidFill>
            <a:prstDash val="solid"/>
            <a:miter lim="800000"/>
            <a:headEnd type="none" w="med" len="med"/>
            <a:tailEnd type="none" w="med" len="med"/>
          </a:ln>
        </p:spPr>
      </p:cxnSp>
      <p:cxnSp>
        <p:nvCxnSpPr>
          <p:cNvPr id="2389" name="Google Shape;2389;p113"/>
          <p:cNvCxnSpPr/>
          <p:nvPr/>
        </p:nvCxnSpPr>
        <p:spPr>
          <a:xfrm>
            <a:off x="9448800" y="4267200"/>
            <a:ext cx="0" cy="457200"/>
          </a:xfrm>
          <a:prstGeom prst="straightConnector1">
            <a:avLst/>
          </a:prstGeom>
          <a:noFill/>
          <a:ln w="28575" cap="flat" cmpd="sng">
            <a:solidFill>
              <a:srgbClr val="FF3300"/>
            </a:solidFill>
            <a:prstDash val="solid"/>
            <a:miter lim="800000"/>
            <a:headEnd type="none" w="med" len="med"/>
            <a:tailEnd type="none" w="med" len="med"/>
          </a:ln>
        </p:spPr>
      </p:cxnSp>
      <p:cxnSp>
        <p:nvCxnSpPr>
          <p:cNvPr id="2390" name="Google Shape;2390;p113"/>
          <p:cNvCxnSpPr/>
          <p:nvPr/>
        </p:nvCxnSpPr>
        <p:spPr>
          <a:xfrm>
            <a:off x="2667000" y="4724400"/>
            <a:ext cx="6781800" cy="0"/>
          </a:xfrm>
          <a:prstGeom prst="straightConnector1">
            <a:avLst/>
          </a:prstGeom>
          <a:noFill/>
          <a:ln w="28575" cap="flat" cmpd="sng">
            <a:solidFill>
              <a:srgbClr val="FF3300"/>
            </a:solidFill>
            <a:prstDash val="solid"/>
            <a:miter lim="800000"/>
            <a:headEnd type="none" w="med" len="med"/>
            <a:tailEnd type="none" w="med" len="med"/>
          </a:ln>
        </p:spPr>
      </p:cxnSp>
      <p:sp>
        <p:nvSpPr>
          <p:cNvPr id="2391" name="Google Shape;2391;p113"/>
          <p:cNvSpPr txBox="1"/>
          <p:nvPr/>
        </p:nvSpPr>
        <p:spPr>
          <a:xfrm>
            <a:off x="4953000" y="4267200"/>
            <a:ext cx="3200400" cy="457200"/>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STRATEGIES</a:t>
            </a:r>
            <a:endParaRPr>
              <a:latin typeface="Candara" panose="020E0502030303020204" pitchFamily="34" charset="0"/>
            </a:endParaRPr>
          </a:p>
        </p:txBody>
      </p:sp>
      <p:cxnSp>
        <p:nvCxnSpPr>
          <p:cNvPr id="2392" name="Google Shape;2392;p113"/>
          <p:cNvCxnSpPr/>
          <p:nvPr/>
        </p:nvCxnSpPr>
        <p:spPr>
          <a:xfrm>
            <a:off x="2667000" y="5486400"/>
            <a:ext cx="6781800" cy="0"/>
          </a:xfrm>
          <a:prstGeom prst="straightConnector1">
            <a:avLst/>
          </a:prstGeom>
          <a:noFill/>
          <a:ln w="28575" cap="flat" cmpd="sng">
            <a:solidFill>
              <a:srgbClr val="FF3300"/>
            </a:solidFill>
            <a:prstDash val="solid"/>
            <a:miter lim="800000"/>
            <a:headEnd type="none" w="med" len="med"/>
            <a:tailEnd type="none" w="med" len="med"/>
          </a:ln>
        </p:spPr>
      </p:cxnSp>
      <p:cxnSp>
        <p:nvCxnSpPr>
          <p:cNvPr id="2393" name="Google Shape;2393;p113"/>
          <p:cNvCxnSpPr/>
          <p:nvPr/>
        </p:nvCxnSpPr>
        <p:spPr>
          <a:xfrm>
            <a:off x="2667000" y="5486400"/>
            <a:ext cx="0" cy="457200"/>
          </a:xfrm>
          <a:prstGeom prst="straightConnector1">
            <a:avLst/>
          </a:prstGeom>
          <a:noFill/>
          <a:ln w="28575" cap="flat" cmpd="sng">
            <a:solidFill>
              <a:srgbClr val="FF3300"/>
            </a:solidFill>
            <a:prstDash val="solid"/>
            <a:miter lim="800000"/>
            <a:headEnd type="none" w="med" len="med"/>
            <a:tailEnd type="none" w="med" len="med"/>
          </a:ln>
        </p:spPr>
      </p:cxnSp>
      <p:cxnSp>
        <p:nvCxnSpPr>
          <p:cNvPr id="2394" name="Google Shape;2394;p113"/>
          <p:cNvCxnSpPr/>
          <p:nvPr/>
        </p:nvCxnSpPr>
        <p:spPr>
          <a:xfrm>
            <a:off x="9448800" y="5486400"/>
            <a:ext cx="0" cy="457200"/>
          </a:xfrm>
          <a:prstGeom prst="straightConnector1">
            <a:avLst/>
          </a:prstGeom>
          <a:noFill/>
          <a:ln w="28575" cap="flat" cmpd="sng">
            <a:solidFill>
              <a:srgbClr val="FF3300"/>
            </a:solidFill>
            <a:prstDash val="solid"/>
            <a:miter lim="800000"/>
            <a:headEnd type="none" w="med" len="med"/>
            <a:tailEnd type="none" w="med" len="med"/>
          </a:ln>
        </p:spPr>
      </p:cxnSp>
      <p:cxnSp>
        <p:nvCxnSpPr>
          <p:cNvPr id="2395" name="Google Shape;2395;p113"/>
          <p:cNvCxnSpPr/>
          <p:nvPr/>
        </p:nvCxnSpPr>
        <p:spPr>
          <a:xfrm>
            <a:off x="2667000" y="5943600"/>
            <a:ext cx="6781800" cy="0"/>
          </a:xfrm>
          <a:prstGeom prst="straightConnector1">
            <a:avLst/>
          </a:prstGeom>
          <a:noFill/>
          <a:ln w="28575" cap="flat" cmpd="sng">
            <a:solidFill>
              <a:srgbClr val="FF3300"/>
            </a:solidFill>
            <a:prstDash val="solid"/>
            <a:miter lim="800000"/>
            <a:headEnd type="none" w="med" len="med"/>
            <a:tailEnd type="none" w="med" len="med"/>
          </a:ln>
        </p:spPr>
      </p:cxnSp>
      <p:sp>
        <p:nvSpPr>
          <p:cNvPr id="2396" name="Google Shape;2396;p113"/>
          <p:cNvSpPr txBox="1"/>
          <p:nvPr/>
        </p:nvSpPr>
        <p:spPr>
          <a:xfrm>
            <a:off x="4191000" y="5486400"/>
            <a:ext cx="4419600" cy="457200"/>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PLANS &amp; PROGRAMMES</a:t>
            </a:r>
            <a:endParaRPr>
              <a:latin typeface="Candara" panose="020E0502030303020204" pitchFamily="34" charset="0"/>
            </a:endParaRPr>
          </a:p>
        </p:txBody>
      </p:sp>
      <p:grpSp>
        <p:nvGrpSpPr>
          <p:cNvPr id="2397" name="Google Shape;2397;p113"/>
          <p:cNvGrpSpPr/>
          <p:nvPr/>
        </p:nvGrpSpPr>
        <p:grpSpPr>
          <a:xfrm>
            <a:off x="2667000" y="4718050"/>
            <a:ext cx="914400" cy="768350"/>
            <a:chOff x="720" y="2208"/>
            <a:chExt cx="576" cy="484"/>
          </a:xfrm>
        </p:grpSpPr>
        <p:cxnSp>
          <p:nvCxnSpPr>
            <p:cNvPr id="2398" name="Google Shape;2398;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399" name="Google Shape;2399;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00" name="Google Shape;2400;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01" name="Google Shape;2401;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02" name="Google Shape;2402;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03" name="Google Shape;2403;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04" name="Google Shape;2404;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05" name="Google Shape;2405;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406" name="Google Shape;2406;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407" name="Google Shape;2407;p113"/>
          <p:cNvGrpSpPr/>
          <p:nvPr/>
        </p:nvGrpSpPr>
        <p:grpSpPr>
          <a:xfrm>
            <a:off x="3810000" y="4724400"/>
            <a:ext cx="914400" cy="768350"/>
            <a:chOff x="720" y="2208"/>
            <a:chExt cx="576" cy="484"/>
          </a:xfrm>
        </p:grpSpPr>
        <p:cxnSp>
          <p:nvCxnSpPr>
            <p:cNvPr id="2408" name="Google Shape;2408;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09" name="Google Shape;2409;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10" name="Google Shape;2410;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11" name="Google Shape;2411;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12" name="Google Shape;2412;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13" name="Google Shape;2413;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14" name="Google Shape;2414;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15" name="Google Shape;2415;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416" name="Google Shape;2416;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417" name="Google Shape;2417;p113"/>
          <p:cNvGrpSpPr/>
          <p:nvPr/>
        </p:nvGrpSpPr>
        <p:grpSpPr>
          <a:xfrm>
            <a:off x="4953000" y="4724400"/>
            <a:ext cx="914400" cy="768350"/>
            <a:chOff x="720" y="2208"/>
            <a:chExt cx="576" cy="484"/>
          </a:xfrm>
        </p:grpSpPr>
        <p:cxnSp>
          <p:nvCxnSpPr>
            <p:cNvPr id="2418" name="Google Shape;2418;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19" name="Google Shape;2419;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20" name="Google Shape;2420;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21" name="Google Shape;2421;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22" name="Google Shape;2422;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23" name="Google Shape;2423;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24" name="Google Shape;2424;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25" name="Google Shape;2425;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426" name="Google Shape;2426;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427" name="Google Shape;2427;p113"/>
          <p:cNvGrpSpPr/>
          <p:nvPr/>
        </p:nvGrpSpPr>
        <p:grpSpPr>
          <a:xfrm>
            <a:off x="6172200" y="4724400"/>
            <a:ext cx="914400" cy="768350"/>
            <a:chOff x="720" y="2208"/>
            <a:chExt cx="576" cy="484"/>
          </a:xfrm>
        </p:grpSpPr>
        <p:cxnSp>
          <p:nvCxnSpPr>
            <p:cNvPr id="2428" name="Google Shape;2428;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29" name="Google Shape;2429;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30" name="Google Shape;2430;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31" name="Google Shape;2431;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32" name="Google Shape;2432;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33" name="Google Shape;2433;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34" name="Google Shape;2434;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35" name="Google Shape;2435;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436" name="Google Shape;2436;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437" name="Google Shape;2437;p113"/>
          <p:cNvGrpSpPr/>
          <p:nvPr/>
        </p:nvGrpSpPr>
        <p:grpSpPr>
          <a:xfrm>
            <a:off x="7391400" y="4724400"/>
            <a:ext cx="914400" cy="768350"/>
            <a:chOff x="720" y="2208"/>
            <a:chExt cx="576" cy="484"/>
          </a:xfrm>
        </p:grpSpPr>
        <p:cxnSp>
          <p:nvCxnSpPr>
            <p:cNvPr id="2438" name="Google Shape;2438;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39" name="Google Shape;2439;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40" name="Google Shape;2440;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41" name="Google Shape;2441;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42" name="Google Shape;2442;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43" name="Google Shape;2443;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44" name="Google Shape;2444;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45" name="Google Shape;2445;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446" name="Google Shape;2446;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447" name="Google Shape;2447;p113"/>
          <p:cNvGrpSpPr/>
          <p:nvPr/>
        </p:nvGrpSpPr>
        <p:grpSpPr>
          <a:xfrm>
            <a:off x="8534400" y="4724400"/>
            <a:ext cx="914400" cy="768350"/>
            <a:chOff x="720" y="2208"/>
            <a:chExt cx="576" cy="484"/>
          </a:xfrm>
        </p:grpSpPr>
        <p:cxnSp>
          <p:nvCxnSpPr>
            <p:cNvPr id="2448" name="Google Shape;2448;p113"/>
            <p:cNvCxnSpPr/>
            <p:nvPr/>
          </p:nvCxnSpPr>
          <p:spPr>
            <a:xfrm>
              <a:off x="72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49" name="Google Shape;2449;p113"/>
            <p:cNvCxnSpPr/>
            <p:nvPr/>
          </p:nvCxnSpPr>
          <p:spPr>
            <a:xfrm flipH="1">
              <a:off x="1200" y="2208"/>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50" name="Google Shape;2450;p113"/>
            <p:cNvCxnSpPr/>
            <p:nvPr/>
          </p:nvCxnSpPr>
          <p:spPr>
            <a:xfrm>
              <a:off x="816" y="2256"/>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51" name="Google Shape;2451;p113"/>
            <p:cNvCxnSpPr/>
            <p:nvPr/>
          </p:nvCxnSpPr>
          <p:spPr>
            <a:xfrm>
              <a:off x="816"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52" name="Google Shape;2452;p113"/>
            <p:cNvCxnSpPr/>
            <p:nvPr/>
          </p:nvCxnSpPr>
          <p:spPr>
            <a:xfrm>
              <a:off x="1200" y="2256"/>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53" name="Google Shape;2453;p113"/>
            <p:cNvCxnSpPr/>
            <p:nvPr/>
          </p:nvCxnSpPr>
          <p:spPr>
            <a:xfrm>
              <a:off x="816" y="2640"/>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54" name="Google Shape;2454;p113"/>
            <p:cNvCxnSpPr/>
            <p:nvPr/>
          </p:nvCxnSpPr>
          <p:spPr>
            <a:xfrm>
              <a:off x="1200" y="26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55" name="Google Shape;2455;p113"/>
            <p:cNvCxnSpPr/>
            <p:nvPr/>
          </p:nvCxnSpPr>
          <p:spPr>
            <a:xfrm flipH="1">
              <a:off x="720" y="2640"/>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456" name="Google Shape;2456;p113"/>
            <p:cNvSpPr/>
            <p:nvPr/>
          </p:nvSpPr>
          <p:spPr>
            <a:xfrm>
              <a:off x="720" y="2688"/>
              <a:ext cx="526" cy="4"/>
            </a:xfrm>
            <a:custGeom>
              <a:avLst/>
              <a:gdLst/>
              <a:ahLst/>
              <a:cxnLst/>
              <a:rect l="l" t="t" r="r" b="b"/>
              <a:pathLst>
                <a:path w="526" h="4" extrusionOk="0">
                  <a:moveTo>
                    <a:pt x="0" y="0"/>
                  </a:moveTo>
                  <a:lnTo>
                    <a:pt x="526" y="4"/>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457" name="Google Shape;2457;p113"/>
          <p:cNvGrpSpPr/>
          <p:nvPr/>
        </p:nvGrpSpPr>
        <p:grpSpPr>
          <a:xfrm>
            <a:off x="4648200" y="2286000"/>
            <a:ext cx="914400" cy="762000"/>
            <a:chOff x="2592" y="1440"/>
            <a:chExt cx="576" cy="480"/>
          </a:xfrm>
        </p:grpSpPr>
        <p:cxnSp>
          <p:nvCxnSpPr>
            <p:cNvPr id="2458" name="Google Shape;2458;p113"/>
            <p:cNvCxnSpPr/>
            <p:nvPr/>
          </p:nvCxnSpPr>
          <p:spPr>
            <a:xfrm>
              <a:off x="2592" y="14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59" name="Google Shape;2459;p113"/>
            <p:cNvCxnSpPr/>
            <p:nvPr/>
          </p:nvCxnSpPr>
          <p:spPr>
            <a:xfrm flipH="1">
              <a:off x="3072" y="14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60" name="Google Shape;2460;p113"/>
            <p:cNvCxnSpPr/>
            <p:nvPr/>
          </p:nvCxnSpPr>
          <p:spPr>
            <a:xfrm>
              <a:off x="2688" y="1488"/>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61" name="Google Shape;2461;p113"/>
            <p:cNvCxnSpPr/>
            <p:nvPr/>
          </p:nvCxnSpPr>
          <p:spPr>
            <a:xfrm>
              <a:off x="2688" y="1488"/>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62" name="Google Shape;2462;p113"/>
            <p:cNvCxnSpPr/>
            <p:nvPr/>
          </p:nvCxnSpPr>
          <p:spPr>
            <a:xfrm>
              <a:off x="3072" y="1488"/>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63" name="Google Shape;2463;p113"/>
            <p:cNvCxnSpPr/>
            <p:nvPr/>
          </p:nvCxnSpPr>
          <p:spPr>
            <a:xfrm>
              <a:off x="2688" y="187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64" name="Google Shape;2464;p113"/>
            <p:cNvCxnSpPr/>
            <p:nvPr/>
          </p:nvCxnSpPr>
          <p:spPr>
            <a:xfrm>
              <a:off x="3072" y="1872"/>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65" name="Google Shape;2465;p113"/>
            <p:cNvCxnSpPr/>
            <p:nvPr/>
          </p:nvCxnSpPr>
          <p:spPr>
            <a:xfrm flipH="1">
              <a:off x="2592" y="1872"/>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466" name="Google Shape;2466;p113"/>
            <p:cNvSpPr/>
            <p:nvPr/>
          </p:nvSpPr>
          <p:spPr>
            <a:xfrm>
              <a:off x="2598" y="1912"/>
              <a:ext cx="520" cy="4"/>
            </a:xfrm>
            <a:custGeom>
              <a:avLst/>
              <a:gdLst/>
              <a:ahLst/>
              <a:cxnLst/>
              <a:rect l="l" t="t" r="r" b="b"/>
              <a:pathLst>
                <a:path w="520" h="4" extrusionOk="0">
                  <a:moveTo>
                    <a:pt x="0" y="4"/>
                  </a:moveTo>
                  <a:lnTo>
                    <a:pt x="520"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grpSp>
        <p:nvGrpSpPr>
          <p:cNvPr id="2467" name="Google Shape;2467;p113"/>
          <p:cNvGrpSpPr/>
          <p:nvPr/>
        </p:nvGrpSpPr>
        <p:grpSpPr>
          <a:xfrm>
            <a:off x="6629400" y="2286000"/>
            <a:ext cx="914400" cy="762000"/>
            <a:chOff x="2592" y="1440"/>
            <a:chExt cx="576" cy="480"/>
          </a:xfrm>
        </p:grpSpPr>
        <p:cxnSp>
          <p:nvCxnSpPr>
            <p:cNvPr id="2468" name="Google Shape;2468;p113"/>
            <p:cNvCxnSpPr/>
            <p:nvPr/>
          </p:nvCxnSpPr>
          <p:spPr>
            <a:xfrm>
              <a:off x="2592" y="14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69" name="Google Shape;2469;p113"/>
            <p:cNvCxnSpPr/>
            <p:nvPr/>
          </p:nvCxnSpPr>
          <p:spPr>
            <a:xfrm flipH="1">
              <a:off x="3072" y="1440"/>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70" name="Google Shape;2470;p113"/>
            <p:cNvCxnSpPr/>
            <p:nvPr/>
          </p:nvCxnSpPr>
          <p:spPr>
            <a:xfrm>
              <a:off x="2688" y="1488"/>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71" name="Google Shape;2471;p113"/>
            <p:cNvCxnSpPr/>
            <p:nvPr/>
          </p:nvCxnSpPr>
          <p:spPr>
            <a:xfrm>
              <a:off x="2688" y="1488"/>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72" name="Google Shape;2472;p113"/>
            <p:cNvCxnSpPr/>
            <p:nvPr/>
          </p:nvCxnSpPr>
          <p:spPr>
            <a:xfrm>
              <a:off x="3072" y="1488"/>
              <a:ext cx="0" cy="384"/>
            </a:xfrm>
            <a:prstGeom prst="straightConnector1">
              <a:avLst/>
            </a:prstGeom>
            <a:noFill/>
            <a:ln w="28575" cap="flat" cmpd="sng">
              <a:solidFill>
                <a:srgbClr val="996600"/>
              </a:solidFill>
              <a:prstDash val="solid"/>
              <a:miter lim="800000"/>
              <a:headEnd type="none" w="med" len="med"/>
              <a:tailEnd type="none" w="med" len="med"/>
            </a:ln>
          </p:spPr>
        </p:cxnSp>
        <p:cxnSp>
          <p:nvCxnSpPr>
            <p:cNvPr id="2473" name="Google Shape;2473;p113"/>
            <p:cNvCxnSpPr/>
            <p:nvPr/>
          </p:nvCxnSpPr>
          <p:spPr>
            <a:xfrm>
              <a:off x="2688" y="187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474" name="Google Shape;2474;p113"/>
            <p:cNvCxnSpPr/>
            <p:nvPr/>
          </p:nvCxnSpPr>
          <p:spPr>
            <a:xfrm>
              <a:off x="3072" y="1872"/>
              <a:ext cx="96" cy="48"/>
            </a:xfrm>
            <a:prstGeom prst="straightConnector1">
              <a:avLst/>
            </a:prstGeom>
            <a:noFill/>
            <a:ln w="28575" cap="flat" cmpd="sng">
              <a:solidFill>
                <a:srgbClr val="996600"/>
              </a:solidFill>
              <a:prstDash val="solid"/>
              <a:miter lim="800000"/>
              <a:headEnd type="none" w="med" len="med"/>
              <a:tailEnd type="none" w="med" len="med"/>
            </a:ln>
          </p:spPr>
        </p:cxnSp>
        <p:cxnSp>
          <p:nvCxnSpPr>
            <p:cNvPr id="2475" name="Google Shape;2475;p113"/>
            <p:cNvCxnSpPr/>
            <p:nvPr/>
          </p:nvCxnSpPr>
          <p:spPr>
            <a:xfrm flipH="1">
              <a:off x="2592" y="1872"/>
              <a:ext cx="96" cy="48"/>
            </a:xfrm>
            <a:prstGeom prst="straightConnector1">
              <a:avLst/>
            </a:prstGeom>
            <a:noFill/>
            <a:ln w="28575" cap="flat" cmpd="sng">
              <a:solidFill>
                <a:srgbClr val="996600"/>
              </a:solidFill>
              <a:prstDash val="solid"/>
              <a:miter lim="800000"/>
              <a:headEnd type="none" w="med" len="med"/>
              <a:tailEnd type="none" w="med" len="med"/>
            </a:ln>
          </p:spPr>
        </p:cxnSp>
        <p:sp>
          <p:nvSpPr>
            <p:cNvPr id="2476" name="Google Shape;2476;p113"/>
            <p:cNvSpPr/>
            <p:nvPr/>
          </p:nvSpPr>
          <p:spPr>
            <a:xfrm>
              <a:off x="2598" y="1912"/>
              <a:ext cx="520" cy="4"/>
            </a:xfrm>
            <a:custGeom>
              <a:avLst/>
              <a:gdLst/>
              <a:ahLst/>
              <a:cxnLst/>
              <a:rect l="l" t="t" r="r" b="b"/>
              <a:pathLst>
                <a:path w="520" h="4" extrusionOk="0">
                  <a:moveTo>
                    <a:pt x="0" y="4"/>
                  </a:moveTo>
                  <a:lnTo>
                    <a:pt x="520"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sp>
        <p:nvSpPr>
          <p:cNvPr id="2" name="TextBox 1">
            <a:extLst>
              <a:ext uri="{FF2B5EF4-FFF2-40B4-BE49-F238E27FC236}">
                <a16:creationId xmlns:a16="http://schemas.microsoft.com/office/drawing/2014/main" id="{63A24C07-3E9E-DCFF-9380-3C7756ADC74E}"/>
              </a:ext>
            </a:extLst>
          </p:cNvPr>
          <p:cNvSpPr txBox="1"/>
          <p:nvPr/>
        </p:nvSpPr>
        <p:spPr>
          <a:xfrm>
            <a:off x="534500" y="597168"/>
            <a:ext cx="553998" cy="5534211"/>
          </a:xfrm>
          <a:prstGeom prst="rect">
            <a:avLst/>
          </a:prstGeom>
          <a:noFill/>
        </p:spPr>
        <p:txBody>
          <a:bodyPr vert="vert270" wrap="square" rtlCol="0">
            <a:spAutoFit/>
          </a:bodyPr>
          <a:lstStyle/>
          <a:p>
            <a:r>
              <a:rPr lang="en-US" sz="2400" b="1" dirty="0">
                <a:highlight>
                  <a:srgbClr val="FFFF00"/>
                </a:highlight>
                <a:latin typeface="Candara" panose="020E0502030303020204" pitchFamily="34" charset="0"/>
              </a:rPr>
              <a:t>EXAMPLE: HOUSE OF STRATEGIC INTENT</a:t>
            </a:r>
            <a:endParaRPr lang="en-IN" sz="2400" b="1" dirty="0">
              <a:highlight>
                <a:srgbClr val="FFFF00"/>
              </a:highlight>
              <a:latin typeface="Candara" panose="020E0502030303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115"/>
          <p:cNvSpPr txBox="1"/>
          <p:nvPr/>
        </p:nvSpPr>
        <p:spPr>
          <a:xfrm>
            <a:off x="1905000" y="381001"/>
            <a:ext cx="8763000" cy="369291"/>
          </a:xfrm>
          <a:prstGeom prst="rect">
            <a:avLst/>
          </a:prstGeom>
          <a:noFill/>
          <a:ln>
            <a:noFill/>
          </a:ln>
        </p:spPr>
        <p:txBody>
          <a:bodyPr spcFirstLastPara="1" wrap="square" lIns="91425" tIns="45700" rIns="91425" bIns="45700" anchor="t" anchorCtr="0">
            <a:spAutoFit/>
          </a:bodyPr>
          <a:lstStyle/>
          <a:p>
            <a:endParaRPr>
              <a:latin typeface="Arial"/>
              <a:ea typeface="Arial"/>
              <a:cs typeface="Arial"/>
              <a:sym typeface="Arial"/>
            </a:endParaRPr>
          </a:p>
        </p:txBody>
      </p:sp>
      <p:grpSp>
        <p:nvGrpSpPr>
          <p:cNvPr id="2487" name="Google Shape;2487;p115"/>
          <p:cNvGrpSpPr/>
          <p:nvPr/>
        </p:nvGrpSpPr>
        <p:grpSpPr>
          <a:xfrm>
            <a:off x="1866900" y="304800"/>
            <a:ext cx="8458200" cy="5486400"/>
            <a:chOff x="192" y="192"/>
            <a:chExt cx="5328" cy="3456"/>
          </a:xfrm>
        </p:grpSpPr>
        <p:cxnSp>
          <p:nvCxnSpPr>
            <p:cNvPr id="2488" name="Google Shape;2488;p115"/>
            <p:cNvCxnSpPr/>
            <p:nvPr/>
          </p:nvCxnSpPr>
          <p:spPr>
            <a:xfrm flipH="1">
              <a:off x="192" y="192"/>
              <a:ext cx="2574" cy="2658"/>
            </a:xfrm>
            <a:prstGeom prst="straightConnector1">
              <a:avLst/>
            </a:prstGeom>
            <a:noFill/>
            <a:ln w="28575" cap="flat" cmpd="sng">
              <a:solidFill>
                <a:srgbClr val="FF3300"/>
              </a:solidFill>
              <a:prstDash val="solid"/>
              <a:miter lim="800000"/>
              <a:headEnd type="none" w="med" len="med"/>
              <a:tailEnd type="none" w="med" len="med"/>
            </a:ln>
          </p:spPr>
        </p:cxnSp>
        <p:cxnSp>
          <p:nvCxnSpPr>
            <p:cNvPr id="2489" name="Google Shape;2489;p115"/>
            <p:cNvCxnSpPr/>
            <p:nvPr/>
          </p:nvCxnSpPr>
          <p:spPr>
            <a:xfrm>
              <a:off x="2766" y="192"/>
              <a:ext cx="2754" cy="2658"/>
            </a:xfrm>
            <a:prstGeom prst="straightConnector1">
              <a:avLst/>
            </a:prstGeom>
            <a:noFill/>
            <a:ln w="28575" cap="flat" cmpd="sng">
              <a:solidFill>
                <a:srgbClr val="FF3300"/>
              </a:solidFill>
              <a:prstDash val="solid"/>
              <a:miter lim="800000"/>
              <a:headEnd type="none" w="med" len="med"/>
              <a:tailEnd type="none" w="med" len="med"/>
            </a:ln>
          </p:spPr>
        </p:cxnSp>
        <p:cxnSp>
          <p:nvCxnSpPr>
            <p:cNvPr id="2490" name="Google Shape;2490;p115"/>
            <p:cNvCxnSpPr/>
            <p:nvPr/>
          </p:nvCxnSpPr>
          <p:spPr>
            <a:xfrm>
              <a:off x="192" y="2850"/>
              <a:ext cx="5328" cy="0"/>
            </a:xfrm>
            <a:prstGeom prst="straightConnector1">
              <a:avLst/>
            </a:prstGeom>
            <a:noFill/>
            <a:ln w="28575" cap="flat" cmpd="sng">
              <a:solidFill>
                <a:srgbClr val="FF3300"/>
              </a:solidFill>
              <a:prstDash val="solid"/>
              <a:miter lim="800000"/>
              <a:headEnd type="none" w="med" len="med"/>
              <a:tailEnd type="none" w="med" len="med"/>
            </a:ln>
          </p:spPr>
        </p:cxnSp>
        <p:cxnSp>
          <p:nvCxnSpPr>
            <p:cNvPr id="2491" name="Google Shape;2491;p115"/>
            <p:cNvCxnSpPr/>
            <p:nvPr/>
          </p:nvCxnSpPr>
          <p:spPr>
            <a:xfrm>
              <a:off x="192" y="3648"/>
              <a:ext cx="5328" cy="0"/>
            </a:xfrm>
            <a:prstGeom prst="straightConnector1">
              <a:avLst/>
            </a:prstGeom>
            <a:noFill/>
            <a:ln w="28575" cap="flat" cmpd="sng">
              <a:solidFill>
                <a:srgbClr val="FF3300"/>
              </a:solidFill>
              <a:prstDash val="solid"/>
              <a:miter lim="800000"/>
              <a:headEnd type="none" w="med" len="med"/>
              <a:tailEnd type="none" w="med" len="med"/>
            </a:ln>
          </p:spPr>
        </p:cxnSp>
        <p:sp>
          <p:nvSpPr>
            <p:cNvPr id="2492" name="Google Shape;2492;p115"/>
            <p:cNvSpPr txBox="1"/>
            <p:nvPr/>
          </p:nvSpPr>
          <p:spPr>
            <a:xfrm>
              <a:off x="2215" y="3072"/>
              <a:ext cx="1282" cy="365"/>
            </a:xfrm>
            <a:prstGeom prst="rect">
              <a:avLst/>
            </a:prstGeom>
            <a:noFill/>
            <a:ln>
              <a:noFill/>
            </a:ln>
          </p:spPr>
          <p:txBody>
            <a:bodyPr spcFirstLastPara="1" wrap="square" lIns="91425" tIns="45700" rIns="91425" bIns="45700" anchor="t" anchorCtr="0">
              <a:spAutoFit/>
            </a:bodyPr>
            <a:lstStyle/>
            <a:p>
              <a:pPr>
                <a:buClr>
                  <a:schemeClr val="accent2"/>
                </a:buClr>
                <a:buSzPts val="3200"/>
              </a:pPr>
              <a:r>
                <a:rPr lang="en-US" sz="3200" b="1" dirty="0">
                  <a:latin typeface="Maiandra GD" panose="020E0502030308020204" pitchFamily="34" charset="0"/>
                  <a:ea typeface="Times New Roman"/>
                  <a:cs typeface="Times New Roman"/>
                  <a:sym typeface="Times New Roman"/>
                </a:rPr>
                <a:t>MISSION</a:t>
              </a:r>
              <a:endParaRPr dirty="0">
                <a:latin typeface="Maiandra GD" panose="020E0502030308020204" pitchFamily="34" charset="0"/>
              </a:endParaRPr>
            </a:p>
          </p:txBody>
        </p:sp>
        <p:sp>
          <p:nvSpPr>
            <p:cNvPr id="2493" name="Google Shape;2493;p115"/>
            <p:cNvSpPr txBox="1"/>
            <p:nvPr/>
          </p:nvSpPr>
          <p:spPr>
            <a:xfrm>
              <a:off x="2319" y="1122"/>
              <a:ext cx="1073" cy="365"/>
            </a:xfrm>
            <a:prstGeom prst="rect">
              <a:avLst/>
            </a:prstGeom>
            <a:noFill/>
            <a:ln>
              <a:noFill/>
            </a:ln>
          </p:spPr>
          <p:txBody>
            <a:bodyPr spcFirstLastPara="1" wrap="square" lIns="91425" tIns="45700" rIns="91425" bIns="45700" anchor="t" anchorCtr="0">
              <a:spAutoFit/>
            </a:bodyPr>
            <a:lstStyle/>
            <a:p>
              <a:pPr>
                <a:buClr>
                  <a:schemeClr val="accent2"/>
                </a:buClr>
                <a:buSzPts val="3200"/>
              </a:pPr>
              <a:r>
                <a:rPr lang="en-US" sz="3200" b="1" dirty="0">
                  <a:latin typeface="Maiandra GD" panose="020E0502030308020204" pitchFamily="34" charset="0"/>
                  <a:ea typeface="Times New Roman"/>
                  <a:cs typeface="Times New Roman"/>
                  <a:sym typeface="Times New Roman"/>
                </a:rPr>
                <a:t>VISION</a:t>
              </a:r>
              <a:endParaRPr dirty="0">
                <a:latin typeface="Maiandra GD" panose="020E0502030308020204" pitchFamily="34" charset="0"/>
              </a:endParaRPr>
            </a:p>
          </p:txBody>
        </p:sp>
        <p:cxnSp>
          <p:nvCxnSpPr>
            <p:cNvPr id="2494" name="Google Shape;2494;p115"/>
            <p:cNvCxnSpPr/>
            <p:nvPr/>
          </p:nvCxnSpPr>
          <p:spPr>
            <a:xfrm>
              <a:off x="192" y="2850"/>
              <a:ext cx="0" cy="798"/>
            </a:xfrm>
            <a:prstGeom prst="straightConnector1">
              <a:avLst/>
            </a:prstGeom>
            <a:noFill/>
            <a:ln w="28575" cap="flat" cmpd="sng">
              <a:solidFill>
                <a:srgbClr val="FF3300"/>
              </a:solidFill>
              <a:prstDash val="solid"/>
              <a:miter lim="800000"/>
              <a:headEnd type="none" w="med" len="med"/>
              <a:tailEnd type="none" w="med" len="med"/>
            </a:ln>
          </p:spPr>
        </p:cxnSp>
        <p:cxnSp>
          <p:nvCxnSpPr>
            <p:cNvPr id="2495" name="Google Shape;2495;p115"/>
            <p:cNvCxnSpPr/>
            <p:nvPr/>
          </p:nvCxnSpPr>
          <p:spPr>
            <a:xfrm>
              <a:off x="5520" y="2850"/>
              <a:ext cx="0" cy="798"/>
            </a:xfrm>
            <a:prstGeom prst="straightConnector1">
              <a:avLst/>
            </a:prstGeom>
            <a:noFill/>
            <a:ln w="28575" cap="flat" cmpd="sng">
              <a:solidFill>
                <a:srgbClr val="FF3300"/>
              </a:solidFill>
              <a:prstDash val="solid"/>
              <a:miter lim="800000"/>
              <a:headEnd type="none" w="med" len="med"/>
              <a:tailEnd type="none" w="med" len="med"/>
            </a:ln>
          </p:spPr>
        </p:cxnSp>
        <p:sp>
          <p:nvSpPr>
            <p:cNvPr id="2496" name="Google Shape;2496;p115"/>
            <p:cNvSpPr txBox="1"/>
            <p:nvPr/>
          </p:nvSpPr>
          <p:spPr>
            <a:xfrm>
              <a:off x="600" y="1771"/>
              <a:ext cx="4512" cy="1028"/>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dirty="0">
                  <a:latin typeface="Candara" panose="020E0502030303020204" pitchFamily="34" charset="0"/>
                  <a:ea typeface="Times New Roman"/>
                  <a:cs typeface="Times New Roman"/>
                  <a:sym typeface="Times New Roman"/>
                </a:rPr>
                <a:t>The Central Library </a:t>
              </a:r>
            </a:p>
            <a:p>
              <a:pPr algn="ctr">
                <a:buClr>
                  <a:schemeClr val="dk1"/>
                </a:buClr>
                <a:buSzPts val="2000"/>
              </a:pPr>
              <a:r>
                <a:rPr lang="en-US" sz="2000" b="1" dirty="0">
                  <a:latin typeface="Candara" panose="020E0502030303020204" pitchFamily="34" charset="0"/>
                  <a:ea typeface="Times New Roman"/>
                  <a:cs typeface="Times New Roman"/>
                  <a:sym typeface="Times New Roman"/>
                </a:rPr>
                <a:t>will be the best technical library in Asia and </a:t>
              </a:r>
            </a:p>
            <a:p>
              <a:pPr algn="ctr">
                <a:buClr>
                  <a:schemeClr val="dk1"/>
                </a:buClr>
                <a:buSzPts val="2000"/>
              </a:pPr>
              <a:r>
                <a:rPr lang="en-US" sz="2000" b="1" dirty="0">
                  <a:latin typeface="Candara" panose="020E0502030303020204" pitchFamily="34" charset="0"/>
                  <a:ea typeface="Times New Roman"/>
                  <a:cs typeface="Times New Roman"/>
                  <a:sym typeface="Times New Roman"/>
                </a:rPr>
                <a:t>one of the best ten libraries in the world, in terms of the number and diversity of information resources possessed and the quality of user service provided.</a:t>
              </a:r>
              <a:endParaRPr dirty="0">
                <a:latin typeface="Candara" panose="020E050203030302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cxnSp>
        <p:nvCxnSpPr>
          <p:cNvPr id="175" name="Google Shape;175;p22"/>
          <p:cNvCxnSpPr/>
          <p:nvPr/>
        </p:nvCxnSpPr>
        <p:spPr>
          <a:xfrm>
            <a:off x="3733800" y="2057400"/>
            <a:ext cx="0" cy="3276600"/>
          </a:xfrm>
          <a:prstGeom prst="straightConnector1">
            <a:avLst/>
          </a:prstGeom>
          <a:noFill/>
          <a:ln w="9525" cap="flat" cmpd="sng">
            <a:solidFill>
              <a:schemeClr val="dk1"/>
            </a:solidFill>
            <a:prstDash val="solid"/>
            <a:miter lim="800000"/>
            <a:headEnd type="none" w="med" len="med"/>
            <a:tailEnd type="none" w="med" len="med"/>
          </a:ln>
        </p:spPr>
      </p:cxnSp>
      <p:cxnSp>
        <p:nvCxnSpPr>
          <p:cNvPr id="176" name="Google Shape;176;p22"/>
          <p:cNvCxnSpPr/>
          <p:nvPr/>
        </p:nvCxnSpPr>
        <p:spPr>
          <a:xfrm>
            <a:off x="3733800" y="5334000"/>
            <a:ext cx="5029200" cy="0"/>
          </a:xfrm>
          <a:prstGeom prst="straightConnector1">
            <a:avLst/>
          </a:prstGeom>
          <a:noFill/>
          <a:ln w="9525" cap="flat" cmpd="sng">
            <a:solidFill>
              <a:schemeClr val="dk1"/>
            </a:solidFill>
            <a:prstDash val="solid"/>
            <a:miter lim="800000"/>
            <a:headEnd type="none" w="med" len="med"/>
            <a:tailEnd type="none" w="med" len="med"/>
          </a:ln>
        </p:spPr>
      </p:cxnSp>
      <p:sp>
        <p:nvSpPr>
          <p:cNvPr id="177" name="Google Shape;177;p22"/>
          <p:cNvSpPr txBox="1"/>
          <p:nvPr/>
        </p:nvSpPr>
        <p:spPr>
          <a:xfrm>
            <a:off x="3733800" y="4572000"/>
            <a:ext cx="609600" cy="762000"/>
          </a:xfrm>
          <a:prstGeom prst="rect">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ndara" panose="020E0502030303020204" pitchFamily="34" charset="0"/>
              <a:ea typeface="Arial"/>
              <a:cs typeface="Arial"/>
              <a:sym typeface="Arial"/>
            </a:endParaRPr>
          </a:p>
        </p:txBody>
      </p:sp>
      <p:sp>
        <p:nvSpPr>
          <p:cNvPr id="178" name="Google Shape;178;p22"/>
          <p:cNvSpPr txBox="1"/>
          <p:nvPr/>
        </p:nvSpPr>
        <p:spPr>
          <a:xfrm>
            <a:off x="4343400" y="3810000"/>
            <a:ext cx="533400" cy="1524000"/>
          </a:xfrm>
          <a:prstGeom prst="rect">
            <a:avLst/>
          </a:prstGeom>
          <a:solidFill>
            <a:srgbClr val="FF33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ndara" panose="020E0502030303020204" pitchFamily="34" charset="0"/>
              <a:ea typeface="Arial"/>
              <a:cs typeface="Arial"/>
              <a:sym typeface="Arial"/>
            </a:endParaRPr>
          </a:p>
        </p:txBody>
      </p:sp>
      <p:sp>
        <p:nvSpPr>
          <p:cNvPr id="179" name="Google Shape;179;p22"/>
          <p:cNvSpPr txBox="1"/>
          <p:nvPr/>
        </p:nvSpPr>
        <p:spPr>
          <a:xfrm>
            <a:off x="4876800" y="3276600"/>
            <a:ext cx="533400" cy="2057400"/>
          </a:xfrm>
          <a:prstGeom prst="rect">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ndara" panose="020E0502030303020204" pitchFamily="34" charset="0"/>
              <a:ea typeface="Arial"/>
              <a:cs typeface="Arial"/>
              <a:sym typeface="Arial"/>
            </a:endParaRPr>
          </a:p>
        </p:txBody>
      </p:sp>
      <p:sp>
        <p:nvSpPr>
          <p:cNvPr id="180" name="Google Shape;180;p22"/>
          <p:cNvSpPr txBox="1"/>
          <p:nvPr/>
        </p:nvSpPr>
        <p:spPr>
          <a:xfrm>
            <a:off x="5410200" y="2895600"/>
            <a:ext cx="533400" cy="2438400"/>
          </a:xfrm>
          <a:prstGeom prst="rect">
            <a:avLst/>
          </a:prstGeom>
          <a:solidFill>
            <a:srgbClr val="FF33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ndara" panose="020E0502030303020204" pitchFamily="34" charset="0"/>
              <a:ea typeface="Arial"/>
              <a:cs typeface="Arial"/>
              <a:sym typeface="Arial"/>
            </a:endParaRPr>
          </a:p>
        </p:txBody>
      </p:sp>
      <p:sp>
        <p:nvSpPr>
          <p:cNvPr id="181" name="Google Shape;181;p22"/>
          <p:cNvSpPr txBox="1"/>
          <p:nvPr/>
        </p:nvSpPr>
        <p:spPr>
          <a:xfrm>
            <a:off x="5943600" y="2667000"/>
            <a:ext cx="533400" cy="2667000"/>
          </a:xfrm>
          <a:prstGeom prst="rect">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ndara" panose="020E0502030303020204" pitchFamily="34" charset="0"/>
              <a:ea typeface="Arial"/>
              <a:cs typeface="Arial"/>
              <a:sym typeface="Arial"/>
            </a:endParaRPr>
          </a:p>
        </p:txBody>
      </p:sp>
      <p:sp>
        <p:nvSpPr>
          <p:cNvPr id="182" name="Google Shape;182;p22"/>
          <p:cNvSpPr txBox="1"/>
          <p:nvPr/>
        </p:nvSpPr>
        <p:spPr>
          <a:xfrm>
            <a:off x="6477000" y="2514600"/>
            <a:ext cx="533400" cy="2819400"/>
          </a:xfrm>
          <a:prstGeom prst="rect">
            <a:avLst/>
          </a:prstGeom>
          <a:solidFill>
            <a:srgbClr val="FF33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ndara" panose="020E0502030303020204" pitchFamily="34" charset="0"/>
              <a:ea typeface="Arial"/>
              <a:cs typeface="Arial"/>
              <a:sym typeface="Arial"/>
            </a:endParaRPr>
          </a:p>
        </p:txBody>
      </p:sp>
      <p:sp>
        <p:nvSpPr>
          <p:cNvPr id="183" name="Google Shape;183;p22"/>
          <p:cNvSpPr txBox="1"/>
          <p:nvPr/>
        </p:nvSpPr>
        <p:spPr>
          <a:xfrm>
            <a:off x="3733800" y="4191000"/>
            <a:ext cx="838200" cy="369291"/>
          </a:xfrm>
          <a:prstGeom prst="rect">
            <a:avLst/>
          </a:prstGeom>
          <a:noFill/>
          <a:ln>
            <a:noFill/>
          </a:ln>
        </p:spPr>
        <p:txBody>
          <a:bodyPr spcFirstLastPara="1" wrap="square" lIns="91425" tIns="45700" rIns="91425" bIns="45700" anchor="t" anchorCtr="0">
            <a:spAutoFit/>
          </a:bodyPr>
          <a:lstStyle/>
          <a:p>
            <a:pPr>
              <a:buClr>
                <a:srgbClr val="3333CC"/>
              </a:buClr>
              <a:buSzPts val="1400"/>
            </a:pPr>
            <a:r>
              <a:rPr lang="en-US" b="1">
                <a:solidFill>
                  <a:srgbClr val="3333CC"/>
                </a:solidFill>
                <a:latin typeface="Candara" panose="020E0502030303020204" pitchFamily="34" charset="0"/>
                <a:ea typeface="Arial"/>
                <a:cs typeface="Arial"/>
                <a:sym typeface="Arial"/>
              </a:rPr>
              <a:t>31.5%</a:t>
            </a:r>
            <a:endParaRPr>
              <a:latin typeface="Candara" panose="020E0502030303020204" pitchFamily="34" charset="0"/>
            </a:endParaRPr>
          </a:p>
        </p:txBody>
      </p:sp>
      <p:sp>
        <p:nvSpPr>
          <p:cNvPr id="184" name="Google Shape;184;p22"/>
          <p:cNvSpPr txBox="1"/>
          <p:nvPr/>
        </p:nvSpPr>
        <p:spPr>
          <a:xfrm>
            <a:off x="3733800" y="5562600"/>
            <a:ext cx="3276600" cy="779462"/>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dirty="0">
                <a:solidFill>
                  <a:schemeClr val="dk1"/>
                </a:solidFill>
                <a:latin typeface="Candara" panose="020E0502030303020204" pitchFamily="34" charset="0"/>
                <a:ea typeface="Arial"/>
                <a:cs typeface="Arial"/>
                <a:sym typeface="Arial"/>
              </a:rPr>
              <a:t>A        D        B        C        E         F</a:t>
            </a:r>
            <a:endParaRPr dirty="0">
              <a:latin typeface="Candara" panose="020E0502030303020204" pitchFamily="34" charset="0"/>
            </a:endParaRPr>
          </a:p>
          <a:p>
            <a:pPr>
              <a:spcBef>
                <a:spcPts val="900"/>
              </a:spcBef>
              <a:buClr>
                <a:schemeClr val="dk1"/>
              </a:buClr>
              <a:buSzPts val="1800"/>
            </a:pPr>
            <a:r>
              <a:rPr lang="en-US" b="1" dirty="0">
                <a:solidFill>
                  <a:schemeClr val="dk1"/>
                </a:solidFill>
                <a:latin typeface="Candara" panose="020E0502030303020204" pitchFamily="34" charset="0"/>
                <a:ea typeface="Arial"/>
                <a:cs typeface="Arial"/>
                <a:sym typeface="Arial"/>
              </a:rPr>
              <a:t>         DEFECT  TYPES</a:t>
            </a:r>
            <a:endParaRPr dirty="0">
              <a:latin typeface="Candara" panose="020E0502030303020204" pitchFamily="34" charset="0"/>
            </a:endParaRPr>
          </a:p>
        </p:txBody>
      </p:sp>
      <p:sp>
        <p:nvSpPr>
          <p:cNvPr id="185" name="Google Shape;185;p22"/>
          <p:cNvSpPr txBox="1"/>
          <p:nvPr/>
        </p:nvSpPr>
        <p:spPr>
          <a:xfrm>
            <a:off x="1828800" y="3351213"/>
            <a:ext cx="1828800" cy="119062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b="1">
                <a:solidFill>
                  <a:schemeClr val="dk1"/>
                </a:solidFill>
                <a:latin typeface="Candara" panose="020E0502030303020204" pitchFamily="34" charset="0"/>
                <a:ea typeface="Arial"/>
                <a:cs typeface="Arial"/>
                <a:sym typeface="Arial"/>
              </a:rPr>
              <a:t>PERCENTAGE CUMULATIVE NUMBER  OF DEFECTS</a:t>
            </a:r>
            <a:endParaRPr>
              <a:latin typeface="Candara" panose="020E0502030303020204" pitchFamily="34" charset="0"/>
            </a:endParaRPr>
          </a:p>
        </p:txBody>
      </p:sp>
      <p:sp>
        <p:nvSpPr>
          <p:cNvPr id="186" name="Google Shape;186;p22"/>
          <p:cNvSpPr txBox="1"/>
          <p:nvPr/>
        </p:nvSpPr>
        <p:spPr>
          <a:xfrm>
            <a:off x="2590800" y="533401"/>
            <a:ext cx="6477000" cy="523180"/>
          </a:xfrm>
          <a:prstGeom prst="rect">
            <a:avLst/>
          </a:prstGeom>
          <a:noFill/>
          <a:ln>
            <a:noFill/>
          </a:ln>
        </p:spPr>
        <p:txBody>
          <a:bodyPr spcFirstLastPara="1" wrap="square" lIns="91425" tIns="45700" rIns="91425" bIns="45700" anchor="t" anchorCtr="0">
            <a:spAutoFit/>
          </a:bodyPr>
          <a:lstStyle/>
          <a:p>
            <a:pPr algn="ctr">
              <a:buClr>
                <a:schemeClr val="dk1"/>
              </a:buClr>
              <a:buSzPts val="3200"/>
            </a:pPr>
            <a:r>
              <a:rPr lang="en-US" sz="2800" b="1" dirty="0">
                <a:solidFill>
                  <a:schemeClr val="dk1"/>
                </a:solidFill>
                <a:highlight>
                  <a:srgbClr val="FFFF00"/>
                </a:highlight>
                <a:latin typeface="Candara" panose="020E0502030303020204" pitchFamily="34" charset="0"/>
                <a:ea typeface="Arial"/>
                <a:cs typeface="Arial"/>
                <a:sym typeface="Arial"/>
              </a:rPr>
              <a:t>PARETO CHART</a:t>
            </a:r>
            <a:endParaRPr sz="2800" dirty="0">
              <a:highlight>
                <a:srgbClr val="FFFF00"/>
              </a:highlight>
              <a:latin typeface="Candara" panose="020E0502030303020204" pitchFamily="34" charset="0"/>
            </a:endParaRPr>
          </a:p>
        </p:txBody>
      </p:sp>
      <p:sp>
        <p:nvSpPr>
          <p:cNvPr id="187" name="Google Shape;187;p22"/>
          <p:cNvSpPr txBox="1"/>
          <p:nvPr/>
        </p:nvSpPr>
        <p:spPr>
          <a:xfrm>
            <a:off x="4343400" y="3429000"/>
            <a:ext cx="838200" cy="369291"/>
          </a:xfrm>
          <a:prstGeom prst="rect">
            <a:avLst/>
          </a:prstGeom>
          <a:noFill/>
          <a:ln>
            <a:noFill/>
          </a:ln>
        </p:spPr>
        <p:txBody>
          <a:bodyPr spcFirstLastPara="1" wrap="square" lIns="91425" tIns="45700" rIns="91425" bIns="45700" anchor="t" anchorCtr="0">
            <a:spAutoFit/>
          </a:bodyPr>
          <a:lstStyle/>
          <a:p>
            <a:pPr>
              <a:buClr>
                <a:srgbClr val="3333CC"/>
              </a:buClr>
              <a:buSzPts val="1400"/>
            </a:pPr>
            <a:r>
              <a:rPr lang="en-US" b="1">
                <a:solidFill>
                  <a:srgbClr val="3333CC"/>
                </a:solidFill>
                <a:latin typeface="Candara" panose="020E0502030303020204" pitchFamily="34" charset="0"/>
                <a:ea typeface="Arial"/>
                <a:cs typeface="Arial"/>
                <a:sym typeface="Arial"/>
              </a:rPr>
              <a:t>60%</a:t>
            </a:r>
            <a:endParaRPr>
              <a:latin typeface="Candara" panose="020E0502030303020204" pitchFamily="34" charset="0"/>
            </a:endParaRPr>
          </a:p>
        </p:txBody>
      </p:sp>
      <p:sp>
        <p:nvSpPr>
          <p:cNvPr id="188" name="Google Shape;188;p22"/>
          <p:cNvSpPr txBox="1"/>
          <p:nvPr/>
        </p:nvSpPr>
        <p:spPr>
          <a:xfrm>
            <a:off x="4800600" y="2895600"/>
            <a:ext cx="838200" cy="369291"/>
          </a:xfrm>
          <a:prstGeom prst="rect">
            <a:avLst/>
          </a:prstGeom>
          <a:noFill/>
          <a:ln>
            <a:noFill/>
          </a:ln>
        </p:spPr>
        <p:txBody>
          <a:bodyPr spcFirstLastPara="1" wrap="square" lIns="91425" tIns="45700" rIns="91425" bIns="45700" anchor="t" anchorCtr="0">
            <a:spAutoFit/>
          </a:bodyPr>
          <a:lstStyle/>
          <a:p>
            <a:pPr>
              <a:buClr>
                <a:srgbClr val="3333CC"/>
              </a:buClr>
              <a:buSzPts val="1400"/>
            </a:pPr>
            <a:r>
              <a:rPr lang="en-US" b="1">
                <a:solidFill>
                  <a:srgbClr val="3333CC"/>
                </a:solidFill>
                <a:latin typeface="Candara" panose="020E0502030303020204" pitchFamily="34" charset="0"/>
                <a:ea typeface="Arial"/>
                <a:cs typeface="Arial"/>
                <a:sym typeface="Arial"/>
              </a:rPr>
              <a:t>79.5%</a:t>
            </a:r>
            <a:endParaRPr>
              <a:latin typeface="Candara" panose="020E0502030303020204" pitchFamily="34" charset="0"/>
            </a:endParaRPr>
          </a:p>
        </p:txBody>
      </p:sp>
      <p:sp>
        <p:nvSpPr>
          <p:cNvPr id="189" name="Google Shape;189;p22"/>
          <p:cNvSpPr txBox="1"/>
          <p:nvPr/>
        </p:nvSpPr>
        <p:spPr>
          <a:xfrm>
            <a:off x="5334000" y="2514600"/>
            <a:ext cx="838200" cy="369291"/>
          </a:xfrm>
          <a:prstGeom prst="rect">
            <a:avLst/>
          </a:prstGeom>
          <a:noFill/>
          <a:ln>
            <a:noFill/>
          </a:ln>
        </p:spPr>
        <p:txBody>
          <a:bodyPr spcFirstLastPara="1" wrap="square" lIns="91425" tIns="45700" rIns="91425" bIns="45700" anchor="t" anchorCtr="0">
            <a:spAutoFit/>
          </a:bodyPr>
          <a:lstStyle/>
          <a:p>
            <a:pPr>
              <a:buClr>
                <a:srgbClr val="3333CC"/>
              </a:buClr>
              <a:buSzPts val="1400"/>
            </a:pPr>
            <a:r>
              <a:rPr lang="en-US" b="1">
                <a:solidFill>
                  <a:srgbClr val="3333CC"/>
                </a:solidFill>
                <a:latin typeface="Candara" panose="020E0502030303020204" pitchFamily="34" charset="0"/>
                <a:ea typeface="Arial"/>
                <a:cs typeface="Arial"/>
                <a:sym typeface="Arial"/>
              </a:rPr>
              <a:t>89.6%</a:t>
            </a:r>
            <a:endParaRPr>
              <a:latin typeface="Candara" panose="020E0502030303020204" pitchFamily="34" charset="0"/>
            </a:endParaRPr>
          </a:p>
        </p:txBody>
      </p:sp>
      <p:sp>
        <p:nvSpPr>
          <p:cNvPr id="190" name="Google Shape;190;p22"/>
          <p:cNvSpPr txBox="1"/>
          <p:nvPr/>
        </p:nvSpPr>
        <p:spPr>
          <a:xfrm>
            <a:off x="5867400" y="2286000"/>
            <a:ext cx="838200" cy="369291"/>
          </a:xfrm>
          <a:prstGeom prst="rect">
            <a:avLst/>
          </a:prstGeom>
          <a:noFill/>
          <a:ln>
            <a:noFill/>
          </a:ln>
        </p:spPr>
        <p:txBody>
          <a:bodyPr spcFirstLastPara="1" wrap="square" lIns="91425" tIns="45700" rIns="91425" bIns="45700" anchor="t" anchorCtr="0">
            <a:spAutoFit/>
          </a:bodyPr>
          <a:lstStyle/>
          <a:p>
            <a:pPr>
              <a:buClr>
                <a:srgbClr val="3333CC"/>
              </a:buClr>
              <a:buSzPts val="1400"/>
            </a:pPr>
            <a:r>
              <a:rPr lang="en-US" b="1">
                <a:solidFill>
                  <a:srgbClr val="3333CC"/>
                </a:solidFill>
                <a:latin typeface="Candara" panose="020E0502030303020204" pitchFamily="34" charset="0"/>
                <a:ea typeface="Arial"/>
                <a:cs typeface="Arial"/>
                <a:sym typeface="Arial"/>
              </a:rPr>
              <a:t>95.5%</a:t>
            </a:r>
            <a:endParaRPr>
              <a:latin typeface="Candara" panose="020E0502030303020204" pitchFamily="34" charset="0"/>
            </a:endParaRPr>
          </a:p>
        </p:txBody>
      </p:sp>
      <p:sp>
        <p:nvSpPr>
          <p:cNvPr id="191" name="Google Shape;191;p22"/>
          <p:cNvSpPr txBox="1"/>
          <p:nvPr/>
        </p:nvSpPr>
        <p:spPr>
          <a:xfrm>
            <a:off x="6477000" y="2133600"/>
            <a:ext cx="838200" cy="369291"/>
          </a:xfrm>
          <a:prstGeom prst="rect">
            <a:avLst/>
          </a:prstGeom>
          <a:noFill/>
          <a:ln>
            <a:noFill/>
          </a:ln>
        </p:spPr>
        <p:txBody>
          <a:bodyPr spcFirstLastPara="1" wrap="square" lIns="91425" tIns="45700" rIns="91425" bIns="45700" anchor="t" anchorCtr="0">
            <a:spAutoFit/>
          </a:bodyPr>
          <a:lstStyle/>
          <a:p>
            <a:pPr>
              <a:buClr>
                <a:srgbClr val="3333CC"/>
              </a:buClr>
              <a:buSzPts val="1400"/>
            </a:pPr>
            <a:r>
              <a:rPr lang="en-US" b="1">
                <a:solidFill>
                  <a:srgbClr val="3333CC"/>
                </a:solidFill>
                <a:latin typeface="Candara" panose="020E0502030303020204" pitchFamily="34" charset="0"/>
                <a:ea typeface="Arial"/>
                <a:cs typeface="Arial"/>
                <a:sym typeface="Arial"/>
              </a:rPr>
              <a:t>100%</a:t>
            </a:r>
            <a:endParaRPr>
              <a:latin typeface="Candara" panose="020E0502030303020204" pitchFamily="34" charset="0"/>
            </a:endParaRPr>
          </a:p>
        </p:txBody>
      </p:sp>
      <p:sp>
        <p:nvSpPr>
          <p:cNvPr id="2" name="TextBox 1">
            <a:extLst>
              <a:ext uri="{FF2B5EF4-FFF2-40B4-BE49-F238E27FC236}">
                <a16:creationId xmlns:a16="http://schemas.microsoft.com/office/drawing/2014/main" id="{EF6B96E8-154F-C037-36D9-FFACFDE710D2}"/>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510"/>
        <p:cNvGrpSpPr/>
        <p:nvPr/>
      </p:nvGrpSpPr>
      <p:grpSpPr>
        <a:xfrm>
          <a:off x="0" y="0"/>
          <a:ext cx="0" cy="0"/>
          <a:chOff x="0" y="0"/>
          <a:chExt cx="0" cy="0"/>
        </a:xfrm>
      </p:grpSpPr>
      <p:grpSp>
        <p:nvGrpSpPr>
          <p:cNvPr id="2511" name="Google Shape;2511;p118"/>
          <p:cNvGrpSpPr/>
          <p:nvPr/>
        </p:nvGrpSpPr>
        <p:grpSpPr>
          <a:xfrm>
            <a:off x="1905000" y="209551"/>
            <a:ext cx="8382000" cy="6345237"/>
            <a:chOff x="240" y="132"/>
            <a:chExt cx="5280" cy="3997"/>
          </a:xfrm>
        </p:grpSpPr>
        <p:sp>
          <p:nvSpPr>
            <p:cNvPr id="2512" name="Google Shape;2512;p118"/>
            <p:cNvSpPr txBox="1"/>
            <p:nvPr/>
          </p:nvSpPr>
          <p:spPr>
            <a:xfrm>
              <a:off x="240" y="336"/>
              <a:ext cx="5280" cy="233"/>
            </a:xfrm>
            <a:prstGeom prst="rect">
              <a:avLst/>
            </a:prstGeom>
            <a:noFill/>
            <a:ln>
              <a:noFill/>
            </a:ln>
          </p:spPr>
          <p:txBody>
            <a:bodyPr spcFirstLastPara="1" wrap="square" lIns="91425" tIns="45700" rIns="91425" bIns="45700" anchor="t" anchorCtr="0">
              <a:spAutoFit/>
            </a:bodyPr>
            <a:lstStyle/>
            <a:p>
              <a:endParaRPr>
                <a:latin typeface="Candara" panose="020E0502030303020204" pitchFamily="34" charset="0"/>
                <a:ea typeface="Arial"/>
                <a:cs typeface="Arial"/>
                <a:sym typeface="Arial"/>
              </a:endParaRPr>
            </a:p>
          </p:txBody>
        </p:sp>
        <p:cxnSp>
          <p:nvCxnSpPr>
            <p:cNvPr id="2513" name="Google Shape;2513;p118"/>
            <p:cNvCxnSpPr/>
            <p:nvPr/>
          </p:nvCxnSpPr>
          <p:spPr>
            <a:xfrm>
              <a:off x="720" y="192"/>
              <a:ext cx="4272" cy="1"/>
            </a:xfrm>
            <a:prstGeom prst="straightConnector1">
              <a:avLst/>
            </a:prstGeom>
            <a:noFill/>
            <a:ln w="38100" cap="flat" cmpd="sng">
              <a:solidFill>
                <a:srgbClr val="FF3300"/>
              </a:solidFill>
              <a:prstDash val="solid"/>
              <a:miter lim="800000"/>
              <a:headEnd type="none" w="med" len="med"/>
              <a:tailEnd type="none" w="med" len="med"/>
            </a:ln>
          </p:spPr>
        </p:cxnSp>
        <p:sp>
          <p:nvSpPr>
            <p:cNvPr id="2514" name="Google Shape;2514;p118"/>
            <p:cNvSpPr txBox="1"/>
            <p:nvPr/>
          </p:nvSpPr>
          <p:spPr>
            <a:xfrm>
              <a:off x="816" y="132"/>
              <a:ext cx="4032" cy="1170"/>
            </a:xfrm>
            <a:prstGeom prst="rect">
              <a:avLst/>
            </a:prstGeom>
            <a:noFill/>
            <a:ln>
              <a:noFill/>
            </a:ln>
          </p:spPr>
          <p:txBody>
            <a:bodyPr spcFirstLastPara="1" wrap="square" lIns="91425" tIns="45700" rIns="91425" bIns="45700" anchor="t" anchorCtr="0">
              <a:spAutoFit/>
            </a:bodyPr>
            <a:lstStyle/>
            <a:p>
              <a:pPr algn="ctr">
                <a:buClr>
                  <a:schemeClr val="accent2"/>
                </a:buClr>
                <a:buSzPts val="2400"/>
              </a:pPr>
              <a:r>
                <a:rPr lang="en-US" sz="3200" b="1" dirty="0">
                  <a:latin typeface="Candara" panose="020E0502030303020204" pitchFamily="34" charset="0"/>
                  <a:ea typeface="Times New Roman"/>
                  <a:cs typeface="Times New Roman"/>
                  <a:sym typeface="Times New Roman"/>
                </a:rPr>
                <a:t>MISSION</a:t>
              </a:r>
              <a:endParaRPr dirty="0">
                <a:latin typeface="Candara" panose="020E0502030303020204" pitchFamily="34" charset="0"/>
              </a:endParaRPr>
            </a:p>
            <a:p>
              <a:pPr algn="just">
                <a:spcBef>
                  <a:spcPts val="1200"/>
                </a:spcBef>
                <a:buClr>
                  <a:schemeClr val="dk1"/>
                </a:buClr>
                <a:buSzPts val="2400"/>
              </a:pPr>
              <a:r>
                <a:rPr lang="en-US" sz="2400" b="1" dirty="0">
                  <a:latin typeface="Candara" panose="020E0502030303020204" pitchFamily="34" charset="0"/>
                  <a:ea typeface="Times New Roman"/>
                  <a:cs typeface="Times New Roman"/>
                  <a:sym typeface="Times New Roman"/>
                </a:rPr>
                <a:t>The Central Library will strive relentlessly to enhance information resource and the quality of its services to maximize user satisfaction.</a:t>
              </a:r>
              <a:endParaRPr dirty="0">
                <a:latin typeface="Candara" panose="020E0502030303020204" pitchFamily="34" charset="0"/>
              </a:endParaRPr>
            </a:p>
          </p:txBody>
        </p:sp>
        <p:cxnSp>
          <p:nvCxnSpPr>
            <p:cNvPr id="2515" name="Google Shape;2515;p118"/>
            <p:cNvCxnSpPr/>
            <p:nvPr/>
          </p:nvCxnSpPr>
          <p:spPr>
            <a:xfrm>
              <a:off x="720" y="192"/>
              <a:ext cx="1" cy="1073"/>
            </a:xfrm>
            <a:prstGeom prst="straightConnector1">
              <a:avLst/>
            </a:prstGeom>
            <a:noFill/>
            <a:ln w="38100" cap="flat" cmpd="sng">
              <a:solidFill>
                <a:srgbClr val="FF3300"/>
              </a:solidFill>
              <a:prstDash val="solid"/>
              <a:miter lim="800000"/>
              <a:headEnd type="none" w="med" len="med"/>
              <a:tailEnd type="none" w="med" len="med"/>
            </a:ln>
          </p:spPr>
        </p:cxnSp>
        <p:cxnSp>
          <p:nvCxnSpPr>
            <p:cNvPr id="2516" name="Google Shape;2516;p118"/>
            <p:cNvCxnSpPr/>
            <p:nvPr/>
          </p:nvCxnSpPr>
          <p:spPr>
            <a:xfrm>
              <a:off x="4992" y="192"/>
              <a:ext cx="1" cy="1073"/>
            </a:xfrm>
            <a:prstGeom prst="straightConnector1">
              <a:avLst/>
            </a:prstGeom>
            <a:noFill/>
            <a:ln w="38100" cap="flat" cmpd="sng">
              <a:solidFill>
                <a:srgbClr val="FF3300"/>
              </a:solidFill>
              <a:prstDash val="solid"/>
              <a:miter lim="800000"/>
              <a:headEnd type="none" w="med" len="med"/>
              <a:tailEnd type="none" w="med" len="med"/>
            </a:ln>
          </p:spPr>
        </p:cxnSp>
        <p:cxnSp>
          <p:nvCxnSpPr>
            <p:cNvPr id="2517" name="Google Shape;2517;p118"/>
            <p:cNvCxnSpPr/>
            <p:nvPr/>
          </p:nvCxnSpPr>
          <p:spPr>
            <a:xfrm>
              <a:off x="720" y="3696"/>
              <a:ext cx="1" cy="432"/>
            </a:xfrm>
            <a:prstGeom prst="straightConnector1">
              <a:avLst/>
            </a:prstGeom>
            <a:noFill/>
            <a:ln w="28575" cap="flat" cmpd="sng">
              <a:solidFill>
                <a:srgbClr val="FF3300"/>
              </a:solidFill>
              <a:prstDash val="solid"/>
              <a:miter lim="800000"/>
              <a:headEnd type="none" w="med" len="med"/>
              <a:tailEnd type="none" w="med" len="med"/>
            </a:ln>
          </p:spPr>
        </p:cxnSp>
        <p:cxnSp>
          <p:nvCxnSpPr>
            <p:cNvPr id="2518" name="Google Shape;2518;p118"/>
            <p:cNvCxnSpPr/>
            <p:nvPr/>
          </p:nvCxnSpPr>
          <p:spPr>
            <a:xfrm>
              <a:off x="4992" y="3696"/>
              <a:ext cx="1" cy="432"/>
            </a:xfrm>
            <a:prstGeom prst="straightConnector1">
              <a:avLst/>
            </a:prstGeom>
            <a:noFill/>
            <a:ln w="28575" cap="flat" cmpd="sng">
              <a:solidFill>
                <a:srgbClr val="FF3300"/>
              </a:solidFill>
              <a:prstDash val="solid"/>
              <a:miter lim="800000"/>
              <a:headEnd type="none" w="med" len="med"/>
              <a:tailEnd type="none" w="med" len="med"/>
            </a:ln>
          </p:spPr>
        </p:cxnSp>
        <p:cxnSp>
          <p:nvCxnSpPr>
            <p:cNvPr id="2519" name="Google Shape;2519;p118"/>
            <p:cNvCxnSpPr/>
            <p:nvPr/>
          </p:nvCxnSpPr>
          <p:spPr>
            <a:xfrm>
              <a:off x="720" y="4128"/>
              <a:ext cx="4272" cy="1"/>
            </a:xfrm>
            <a:prstGeom prst="straightConnector1">
              <a:avLst/>
            </a:prstGeom>
            <a:noFill/>
            <a:ln w="28575" cap="flat" cmpd="sng">
              <a:solidFill>
                <a:srgbClr val="FF3300"/>
              </a:solidFill>
              <a:prstDash val="solid"/>
              <a:miter lim="800000"/>
              <a:headEnd type="none" w="med" len="med"/>
              <a:tailEnd type="none" w="med" len="med"/>
            </a:ln>
          </p:spPr>
        </p:cxnSp>
        <p:sp>
          <p:nvSpPr>
            <p:cNvPr id="2520" name="Google Shape;2520;p118"/>
            <p:cNvSpPr txBox="1"/>
            <p:nvPr/>
          </p:nvSpPr>
          <p:spPr>
            <a:xfrm>
              <a:off x="1777" y="3696"/>
              <a:ext cx="2207" cy="365"/>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3200" b="1" dirty="0">
                  <a:latin typeface="Candara" panose="020E0502030303020204" pitchFamily="34" charset="0"/>
                  <a:ea typeface="Times New Roman"/>
                  <a:cs typeface="Times New Roman"/>
                  <a:sym typeface="Times New Roman"/>
                </a:rPr>
                <a:t>STRATEGIC GOALS</a:t>
              </a:r>
              <a:endParaRPr dirty="0">
                <a:latin typeface="Candara" panose="020E0502030303020204" pitchFamily="34" charset="0"/>
              </a:endParaRPr>
            </a:p>
          </p:txBody>
        </p:sp>
        <p:cxnSp>
          <p:nvCxnSpPr>
            <p:cNvPr id="2521" name="Google Shape;2521;p118"/>
            <p:cNvCxnSpPr/>
            <p:nvPr/>
          </p:nvCxnSpPr>
          <p:spPr>
            <a:xfrm>
              <a:off x="720" y="1265"/>
              <a:ext cx="4272" cy="1"/>
            </a:xfrm>
            <a:prstGeom prst="straightConnector1">
              <a:avLst/>
            </a:prstGeom>
            <a:noFill/>
            <a:ln w="38100" cap="flat" cmpd="sng">
              <a:solidFill>
                <a:srgbClr val="FF3300"/>
              </a:solidFill>
              <a:prstDash val="solid"/>
              <a:miter lim="800000"/>
              <a:headEnd type="none" w="med" len="med"/>
              <a:tailEnd type="none" w="med" len="med"/>
            </a:ln>
          </p:spPr>
        </p:cxnSp>
        <p:cxnSp>
          <p:nvCxnSpPr>
            <p:cNvPr id="2522" name="Google Shape;2522;p118"/>
            <p:cNvCxnSpPr/>
            <p:nvPr/>
          </p:nvCxnSpPr>
          <p:spPr>
            <a:xfrm>
              <a:off x="720" y="3696"/>
              <a:ext cx="4272" cy="1"/>
            </a:xfrm>
            <a:prstGeom prst="straightConnector1">
              <a:avLst/>
            </a:prstGeom>
            <a:noFill/>
            <a:ln w="28575" cap="flat" cmpd="sng">
              <a:solidFill>
                <a:srgbClr val="FF3300"/>
              </a:solidFill>
              <a:prstDash val="solid"/>
              <a:miter lim="800000"/>
              <a:headEnd type="none" w="med" len="med"/>
              <a:tailEnd type="none" w="med" len="med"/>
            </a:ln>
          </p:spPr>
        </p:cxnSp>
        <p:cxnSp>
          <p:nvCxnSpPr>
            <p:cNvPr id="2523" name="Google Shape;2523;p118"/>
            <p:cNvCxnSpPr/>
            <p:nvPr/>
          </p:nvCxnSpPr>
          <p:spPr>
            <a:xfrm>
              <a:off x="4368" y="139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524" name="Google Shape;2524;p118"/>
            <p:cNvCxnSpPr/>
            <p:nvPr/>
          </p:nvCxnSpPr>
          <p:spPr>
            <a:xfrm>
              <a:off x="4368" y="1392"/>
              <a:ext cx="0" cy="2160"/>
            </a:xfrm>
            <a:prstGeom prst="straightConnector1">
              <a:avLst/>
            </a:prstGeom>
            <a:noFill/>
            <a:ln w="28575" cap="flat" cmpd="sng">
              <a:solidFill>
                <a:srgbClr val="996600"/>
              </a:solidFill>
              <a:prstDash val="solid"/>
              <a:miter lim="800000"/>
              <a:headEnd type="none" w="med" len="med"/>
              <a:tailEnd type="none" w="med" len="med"/>
            </a:ln>
          </p:spPr>
        </p:cxnSp>
        <p:cxnSp>
          <p:nvCxnSpPr>
            <p:cNvPr id="2525" name="Google Shape;2525;p118"/>
            <p:cNvCxnSpPr/>
            <p:nvPr/>
          </p:nvCxnSpPr>
          <p:spPr>
            <a:xfrm>
              <a:off x="4752" y="1392"/>
              <a:ext cx="0" cy="2160"/>
            </a:xfrm>
            <a:prstGeom prst="straightConnector1">
              <a:avLst/>
            </a:prstGeom>
            <a:noFill/>
            <a:ln w="28575" cap="flat" cmpd="sng">
              <a:solidFill>
                <a:srgbClr val="996600"/>
              </a:solidFill>
              <a:prstDash val="solid"/>
              <a:miter lim="800000"/>
              <a:headEnd type="none" w="med" len="med"/>
              <a:tailEnd type="none" w="med" len="med"/>
            </a:ln>
          </p:spPr>
        </p:cxnSp>
        <p:cxnSp>
          <p:nvCxnSpPr>
            <p:cNvPr id="2526" name="Google Shape;2526;p118"/>
            <p:cNvCxnSpPr/>
            <p:nvPr/>
          </p:nvCxnSpPr>
          <p:spPr>
            <a:xfrm>
              <a:off x="4368" y="355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527" name="Google Shape;2527;p118"/>
            <p:cNvCxnSpPr/>
            <p:nvPr/>
          </p:nvCxnSpPr>
          <p:spPr>
            <a:xfrm>
              <a:off x="2064" y="139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528" name="Google Shape;2528;p118"/>
            <p:cNvCxnSpPr/>
            <p:nvPr/>
          </p:nvCxnSpPr>
          <p:spPr>
            <a:xfrm>
              <a:off x="2064" y="1392"/>
              <a:ext cx="0" cy="2160"/>
            </a:xfrm>
            <a:prstGeom prst="straightConnector1">
              <a:avLst/>
            </a:prstGeom>
            <a:noFill/>
            <a:ln w="28575" cap="flat" cmpd="sng">
              <a:solidFill>
                <a:srgbClr val="996600"/>
              </a:solidFill>
              <a:prstDash val="solid"/>
              <a:miter lim="800000"/>
              <a:headEnd type="none" w="med" len="med"/>
              <a:tailEnd type="none" w="med" len="med"/>
            </a:ln>
          </p:spPr>
        </p:cxnSp>
        <p:cxnSp>
          <p:nvCxnSpPr>
            <p:cNvPr id="2529" name="Google Shape;2529;p118"/>
            <p:cNvCxnSpPr/>
            <p:nvPr/>
          </p:nvCxnSpPr>
          <p:spPr>
            <a:xfrm>
              <a:off x="2448" y="1392"/>
              <a:ext cx="0" cy="2160"/>
            </a:xfrm>
            <a:prstGeom prst="straightConnector1">
              <a:avLst/>
            </a:prstGeom>
            <a:noFill/>
            <a:ln w="28575" cap="flat" cmpd="sng">
              <a:solidFill>
                <a:srgbClr val="996600"/>
              </a:solidFill>
              <a:prstDash val="solid"/>
              <a:miter lim="800000"/>
              <a:headEnd type="none" w="med" len="med"/>
              <a:tailEnd type="none" w="med" len="med"/>
            </a:ln>
          </p:spPr>
        </p:cxnSp>
        <p:cxnSp>
          <p:nvCxnSpPr>
            <p:cNvPr id="2530" name="Google Shape;2530;p118"/>
            <p:cNvCxnSpPr/>
            <p:nvPr/>
          </p:nvCxnSpPr>
          <p:spPr>
            <a:xfrm>
              <a:off x="2064" y="355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531" name="Google Shape;2531;p118"/>
            <p:cNvCxnSpPr/>
            <p:nvPr/>
          </p:nvCxnSpPr>
          <p:spPr>
            <a:xfrm>
              <a:off x="3312" y="139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532" name="Google Shape;2532;p118"/>
            <p:cNvCxnSpPr/>
            <p:nvPr/>
          </p:nvCxnSpPr>
          <p:spPr>
            <a:xfrm>
              <a:off x="3312" y="1392"/>
              <a:ext cx="0" cy="2160"/>
            </a:xfrm>
            <a:prstGeom prst="straightConnector1">
              <a:avLst/>
            </a:prstGeom>
            <a:noFill/>
            <a:ln w="28575" cap="flat" cmpd="sng">
              <a:solidFill>
                <a:srgbClr val="996600"/>
              </a:solidFill>
              <a:prstDash val="solid"/>
              <a:miter lim="800000"/>
              <a:headEnd type="none" w="med" len="med"/>
              <a:tailEnd type="none" w="med" len="med"/>
            </a:ln>
          </p:spPr>
        </p:cxnSp>
        <p:cxnSp>
          <p:nvCxnSpPr>
            <p:cNvPr id="2533" name="Google Shape;2533;p118"/>
            <p:cNvCxnSpPr/>
            <p:nvPr/>
          </p:nvCxnSpPr>
          <p:spPr>
            <a:xfrm>
              <a:off x="3696" y="1392"/>
              <a:ext cx="0" cy="2160"/>
            </a:xfrm>
            <a:prstGeom prst="straightConnector1">
              <a:avLst/>
            </a:prstGeom>
            <a:noFill/>
            <a:ln w="28575" cap="flat" cmpd="sng">
              <a:solidFill>
                <a:srgbClr val="996600"/>
              </a:solidFill>
              <a:prstDash val="solid"/>
              <a:miter lim="800000"/>
              <a:headEnd type="none" w="med" len="med"/>
              <a:tailEnd type="none" w="med" len="med"/>
            </a:ln>
          </p:spPr>
        </p:cxnSp>
        <p:cxnSp>
          <p:nvCxnSpPr>
            <p:cNvPr id="2534" name="Google Shape;2534;p118"/>
            <p:cNvCxnSpPr/>
            <p:nvPr/>
          </p:nvCxnSpPr>
          <p:spPr>
            <a:xfrm>
              <a:off x="3312" y="355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535" name="Google Shape;2535;p118"/>
            <p:cNvCxnSpPr/>
            <p:nvPr/>
          </p:nvCxnSpPr>
          <p:spPr>
            <a:xfrm>
              <a:off x="1968" y="1248"/>
              <a:ext cx="96" cy="127"/>
            </a:xfrm>
            <a:prstGeom prst="straightConnector1">
              <a:avLst/>
            </a:prstGeom>
            <a:noFill/>
            <a:ln w="28575" cap="flat" cmpd="sng">
              <a:solidFill>
                <a:srgbClr val="996600"/>
              </a:solidFill>
              <a:prstDash val="solid"/>
              <a:miter lim="800000"/>
              <a:headEnd type="none" w="med" len="med"/>
              <a:tailEnd type="none" w="med" len="med"/>
            </a:ln>
          </p:spPr>
        </p:cxnSp>
        <p:cxnSp>
          <p:nvCxnSpPr>
            <p:cNvPr id="2536" name="Google Shape;2536;p118"/>
            <p:cNvCxnSpPr/>
            <p:nvPr/>
          </p:nvCxnSpPr>
          <p:spPr>
            <a:xfrm flipH="1">
              <a:off x="2448" y="1248"/>
              <a:ext cx="96" cy="127"/>
            </a:xfrm>
            <a:prstGeom prst="straightConnector1">
              <a:avLst/>
            </a:prstGeom>
            <a:noFill/>
            <a:ln w="28575" cap="flat" cmpd="sng">
              <a:solidFill>
                <a:srgbClr val="996600"/>
              </a:solidFill>
              <a:prstDash val="solid"/>
              <a:miter lim="800000"/>
              <a:headEnd type="none" w="med" len="med"/>
              <a:tailEnd type="none" w="med" len="med"/>
            </a:ln>
          </p:spPr>
        </p:cxnSp>
        <p:cxnSp>
          <p:nvCxnSpPr>
            <p:cNvPr id="2537" name="Google Shape;2537;p118"/>
            <p:cNvCxnSpPr/>
            <p:nvPr/>
          </p:nvCxnSpPr>
          <p:spPr>
            <a:xfrm>
              <a:off x="3216" y="1248"/>
              <a:ext cx="96" cy="127"/>
            </a:xfrm>
            <a:prstGeom prst="straightConnector1">
              <a:avLst/>
            </a:prstGeom>
            <a:noFill/>
            <a:ln w="28575" cap="flat" cmpd="sng">
              <a:solidFill>
                <a:srgbClr val="996600"/>
              </a:solidFill>
              <a:prstDash val="solid"/>
              <a:miter lim="800000"/>
              <a:headEnd type="none" w="med" len="med"/>
              <a:tailEnd type="none" w="med" len="med"/>
            </a:ln>
          </p:spPr>
        </p:cxnSp>
        <p:cxnSp>
          <p:nvCxnSpPr>
            <p:cNvPr id="2538" name="Google Shape;2538;p118"/>
            <p:cNvCxnSpPr/>
            <p:nvPr/>
          </p:nvCxnSpPr>
          <p:spPr>
            <a:xfrm flipH="1">
              <a:off x="3696" y="1248"/>
              <a:ext cx="96" cy="127"/>
            </a:xfrm>
            <a:prstGeom prst="straightConnector1">
              <a:avLst/>
            </a:prstGeom>
            <a:noFill/>
            <a:ln w="28575" cap="flat" cmpd="sng">
              <a:solidFill>
                <a:srgbClr val="996600"/>
              </a:solidFill>
              <a:prstDash val="solid"/>
              <a:miter lim="800000"/>
              <a:headEnd type="none" w="med" len="med"/>
              <a:tailEnd type="none" w="med" len="med"/>
            </a:ln>
          </p:spPr>
        </p:cxnSp>
        <p:cxnSp>
          <p:nvCxnSpPr>
            <p:cNvPr id="2539" name="Google Shape;2539;p118"/>
            <p:cNvCxnSpPr/>
            <p:nvPr/>
          </p:nvCxnSpPr>
          <p:spPr>
            <a:xfrm>
              <a:off x="4272" y="1248"/>
              <a:ext cx="96" cy="127"/>
            </a:xfrm>
            <a:prstGeom prst="straightConnector1">
              <a:avLst/>
            </a:prstGeom>
            <a:noFill/>
            <a:ln w="28575" cap="flat" cmpd="sng">
              <a:solidFill>
                <a:srgbClr val="996600"/>
              </a:solidFill>
              <a:prstDash val="solid"/>
              <a:miter lim="800000"/>
              <a:headEnd type="none" w="med" len="med"/>
              <a:tailEnd type="none" w="med" len="med"/>
            </a:ln>
          </p:spPr>
        </p:cxnSp>
        <p:cxnSp>
          <p:nvCxnSpPr>
            <p:cNvPr id="2540" name="Google Shape;2540;p118"/>
            <p:cNvCxnSpPr/>
            <p:nvPr/>
          </p:nvCxnSpPr>
          <p:spPr>
            <a:xfrm flipH="1">
              <a:off x="4752" y="1248"/>
              <a:ext cx="96" cy="127"/>
            </a:xfrm>
            <a:prstGeom prst="straightConnector1">
              <a:avLst/>
            </a:prstGeom>
            <a:noFill/>
            <a:ln w="28575" cap="flat" cmpd="sng">
              <a:solidFill>
                <a:srgbClr val="996600"/>
              </a:solidFill>
              <a:prstDash val="solid"/>
              <a:miter lim="800000"/>
              <a:headEnd type="none" w="med" len="med"/>
              <a:tailEnd type="none" w="med" len="med"/>
            </a:ln>
          </p:spPr>
        </p:cxnSp>
        <p:cxnSp>
          <p:nvCxnSpPr>
            <p:cNvPr id="2541" name="Google Shape;2541;p118"/>
            <p:cNvCxnSpPr/>
            <p:nvPr/>
          </p:nvCxnSpPr>
          <p:spPr>
            <a:xfrm>
              <a:off x="2448" y="3524"/>
              <a:ext cx="96" cy="144"/>
            </a:xfrm>
            <a:prstGeom prst="straightConnector1">
              <a:avLst/>
            </a:prstGeom>
            <a:noFill/>
            <a:ln w="28575" cap="flat" cmpd="sng">
              <a:solidFill>
                <a:srgbClr val="996600"/>
              </a:solidFill>
              <a:prstDash val="solid"/>
              <a:miter lim="800000"/>
              <a:headEnd type="none" w="med" len="med"/>
              <a:tailEnd type="none" w="med" len="med"/>
            </a:ln>
          </p:spPr>
        </p:cxnSp>
        <p:cxnSp>
          <p:nvCxnSpPr>
            <p:cNvPr id="2542" name="Google Shape;2542;p118"/>
            <p:cNvCxnSpPr/>
            <p:nvPr/>
          </p:nvCxnSpPr>
          <p:spPr>
            <a:xfrm flipH="1">
              <a:off x="1968" y="3524"/>
              <a:ext cx="96" cy="144"/>
            </a:xfrm>
            <a:prstGeom prst="straightConnector1">
              <a:avLst/>
            </a:prstGeom>
            <a:noFill/>
            <a:ln w="28575" cap="flat" cmpd="sng">
              <a:solidFill>
                <a:srgbClr val="996600"/>
              </a:solidFill>
              <a:prstDash val="solid"/>
              <a:miter lim="800000"/>
              <a:headEnd type="none" w="med" len="med"/>
              <a:tailEnd type="none" w="med" len="med"/>
            </a:ln>
          </p:spPr>
        </p:cxnSp>
        <p:cxnSp>
          <p:nvCxnSpPr>
            <p:cNvPr id="2543" name="Google Shape;2543;p118"/>
            <p:cNvCxnSpPr/>
            <p:nvPr/>
          </p:nvCxnSpPr>
          <p:spPr>
            <a:xfrm>
              <a:off x="3684" y="3540"/>
              <a:ext cx="96" cy="144"/>
            </a:xfrm>
            <a:prstGeom prst="straightConnector1">
              <a:avLst/>
            </a:prstGeom>
            <a:noFill/>
            <a:ln w="28575" cap="flat" cmpd="sng">
              <a:solidFill>
                <a:srgbClr val="996600"/>
              </a:solidFill>
              <a:prstDash val="solid"/>
              <a:miter lim="800000"/>
              <a:headEnd type="none" w="med" len="med"/>
              <a:tailEnd type="none" w="med" len="med"/>
            </a:ln>
          </p:spPr>
        </p:cxnSp>
        <p:cxnSp>
          <p:nvCxnSpPr>
            <p:cNvPr id="2544" name="Google Shape;2544;p118"/>
            <p:cNvCxnSpPr/>
            <p:nvPr/>
          </p:nvCxnSpPr>
          <p:spPr>
            <a:xfrm flipH="1">
              <a:off x="3204" y="3540"/>
              <a:ext cx="96" cy="144"/>
            </a:xfrm>
            <a:prstGeom prst="straightConnector1">
              <a:avLst/>
            </a:prstGeom>
            <a:noFill/>
            <a:ln w="28575" cap="flat" cmpd="sng">
              <a:solidFill>
                <a:srgbClr val="996600"/>
              </a:solidFill>
              <a:prstDash val="solid"/>
              <a:miter lim="800000"/>
              <a:headEnd type="none" w="med" len="med"/>
              <a:tailEnd type="none" w="med" len="med"/>
            </a:ln>
          </p:spPr>
        </p:cxnSp>
        <p:sp>
          <p:nvSpPr>
            <p:cNvPr id="2545" name="Google Shape;2545;p118"/>
            <p:cNvSpPr/>
            <p:nvPr/>
          </p:nvSpPr>
          <p:spPr>
            <a:xfrm>
              <a:off x="3204" y="3684"/>
              <a:ext cx="559" cy="12"/>
            </a:xfrm>
            <a:custGeom>
              <a:avLst/>
              <a:gdLst/>
              <a:ahLst/>
              <a:cxnLst/>
              <a:rect l="l" t="t" r="r" b="b"/>
              <a:pathLst>
                <a:path w="559" h="12" extrusionOk="0">
                  <a:moveTo>
                    <a:pt x="0" y="12"/>
                  </a:moveTo>
                  <a:lnTo>
                    <a:pt x="559"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cxnSp>
          <p:nvCxnSpPr>
            <p:cNvPr id="2546" name="Google Shape;2546;p118"/>
            <p:cNvCxnSpPr/>
            <p:nvPr/>
          </p:nvCxnSpPr>
          <p:spPr>
            <a:xfrm>
              <a:off x="4752" y="3540"/>
              <a:ext cx="96" cy="144"/>
            </a:xfrm>
            <a:prstGeom prst="straightConnector1">
              <a:avLst/>
            </a:prstGeom>
            <a:noFill/>
            <a:ln w="28575" cap="flat" cmpd="sng">
              <a:solidFill>
                <a:srgbClr val="996600"/>
              </a:solidFill>
              <a:prstDash val="solid"/>
              <a:miter lim="800000"/>
              <a:headEnd type="none" w="med" len="med"/>
              <a:tailEnd type="none" w="med" len="med"/>
            </a:ln>
          </p:spPr>
        </p:cxnSp>
        <p:cxnSp>
          <p:nvCxnSpPr>
            <p:cNvPr id="2547" name="Google Shape;2547;p118"/>
            <p:cNvCxnSpPr/>
            <p:nvPr/>
          </p:nvCxnSpPr>
          <p:spPr>
            <a:xfrm flipH="1">
              <a:off x="4272" y="3540"/>
              <a:ext cx="96" cy="144"/>
            </a:xfrm>
            <a:prstGeom prst="straightConnector1">
              <a:avLst/>
            </a:prstGeom>
            <a:noFill/>
            <a:ln w="28575" cap="flat" cmpd="sng">
              <a:solidFill>
                <a:srgbClr val="996600"/>
              </a:solidFill>
              <a:prstDash val="solid"/>
              <a:miter lim="800000"/>
              <a:headEnd type="none" w="med" len="med"/>
              <a:tailEnd type="none" w="med" len="med"/>
            </a:ln>
          </p:spPr>
        </p:cxnSp>
        <p:sp>
          <p:nvSpPr>
            <p:cNvPr id="2548" name="Google Shape;2548;p118"/>
            <p:cNvSpPr/>
            <p:nvPr/>
          </p:nvSpPr>
          <p:spPr>
            <a:xfrm>
              <a:off x="4272" y="3684"/>
              <a:ext cx="559" cy="12"/>
            </a:xfrm>
            <a:custGeom>
              <a:avLst/>
              <a:gdLst/>
              <a:ahLst/>
              <a:cxnLst/>
              <a:rect l="l" t="t" r="r" b="b"/>
              <a:pathLst>
                <a:path w="559" h="12" extrusionOk="0">
                  <a:moveTo>
                    <a:pt x="0" y="12"/>
                  </a:moveTo>
                  <a:lnTo>
                    <a:pt x="559"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grpSp>
          <p:nvGrpSpPr>
            <p:cNvPr id="2549" name="Google Shape;2549;p118"/>
            <p:cNvGrpSpPr/>
            <p:nvPr/>
          </p:nvGrpSpPr>
          <p:grpSpPr>
            <a:xfrm>
              <a:off x="864" y="1265"/>
              <a:ext cx="576" cy="2431"/>
              <a:chOff x="864" y="1265"/>
              <a:chExt cx="576" cy="2431"/>
            </a:xfrm>
          </p:grpSpPr>
          <p:cxnSp>
            <p:nvCxnSpPr>
              <p:cNvPr id="2550" name="Google Shape;2550;p118"/>
              <p:cNvCxnSpPr/>
              <p:nvPr/>
            </p:nvCxnSpPr>
            <p:spPr>
              <a:xfrm>
                <a:off x="960" y="139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551" name="Google Shape;2551;p118"/>
              <p:cNvCxnSpPr/>
              <p:nvPr/>
            </p:nvCxnSpPr>
            <p:spPr>
              <a:xfrm>
                <a:off x="960" y="1392"/>
                <a:ext cx="0" cy="2160"/>
              </a:xfrm>
              <a:prstGeom prst="straightConnector1">
                <a:avLst/>
              </a:prstGeom>
              <a:noFill/>
              <a:ln w="28575" cap="flat" cmpd="sng">
                <a:solidFill>
                  <a:srgbClr val="996600"/>
                </a:solidFill>
                <a:prstDash val="solid"/>
                <a:miter lim="800000"/>
                <a:headEnd type="none" w="med" len="med"/>
                <a:tailEnd type="none" w="med" len="med"/>
              </a:ln>
            </p:spPr>
          </p:cxnSp>
          <p:cxnSp>
            <p:nvCxnSpPr>
              <p:cNvPr id="2552" name="Google Shape;2552;p118"/>
              <p:cNvCxnSpPr/>
              <p:nvPr/>
            </p:nvCxnSpPr>
            <p:spPr>
              <a:xfrm>
                <a:off x="1344" y="1392"/>
                <a:ext cx="0" cy="2160"/>
              </a:xfrm>
              <a:prstGeom prst="straightConnector1">
                <a:avLst/>
              </a:prstGeom>
              <a:noFill/>
              <a:ln w="28575" cap="flat" cmpd="sng">
                <a:solidFill>
                  <a:srgbClr val="996600"/>
                </a:solidFill>
                <a:prstDash val="solid"/>
                <a:miter lim="800000"/>
                <a:headEnd type="none" w="med" len="med"/>
                <a:tailEnd type="none" w="med" len="med"/>
              </a:ln>
            </p:spPr>
          </p:cxnSp>
          <p:cxnSp>
            <p:nvCxnSpPr>
              <p:cNvPr id="2553" name="Google Shape;2553;p118"/>
              <p:cNvCxnSpPr/>
              <p:nvPr/>
            </p:nvCxnSpPr>
            <p:spPr>
              <a:xfrm>
                <a:off x="960" y="3552"/>
                <a:ext cx="384" cy="0"/>
              </a:xfrm>
              <a:prstGeom prst="straightConnector1">
                <a:avLst/>
              </a:prstGeom>
              <a:noFill/>
              <a:ln w="28575" cap="flat" cmpd="sng">
                <a:solidFill>
                  <a:srgbClr val="996600"/>
                </a:solidFill>
                <a:prstDash val="solid"/>
                <a:miter lim="800000"/>
                <a:headEnd type="none" w="med" len="med"/>
                <a:tailEnd type="none" w="med" len="med"/>
              </a:ln>
            </p:spPr>
          </p:cxnSp>
          <p:grpSp>
            <p:nvGrpSpPr>
              <p:cNvPr id="2554" name="Google Shape;2554;p118"/>
              <p:cNvGrpSpPr/>
              <p:nvPr/>
            </p:nvGrpSpPr>
            <p:grpSpPr>
              <a:xfrm>
                <a:off x="864" y="1265"/>
                <a:ext cx="576" cy="2431"/>
                <a:chOff x="864" y="1265"/>
                <a:chExt cx="576" cy="2431"/>
              </a:xfrm>
            </p:grpSpPr>
            <p:cxnSp>
              <p:nvCxnSpPr>
                <p:cNvPr id="2555" name="Google Shape;2555;p118"/>
                <p:cNvCxnSpPr/>
                <p:nvPr/>
              </p:nvCxnSpPr>
              <p:spPr>
                <a:xfrm>
                  <a:off x="864" y="1265"/>
                  <a:ext cx="96" cy="127"/>
                </a:xfrm>
                <a:prstGeom prst="straightConnector1">
                  <a:avLst/>
                </a:prstGeom>
                <a:noFill/>
                <a:ln w="28575" cap="flat" cmpd="sng">
                  <a:solidFill>
                    <a:srgbClr val="996600"/>
                  </a:solidFill>
                  <a:prstDash val="solid"/>
                  <a:miter lim="800000"/>
                  <a:headEnd type="none" w="med" len="med"/>
                  <a:tailEnd type="none" w="med" len="med"/>
                </a:ln>
              </p:spPr>
            </p:cxnSp>
            <p:cxnSp>
              <p:nvCxnSpPr>
                <p:cNvPr id="2556" name="Google Shape;2556;p118"/>
                <p:cNvCxnSpPr/>
                <p:nvPr/>
              </p:nvCxnSpPr>
              <p:spPr>
                <a:xfrm flipH="1">
                  <a:off x="1344" y="1265"/>
                  <a:ext cx="96" cy="127"/>
                </a:xfrm>
                <a:prstGeom prst="straightConnector1">
                  <a:avLst/>
                </a:prstGeom>
                <a:noFill/>
                <a:ln w="28575" cap="flat" cmpd="sng">
                  <a:solidFill>
                    <a:srgbClr val="996600"/>
                  </a:solidFill>
                  <a:prstDash val="solid"/>
                  <a:miter lim="800000"/>
                  <a:headEnd type="none" w="med" len="med"/>
                  <a:tailEnd type="none" w="med" len="med"/>
                </a:ln>
              </p:spPr>
            </p:cxnSp>
            <p:cxnSp>
              <p:nvCxnSpPr>
                <p:cNvPr id="2557" name="Google Shape;2557;p118"/>
                <p:cNvCxnSpPr/>
                <p:nvPr/>
              </p:nvCxnSpPr>
              <p:spPr>
                <a:xfrm>
                  <a:off x="1344" y="3552"/>
                  <a:ext cx="96" cy="144"/>
                </a:xfrm>
                <a:prstGeom prst="straightConnector1">
                  <a:avLst/>
                </a:prstGeom>
                <a:noFill/>
                <a:ln w="28575" cap="flat" cmpd="sng">
                  <a:solidFill>
                    <a:srgbClr val="996600"/>
                  </a:solidFill>
                  <a:prstDash val="solid"/>
                  <a:miter lim="800000"/>
                  <a:headEnd type="none" w="med" len="med"/>
                  <a:tailEnd type="none" w="med" len="med"/>
                </a:ln>
              </p:spPr>
            </p:cxnSp>
            <p:cxnSp>
              <p:nvCxnSpPr>
                <p:cNvPr id="2558" name="Google Shape;2558;p118"/>
                <p:cNvCxnSpPr/>
                <p:nvPr/>
              </p:nvCxnSpPr>
              <p:spPr>
                <a:xfrm flipH="1">
                  <a:off x="864" y="3552"/>
                  <a:ext cx="96" cy="144"/>
                </a:xfrm>
                <a:prstGeom prst="straightConnector1">
                  <a:avLst/>
                </a:prstGeom>
                <a:noFill/>
                <a:ln w="28575" cap="flat" cmpd="sng">
                  <a:solidFill>
                    <a:srgbClr val="996600"/>
                  </a:solidFill>
                  <a:prstDash val="solid"/>
                  <a:miter lim="800000"/>
                  <a:headEnd type="none" w="med" len="med"/>
                  <a:tailEnd type="none" w="med" len="med"/>
                </a:ln>
              </p:spPr>
            </p:cxnSp>
            <p:sp>
              <p:nvSpPr>
                <p:cNvPr id="2559" name="Google Shape;2559;p118"/>
                <p:cNvSpPr/>
                <p:nvPr/>
              </p:nvSpPr>
              <p:spPr>
                <a:xfrm>
                  <a:off x="864" y="3676"/>
                  <a:ext cx="561" cy="20"/>
                </a:xfrm>
                <a:custGeom>
                  <a:avLst/>
                  <a:gdLst/>
                  <a:ahLst/>
                  <a:cxnLst/>
                  <a:rect l="l" t="t" r="r" b="b"/>
                  <a:pathLst>
                    <a:path w="561" h="4" extrusionOk="0">
                      <a:moveTo>
                        <a:pt x="0" y="4"/>
                      </a:moveTo>
                      <a:lnTo>
                        <a:pt x="561"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560" name="Google Shape;2560;p118"/>
                <p:cNvSpPr txBox="1"/>
                <p:nvPr/>
              </p:nvSpPr>
              <p:spPr>
                <a:xfrm>
                  <a:off x="912" y="2016"/>
                  <a:ext cx="480" cy="523"/>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b="1">
                    <a:latin typeface="Candara" panose="020E0502030303020204" pitchFamily="34" charset="0"/>
                    <a:ea typeface="Times New Roman"/>
                    <a:cs typeface="Times New Roman"/>
                    <a:sym typeface="Times New Roman"/>
                  </a:endParaRPr>
                </a:p>
                <a:p>
                  <a:endParaRPr sz="2400" b="1">
                    <a:latin typeface="Candara" panose="020E0502030303020204" pitchFamily="34" charset="0"/>
                    <a:ea typeface="Times New Roman"/>
                    <a:cs typeface="Times New Roman"/>
                    <a:sym typeface="Times New Roman"/>
                  </a:endParaRPr>
                </a:p>
              </p:txBody>
            </p:sp>
          </p:grpSp>
        </p:grpSp>
        <p:sp>
          <p:nvSpPr>
            <p:cNvPr id="2561" name="Google Shape;2561;p118"/>
            <p:cNvSpPr txBox="1"/>
            <p:nvPr/>
          </p:nvSpPr>
          <p:spPr>
            <a:xfrm>
              <a:off x="3264" y="1824"/>
              <a:ext cx="576" cy="233"/>
            </a:xfrm>
            <a:prstGeom prst="rect">
              <a:avLst/>
            </a:prstGeom>
            <a:noFill/>
            <a:ln>
              <a:noFill/>
            </a:ln>
          </p:spPr>
          <p:txBody>
            <a:bodyPr spcFirstLastPara="1" wrap="square" lIns="91425" tIns="45700" rIns="91425" bIns="45700" anchor="t" anchorCtr="0">
              <a:spAutoFit/>
            </a:bodyPr>
            <a:lstStyle/>
            <a:p>
              <a:endParaRPr>
                <a:latin typeface="Candara" panose="020E0502030303020204" pitchFamily="34" charset="0"/>
                <a:ea typeface="Arial"/>
                <a:cs typeface="Arial"/>
                <a:sym typeface="Arial"/>
              </a:endParaRPr>
            </a:p>
          </p:txBody>
        </p:sp>
        <p:sp>
          <p:nvSpPr>
            <p:cNvPr id="2562" name="Google Shape;2562;p118"/>
            <p:cNvSpPr txBox="1"/>
            <p:nvPr/>
          </p:nvSpPr>
          <p:spPr>
            <a:xfrm rot="-5400000">
              <a:off x="168" y="2376"/>
              <a:ext cx="1968" cy="288"/>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a:latin typeface="Candara" panose="020E0502030303020204" pitchFamily="34" charset="0"/>
                  <a:ea typeface="Times New Roman"/>
                  <a:cs typeface="Times New Roman"/>
                  <a:sym typeface="Times New Roman"/>
                </a:rPr>
                <a:t>Information Resource</a:t>
              </a:r>
              <a:endParaRPr>
                <a:latin typeface="Candara" panose="020E0502030303020204" pitchFamily="34" charset="0"/>
              </a:endParaRPr>
            </a:p>
          </p:txBody>
        </p:sp>
        <p:sp>
          <p:nvSpPr>
            <p:cNvPr id="2563" name="Google Shape;2563;p118"/>
            <p:cNvSpPr txBox="1"/>
            <p:nvPr/>
          </p:nvSpPr>
          <p:spPr>
            <a:xfrm rot="16200000">
              <a:off x="1165" y="2290"/>
              <a:ext cx="2180"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dirty="0">
                  <a:latin typeface="Candara" panose="020E0502030303020204" pitchFamily="34" charset="0"/>
                  <a:ea typeface="Times New Roman"/>
                  <a:cs typeface="Times New Roman"/>
                  <a:sym typeface="Times New Roman"/>
                </a:rPr>
                <a:t> Maintenance of Info Res</a:t>
              </a:r>
              <a:endParaRPr dirty="0">
                <a:latin typeface="Candara" panose="020E0502030303020204" pitchFamily="34" charset="0"/>
              </a:endParaRPr>
            </a:p>
          </p:txBody>
        </p:sp>
        <p:sp>
          <p:nvSpPr>
            <p:cNvPr id="2564" name="Google Shape;2564;p118"/>
            <p:cNvSpPr txBox="1"/>
            <p:nvPr/>
          </p:nvSpPr>
          <p:spPr>
            <a:xfrm rot="-5400000">
              <a:off x="2423" y="2280"/>
              <a:ext cx="2161" cy="288"/>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a:latin typeface="Candara" panose="020E0502030303020204" pitchFamily="34" charset="0"/>
                  <a:ea typeface="Times New Roman"/>
                  <a:cs typeface="Times New Roman"/>
                  <a:sym typeface="Times New Roman"/>
                </a:rPr>
                <a:t> Inf Res Delivery Qly</a:t>
              </a:r>
              <a:endParaRPr>
                <a:latin typeface="Candara" panose="020E0502030303020204" pitchFamily="34" charset="0"/>
              </a:endParaRPr>
            </a:p>
          </p:txBody>
        </p:sp>
        <p:sp>
          <p:nvSpPr>
            <p:cNvPr id="2565" name="Google Shape;2565;p118"/>
            <p:cNvSpPr txBox="1"/>
            <p:nvPr/>
          </p:nvSpPr>
          <p:spPr>
            <a:xfrm rot="-5400000">
              <a:off x="3479" y="2328"/>
              <a:ext cx="2161"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latin typeface="Candara" panose="020E0502030303020204" pitchFamily="34" charset="0"/>
                  <a:ea typeface="Times New Roman"/>
                  <a:cs typeface="Times New Roman"/>
                  <a:sym typeface="Times New Roman"/>
                </a:rPr>
                <a:t>  Library Aesthetics</a:t>
              </a:r>
              <a:endParaRPr>
                <a:latin typeface="Candara" panose="020E0502030303020204" pitchFamily="34" charset="0"/>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14D8-B404-74E3-460B-E672D7C87B8B}"/>
              </a:ext>
            </a:extLst>
          </p:cNvPr>
          <p:cNvSpPr>
            <a:spLocks noGrp="1"/>
          </p:cNvSpPr>
          <p:nvPr>
            <p:ph type="title"/>
          </p:nvPr>
        </p:nvSpPr>
        <p:spPr>
          <a:xfrm>
            <a:off x="141514" y="1123837"/>
            <a:ext cx="3250910" cy="4601183"/>
          </a:xfrm>
        </p:spPr>
        <p:txBody>
          <a:bodyPr>
            <a:noAutofit/>
          </a:bodyPr>
          <a:lstStyle/>
          <a:p>
            <a:r>
              <a:rPr lang="en-US" sz="2400" dirty="0">
                <a:solidFill>
                  <a:schemeClr val="bg1">
                    <a:lumMod val="95000"/>
                  </a:schemeClr>
                </a:solidFill>
                <a:ea typeface="Times New Roman"/>
                <a:cs typeface="Times New Roman"/>
                <a:sym typeface="Times New Roman"/>
              </a:rPr>
              <a:t>The resources available in the Library,</a:t>
            </a:r>
            <a:br>
              <a:rPr lang="en-US" sz="2400" dirty="0">
                <a:solidFill>
                  <a:schemeClr val="bg1">
                    <a:lumMod val="95000"/>
                  </a:schemeClr>
                </a:solidFill>
              </a:rPr>
            </a:br>
            <a:r>
              <a:rPr lang="en-US" sz="2400" dirty="0">
                <a:solidFill>
                  <a:schemeClr val="bg1">
                    <a:lumMod val="95000"/>
                  </a:schemeClr>
                </a:solidFill>
                <a:ea typeface="Times New Roman"/>
                <a:cs typeface="Times New Roman"/>
                <a:sym typeface="Times New Roman"/>
              </a:rPr>
              <a:t>its physical environment, </a:t>
            </a:r>
            <a:br>
              <a:rPr lang="en-US" sz="2400" dirty="0">
                <a:solidFill>
                  <a:schemeClr val="bg1">
                    <a:lumMod val="95000"/>
                  </a:schemeClr>
                </a:solidFill>
              </a:rPr>
            </a:br>
            <a:r>
              <a:rPr lang="en-US" sz="2400" dirty="0">
                <a:solidFill>
                  <a:schemeClr val="bg1">
                    <a:lumMod val="95000"/>
                  </a:schemeClr>
                </a:solidFill>
                <a:ea typeface="Times New Roman"/>
                <a:cs typeface="Times New Roman"/>
                <a:sym typeface="Times New Roman"/>
              </a:rPr>
              <a:t>the quality of delivering user services,</a:t>
            </a:r>
            <a:br>
              <a:rPr lang="en-US" sz="2400" dirty="0">
                <a:solidFill>
                  <a:schemeClr val="bg1">
                    <a:lumMod val="95000"/>
                  </a:schemeClr>
                </a:solidFill>
              </a:rPr>
            </a:br>
            <a:r>
              <a:rPr lang="en-US" sz="2400" dirty="0">
                <a:solidFill>
                  <a:schemeClr val="bg1">
                    <a:lumMod val="95000"/>
                  </a:schemeClr>
                </a:solidFill>
                <a:ea typeface="Times New Roman"/>
                <a:cs typeface="Times New Roman"/>
                <a:sym typeface="Times New Roman"/>
              </a:rPr>
              <a:t>and the conduct of the library staff </a:t>
            </a:r>
            <a:br>
              <a:rPr lang="en-US" sz="2400" dirty="0">
                <a:solidFill>
                  <a:schemeClr val="bg1">
                    <a:lumMod val="95000"/>
                  </a:schemeClr>
                </a:solidFill>
              </a:rPr>
            </a:br>
            <a:r>
              <a:rPr lang="en-US" sz="2400" dirty="0">
                <a:solidFill>
                  <a:schemeClr val="bg1">
                    <a:lumMod val="95000"/>
                  </a:schemeClr>
                </a:solidFill>
                <a:ea typeface="Times New Roman"/>
                <a:cs typeface="Times New Roman"/>
                <a:sym typeface="Times New Roman"/>
              </a:rPr>
              <a:t>will be unmatched in any library in Asia and will be among the best ten libraries in the world.</a:t>
            </a:r>
            <a:endParaRPr lang="en-IN" sz="2400" dirty="0">
              <a:solidFill>
                <a:schemeClr val="bg1">
                  <a:lumMod val="95000"/>
                </a:schemeClr>
              </a:solidFill>
            </a:endParaRPr>
          </a:p>
        </p:txBody>
      </p:sp>
      <p:sp>
        <p:nvSpPr>
          <p:cNvPr id="3" name="Content Placeholder 2">
            <a:extLst>
              <a:ext uri="{FF2B5EF4-FFF2-40B4-BE49-F238E27FC236}">
                <a16:creationId xmlns:a16="http://schemas.microsoft.com/office/drawing/2014/main" id="{F6505145-5C4F-913A-8F25-2060C3C03C06}"/>
              </a:ext>
            </a:extLst>
          </p:cNvPr>
          <p:cNvSpPr>
            <a:spLocks noGrp="1"/>
          </p:cNvSpPr>
          <p:nvPr>
            <p:ph sz="half" idx="1"/>
          </p:nvPr>
        </p:nvSpPr>
        <p:spPr>
          <a:xfrm>
            <a:off x="3668487" y="868680"/>
            <a:ext cx="3842656" cy="5120640"/>
          </a:xfrm>
        </p:spPr>
        <p:txBody>
          <a:bodyPr>
            <a:normAutofit/>
          </a:bodyPr>
          <a:lstStyle/>
          <a:p>
            <a:pPr marL="342900" indent="-342900">
              <a:lnSpc>
                <a:spcPct val="100000"/>
              </a:lnSpc>
              <a:spcBef>
                <a:spcPts val="0"/>
              </a:spcBef>
              <a:buClr>
                <a:schemeClr val="dk1"/>
              </a:buClr>
              <a:buSzPts val="2800"/>
              <a:buNone/>
            </a:pPr>
            <a:r>
              <a:rPr lang="en-US" sz="2400" dirty="0">
                <a:ea typeface="Arial"/>
                <a:cs typeface="Arial"/>
                <a:sym typeface="Arial"/>
              </a:rPr>
              <a:t>To make it possible, it will</a:t>
            </a:r>
          </a:p>
          <a:p>
            <a:pPr marL="342900" indent="-342900">
              <a:lnSpc>
                <a:spcPct val="100000"/>
              </a:lnSpc>
              <a:spcBef>
                <a:spcPts val="560"/>
              </a:spcBef>
              <a:buClr>
                <a:srgbClr val="0000CC"/>
              </a:buClr>
              <a:buSzPts val="2800"/>
              <a:buFont typeface="Arial"/>
              <a:buChar char="•"/>
            </a:pPr>
            <a:r>
              <a:rPr lang="en-US" sz="2400" dirty="0">
                <a:ea typeface="Arial"/>
                <a:cs typeface="Arial"/>
                <a:sym typeface="Arial"/>
              </a:rPr>
              <a:t>Acquire and access information resources within as short a time as possible.</a:t>
            </a:r>
          </a:p>
          <a:p>
            <a:pPr marL="342900" indent="-342900">
              <a:lnSpc>
                <a:spcPct val="100000"/>
              </a:lnSpc>
              <a:spcBef>
                <a:spcPts val="560"/>
              </a:spcBef>
              <a:buClr>
                <a:srgbClr val="0000CC"/>
              </a:buClr>
              <a:buSzPts val="2800"/>
              <a:buFont typeface="Arial"/>
              <a:buChar char="•"/>
            </a:pPr>
            <a:r>
              <a:rPr lang="en-US" sz="2400" dirty="0">
                <a:ea typeface="Arial"/>
                <a:cs typeface="Arial"/>
                <a:sym typeface="Arial"/>
              </a:rPr>
              <a:t>Maintain/Preserve the information resources in the best possible ways.</a:t>
            </a:r>
          </a:p>
          <a:p>
            <a:pPr marL="342900" indent="-342900">
              <a:lnSpc>
                <a:spcPct val="100000"/>
              </a:lnSpc>
              <a:spcBef>
                <a:spcPts val="560"/>
              </a:spcBef>
              <a:buClr>
                <a:srgbClr val="0000CC"/>
              </a:buClr>
              <a:buSzPts val="2800"/>
              <a:buFont typeface="Arial"/>
              <a:buChar char="•"/>
            </a:pPr>
            <a:r>
              <a:rPr lang="en-US" sz="2400" dirty="0">
                <a:ea typeface="Arial"/>
                <a:cs typeface="Arial"/>
                <a:sym typeface="Arial"/>
              </a:rPr>
              <a:t>Access user request and deliver the services in person and by electronic media.</a:t>
            </a:r>
            <a:endParaRPr lang="en-US" sz="2400" dirty="0"/>
          </a:p>
        </p:txBody>
      </p:sp>
      <p:sp>
        <p:nvSpPr>
          <p:cNvPr id="4" name="Content Placeholder 3">
            <a:extLst>
              <a:ext uri="{FF2B5EF4-FFF2-40B4-BE49-F238E27FC236}">
                <a16:creationId xmlns:a16="http://schemas.microsoft.com/office/drawing/2014/main" id="{5C36CB24-481F-6AC2-775A-15D1FFFDB219}"/>
              </a:ext>
            </a:extLst>
          </p:cNvPr>
          <p:cNvSpPr>
            <a:spLocks noGrp="1"/>
          </p:cNvSpPr>
          <p:nvPr>
            <p:ph sz="half" idx="2"/>
          </p:nvPr>
        </p:nvSpPr>
        <p:spPr>
          <a:xfrm>
            <a:off x="7818119" y="868680"/>
            <a:ext cx="3633651" cy="5120640"/>
          </a:xfrm>
        </p:spPr>
        <p:txBody>
          <a:bodyPr>
            <a:normAutofit/>
          </a:bodyPr>
          <a:lstStyle/>
          <a:p>
            <a:pPr marL="342900" indent="-342900">
              <a:lnSpc>
                <a:spcPct val="100000"/>
              </a:lnSpc>
              <a:spcBef>
                <a:spcPts val="0"/>
              </a:spcBef>
              <a:buClr>
                <a:srgbClr val="0000CC"/>
              </a:buClr>
              <a:buSzPts val="2800"/>
              <a:buFont typeface="Arial"/>
              <a:buChar char="•"/>
            </a:pPr>
            <a:r>
              <a:rPr lang="en-US" sz="2400" dirty="0">
                <a:ea typeface="Arial"/>
                <a:cs typeface="Arial"/>
                <a:sym typeface="Arial"/>
              </a:rPr>
              <a:t>Physical environment of the library will be aesthetically appealing and intellectually stimulating.</a:t>
            </a:r>
          </a:p>
          <a:p>
            <a:pPr marL="342900" indent="-342900">
              <a:lnSpc>
                <a:spcPct val="100000"/>
              </a:lnSpc>
              <a:spcBef>
                <a:spcPts val="560"/>
              </a:spcBef>
              <a:buClr>
                <a:schemeClr val="dk1"/>
              </a:buClr>
              <a:buSzPts val="2800"/>
              <a:buFont typeface="Arial"/>
              <a:buChar char="•"/>
            </a:pPr>
            <a:r>
              <a:rPr lang="en-US" sz="2400" dirty="0">
                <a:ea typeface="Arial"/>
                <a:cs typeface="Arial"/>
                <a:sym typeface="Arial"/>
              </a:rPr>
              <a:t>Promote an environment for employees that fosters team work and the employees are   richly skilled in IT-enabled services.</a:t>
            </a:r>
            <a:endParaRPr lang="en-US" sz="2400" dirty="0"/>
          </a:p>
        </p:txBody>
      </p:sp>
    </p:spTree>
    <p:extLst>
      <p:ext uri="{BB962C8B-B14F-4D97-AF65-F5344CB8AC3E}">
        <p14:creationId xmlns:p14="http://schemas.microsoft.com/office/powerpoint/2010/main" val="39459341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595"/>
        <p:cNvGrpSpPr/>
        <p:nvPr/>
      </p:nvGrpSpPr>
      <p:grpSpPr>
        <a:xfrm>
          <a:off x="0" y="0"/>
          <a:ext cx="0" cy="0"/>
          <a:chOff x="0" y="0"/>
          <a:chExt cx="0" cy="0"/>
        </a:xfrm>
      </p:grpSpPr>
      <p:grpSp>
        <p:nvGrpSpPr>
          <p:cNvPr id="2596" name="Google Shape;2596;p124"/>
          <p:cNvGrpSpPr/>
          <p:nvPr/>
        </p:nvGrpSpPr>
        <p:grpSpPr>
          <a:xfrm>
            <a:off x="2667001" y="209551"/>
            <a:ext cx="6783387" cy="6345237"/>
            <a:chOff x="720" y="132"/>
            <a:chExt cx="4273" cy="3997"/>
          </a:xfrm>
        </p:grpSpPr>
        <p:cxnSp>
          <p:nvCxnSpPr>
            <p:cNvPr id="2597" name="Google Shape;2597;p124"/>
            <p:cNvCxnSpPr/>
            <p:nvPr/>
          </p:nvCxnSpPr>
          <p:spPr>
            <a:xfrm>
              <a:off x="720" y="3696"/>
              <a:ext cx="1" cy="432"/>
            </a:xfrm>
            <a:prstGeom prst="straightConnector1">
              <a:avLst/>
            </a:prstGeom>
            <a:noFill/>
            <a:ln w="28575" cap="flat" cmpd="sng">
              <a:solidFill>
                <a:srgbClr val="FF3300"/>
              </a:solidFill>
              <a:prstDash val="solid"/>
              <a:miter lim="800000"/>
              <a:headEnd type="none" w="med" len="med"/>
              <a:tailEnd type="none" w="med" len="med"/>
            </a:ln>
          </p:spPr>
        </p:cxnSp>
        <p:cxnSp>
          <p:nvCxnSpPr>
            <p:cNvPr id="2598" name="Google Shape;2598;p124"/>
            <p:cNvCxnSpPr/>
            <p:nvPr/>
          </p:nvCxnSpPr>
          <p:spPr>
            <a:xfrm>
              <a:off x="4992" y="3696"/>
              <a:ext cx="1" cy="432"/>
            </a:xfrm>
            <a:prstGeom prst="straightConnector1">
              <a:avLst/>
            </a:prstGeom>
            <a:noFill/>
            <a:ln w="28575" cap="flat" cmpd="sng">
              <a:solidFill>
                <a:srgbClr val="FF3300"/>
              </a:solidFill>
              <a:prstDash val="solid"/>
              <a:miter lim="800000"/>
              <a:headEnd type="none" w="med" len="med"/>
              <a:tailEnd type="none" w="med" len="med"/>
            </a:ln>
          </p:spPr>
        </p:cxnSp>
        <p:cxnSp>
          <p:nvCxnSpPr>
            <p:cNvPr id="2599" name="Google Shape;2599;p124"/>
            <p:cNvCxnSpPr/>
            <p:nvPr/>
          </p:nvCxnSpPr>
          <p:spPr>
            <a:xfrm>
              <a:off x="720" y="4128"/>
              <a:ext cx="4272" cy="1"/>
            </a:xfrm>
            <a:prstGeom prst="straightConnector1">
              <a:avLst/>
            </a:prstGeom>
            <a:noFill/>
            <a:ln w="28575" cap="flat" cmpd="sng">
              <a:solidFill>
                <a:srgbClr val="FF3300"/>
              </a:solidFill>
              <a:prstDash val="solid"/>
              <a:miter lim="800000"/>
              <a:headEnd type="none" w="med" len="med"/>
              <a:tailEnd type="none" w="med" len="med"/>
            </a:ln>
          </p:spPr>
        </p:cxnSp>
        <p:sp>
          <p:nvSpPr>
            <p:cNvPr id="2600" name="Google Shape;2600;p124"/>
            <p:cNvSpPr txBox="1"/>
            <p:nvPr/>
          </p:nvSpPr>
          <p:spPr>
            <a:xfrm>
              <a:off x="1680" y="3696"/>
              <a:ext cx="2160" cy="365"/>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a:t>
              </a:r>
              <a:r>
                <a:rPr lang="en-US" sz="3200" b="1">
                  <a:latin typeface="Candara" panose="020E0502030303020204" pitchFamily="34" charset="0"/>
                  <a:ea typeface="Times New Roman"/>
                  <a:cs typeface="Times New Roman"/>
                  <a:sym typeface="Times New Roman"/>
                </a:rPr>
                <a:t>STRATEGIES</a:t>
              </a:r>
              <a:endParaRPr>
                <a:latin typeface="Candara" panose="020E0502030303020204" pitchFamily="34" charset="0"/>
              </a:endParaRPr>
            </a:p>
          </p:txBody>
        </p:sp>
        <p:cxnSp>
          <p:nvCxnSpPr>
            <p:cNvPr id="2601" name="Google Shape;2601;p124"/>
            <p:cNvCxnSpPr/>
            <p:nvPr/>
          </p:nvCxnSpPr>
          <p:spPr>
            <a:xfrm>
              <a:off x="720" y="3696"/>
              <a:ext cx="4272" cy="1"/>
            </a:xfrm>
            <a:prstGeom prst="straightConnector1">
              <a:avLst/>
            </a:prstGeom>
            <a:noFill/>
            <a:ln w="28575" cap="flat" cmpd="sng">
              <a:solidFill>
                <a:srgbClr val="FF3300"/>
              </a:solidFill>
              <a:prstDash val="solid"/>
              <a:miter lim="800000"/>
              <a:headEnd type="none" w="med" len="med"/>
              <a:tailEnd type="none" w="med" len="med"/>
            </a:ln>
          </p:spPr>
        </p:cxnSp>
        <p:cxnSp>
          <p:nvCxnSpPr>
            <p:cNvPr id="2602" name="Google Shape;2602;p124"/>
            <p:cNvCxnSpPr/>
            <p:nvPr/>
          </p:nvCxnSpPr>
          <p:spPr>
            <a:xfrm>
              <a:off x="4512" y="895"/>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03" name="Google Shape;2603;p124"/>
            <p:cNvCxnSpPr/>
            <p:nvPr/>
          </p:nvCxnSpPr>
          <p:spPr>
            <a:xfrm>
              <a:off x="4512" y="895"/>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04" name="Google Shape;2604;p124"/>
            <p:cNvCxnSpPr/>
            <p:nvPr/>
          </p:nvCxnSpPr>
          <p:spPr>
            <a:xfrm>
              <a:off x="4896" y="895"/>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05" name="Google Shape;2605;p124"/>
            <p:cNvCxnSpPr/>
            <p:nvPr/>
          </p:nvCxnSpPr>
          <p:spPr>
            <a:xfrm>
              <a:off x="4512" y="3521"/>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06" name="Google Shape;2606;p124"/>
            <p:cNvCxnSpPr/>
            <p:nvPr/>
          </p:nvCxnSpPr>
          <p:spPr>
            <a:xfrm>
              <a:off x="1584" y="895"/>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07" name="Google Shape;2607;p124"/>
            <p:cNvCxnSpPr/>
            <p:nvPr/>
          </p:nvCxnSpPr>
          <p:spPr>
            <a:xfrm>
              <a:off x="1584" y="895"/>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08" name="Google Shape;2608;p124"/>
            <p:cNvCxnSpPr/>
            <p:nvPr/>
          </p:nvCxnSpPr>
          <p:spPr>
            <a:xfrm>
              <a:off x="1968" y="895"/>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09" name="Google Shape;2609;p124"/>
            <p:cNvCxnSpPr/>
            <p:nvPr/>
          </p:nvCxnSpPr>
          <p:spPr>
            <a:xfrm>
              <a:off x="1584" y="3521"/>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10" name="Google Shape;2610;p124"/>
            <p:cNvCxnSpPr/>
            <p:nvPr/>
          </p:nvCxnSpPr>
          <p:spPr>
            <a:xfrm>
              <a:off x="3168" y="895"/>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11" name="Google Shape;2611;p124"/>
            <p:cNvCxnSpPr/>
            <p:nvPr/>
          </p:nvCxnSpPr>
          <p:spPr>
            <a:xfrm>
              <a:off x="3168" y="895"/>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12" name="Google Shape;2612;p124"/>
            <p:cNvCxnSpPr/>
            <p:nvPr/>
          </p:nvCxnSpPr>
          <p:spPr>
            <a:xfrm>
              <a:off x="3552" y="895"/>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13" name="Google Shape;2613;p124"/>
            <p:cNvCxnSpPr/>
            <p:nvPr/>
          </p:nvCxnSpPr>
          <p:spPr>
            <a:xfrm>
              <a:off x="3168" y="3521"/>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14" name="Google Shape;2614;p124"/>
            <p:cNvCxnSpPr/>
            <p:nvPr/>
          </p:nvCxnSpPr>
          <p:spPr>
            <a:xfrm>
              <a:off x="1488" y="720"/>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15" name="Google Shape;2615;p124"/>
            <p:cNvCxnSpPr/>
            <p:nvPr/>
          </p:nvCxnSpPr>
          <p:spPr>
            <a:xfrm flipH="1">
              <a:off x="1968" y="720"/>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16" name="Google Shape;2616;p124"/>
            <p:cNvCxnSpPr/>
            <p:nvPr/>
          </p:nvCxnSpPr>
          <p:spPr>
            <a:xfrm>
              <a:off x="3072" y="720"/>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17" name="Google Shape;2617;p124"/>
            <p:cNvCxnSpPr/>
            <p:nvPr/>
          </p:nvCxnSpPr>
          <p:spPr>
            <a:xfrm flipH="1">
              <a:off x="3552" y="720"/>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18" name="Google Shape;2618;p124"/>
            <p:cNvCxnSpPr/>
            <p:nvPr/>
          </p:nvCxnSpPr>
          <p:spPr>
            <a:xfrm>
              <a:off x="4416" y="720"/>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19" name="Google Shape;2619;p124"/>
            <p:cNvCxnSpPr/>
            <p:nvPr/>
          </p:nvCxnSpPr>
          <p:spPr>
            <a:xfrm flipH="1">
              <a:off x="4896" y="720"/>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20" name="Google Shape;2620;p124"/>
            <p:cNvCxnSpPr/>
            <p:nvPr/>
          </p:nvCxnSpPr>
          <p:spPr>
            <a:xfrm>
              <a:off x="1968" y="3487"/>
              <a:ext cx="96" cy="175"/>
            </a:xfrm>
            <a:prstGeom prst="straightConnector1">
              <a:avLst/>
            </a:prstGeom>
            <a:noFill/>
            <a:ln w="28575" cap="flat" cmpd="sng">
              <a:solidFill>
                <a:srgbClr val="996600"/>
              </a:solidFill>
              <a:prstDash val="solid"/>
              <a:miter lim="800000"/>
              <a:headEnd type="none" w="med" len="med"/>
              <a:tailEnd type="none" w="med" len="med"/>
            </a:ln>
          </p:spPr>
        </p:cxnSp>
        <p:cxnSp>
          <p:nvCxnSpPr>
            <p:cNvPr id="2621" name="Google Shape;2621;p124"/>
            <p:cNvCxnSpPr/>
            <p:nvPr/>
          </p:nvCxnSpPr>
          <p:spPr>
            <a:xfrm flipH="1">
              <a:off x="1488" y="3487"/>
              <a:ext cx="96" cy="175"/>
            </a:xfrm>
            <a:prstGeom prst="straightConnector1">
              <a:avLst/>
            </a:prstGeom>
            <a:noFill/>
            <a:ln w="28575" cap="flat" cmpd="sng">
              <a:solidFill>
                <a:srgbClr val="996600"/>
              </a:solidFill>
              <a:prstDash val="solid"/>
              <a:miter lim="800000"/>
              <a:headEnd type="none" w="med" len="med"/>
              <a:tailEnd type="none" w="med" len="med"/>
            </a:ln>
          </p:spPr>
        </p:cxnSp>
        <p:cxnSp>
          <p:nvCxnSpPr>
            <p:cNvPr id="2622" name="Google Shape;2622;p124"/>
            <p:cNvCxnSpPr/>
            <p:nvPr/>
          </p:nvCxnSpPr>
          <p:spPr>
            <a:xfrm>
              <a:off x="3540" y="3506"/>
              <a:ext cx="96" cy="175"/>
            </a:xfrm>
            <a:prstGeom prst="straightConnector1">
              <a:avLst/>
            </a:prstGeom>
            <a:noFill/>
            <a:ln w="28575" cap="flat" cmpd="sng">
              <a:solidFill>
                <a:srgbClr val="996600"/>
              </a:solidFill>
              <a:prstDash val="solid"/>
              <a:miter lim="800000"/>
              <a:headEnd type="none" w="med" len="med"/>
              <a:tailEnd type="none" w="med" len="med"/>
            </a:ln>
          </p:spPr>
        </p:cxnSp>
        <p:cxnSp>
          <p:nvCxnSpPr>
            <p:cNvPr id="2623" name="Google Shape;2623;p124"/>
            <p:cNvCxnSpPr/>
            <p:nvPr/>
          </p:nvCxnSpPr>
          <p:spPr>
            <a:xfrm flipH="1">
              <a:off x="3060" y="3506"/>
              <a:ext cx="96" cy="175"/>
            </a:xfrm>
            <a:prstGeom prst="straightConnector1">
              <a:avLst/>
            </a:prstGeom>
            <a:noFill/>
            <a:ln w="28575" cap="flat" cmpd="sng">
              <a:solidFill>
                <a:srgbClr val="996600"/>
              </a:solidFill>
              <a:prstDash val="solid"/>
              <a:miter lim="800000"/>
              <a:headEnd type="none" w="med" len="med"/>
              <a:tailEnd type="none" w="med" len="med"/>
            </a:ln>
          </p:spPr>
        </p:cxnSp>
        <p:sp>
          <p:nvSpPr>
            <p:cNvPr id="2624" name="Google Shape;2624;p124"/>
            <p:cNvSpPr/>
            <p:nvPr/>
          </p:nvSpPr>
          <p:spPr>
            <a:xfrm>
              <a:off x="3060" y="3681"/>
              <a:ext cx="559" cy="15"/>
            </a:xfrm>
            <a:custGeom>
              <a:avLst/>
              <a:gdLst/>
              <a:ahLst/>
              <a:cxnLst/>
              <a:rect l="l" t="t" r="r" b="b"/>
              <a:pathLst>
                <a:path w="559" h="12" extrusionOk="0">
                  <a:moveTo>
                    <a:pt x="0" y="12"/>
                  </a:moveTo>
                  <a:lnTo>
                    <a:pt x="559"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cxnSp>
          <p:nvCxnSpPr>
            <p:cNvPr id="2625" name="Google Shape;2625;p124"/>
            <p:cNvCxnSpPr/>
            <p:nvPr/>
          </p:nvCxnSpPr>
          <p:spPr>
            <a:xfrm>
              <a:off x="4896" y="3506"/>
              <a:ext cx="96" cy="175"/>
            </a:xfrm>
            <a:prstGeom prst="straightConnector1">
              <a:avLst/>
            </a:prstGeom>
            <a:noFill/>
            <a:ln w="28575" cap="flat" cmpd="sng">
              <a:solidFill>
                <a:srgbClr val="996600"/>
              </a:solidFill>
              <a:prstDash val="solid"/>
              <a:miter lim="800000"/>
              <a:headEnd type="none" w="med" len="med"/>
              <a:tailEnd type="none" w="med" len="med"/>
            </a:ln>
          </p:spPr>
        </p:cxnSp>
        <p:cxnSp>
          <p:nvCxnSpPr>
            <p:cNvPr id="2626" name="Google Shape;2626;p124"/>
            <p:cNvCxnSpPr/>
            <p:nvPr/>
          </p:nvCxnSpPr>
          <p:spPr>
            <a:xfrm flipH="1">
              <a:off x="4416" y="3506"/>
              <a:ext cx="96" cy="175"/>
            </a:xfrm>
            <a:prstGeom prst="straightConnector1">
              <a:avLst/>
            </a:prstGeom>
            <a:noFill/>
            <a:ln w="28575" cap="flat" cmpd="sng">
              <a:solidFill>
                <a:srgbClr val="996600"/>
              </a:solidFill>
              <a:prstDash val="solid"/>
              <a:miter lim="800000"/>
              <a:headEnd type="none" w="med" len="med"/>
              <a:tailEnd type="none" w="med" len="med"/>
            </a:ln>
          </p:spPr>
        </p:cxnSp>
        <p:sp>
          <p:nvSpPr>
            <p:cNvPr id="2627" name="Google Shape;2627;p124"/>
            <p:cNvSpPr/>
            <p:nvPr/>
          </p:nvSpPr>
          <p:spPr>
            <a:xfrm>
              <a:off x="4428" y="3681"/>
              <a:ext cx="559" cy="15"/>
            </a:xfrm>
            <a:custGeom>
              <a:avLst/>
              <a:gdLst/>
              <a:ahLst/>
              <a:cxnLst/>
              <a:rect l="l" t="t" r="r" b="b"/>
              <a:pathLst>
                <a:path w="559" h="12" extrusionOk="0">
                  <a:moveTo>
                    <a:pt x="0" y="12"/>
                  </a:moveTo>
                  <a:lnTo>
                    <a:pt x="559"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cxnSp>
          <p:nvCxnSpPr>
            <p:cNvPr id="2628" name="Google Shape;2628;p124"/>
            <p:cNvCxnSpPr/>
            <p:nvPr/>
          </p:nvCxnSpPr>
          <p:spPr>
            <a:xfrm>
              <a:off x="816" y="871"/>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29" name="Google Shape;2629;p124"/>
            <p:cNvCxnSpPr/>
            <p:nvPr/>
          </p:nvCxnSpPr>
          <p:spPr>
            <a:xfrm>
              <a:off x="816" y="871"/>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30" name="Google Shape;2630;p124"/>
            <p:cNvCxnSpPr/>
            <p:nvPr/>
          </p:nvCxnSpPr>
          <p:spPr>
            <a:xfrm>
              <a:off x="1200" y="871"/>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31" name="Google Shape;2631;p124"/>
            <p:cNvCxnSpPr/>
            <p:nvPr/>
          </p:nvCxnSpPr>
          <p:spPr>
            <a:xfrm>
              <a:off x="816" y="3497"/>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32" name="Google Shape;2632;p124"/>
            <p:cNvCxnSpPr/>
            <p:nvPr/>
          </p:nvCxnSpPr>
          <p:spPr>
            <a:xfrm>
              <a:off x="720" y="717"/>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33" name="Google Shape;2633;p124"/>
            <p:cNvCxnSpPr/>
            <p:nvPr/>
          </p:nvCxnSpPr>
          <p:spPr>
            <a:xfrm flipH="1">
              <a:off x="1200" y="717"/>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34" name="Google Shape;2634;p124"/>
            <p:cNvCxnSpPr/>
            <p:nvPr/>
          </p:nvCxnSpPr>
          <p:spPr>
            <a:xfrm>
              <a:off x="1200" y="3497"/>
              <a:ext cx="96" cy="175"/>
            </a:xfrm>
            <a:prstGeom prst="straightConnector1">
              <a:avLst/>
            </a:prstGeom>
            <a:noFill/>
            <a:ln w="28575" cap="flat" cmpd="sng">
              <a:solidFill>
                <a:srgbClr val="996600"/>
              </a:solidFill>
              <a:prstDash val="solid"/>
              <a:miter lim="800000"/>
              <a:headEnd type="none" w="med" len="med"/>
              <a:tailEnd type="none" w="med" len="med"/>
            </a:ln>
          </p:spPr>
        </p:cxnSp>
        <p:cxnSp>
          <p:nvCxnSpPr>
            <p:cNvPr id="2635" name="Google Shape;2635;p124"/>
            <p:cNvCxnSpPr/>
            <p:nvPr/>
          </p:nvCxnSpPr>
          <p:spPr>
            <a:xfrm flipH="1">
              <a:off x="720" y="3497"/>
              <a:ext cx="96" cy="175"/>
            </a:xfrm>
            <a:prstGeom prst="straightConnector1">
              <a:avLst/>
            </a:prstGeom>
            <a:noFill/>
            <a:ln w="28575" cap="flat" cmpd="sng">
              <a:solidFill>
                <a:srgbClr val="996600"/>
              </a:solidFill>
              <a:prstDash val="solid"/>
              <a:miter lim="800000"/>
              <a:headEnd type="none" w="med" len="med"/>
              <a:tailEnd type="none" w="med" len="med"/>
            </a:ln>
          </p:spPr>
        </p:cxnSp>
        <p:sp>
          <p:nvSpPr>
            <p:cNvPr id="2636" name="Google Shape;2636;p124"/>
            <p:cNvSpPr/>
            <p:nvPr/>
          </p:nvSpPr>
          <p:spPr>
            <a:xfrm>
              <a:off x="744" y="3672"/>
              <a:ext cx="550" cy="7"/>
            </a:xfrm>
            <a:custGeom>
              <a:avLst/>
              <a:gdLst/>
              <a:ahLst/>
              <a:cxnLst/>
              <a:rect l="l" t="t" r="r" b="b"/>
              <a:pathLst>
                <a:path w="550" h="7" extrusionOk="0">
                  <a:moveTo>
                    <a:pt x="0" y="0"/>
                  </a:moveTo>
                  <a:lnTo>
                    <a:pt x="550" y="7"/>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637" name="Google Shape;2637;p124"/>
            <p:cNvSpPr txBox="1"/>
            <p:nvPr/>
          </p:nvSpPr>
          <p:spPr>
            <a:xfrm>
              <a:off x="768" y="1630"/>
              <a:ext cx="480" cy="523"/>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b="1">
                <a:latin typeface="Candara" panose="020E0502030303020204" pitchFamily="34" charset="0"/>
                <a:ea typeface="Times New Roman"/>
                <a:cs typeface="Times New Roman"/>
                <a:sym typeface="Times New Roman"/>
              </a:endParaRPr>
            </a:p>
            <a:p>
              <a:endParaRPr sz="2400" b="1">
                <a:latin typeface="Candara" panose="020E0502030303020204" pitchFamily="34" charset="0"/>
                <a:ea typeface="Times New Roman"/>
                <a:cs typeface="Times New Roman"/>
                <a:sym typeface="Times New Roman"/>
              </a:endParaRPr>
            </a:p>
          </p:txBody>
        </p:sp>
        <p:sp>
          <p:nvSpPr>
            <p:cNvPr id="2638" name="Google Shape;2638;p124"/>
            <p:cNvSpPr txBox="1"/>
            <p:nvPr/>
          </p:nvSpPr>
          <p:spPr>
            <a:xfrm rot="-5400000">
              <a:off x="-189" y="2097"/>
              <a:ext cx="2392" cy="288"/>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a:latin typeface="Candara" panose="020E0502030303020204" pitchFamily="34" charset="0"/>
                  <a:ea typeface="Times New Roman"/>
                  <a:cs typeface="Times New Roman"/>
                  <a:sym typeface="Times New Roman"/>
                </a:rPr>
                <a:t>Quickly Procure Info Res</a:t>
              </a:r>
              <a:endParaRPr>
                <a:latin typeface="Candara" panose="020E0502030303020204" pitchFamily="34" charset="0"/>
              </a:endParaRPr>
            </a:p>
          </p:txBody>
        </p:sp>
        <p:sp>
          <p:nvSpPr>
            <p:cNvPr id="2639" name="Google Shape;2639;p124"/>
            <p:cNvSpPr txBox="1"/>
            <p:nvPr/>
          </p:nvSpPr>
          <p:spPr>
            <a:xfrm rot="-5400000">
              <a:off x="462" y="2006"/>
              <a:ext cx="2627"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dirty="0">
                  <a:latin typeface="Candara" panose="020E0502030303020204" pitchFamily="34" charset="0"/>
                  <a:ea typeface="Times New Roman"/>
                  <a:cs typeface="Times New Roman"/>
                  <a:sym typeface="Times New Roman"/>
                </a:rPr>
                <a:t> Maintain Info Res</a:t>
              </a:r>
              <a:endParaRPr dirty="0">
                <a:latin typeface="Candara" panose="020E0502030303020204" pitchFamily="34" charset="0"/>
              </a:endParaRPr>
            </a:p>
          </p:txBody>
        </p:sp>
        <p:sp>
          <p:nvSpPr>
            <p:cNvPr id="2640" name="Google Shape;2640;p124"/>
            <p:cNvSpPr txBox="1"/>
            <p:nvPr/>
          </p:nvSpPr>
          <p:spPr>
            <a:xfrm rot="-5400000">
              <a:off x="2046" y="2006"/>
              <a:ext cx="2627" cy="288"/>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a:latin typeface="Candara" panose="020E0502030303020204" pitchFamily="34" charset="0"/>
                  <a:ea typeface="Times New Roman"/>
                  <a:cs typeface="Times New Roman"/>
                  <a:sym typeface="Times New Roman"/>
                </a:rPr>
                <a:t> Offer Online Services</a:t>
              </a:r>
              <a:endParaRPr>
                <a:latin typeface="Candara" panose="020E0502030303020204" pitchFamily="34" charset="0"/>
              </a:endParaRPr>
            </a:p>
          </p:txBody>
        </p:sp>
        <p:sp>
          <p:nvSpPr>
            <p:cNvPr id="2641" name="Google Shape;2641;p124"/>
            <p:cNvSpPr txBox="1"/>
            <p:nvPr/>
          </p:nvSpPr>
          <p:spPr>
            <a:xfrm rot="-5400000">
              <a:off x="3374" y="2078"/>
              <a:ext cx="2657"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latin typeface="Candara" panose="020E0502030303020204" pitchFamily="34" charset="0"/>
                  <a:ea typeface="Times New Roman"/>
                  <a:cs typeface="Times New Roman"/>
                  <a:sym typeface="Times New Roman"/>
                </a:rPr>
                <a:t>  </a:t>
              </a:r>
              <a:endParaRPr>
                <a:latin typeface="Candara" panose="020E0502030303020204" pitchFamily="34" charset="0"/>
              </a:endParaRPr>
            </a:p>
          </p:txBody>
        </p:sp>
        <p:grpSp>
          <p:nvGrpSpPr>
            <p:cNvPr id="2642" name="Google Shape;2642;p124"/>
            <p:cNvGrpSpPr/>
            <p:nvPr/>
          </p:nvGrpSpPr>
          <p:grpSpPr>
            <a:xfrm>
              <a:off x="720" y="132"/>
              <a:ext cx="4273" cy="588"/>
              <a:chOff x="720" y="132"/>
              <a:chExt cx="4273" cy="1134"/>
            </a:xfrm>
          </p:grpSpPr>
          <p:cxnSp>
            <p:nvCxnSpPr>
              <p:cNvPr id="2643" name="Google Shape;2643;p124"/>
              <p:cNvCxnSpPr/>
              <p:nvPr/>
            </p:nvCxnSpPr>
            <p:spPr>
              <a:xfrm>
                <a:off x="720" y="192"/>
                <a:ext cx="4272" cy="1"/>
              </a:xfrm>
              <a:prstGeom prst="straightConnector1">
                <a:avLst/>
              </a:prstGeom>
              <a:noFill/>
              <a:ln w="38100" cap="flat" cmpd="sng">
                <a:solidFill>
                  <a:srgbClr val="FF3300"/>
                </a:solidFill>
                <a:prstDash val="solid"/>
                <a:miter lim="800000"/>
                <a:headEnd type="none" w="med" len="med"/>
                <a:tailEnd type="none" w="med" len="med"/>
              </a:ln>
            </p:spPr>
          </p:cxnSp>
          <p:sp>
            <p:nvSpPr>
              <p:cNvPr id="2644" name="Google Shape;2644;p124"/>
              <p:cNvSpPr txBox="1"/>
              <p:nvPr/>
            </p:nvSpPr>
            <p:spPr>
              <a:xfrm>
                <a:off x="816" y="132"/>
                <a:ext cx="4032" cy="561"/>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a:t>
                </a:r>
                <a:endParaRPr>
                  <a:latin typeface="Candara" panose="020E0502030303020204" pitchFamily="34" charset="0"/>
                </a:endParaRPr>
              </a:p>
            </p:txBody>
          </p:sp>
          <p:cxnSp>
            <p:nvCxnSpPr>
              <p:cNvPr id="2645" name="Google Shape;2645;p124"/>
              <p:cNvCxnSpPr/>
              <p:nvPr/>
            </p:nvCxnSpPr>
            <p:spPr>
              <a:xfrm>
                <a:off x="720" y="192"/>
                <a:ext cx="1" cy="1073"/>
              </a:xfrm>
              <a:prstGeom prst="straightConnector1">
                <a:avLst/>
              </a:prstGeom>
              <a:noFill/>
              <a:ln w="38100" cap="flat" cmpd="sng">
                <a:solidFill>
                  <a:srgbClr val="FF3300"/>
                </a:solidFill>
                <a:prstDash val="solid"/>
                <a:miter lim="800000"/>
                <a:headEnd type="none" w="med" len="med"/>
                <a:tailEnd type="none" w="med" len="med"/>
              </a:ln>
            </p:spPr>
          </p:cxnSp>
          <p:cxnSp>
            <p:nvCxnSpPr>
              <p:cNvPr id="2646" name="Google Shape;2646;p124"/>
              <p:cNvCxnSpPr/>
              <p:nvPr/>
            </p:nvCxnSpPr>
            <p:spPr>
              <a:xfrm>
                <a:off x="4992" y="192"/>
                <a:ext cx="1" cy="1073"/>
              </a:xfrm>
              <a:prstGeom prst="straightConnector1">
                <a:avLst/>
              </a:prstGeom>
              <a:noFill/>
              <a:ln w="38100" cap="flat" cmpd="sng">
                <a:solidFill>
                  <a:srgbClr val="FF3300"/>
                </a:solidFill>
                <a:prstDash val="solid"/>
                <a:miter lim="800000"/>
                <a:headEnd type="none" w="med" len="med"/>
                <a:tailEnd type="none" w="med" len="med"/>
              </a:ln>
            </p:spPr>
          </p:cxnSp>
          <p:cxnSp>
            <p:nvCxnSpPr>
              <p:cNvPr id="2647" name="Google Shape;2647;p124"/>
              <p:cNvCxnSpPr/>
              <p:nvPr/>
            </p:nvCxnSpPr>
            <p:spPr>
              <a:xfrm>
                <a:off x="720" y="1265"/>
                <a:ext cx="4272" cy="1"/>
              </a:xfrm>
              <a:prstGeom prst="straightConnector1">
                <a:avLst/>
              </a:prstGeom>
              <a:noFill/>
              <a:ln w="38100" cap="flat" cmpd="sng">
                <a:solidFill>
                  <a:srgbClr val="FF3300"/>
                </a:solidFill>
                <a:prstDash val="solid"/>
                <a:miter lim="800000"/>
                <a:headEnd type="none" w="med" len="med"/>
                <a:tailEnd type="none" w="med" len="med"/>
              </a:ln>
            </p:spPr>
          </p:cxnSp>
          <p:sp>
            <p:nvSpPr>
              <p:cNvPr id="2648" name="Google Shape;2648;p124"/>
              <p:cNvSpPr txBox="1"/>
              <p:nvPr/>
            </p:nvSpPr>
            <p:spPr>
              <a:xfrm>
                <a:off x="1440" y="192"/>
                <a:ext cx="2832" cy="704"/>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a:t>
                </a:r>
                <a:r>
                  <a:rPr lang="en-US" sz="3200" b="1">
                    <a:latin typeface="Candara" panose="020E0502030303020204" pitchFamily="34" charset="0"/>
                    <a:ea typeface="Times New Roman"/>
                    <a:cs typeface="Times New Roman"/>
                    <a:sym typeface="Times New Roman"/>
                  </a:rPr>
                  <a:t>STRATEGIC GOALS</a:t>
                </a:r>
                <a:endParaRPr>
                  <a:latin typeface="Candara" panose="020E0502030303020204" pitchFamily="34" charset="0"/>
                </a:endParaRPr>
              </a:p>
            </p:txBody>
          </p:sp>
        </p:grpSp>
        <p:cxnSp>
          <p:nvCxnSpPr>
            <p:cNvPr id="2649" name="Google Shape;2649;p124"/>
            <p:cNvCxnSpPr/>
            <p:nvPr/>
          </p:nvCxnSpPr>
          <p:spPr>
            <a:xfrm>
              <a:off x="2352" y="88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50" name="Google Shape;2650;p124"/>
            <p:cNvCxnSpPr/>
            <p:nvPr/>
          </p:nvCxnSpPr>
          <p:spPr>
            <a:xfrm>
              <a:off x="2352" y="882"/>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51" name="Google Shape;2651;p124"/>
            <p:cNvCxnSpPr/>
            <p:nvPr/>
          </p:nvCxnSpPr>
          <p:spPr>
            <a:xfrm>
              <a:off x="2736" y="882"/>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52" name="Google Shape;2652;p124"/>
            <p:cNvCxnSpPr/>
            <p:nvPr/>
          </p:nvCxnSpPr>
          <p:spPr>
            <a:xfrm>
              <a:off x="2352" y="3508"/>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53" name="Google Shape;2653;p124"/>
            <p:cNvCxnSpPr/>
            <p:nvPr/>
          </p:nvCxnSpPr>
          <p:spPr>
            <a:xfrm>
              <a:off x="2256" y="728"/>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54" name="Google Shape;2654;p124"/>
            <p:cNvCxnSpPr/>
            <p:nvPr/>
          </p:nvCxnSpPr>
          <p:spPr>
            <a:xfrm flipH="1">
              <a:off x="2736" y="728"/>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55" name="Google Shape;2655;p124"/>
            <p:cNvCxnSpPr/>
            <p:nvPr/>
          </p:nvCxnSpPr>
          <p:spPr>
            <a:xfrm>
              <a:off x="2736" y="3508"/>
              <a:ext cx="96" cy="175"/>
            </a:xfrm>
            <a:prstGeom prst="straightConnector1">
              <a:avLst/>
            </a:prstGeom>
            <a:noFill/>
            <a:ln w="28575" cap="flat" cmpd="sng">
              <a:solidFill>
                <a:srgbClr val="996600"/>
              </a:solidFill>
              <a:prstDash val="solid"/>
              <a:miter lim="800000"/>
              <a:headEnd type="none" w="med" len="med"/>
              <a:tailEnd type="none" w="med" len="med"/>
            </a:ln>
          </p:spPr>
        </p:cxnSp>
        <p:cxnSp>
          <p:nvCxnSpPr>
            <p:cNvPr id="2656" name="Google Shape;2656;p124"/>
            <p:cNvCxnSpPr/>
            <p:nvPr/>
          </p:nvCxnSpPr>
          <p:spPr>
            <a:xfrm flipH="1">
              <a:off x="2256" y="3508"/>
              <a:ext cx="96" cy="175"/>
            </a:xfrm>
            <a:prstGeom prst="straightConnector1">
              <a:avLst/>
            </a:prstGeom>
            <a:noFill/>
            <a:ln w="28575" cap="flat" cmpd="sng">
              <a:solidFill>
                <a:srgbClr val="996600"/>
              </a:solidFill>
              <a:prstDash val="solid"/>
              <a:miter lim="800000"/>
              <a:headEnd type="none" w="med" len="med"/>
              <a:tailEnd type="none" w="med" len="med"/>
            </a:ln>
          </p:spPr>
        </p:cxnSp>
        <p:sp>
          <p:nvSpPr>
            <p:cNvPr id="2657" name="Google Shape;2657;p124"/>
            <p:cNvSpPr/>
            <p:nvPr/>
          </p:nvSpPr>
          <p:spPr>
            <a:xfrm>
              <a:off x="2280" y="3679"/>
              <a:ext cx="542" cy="4"/>
            </a:xfrm>
            <a:custGeom>
              <a:avLst/>
              <a:gdLst/>
              <a:ahLst/>
              <a:cxnLst/>
              <a:rect l="l" t="t" r="r" b="b"/>
              <a:pathLst>
                <a:path w="542" h="4" extrusionOk="0">
                  <a:moveTo>
                    <a:pt x="0" y="4"/>
                  </a:moveTo>
                  <a:lnTo>
                    <a:pt x="542"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658" name="Google Shape;2658;p124"/>
            <p:cNvSpPr txBox="1"/>
            <p:nvPr/>
          </p:nvSpPr>
          <p:spPr>
            <a:xfrm>
              <a:off x="2304" y="1641"/>
              <a:ext cx="480" cy="523"/>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b="1">
                <a:latin typeface="Candara" panose="020E0502030303020204" pitchFamily="34" charset="0"/>
                <a:ea typeface="Times New Roman"/>
                <a:cs typeface="Times New Roman"/>
                <a:sym typeface="Times New Roman"/>
              </a:endParaRPr>
            </a:p>
            <a:p>
              <a:endParaRPr sz="2400" b="1">
                <a:latin typeface="Candara" panose="020E0502030303020204" pitchFamily="34" charset="0"/>
                <a:ea typeface="Times New Roman"/>
                <a:cs typeface="Times New Roman"/>
                <a:sym typeface="Times New Roman"/>
              </a:endParaRPr>
            </a:p>
          </p:txBody>
        </p:sp>
        <p:cxnSp>
          <p:nvCxnSpPr>
            <p:cNvPr id="2659" name="Google Shape;2659;p124"/>
            <p:cNvCxnSpPr/>
            <p:nvPr/>
          </p:nvCxnSpPr>
          <p:spPr>
            <a:xfrm>
              <a:off x="3841" y="882"/>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60" name="Google Shape;2660;p124"/>
            <p:cNvCxnSpPr/>
            <p:nvPr/>
          </p:nvCxnSpPr>
          <p:spPr>
            <a:xfrm>
              <a:off x="3841" y="882"/>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61" name="Google Shape;2661;p124"/>
            <p:cNvCxnSpPr/>
            <p:nvPr/>
          </p:nvCxnSpPr>
          <p:spPr>
            <a:xfrm>
              <a:off x="4225" y="882"/>
              <a:ext cx="0" cy="2626"/>
            </a:xfrm>
            <a:prstGeom prst="straightConnector1">
              <a:avLst/>
            </a:prstGeom>
            <a:noFill/>
            <a:ln w="28575" cap="flat" cmpd="sng">
              <a:solidFill>
                <a:srgbClr val="996600"/>
              </a:solidFill>
              <a:prstDash val="solid"/>
              <a:miter lim="800000"/>
              <a:headEnd type="none" w="med" len="med"/>
              <a:tailEnd type="none" w="med" len="med"/>
            </a:ln>
          </p:spPr>
        </p:cxnSp>
        <p:cxnSp>
          <p:nvCxnSpPr>
            <p:cNvPr id="2662" name="Google Shape;2662;p124"/>
            <p:cNvCxnSpPr/>
            <p:nvPr/>
          </p:nvCxnSpPr>
          <p:spPr>
            <a:xfrm>
              <a:off x="3841" y="3508"/>
              <a:ext cx="384" cy="0"/>
            </a:xfrm>
            <a:prstGeom prst="straightConnector1">
              <a:avLst/>
            </a:prstGeom>
            <a:noFill/>
            <a:ln w="28575" cap="flat" cmpd="sng">
              <a:solidFill>
                <a:srgbClr val="996600"/>
              </a:solidFill>
              <a:prstDash val="solid"/>
              <a:miter lim="800000"/>
              <a:headEnd type="none" w="med" len="med"/>
              <a:tailEnd type="none" w="med" len="med"/>
            </a:ln>
          </p:spPr>
        </p:cxnSp>
        <p:cxnSp>
          <p:nvCxnSpPr>
            <p:cNvPr id="2663" name="Google Shape;2663;p124"/>
            <p:cNvCxnSpPr/>
            <p:nvPr/>
          </p:nvCxnSpPr>
          <p:spPr>
            <a:xfrm>
              <a:off x="3745" y="728"/>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64" name="Google Shape;2664;p124"/>
            <p:cNvCxnSpPr/>
            <p:nvPr/>
          </p:nvCxnSpPr>
          <p:spPr>
            <a:xfrm flipH="1">
              <a:off x="4225" y="728"/>
              <a:ext cx="96" cy="154"/>
            </a:xfrm>
            <a:prstGeom prst="straightConnector1">
              <a:avLst/>
            </a:prstGeom>
            <a:noFill/>
            <a:ln w="28575" cap="flat" cmpd="sng">
              <a:solidFill>
                <a:srgbClr val="996600"/>
              </a:solidFill>
              <a:prstDash val="solid"/>
              <a:miter lim="800000"/>
              <a:headEnd type="none" w="med" len="med"/>
              <a:tailEnd type="none" w="med" len="med"/>
            </a:ln>
          </p:spPr>
        </p:cxnSp>
        <p:cxnSp>
          <p:nvCxnSpPr>
            <p:cNvPr id="2665" name="Google Shape;2665;p124"/>
            <p:cNvCxnSpPr/>
            <p:nvPr/>
          </p:nvCxnSpPr>
          <p:spPr>
            <a:xfrm>
              <a:off x="4225" y="3508"/>
              <a:ext cx="96" cy="175"/>
            </a:xfrm>
            <a:prstGeom prst="straightConnector1">
              <a:avLst/>
            </a:prstGeom>
            <a:noFill/>
            <a:ln w="28575" cap="flat" cmpd="sng">
              <a:solidFill>
                <a:srgbClr val="996600"/>
              </a:solidFill>
              <a:prstDash val="solid"/>
              <a:miter lim="800000"/>
              <a:headEnd type="none" w="med" len="med"/>
              <a:tailEnd type="none" w="med" len="med"/>
            </a:ln>
          </p:spPr>
        </p:cxnSp>
        <p:cxnSp>
          <p:nvCxnSpPr>
            <p:cNvPr id="2666" name="Google Shape;2666;p124"/>
            <p:cNvCxnSpPr/>
            <p:nvPr/>
          </p:nvCxnSpPr>
          <p:spPr>
            <a:xfrm flipH="1">
              <a:off x="3745" y="3508"/>
              <a:ext cx="96" cy="175"/>
            </a:xfrm>
            <a:prstGeom prst="straightConnector1">
              <a:avLst/>
            </a:prstGeom>
            <a:noFill/>
            <a:ln w="28575" cap="flat" cmpd="sng">
              <a:solidFill>
                <a:srgbClr val="996600"/>
              </a:solidFill>
              <a:prstDash val="solid"/>
              <a:miter lim="800000"/>
              <a:headEnd type="none" w="med" len="med"/>
              <a:tailEnd type="none" w="med" len="med"/>
            </a:ln>
          </p:spPr>
        </p:cxnSp>
        <p:sp>
          <p:nvSpPr>
            <p:cNvPr id="2667" name="Google Shape;2667;p124"/>
            <p:cNvSpPr/>
            <p:nvPr/>
          </p:nvSpPr>
          <p:spPr>
            <a:xfrm>
              <a:off x="3769" y="3668"/>
              <a:ext cx="546" cy="15"/>
            </a:xfrm>
            <a:custGeom>
              <a:avLst/>
              <a:gdLst/>
              <a:ahLst/>
              <a:cxnLst/>
              <a:rect l="l" t="t" r="r" b="b"/>
              <a:pathLst>
                <a:path w="546" h="15" extrusionOk="0">
                  <a:moveTo>
                    <a:pt x="0" y="15"/>
                  </a:moveTo>
                  <a:lnTo>
                    <a:pt x="546"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668" name="Google Shape;2668;p124"/>
            <p:cNvSpPr txBox="1"/>
            <p:nvPr/>
          </p:nvSpPr>
          <p:spPr>
            <a:xfrm>
              <a:off x="3793" y="1641"/>
              <a:ext cx="480" cy="523"/>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b="1">
                <a:latin typeface="Candara" panose="020E0502030303020204" pitchFamily="34" charset="0"/>
                <a:ea typeface="Times New Roman"/>
                <a:cs typeface="Times New Roman"/>
                <a:sym typeface="Times New Roman"/>
              </a:endParaRPr>
            </a:p>
            <a:p>
              <a:endParaRPr sz="2400" b="1">
                <a:latin typeface="Candara" panose="020E0502030303020204" pitchFamily="34" charset="0"/>
                <a:ea typeface="Times New Roman"/>
                <a:cs typeface="Times New Roman"/>
                <a:sym typeface="Times New Roman"/>
              </a:endParaRPr>
            </a:p>
          </p:txBody>
        </p:sp>
        <p:sp>
          <p:nvSpPr>
            <p:cNvPr id="2669" name="Google Shape;2669;p124"/>
            <p:cNvSpPr txBox="1"/>
            <p:nvPr/>
          </p:nvSpPr>
          <p:spPr>
            <a:xfrm rot="-5400000">
              <a:off x="2738" y="2010"/>
              <a:ext cx="2583" cy="288"/>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a:latin typeface="Candara" panose="020E0502030303020204" pitchFamily="34" charset="0"/>
                  <a:ea typeface="Times New Roman"/>
                  <a:cs typeface="Times New Roman"/>
                  <a:sym typeface="Times New Roman"/>
                </a:rPr>
                <a:t>Min Risks for Fire, Theft etc.</a:t>
              </a:r>
              <a:endParaRPr>
                <a:latin typeface="Candara" panose="020E0502030303020204" pitchFamily="34" charset="0"/>
              </a:endParaRPr>
            </a:p>
          </p:txBody>
        </p:sp>
        <p:sp>
          <p:nvSpPr>
            <p:cNvPr id="2670" name="Google Shape;2670;p124"/>
            <p:cNvSpPr txBox="1"/>
            <p:nvPr/>
          </p:nvSpPr>
          <p:spPr>
            <a:xfrm rot="16200000">
              <a:off x="1554" y="2240"/>
              <a:ext cx="1973" cy="291"/>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dirty="0">
                  <a:latin typeface="Candara" panose="020E0502030303020204" pitchFamily="34" charset="0"/>
                  <a:ea typeface="Times New Roman"/>
                  <a:cs typeface="Times New Roman"/>
                  <a:sym typeface="Times New Roman"/>
                </a:rPr>
                <a:t>Offer New Services</a:t>
              </a:r>
              <a:endParaRPr dirty="0">
                <a:latin typeface="Candara" panose="020E0502030303020204" pitchFamily="34" charset="0"/>
              </a:endParaRPr>
            </a:p>
          </p:txBody>
        </p:sp>
        <p:sp>
          <p:nvSpPr>
            <p:cNvPr id="2671" name="Google Shape;2671;p124"/>
            <p:cNvSpPr txBox="1"/>
            <p:nvPr/>
          </p:nvSpPr>
          <p:spPr>
            <a:xfrm rot="-5400000">
              <a:off x="3336" y="1944"/>
              <a:ext cx="2736" cy="288"/>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a:latin typeface="Candara" panose="020E0502030303020204" pitchFamily="34" charset="0"/>
                  <a:ea typeface="Times New Roman"/>
                  <a:cs typeface="Times New Roman"/>
                  <a:sym typeface="Times New Roman"/>
                </a:rPr>
                <a:t>Offer M. Tech-level Course</a:t>
              </a:r>
              <a:endParaRPr>
                <a:latin typeface="Candara" panose="020E0502030303020204" pitchFamily="34" charset="0"/>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7E16B-3C7D-A309-F5AD-046DC40A3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0F9DF-6C05-0ED9-E124-CB473A0041AC}"/>
              </a:ext>
            </a:extLst>
          </p:cNvPr>
          <p:cNvSpPr>
            <a:spLocks noGrp="1"/>
          </p:cNvSpPr>
          <p:nvPr>
            <p:ph type="title"/>
          </p:nvPr>
        </p:nvSpPr>
        <p:spPr>
          <a:xfrm>
            <a:off x="141514" y="1123837"/>
            <a:ext cx="3250910" cy="4601183"/>
          </a:xfrm>
        </p:spPr>
        <p:txBody>
          <a:bodyPr>
            <a:noAutofit/>
          </a:bodyPr>
          <a:lstStyle/>
          <a:p>
            <a:pPr>
              <a:lnSpc>
                <a:spcPct val="80000"/>
              </a:lnSpc>
              <a:spcBef>
                <a:spcPts val="0"/>
              </a:spcBef>
              <a:buClr>
                <a:schemeClr val="dk1"/>
              </a:buClr>
              <a:buSzPts val="3200"/>
            </a:pPr>
            <a:r>
              <a:rPr lang="en-US" sz="2400" dirty="0">
                <a:solidFill>
                  <a:schemeClr val="bg1"/>
                </a:solidFill>
                <a:ea typeface="Arial"/>
                <a:cs typeface="Arial"/>
                <a:sym typeface="Arial"/>
              </a:rPr>
              <a:t>Procure a new information resource required by a user within one month.</a:t>
            </a:r>
            <a:br>
              <a:rPr lang="en-US" sz="2400" dirty="0">
                <a:solidFill>
                  <a:schemeClr val="bg1"/>
                </a:solidFill>
                <a:ea typeface="Arial"/>
                <a:cs typeface="Arial"/>
                <a:sym typeface="Arial"/>
              </a:rPr>
            </a:br>
            <a:br>
              <a:rPr lang="en-US" sz="2400" dirty="0">
                <a:solidFill>
                  <a:schemeClr val="bg1"/>
                </a:solidFill>
                <a:ea typeface="Arial"/>
                <a:cs typeface="Arial"/>
                <a:sym typeface="Arial"/>
              </a:rPr>
            </a:br>
            <a:r>
              <a:rPr lang="en-US" sz="2400" dirty="0">
                <a:solidFill>
                  <a:schemeClr val="bg1"/>
                </a:solidFill>
                <a:ea typeface="Arial"/>
                <a:cs typeface="Arial"/>
                <a:sym typeface="Arial"/>
              </a:rPr>
              <a:t>A user can access the resources easily, with minimum support from the library staff.</a:t>
            </a:r>
            <a:br>
              <a:rPr lang="en-US" sz="2400" dirty="0">
                <a:solidFill>
                  <a:schemeClr val="bg1"/>
                </a:solidFill>
                <a:ea typeface="Arial"/>
                <a:cs typeface="Arial"/>
                <a:sym typeface="Arial"/>
              </a:rPr>
            </a:br>
            <a:br>
              <a:rPr lang="en-US" sz="2400" dirty="0">
                <a:solidFill>
                  <a:schemeClr val="bg1"/>
                </a:solidFill>
                <a:ea typeface="Arial"/>
                <a:cs typeface="Arial"/>
                <a:sym typeface="Arial"/>
              </a:rPr>
            </a:br>
            <a:r>
              <a:rPr lang="en-US" sz="2400" dirty="0">
                <a:solidFill>
                  <a:schemeClr val="bg1"/>
                </a:solidFill>
                <a:ea typeface="Arial"/>
                <a:cs typeface="Arial"/>
                <a:sym typeface="Arial"/>
              </a:rPr>
              <a:t>Develop Intranet-and Internet-based facilities for delivering online services.</a:t>
            </a:r>
            <a:br>
              <a:rPr lang="en-US" sz="2400" dirty="0">
                <a:solidFill>
                  <a:schemeClr val="bg1"/>
                </a:solidFill>
                <a:ea typeface="Arial"/>
                <a:cs typeface="Arial"/>
                <a:sym typeface="Arial"/>
              </a:rPr>
            </a:br>
            <a:r>
              <a:rPr lang="en-US" sz="2400" dirty="0">
                <a:solidFill>
                  <a:schemeClr val="bg1"/>
                </a:solidFill>
                <a:ea typeface="Arial"/>
                <a:cs typeface="Arial"/>
                <a:sym typeface="Arial"/>
              </a:rPr>
              <a:t>	</a:t>
            </a:r>
            <a:endParaRPr lang="en-US" sz="2400" dirty="0">
              <a:solidFill>
                <a:schemeClr val="bg1"/>
              </a:solidFill>
            </a:endParaRPr>
          </a:p>
        </p:txBody>
      </p:sp>
      <p:sp>
        <p:nvSpPr>
          <p:cNvPr id="3" name="Content Placeholder 2">
            <a:extLst>
              <a:ext uri="{FF2B5EF4-FFF2-40B4-BE49-F238E27FC236}">
                <a16:creationId xmlns:a16="http://schemas.microsoft.com/office/drawing/2014/main" id="{F715A25F-6821-B8B0-85DA-6DF4D53F9F31}"/>
              </a:ext>
            </a:extLst>
          </p:cNvPr>
          <p:cNvSpPr>
            <a:spLocks noGrp="1"/>
          </p:cNvSpPr>
          <p:nvPr>
            <p:ph sz="half" idx="1"/>
          </p:nvPr>
        </p:nvSpPr>
        <p:spPr>
          <a:xfrm>
            <a:off x="3668487" y="868680"/>
            <a:ext cx="3842656" cy="5120640"/>
          </a:xfrm>
        </p:spPr>
        <p:txBody>
          <a:bodyPr>
            <a:normAutofit/>
          </a:bodyPr>
          <a:lstStyle/>
          <a:p>
            <a:pPr marL="342900" indent="-342900">
              <a:lnSpc>
                <a:spcPct val="100000"/>
              </a:lnSpc>
              <a:spcBef>
                <a:spcPts val="0"/>
              </a:spcBef>
              <a:buClr>
                <a:schemeClr val="dk1"/>
              </a:buClr>
              <a:buSzPts val="3200"/>
              <a:buFont typeface="Arial"/>
              <a:buChar char="•"/>
            </a:pPr>
            <a:r>
              <a:rPr lang="en-US" sz="2400" dirty="0">
                <a:ea typeface="Arial"/>
                <a:cs typeface="Arial"/>
                <a:sym typeface="Arial"/>
              </a:rPr>
              <a:t>Minimize risk arising due to fire, theft, and mutilation of pages of books and journals.</a:t>
            </a:r>
          </a:p>
          <a:p>
            <a:pPr marL="342900" indent="-342900">
              <a:lnSpc>
                <a:spcPct val="100000"/>
              </a:lnSpc>
              <a:spcBef>
                <a:spcPts val="640"/>
              </a:spcBef>
              <a:buClr>
                <a:schemeClr val="dk1"/>
              </a:buClr>
              <a:buSzPts val="3200"/>
              <a:buFont typeface="Arial"/>
              <a:buChar char="•"/>
            </a:pPr>
            <a:r>
              <a:rPr lang="en-US" sz="2400" dirty="0">
                <a:ea typeface="Arial"/>
                <a:cs typeface="Arial"/>
                <a:sym typeface="Arial"/>
              </a:rPr>
              <a:t>Give new services such as</a:t>
            </a:r>
            <a:r>
              <a:rPr lang="en-US" sz="2400" dirty="0">
                <a:sym typeface="Arial"/>
              </a:rPr>
              <a:t> </a:t>
            </a:r>
            <a:r>
              <a:rPr lang="en-US" sz="2400" dirty="0">
                <a:ea typeface="Arial"/>
                <a:cs typeface="Arial"/>
                <a:sym typeface="Arial"/>
              </a:rPr>
              <a:t>online availability of Ph. D. thesis, books,  and conference proceedings.</a:t>
            </a:r>
            <a:endParaRPr lang="en-US" sz="2400" dirty="0"/>
          </a:p>
        </p:txBody>
      </p:sp>
      <p:sp>
        <p:nvSpPr>
          <p:cNvPr id="4" name="Content Placeholder 3">
            <a:extLst>
              <a:ext uri="{FF2B5EF4-FFF2-40B4-BE49-F238E27FC236}">
                <a16:creationId xmlns:a16="http://schemas.microsoft.com/office/drawing/2014/main" id="{023D77E0-F56A-25E8-49F7-6FB34EB009C0}"/>
              </a:ext>
            </a:extLst>
          </p:cNvPr>
          <p:cNvSpPr>
            <a:spLocks noGrp="1"/>
          </p:cNvSpPr>
          <p:nvPr>
            <p:ph sz="half" idx="2"/>
          </p:nvPr>
        </p:nvSpPr>
        <p:spPr>
          <a:xfrm>
            <a:off x="7818119" y="868680"/>
            <a:ext cx="3633651" cy="5120640"/>
          </a:xfrm>
        </p:spPr>
        <p:txBody>
          <a:bodyPr>
            <a:normAutofit/>
          </a:bodyPr>
          <a:lstStyle/>
          <a:p>
            <a:pPr marL="342900" indent="-342900">
              <a:lnSpc>
                <a:spcPct val="100000"/>
              </a:lnSpc>
              <a:spcBef>
                <a:spcPts val="0"/>
              </a:spcBef>
              <a:buClr>
                <a:srgbClr val="0000CC"/>
              </a:buClr>
              <a:buSzPts val="3200"/>
              <a:buFont typeface="Arial"/>
              <a:buChar char="•"/>
            </a:pPr>
            <a:r>
              <a:rPr lang="en-US" sz="2400" dirty="0">
                <a:ea typeface="Arial"/>
                <a:cs typeface="Arial"/>
                <a:sym typeface="Arial"/>
              </a:rPr>
              <a:t>Assistive technologies and software for people with disabilities.</a:t>
            </a:r>
          </a:p>
          <a:p>
            <a:pPr marL="342900" indent="-342900">
              <a:lnSpc>
                <a:spcPct val="100000"/>
              </a:lnSpc>
              <a:spcBef>
                <a:spcPts val="0"/>
              </a:spcBef>
              <a:buClr>
                <a:srgbClr val="0000CC"/>
              </a:buClr>
              <a:buSzPts val="3200"/>
              <a:buFont typeface="Arial"/>
              <a:buChar char="•"/>
            </a:pPr>
            <a:r>
              <a:rPr lang="en-US" sz="2400" dirty="0">
                <a:ea typeface="Arial"/>
                <a:cs typeface="Arial"/>
                <a:sym typeface="Arial"/>
              </a:rPr>
              <a:t>Ladies and children sections.</a:t>
            </a:r>
          </a:p>
          <a:p>
            <a:pPr marL="342900" indent="-342900">
              <a:lnSpc>
                <a:spcPct val="100000"/>
              </a:lnSpc>
              <a:spcBef>
                <a:spcPts val="640"/>
              </a:spcBef>
              <a:buClr>
                <a:srgbClr val="0000CC"/>
              </a:buClr>
              <a:buSzPts val="3200"/>
              <a:buFont typeface="Arial"/>
              <a:buChar char="•"/>
            </a:pPr>
            <a:r>
              <a:rPr lang="en-US" sz="2400" dirty="0">
                <a:ea typeface="Arial"/>
                <a:cs typeface="Arial"/>
                <a:sym typeface="Arial"/>
              </a:rPr>
              <a:t>Galleries on various emerging fields.</a:t>
            </a:r>
          </a:p>
          <a:p>
            <a:pPr marL="342900" indent="-342900">
              <a:lnSpc>
                <a:spcPct val="100000"/>
              </a:lnSpc>
              <a:spcBef>
                <a:spcPts val="640"/>
              </a:spcBef>
              <a:buClr>
                <a:schemeClr val="dk1"/>
              </a:buClr>
              <a:buSzPts val="3200"/>
              <a:buFont typeface="Arial"/>
              <a:buChar char="•"/>
            </a:pPr>
            <a:r>
              <a:rPr lang="en-US" sz="2400" dirty="0">
                <a:ea typeface="Arial"/>
                <a:cs typeface="Arial"/>
                <a:sym typeface="Arial"/>
              </a:rPr>
              <a:t>Offer an M. Tech level course on Library &amp; Information Science.</a:t>
            </a:r>
            <a:endParaRPr lang="en-US" sz="2400" dirty="0"/>
          </a:p>
        </p:txBody>
      </p:sp>
    </p:spTree>
    <p:extLst>
      <p:ext uri="{BB962C8B-B14F-4D97-AF65-F5344CB8AC3E}">
        <p14:creationId xmlns:p14="http://schemas.microsoft.com/office/powerpoint/2010/main" val="17476989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695"/>
        <p:cNvGrpSpPr/>
        <p:nvPr/>
      </p:nvGrpSpPr>
      <p:grpSpPr>
        <a:xfrm>
          <a:off x="0" y="0"/>
          <a:ext cx="0" cy="0"/>
          <a:chOff x="0" y="0"/>
          <a:chExt cx="0" cy="0"/>
        </a:xfrm>
      </p:grpSpPr>
      <p:cxnSp>
        <p:nvCxnSpPr>
          <p:cNvPr id="2696" name="Google Shape;2696;p129"/>
          <p:cNvCxnSpPr/>
          <p:nvPr/>
        </p:nvCxnSpPr>
        <p:spPr>
          <a:xfrm>
            <a:off x="2667001" y="5867400"/>
            <a:ext cx="1587" cy="685800"/>
          </a:xfrm>
          <a:prstGeom prst="straightConnector1">
            <a:avLst/>
          </a:prstGeom>
          <a:noFill/>
          <a:ln w="28575" cap="flat" cmpd="sng">
            <a:solidFill>
              <a:srgbClr val="FF3300"/>
            </a:solidFill>
            <a:prstDash val="solid"/>
            <a:miter lim="800000"/>
            <a:headEnd type="none" w="med" len="med"/>
            <a:tailEnd type="none" w="med" len="med"/>
          </a:ln>
        </p:spPr>
      </p:cxnSp>
      <p:cxnSp>
        <p:nvCxnSpPr>
          <p:cNvPr id="2697" name="Google Shape;2697;p129"/>
          <p:cNvCxnSpPr/>
          <p:nvPr/>
        </p:nvCxnSpPr>
        <p:spPr>
          <a:xfrm>
            <a:off x="9448801" y="5867400"/>
            <a:ext cx="1587" cy="685800"/>
          </a:xfrm>
          <a:prstGeom prst="straightConnector1">
            <a:avLst/>
          </a:prstGeom>
          <a:noFill/>
          <a:ln w="28575" cap="flat" cmpd="sng">
            <a:solidFill>
              <a:srgbClr val="FF3300"/>
            </a:solidFill>
            <a:prstDash val="solid"/>
            <a:miter lim="800000"/>
            <a:headEnd type="none" w="med" len="med"/>
            <a:tailEnd type="none" w="med" len="med"/>
          </a:ln>
        </p:spPr>
      </p:cxnSp>
      <p:cxnSp>
        <p:nvCxnSpPr>
          <p:cNvPr id="2698" name="Google Shape;2698;p129"/>
          <p:cNvCxnSpPr/>
          <p:nvPr/>
        </p:nvCxnSpPr>
        <p:spPr>
          <a:xfrm>
            <a:off x="2667000" y="6553201"/>
            <a:ext cx="6781800" cy="1587"/>
          </a:xfrm>
          <a:prstGeom prst="straightConnector1">
            <a:avLst/>
          </a:prstGeom>
          <a:noFill/>
          <a:ln w="28575" cap="flat" cmpd="sng">
            <a:solidFill>
              <a:srgbClr val="FF3300"/>
            </a:solidFill>
            <a:prstDash val="solid"/>
            <a:miter lim="800000"/>
            <a:headEnd type="none" w="med" len="med"/>
            <a:tailEnd type="none" w="med" len="med"/>
          </a:ln>
        </p:spPr>
      </p:cxnSp>
      <p:sp>
        <p:nvSpPr>
          <p:cNvPr id="2699" name="Google Shape;2699;p129"/>
          <p:cNvSpPr txBox="1"/>
          <p:nvPr/>
        </p:nvSpPr>
        <p:spPr>
          <a:xfrm>
            <a:off x="3848100" y="5867401"/>
            <a:ext cx="4495800" cy="579437"/>
          </a:xfrm>
          <a:prstGeom prst="rect">
            <a:avLst/>
          </a:prstGeom>
          <a:noFill/>
          <a:ln>
            <a:noFill/>
          </a:ln>
        </p:spPr>
        <p:txBody>
          <a:bodyPr spcFirstLastPara="1" wrap="square" lIns="91425" tIns="45700" rIns="91425" bIns="45700" anchor="t" anchorCtr="0">
            <a:spAutoFit/>
          </a:bodyPr>
          <a:lstStyle/>
          <a:p>
            <a:pPr>
              <a:buClr>
                <a:schemeClr val="accent2"/>
              </a:buClr>
              <a:buSzPts val="3200"/>
            </a:pPr>
            <a:r>
              <a:rPr lang="en-US" sz="3200" b="1" dirty="0">
                <a:latin typeface="Candara" panose="020E0502030303020204" pitchFamily="34" charset="0"/>
                <a:ea typeface="Times New Roman"/>
                <a:cs typeface="Times New Roman"/>
                <a:sym typeface="Times New Roman"/>
              </a:rPr>
              <a:t>PLANS &amp; PROGRAMMES</a:t>
            </a:r>
            <a:endParaRPr dirty="0">
              <a:latin typeface="Candara" panose="020E0502030303020204" pitchFamily="34" charset="0"/>
            </a:endParaRPr>
          </a:p>
        </p:txBody>
      </p:sp>
      <p:cxnSp>
        <p:nvCxnSpPr>
          <p:cNvPr id="2700" name="Google Shape;2700;p129"/>
          <p:cNvCxnSpPr/>
          <p:nvPr/>
        </p:nvCxnSpPr>
        <p:spPr>
          <a:xfrm>
            <a:off x="2667000" y="5867401"/>
            <a:ext cx="6781800" cy="1587"/>
          </a:xfrm>
          <a:prstGeom prst="straightConnector1">
            <a:avLst/>
          </a:prstGeom>
          <a:noFill/>
          <a:ln w="28575" cap="flat" cmpd="sng">
            <a:solidFill>
              <a:srgbClr val="FF3300"/>
            </a:solidFill>
            <a:prstDash val="solid"/>
            <a:miter lim="800000"/>
            <a:headEnd type="none" w="med" len="med"/>
            <a:tailEnd type="none" w="med" len="med"/>
          </a:ln>
        </p:spPr>
      </p:cxnSp>
      <p:cxnSp>
        <p:nvCxnSpPr>
          <p:cNvPr id="2701" name="Google Shape;2701;p129"/>
          <p:cNvCxnSpPr/>
          <p:nvPr/>
        </p:nvCxnSpPr>
        <p:spPr>
          <a:xfrm>
            <a:off x="8686800" y="1420812"/>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02" name="Google Shape;2702;p129"/>
          <p:cNvCxnSpPr/>
          <p:nvPr/>
        </p:nvCxnSpPr>
        <p:spPr>
          <a:xfrm>
            <a:off x="8686800" y="1420813"/>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03" name="Google Shape;2703;p129"/>
          <p:cNvCxnSpPr/>
          <p:nvPr/>
        </p:nvCxnSpPr>
        <p:spPr>
          <a:xfrm>
            <a:off x="9296400" y="1420813"/>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04" name="Google Shape;2704;p129"/>
          <p:cNvCxnSpPr/>
          <p:nvPr/>
        </p:nvCxnSpPr>
        <p:spPr>
          <a:xfrm>
            <a:off x="8686800" y="5589587"/>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05" name="Google Shape;2705;p129"/>
          <p:cNvCxnSpPr/>
          <p:nvPr/>
        </p:nvCxnSpPr>
        <p:spPr>
          <a:xfrm>
            <a:off x="4038600" y="1420812"/>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06" name="Google Shape;2706;p129"/>
          <p:cNvCxnSpPr/>
          <p:nvPr/>
        </p:nvCxnSpPr>
        <p:spPr>
          <a:xfrm>
            <a:off x="4038600" y="1420813"/>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07" name="Google Shape;2707;p129"/>
          <p:cNvCxnSpPr/>
          <p:nvPr/>
        </p:nvCxnSpPr>
        <p:spPr>
          <a:xfrm>
            <a:off x="4648200" y="1420813"/>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08" name="Google Shape;2708;p129"/>
          <p:cNvCxnSpPr/>
          <p:nvPr/>
        </p:nvCxnSpPr>
        <p:spPr>
          <a:xfrm>
            <a:off x="4038600" y="5589587"/>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09" name="Google Shape;2709;p129"/>
          <p:cNvCxnSpPr/>
          <p:nvPr/>
        </p:nvCxnSpPr>
        <p:spPr>
          <a:xfrm>
            <a:off x="6553200" y="1420812"/>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10" name="Google Shape;2710;p129"/>
          <p:cNvCxnSpPr/>
          <p:nvPr/>
        </p:nvCxnSpPr>
        <p:spPr>
          <a:xfrm>
            <a:off x="6553200" y="1420813"/>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11" name="Google Shape;2711;p129"/>
          <p:cNvCxnSpPr/>
          <p:nvPr/>
        </p:nvCxnSpPr>
        <p:spPr>
          <a:xfrm>
            <a:off x="7162800" y="1420813"/>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12" name="Google Shape;2712;p129"/>
          <p:cNvCxnSpPr/>
          <p:nvPr/>
        </p:nvCxnSpPr>
        <p:spPr>
          <a:xfrm>
            <a:off x="6553200" y="5589587"/>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13" name="Google Shape;2713;p129"/>
          <p:cNvCxnSpPr/>
          <p:nvPr/>
        </p:nvCxnSpPr>
        <p:spPr>
          <a:xfrm>
            <a:off x="3886200" y="11430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14" name="Google Shape;2714;p129"/>
          <p:cNvCxnSpPr/>
          <p:nvPr/>
        </p:nvCxnSpPr>
        <p:spPr>
          <a:xfrm flipH="1">
            <a:off x="4648200" y="11430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15" name="Google Shape;2715;p129"/>
          <p:cNvCxnSpPr/>
          <p:nvPr/>
        </p:nvCxnSpPr>
        <p:spPr>
          <a:xfrm>
            <a:off x="6400800" y="11430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16" name="Google Shape;2716;p129"/>
          <p:cNvCxnSpPr/>
          <p:nvPr/>
        </p:nvCxnSpPr>
        <p:spPr>
          <a:xfrm flipH="1">
            <a:off x="7162800" y="11430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17" name="Google Shape;2717;p129"/>
          <p:cNvCxnSpPr/>
          <p:nvPr/>
        </p:nvCxnSpPr>
        <p:spPr>
          <a:xfrm>
            <a:off x="8534400" y="11430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18" name="Google Shape;2718;p129"/>
          <p:cNvCxnSpPr/>
          <p:nvPr/>
        </p:nvCxnSpPr>
        <p:spPr>
          <a:xfrm flipH="1">
            <a:off x="9296400" y="11430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19" name="Google Shape;2719;p129"/>
          <p:cNvCxnSpPr/>
          <p:nvPr/>
        </p:nvCxnSpPr>
        <p:spPr>
          <a:xfrm>
            <a:off x="4648200" y="5535612"/>
            <a:ext cx="152400" cy="277812"/>
          </a:xfrm>
          <a:prstGeom prst="straightConnector1">
            <a:avLst/>
          </a:prstGeom>
          <a:noFill/>
          <a:ln w="28575" cap="flat" cmpd="sng">
            <a:solidFill>
              <a:srgbClr val="996600"/>
            </a:solidFill>
            <a:prstDash val="solid"/>
            <a:miter lim="800000"/>
            <a:headEnd type="none" w="med" len="med"/>
            <a:tailEnd type="none" w="med" len="med"/>
          </a:ln>
        </p:spPr>
      </p:cxnSp>
      <p:cxnSp>
        <p:nvCxnSpPr>
          <p:cNvPr id="2720" name="Google Shape;2720;p129"/>
          <p:cNvCxnSpPr/>
          <p:nvPr/>
        </p:nvCxnSpPr>
        <p:spPr>
          <a:xfrm flipH="1">
            <a:off x="3886200" y="5535612"/>
            <a:ext cx="152400" cy="277812"/>
          </a:xfrm>
          <a:prstGeom prst="straightConnector1">
            <a:avLst/>
          </a:prstGeom>
          <a:noFill/>
          <a:ln w="28575" cap="flat" cmpd="sng">
            <a:solidFill>
              <a:srgbClr val="996600"/>
            </a:solidFill>
            <a:prstDash val="solid"/>
            <a:miter lim="800000"/>
            <a:headEnd type="none" w="med" len="med"/>
            <a:tailEnd type="none" w="med" len="med"/>
          </a:ln>
        </p:spPr>
      </p:cxnSp>
      <p:cxnSp>
        <p:nvCxnSpPr>
          <p:cNvPr id="2721" name="Google Shape;2721;p129"/>
          <p:cNvCxnSpPr/>
          <p:nvPr/>
        </p:nvCxnSpPr>
        <p:spPr>
          <a:xfrm>
            <a:off x="7143750" y="5565775"/>
            <a:ext cx="152400" cy="277812"/>
          </a:xfrm>
          <a:prstGeom prst="straightConnector1">
            <a:avLst/>
          </a:prstGeom>
          <a:noFill/>
          <a:ln w="28575" cap="flat" cmpd="sng">
            <a:solidFill>
              <a:srgbClr val="996600"/>
            </a:solidFill>
            <a:prstDash val="solid"/>
            <a:miter lim="800000"/>
            <a:headEnd type="none" w="med" len="med"/>
            <a:tailEnd type="none" w="med" len="med"/>
          </a:ln>
        </p:spPr>
      </p:cxnSp>
      <p:cxnSp>
        <p:nvCxnSpPr>
          <p:cNvPr id="2722" name="Google Shape;2722;p129"/>
          <p:cNvCxnSpPr/>
          <p:nvPr/>
        </p:nvCxnSpPr>
        <p:spPr>
          <a:xfrm flipH="1">
            <a:off x="6381750" y="5565775"/>
            <a:ext cx="152400" cy="277812"/>
          </a:xfrm>
          <a:prstGeom prst="straightConnector1">
            <a:avLst/>
          </a:prstGeom>
          <a:noFill/>
          <a:ln w="28575" cap="flat" cmpd="sng">
            <a:solidFill>
              <a:srgbClr val="996600"/>
            </a:solidFill>
            <a:prstDash val="solid"/>
            <a:miter lim="800000"/>
            <a:headEnd type="none" w="med" len="med"/>
            <a:tailEnd type="none" w="med" len="med"/>
          </a:ln>
        </p:spPr>
      </p:cxnSp>
      <p:sp>
        <p:nvSpPr>
          <p:cNvPr id="2723" name="Google Shape;2723;p129"/>
          <p:cNvSpPr/>
          <p:nvPr/>
        </p:nvSpPr>
        <p:spPr>
          <a:xfrm>
            <a:off x="6381750" y="5843587"/>
            <a:ext cx="887412" cy="23812"/>
          </a:xfrm>
          <a:custGeom>
            <a:avLst/>
            <a:gdLst/>
            <a:ahLst/>
            <a:cxnLst/>
            <a:rect l="l" t="t" r="r" b="b"/>
            <a:pathLst>
              <a:path w="559" h="12" extrusionOk="0">
                <a:moveTo>
                  <a:pt x="0" y="12"/>
                </a:moveTo>
                <a:lnTo>
                  <a:pt x="559"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cxnSp>
        <p:nvCxnSpPr>
          <p:cNvPr id="2724" name="Google Shape;2724;p129"/>
          <p:cNvCxnSpPr/>
          <p:nvPr/>
        </p:nvCxnSpPr>
        <p:spPr>
          <a:xfrm>
            <a:off x="9296400" y="5565775"/>
            <a:ext cx="152400" cy="277812"/>
          </a:xfrm>
          <a:prstGeom prst="straightConnector1">
            <a:avLst/>
          </a:prstGeom>
          <a:noFill/>
          <a:ln w="28575" cap="flat" cmpd="sng">
            <a:solidFill>
              <a:srgbClr val="996600"/>
            </a:solidFill>
            <a:prstDash val="solid"/>
            <a:miter lim="800000"/>
            <a:headEnd type="none" w="med" len="med"/>
            <a:tailEnd type="none" w="med" len="med"/>
          </a:ln>
        </p:spPr>
      </p:cxnSp>
      <p:cxnSp>
        <p:nvCxnSpPr>
          <p:cNvPr id="2725" name="Google Shape;2725;p129"/>
          <p:cNvCxnSpPr/>
          <p:nvPr/>
        </p:nvCxnSpPr>
        <p:spPr>
          <a:xfrm flipH="1">
            <a:off x="8534400" y="5565775"/>
            <a:ext cx="152400" cy="277812"/>
          </a:xfrm>
          <a:prstGeom prst="straightConnector1">
            <a:avLst/>
          </a:prstGeom>
          <a:noFill/>
          <a:ln w="28575" cap="flat" cmpd="sng">
            <a:solidFill>
              <a:srgbClr val="996600"/>
            </a:solidFill>
            <a:prstDash val="solid"/>
            <a:miter lim="800000"/>
            <a:headEnd type="none" w="med" len="med"/>
            <a:tailEnd type="none" w="med" len="med"/>
          </a:ln>
        </p:spPr>
      </p:cxnSp>
      <p:sp>
        <p:nvSpPr>
          <p:cNvPr id="2726" name="Google Shape;2726;p129"/>
          <p:cNvSpPr/>
          <p:nvPr/>
        </p:nvSpPr>
        <p:spPr>
          <a:xfrm>
            <a:off x="8553450" y="5843587"/>
            <a:ext cx="887412" cy="23812"/>
          </a:xfrm>
          <a:custGeom>
            <a:avLst/>
            <a:gdLst/>
            <a:ahLst/>
            <a:cxnLst/>
            <a:rect l="l" t="t" r="r" b="b"/>
            <a:pathLst>
              <a:path w="559" h="12" extrusionOk="0">
                <a:moveTo>
                  <a:pt x="0" y="12"/>
                </a:moveTo>
                <a:lnTo>
                  <a:pt x="559"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cxnSp>
        <p:nvCxnSpPr>
          <p:cNvPr id="2727" name="Google Shape;2727;p129"/>
          <p:cNvCxnSpPr/>
          <p:nvPr/>
        </p:nvCxnSpPr>
        <p:spPr>
          <a:xfrm>
            <a:off x="2819400" y="1382712"/>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28" name="Google Shape;2728;p129"/>
          <p:cNvCxnSpPr/>
          <p:nvPr/>
        </p:nvCxnSpPr>
        <p:spPr>
          <a:xfrm>
            <a:off x="2819400" y="1382713"/>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29" name="Google Shape;2729;p129"/>
          <p:cNvCxnSpPr/>
          <p:nvPr/>
        </p:nvCxnSpPr>
        <p:spPr>
          <a:xfrm>
            <a:off x="3429000" y="1382713"/>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30" name="Google Shape;2730;p129"/>
          <p:cNvCxnSpPr/>
          <p:nvPr/>
        </p:nvCxnSpPr>
        <p:spPr>
          <a:xfrm>
            <a:off x="2819400" y="5551487"/>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31" name="Google Shape;2731;p129"/>
          <p:cNvCxnSpPr/>
          <p:nvPr/>
        </p:nvCxnSpPr>
        <p:spPr>
          <a:xfrm>
            <a:off x="2667000" y="1138238"/>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32" name="Google Shape;2732;p129"/>
          <p:cNvCxnSpPr/>
          <p:nvPr/>
        </p:nvCxnSpPr>
        <p:spPr>
          <a:xfrm flipH="1">
            <a:off x="3429000" y="1138238"/>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33" name="Google Shape;2733;p129"/>
          <p:cNvCxnSpPr/>
          <p:nvPr/>
        </p:nvCxnSpPr>
        <p:spPr>
          <a:xfrm>
            <a:off x="3429000" y="5551487"/>
            <a:ext cx="152400" cy="277812"/>
          </a:xfrm>
          <a:prstGeom prst="straightConnector1">
            <a:avLst/>
          </a:prstGeom>
          <a:noFill/>
          <a:ln w="28575" cap="flat" cmpd="sng">
            <a:solidFill>
              <a:srgbClr val="996600"/>
            </a:solidFill>
            <a:prstDash val="solid"/>
            <a:miter lim="800000"/>
            <a:headEnd type="none" w="med" len="med"/>
            <a:tailEnd type="none" w="med" len="med"/>
          </a:ln>
        </p:spPr>
      </p:cxnSp>
      <p:cxnSp>
        <p:nvCxnSpPr>
          <p:cNvPr id="2734" name="Google Shape;2734;p129"/>
          <p:cNvCxnSpPr/>
          <p:nvPr/>
        </p:nvCxnSpPr>
        <p:spPr>
          <a:xfrm flipH="1">
            <a:off x="2667000" y="5551487"/>
            <a:ext cx="152400" cy="277812"/>
          </a:xfrm>
          <a:prstGeom prst="straightConnector1">
            <a:avLst/>
          </a:prstGeom>
          <a:noFill/>
          <a:ln w="28575" cap="flat" cmpd="sng">
            <a:solidFill>
              <a:srgbClr val="996600"/>
            </a:solidFill>
            <a:prstDash val="solid"/>
            <a:miter lim="800000"/>
            <a:headEnd type="none" w="med" len="med"/>
            <a:tailEnd type="none" w="med" len="med"/>
          </a:ln>
        </p:spPr>
      </p:cxnSp>
      <p:sp>
        <p:nvSpPr>
          <p:cNvPr id="2735" name="Google Shape;2735;p129"/>
          <p:cNvSpPr/>
          <p:nvPr/>
        </p:nvSpPr>
        <p:spPr>
          <a:xfrm>
            <a:off x="2705101" y="5829300"/>
            <a:ext cx="873125" cy="11112"/>
          </a:xfrm>
          <a:custGeom>
            <a:avLst/>
            <a:gdLst/>
            <a:ahLst/>
            <a:cxnLst/>
            <a:rect l="l" t="t" r="r" b="b"/>
            <a:pathLst>
              <a:path w="550" h="7" extrusionOk="0">
                <a:moveTo>
                  <a:pt x="0" y="0"/>
                </a:moveTo>
                <a:lnTo>
                  <a:pt x="550" y="7"/>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736" name="Google Shape;2736;p129"/>
          <p:cNvSpPr txBox="1"/>
          <p:nvPr/>
        </p:nvSpPr>
        <p:spPr>
          <a:xfrm>
            <a:off x="2743200" y="2587625"/>
            <a:ext cx="762000" cy="830956"/>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b="1">
              <a:latin typeface="Candara" panose="020E0502030303020204" pitchFamily="34" charset="0"/>
              <a:ea typeface="Times New Roman"/>
              <a:cs typeface="Times New Roman"/>
              <a:sym typeface="Times New Roman"/>
            </a:endParaRPr>
          </a:p>
          <a:p>
            <a:endParaRPr sz="2400" b="1">
              <a:latin typeface="Candara" panose="020E0502030303020204" pitchFamily="34" charset="0"/>
              <a:ea typeface="Times New Roman"/>
              <a:cs typeface="Times New Roman"/>
              <a:sym typeface="Times New Roman"/>
            </a:endParaRPr>
          </a:p>
        </p:txBody>
      </p:sp>
      <p:sp>
        <p:nvSpPr>
          <p:cNvPr id="2737" name="Google Shape;2737;p129"/>
          <p:cNvSpPr txBox="1"/>
          <p:nvPr/>
        </p:nvSpPr>
        <p:spPr>
          <a:xfrm rot="-5400000">
            <a:off x="1223963" y="3328987"/>
            <a:ext cx="3797300" cy="457200"/>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a:latin typeface="Candara" panose="020E0502030303020204" pitchFamily="34" charset="0"/>
                <a:ea typeface="Times New Roman"/>
                <a:cs typeface="Times New Roman"/>
                <a:sym typeface="Times New Roman"/>
              </a:rPr>
              <a:t> Offer Web-based Services</a:t>
            </a:r>
            <a:endParaRPr>
              <a:latin typeface="Candara" panose="020E0502030303020204" pitchFamily="34" charset="0"/>
            </a:endParaRPr>
          </a:p>
        </p:txBody>
      </p:sp>
      <p:sp>
        <p:nvSpPr>
          <p:cNvPr id="2738" name="Google Shape;2738;p129"/>
          <p:cNvSpPr txBox="1"/>
          <p:nvPr/>
        </p:nvSpPr>
        <p:spPr>
          <a:xfrm rot="-5400000">
            <a:off x="2258218" y="3185318"/>
            <a:ext cx="4170362"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latin typeface="Candara" panose="020E0502030303020204" pitchFamily="34" charset="0"/>
                <a:ea typeface="Times New Roman"/>
                <a:cs typeface="Times New Roman"/>
                <a:sym typeface="Times New Roman"/>
              </a:rPr>
              <a:t> Create Automation Cell</a:t>
            </a:r>
            <a:endParaRPr>
              <a:latin typeface="Candara" panose="020E0502030303020204" pitchFamily="34" charset="0"/>
            </a:endParaRPr>
          </a:p>
        </p:txBody>
      </p:sp>
      <p:sp>
        <p:nvSpPr>
          <p:cNvPr id="2739" name="Google Shape;2739;p129"/>
          <p:cNvSpPr txBox="1"/>
          <p:nvPr/>
        </p:nvSpPr>
        <p:spPr>
          <a:xfrm rot="-5400000">
            <a:off x="4629946" y="3176759"/>
            <a:ext cx="4456107" cy="461624"/>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dirty="0">
                <a:latin typeface="Candara" panose="020E0502030303020204" pitchFamily="34" charset="0"/>
                <a:ea typeface="Times New Roman"/>
                <a:cs typeface="Times New Roman"/>
                <a:sym typeface="Times New Roman"/>
              </a:rPr>
              <a:t> Have E-Devices against Hazards</a:t>
            </a:r>
            <a:endParaRPr dirty="0">
              <a:latin typeface="Candara" panose="020E0502030303020204" pitchFamily="34" charset="0"/>
            </a:endParaRPr>
          </a:p>
        </p:txBody>
      </p:sp>
      <p:sp>
        <p:nvSpPr>
          <p:cNvPr id="2740" name="Google Shape;2740;p129"/>
          <p:cNvSpPr txBox="1"/>
          <p:nvPr/>
        </p:nvSpPr>
        <p:spPr>
          <a:xfrm rot="-5400000">
            <a:off x="6881019" y="3299618"/>
            <a:ext cx="4217987"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a:latin typeface="Candara" panose="020E0502030303020204" pitchFamily="34" charset="0"/>
                <a:ea typeface="Times New Roman"/>
                <a:cs typeface="Times New Roman"/>
                <a:sym typeface="Times New Roman"/>
              </a:rPr>
              <a:t>  </a:t>
            </a:r>
            <a:endParaRPr>
              <a:latin typeface="Candara" panose="020E0502030303020204" pitchFamily="34" charset="0"/>
            </a:endParaRPr>
          </a:p>
        </p:txBody>
      </p:sp>
      <p:cxnSp>
        <p:nvCxnSpPr>
          <p:cNvPr id="2741" name="Google Shape;2741;p129"/>
          <p:cNvCxnSpPr/>
          <p:nvPr/>
        </p:nvCxnSpPr>
        <p:spPr>
          <a:xfrm>
            <a:off x="2667000" y="258763"/>
            <a:ext cx="6781800" cy="1587"/>
          </a:xfrm>
          <a:prstGeom prst="straightConnector1">
            <a:avLst/>
          </a:prstGeom>
          <a:noFill/>
          <a:ln w="38100" cap="flat" cmpd="sng">
            <a:solidFill>
              <a:srgbClr val="FF3300"/>
            </a:solidFill>
            <a:prstDash val="solid"/>
            <a:miter lim="800000"/>
            <a:headEnd type="none" w="med" len="med"/>
            <a:tailEnd type="none" w="med" len="med"/>
          </a:ln>
        </p:spPr>
      </p:cxnSp>
      <p:sp>
        <p:nvSpPr>
          <p:cNvPr id="2742" name="Google Shape;2742;p129"/>
          <p:cNvSpPr txBox="1"/>
          <p:nvPr/>
        </p:nvSpPr>
        <p:spPr>
          <a:xfrm>
            <a:off x="2819400" y="209550"/>
            <a:ext cx="6400800" cy="457200"/>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2400" b="1">
                <a:latin typeface="Candara" panose="020E0502030303020204" pitchFamily="34" charset="0"/>
                <a:ea typeface="Times New Roman"/>
                <a:cs typeface="Times New Roman"/>
                <a:sym typeface="Times New Roman"/>
              </a:rPr>
              <a:t>                  	      </a:t>
            </a:r>
            <a:endParaRPr>
              <a:latin typeface="Candara" panose="020E0502030303020204" pitchFamily="34" charset="0"/>
            </a:endParaRPr>
          </a:p>
        </p:txBody>
      </p:sp>
      <p:cxnSp>
        <p:nvCxnSpPr>
          <p:cNvPr id="2743" name="Google Shape;2743;p129"/>
          <p:cNvCxnSpPr/>
          <p:nvPr/>
        </p:nvCxnSpPr>
        <p:spPr>
          <a:xfrm>
            <a:off x="2667001" y="258762"/>
            <a:ext cx="1587" cy="882650"/>
          </a:xfrm>
          <a:prstGeom prst="straightConnector1">
            <a:avLst/>
          </a:prstGeom>
          <a:noFill/>
          <a:ln w="38100" cap="flat" cmpd="sng">
            <a:solidFill>
              <a:srgbClr val="FF3300"/>
            </a:solidFill>
            <a:prstDash val="solid"/>
            <a:miter lim="800000"/>
            <a:headEnd type="none" w="med" len="med"/>
            <a:tailEnd type="none" w="med" len="med"/>
          </a:ln>
        </p:spPr>
      </p:cxnSp>
      <p:cxnSp>
        <p:nvCxnSpPr>
          <p:cNvPr id="2744" name="Google Shape;2744;p129"/>
          <p:cNvCxnSpPr/>
          <p:nvPr/>
        </p:nvCxnSpPr>
        <p:spPr>
          <a:xfrm>
            <a:off x="9448801" y="258762"/>
            <a:ext cx="1587" cy="882650"/>
          </a:xfrm>
          <a:prstGeom prst="straightConnector1">
            <a:avLst/>
          </a:prstGeom>
          <a:noFill/>
          <a:ln w="38100" cap="flat" cmpd="sng">
            <a:solidFill>
              <a:srgbClr val="FF3300"/>
            </a:solidFill>
            <a:prstDash val="solid"/>
            <a:miter lim="800000"/>
            <a:headEnd type="none" w="med" len="med"/>
            <a:tailEnd type="none" w="med" len="med"/>
          </a:ln>
        </p:spPr>
      </p:cxnSp>
      <p:cxnSp>
        <p:nvCxnSpPr>
          <p:cNvPr id="2745" name="Google Shape;2745;p129"/>
          <p:cNvCxnSpPr/>
          <p:nvPr/>
        </p:nvCxnSpPr>
        <p:spPr>
          <a:xfrm>
            <a:off x="2667000" y="1141413"/>
            <a:ext cx="6781800" cy="1587"/>
          </a:xfrm>
          <a:prstGeom prst="straightConnector1">
            <a:avLst/>
          </a:prstGeom>
          <a:noFill/>
          <a:ln w="38100" cap="flat" cmpd="sng">
            <a:solidFill>
              <a:srgbClr val="FF3300"/>
            </a:solidFill>
            <a:prstDash val="solid"/>
            <a:miter lim="800000"/>
            <a:headEnd type="none" w="med" len="med"/>
            <a:tailEnd type="none" w="med" len="med"/>
          </a:ln>
        </p:spPr>
      </p:cxnSp>
      <p:sp>
        <p:nvSpPr>
          <p:cNvPr id="2746" name="Google Shape;2746;p129"/>
          <p:cNvSpPr txBox="1"/>
          <p:nvPr/>
        </p:nvSpPr>
        <p:spPr>
          <a:xfrm>
            <a:off x="4915694" y="457201"/>
            <a:ext cx="2360613" cy="579437"/>
          </a:xfrm>
          <a:prstGeom prst="rect">
            <a:avLst/>
          </a:prstGeom>
          <a:noFill/>
          <a:ln>
            <a:noFill/>
          </a:ln>
        </p:spPr>
        <p:txBody>
          <a:bodyPr spcFirstLastPara="1" wrap="square" lIns="91425" tIns="45700" rIns="91425" bIns="45700" anchor="t" anchorCtr="0">
            <a:spAutoFit/>
          </a:bodyPr>
          <a:lstStyle/>
          <a:p>
            <a:pPr>
              <a:buClr>
                <a:schemeClr val="accent2"/>
              </a:buClr>
              <a:buSzPts val="2400"/>
            </a:pPr>
            <a:r>
              <a:rPr lang="en-US" sz="3200" b="1" dirty="0">
                <a:latin typeface="Candara" panose="020E0502030303020204" pitchFamily="34" charset="0"/>
                <a:ea typeface="Times New Roman"/>
                <a:cs typeface="Times New Roman"/>
                <a:sym typeface="Times New Roman"/>
              </a:rPr>
              <a:t>STRATEGIES</a:t>
            </a:r>
            <a:endParaRPr dirty="0">
              <a:latin typeface="Candara" panose="020E0502030303020204" pitchFamily="34" charset="0"/>
            </a:endParaRPr>
          </a:p>
        </p:txBody>
      </p:sp>
      <p:cxnSp>
        <p:nvCxnSpPr>
          <p:cNvPr id="2747" name="Google Shape;2747;p129"/>
          <p:cNvCxnSpPr/>
          <p:nvPr/>
        </p:nvCxnSpPr>
        <p:spPr>
          <a:xfrm>
            <a:off x="5257800" y="1400175"/>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48" name="Google Shape;2748;p129"/>
          <p:cNvCxnSpPr/>
          <p:nvPr/>
        </p:nvCxnSpPr>
        <p:spPr>
          <a:xfrm>
            <a:off x="5257800" y="1400176"/>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49" name="Google Shape;2749;p129"/>
          <p:cNvCxnSpPr/>
          <p:nvPr/>
        </p:nvCxnSpPr>
        <p:spPr>
          <a:xfrm>
            <a:off x="5867400" y="1400176"/>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50" name="Google Shape;2750;p129"/>
          <p:cNvCxnSpPr/>
          <p:nvPr/>
        </p:nvCxnSpPr>
        <p:spPr>
          <a:xfrm>
            <a:off x="5257800" y="5568950"/>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51" name="Google Shape;2751;p129"/>
          <p:cNvCxnSpPr/>
          <p:nvPr/>
        </p:nvCxnSpPr>
        <p:spPr>
          <a:xfrm>
            <a:off x="5105400" y="11557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52" name="Google Shape;2752;p129"/>
          <p:cNvCxnSpPr/>
          <p:nvPr/>
        </p:nvCxnSpPr>
        <p:spPr>
          <a:xfrm flipH="1">
            <a:off x="5867400" y="11557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53" name="Google Shape;2753;p129"/>
          <p:cNvCxnSpPr/>
          <p:nvPr/>
        </p:nvCxnSpPr>
        <p:spPr>
          <a:xfrm>
            <a:off x="5867400" y="5568950"/>
            <a:ext cx="152400" cy="277812"/>
          </a:xfrm>
          <a:prstGeom prst="straightConnector1">
            <a:avLst/>
          </a:prstGeom>
          <a:noFill/>
          <a:ln w="28575" cap="flat" cmpd="sng">
            <a:solidFill>
              <a:srgbClr val="996600"/>
            </a:solidFill>
            <a:prstDash val="solid"/>
            <a:miter lim="800000"/>
            <a:headEnd type="none" w="med" len="med"/>
            <a:tailEnd type="none" w="med" len="med"/>
          </a:ln>
        </p:spPr>
      </p:cxnSp>
      <p:cxnSp>
        <p:nvCxnSpPr>
          <p:cNvPr id="2754" name="Google Shape;2754;p129"/>
          <p:cNvCxnSpPr/>
          <p:nvPr/>
        </p:nvCxnSpPr>
        <p:spPr>
          <a:xfrm flipH="1">
            <a:off x="5105400" y="5568950"/>
            <a:ext cx="152400" cy="277812"/>
          </a:xfrm>
          <a:prstGeom prst="straightConnector1">
            <a:avLst/>
          </a:prstGeom>
          <a:noFill/>
          <a:ln w="28575" cap="flat" cmpd="sng">
            <a:solidFill>
              <a:srgbClr val="996600"/>
            </a:solidFill>
            <a:prstDash val="solid"/>
            <a:miter lim="800000"/>
            <a:headEnd type="none" w="med" len="med"/>
            <a:tailEnd type="none" w="med" len="med"/>
          </a:ln>
        </p:spPr>
      </p:cxnSp>
      <p:sp>
        <p:nvSpPr>
          <p:cNvPr id="2755" name="Google Shape;2755;p129"/>
          <p:cNvSpPr/>
          <p:nvPr/>
        </p:nvSpPr>
        <p:spPr>
          <a:xfrm>
            <a:off x="5143501" y="5840412"/>
            <a:ext cx="860425" cy="6350"/>
          </a:xfrm>
          <a:custGeom>
            <a:avLst/>
            <a:gdLst/>
            <a:ahLst/>
            <a:cxnLst/>
            <a:rect l="l" t="t" r="r" b="b"/>
            <a:pathLst>
              <a:path w="542" h="4" extrusionOk="0">
                <a:moveTo>
                  <a:pt x="0" y="4"/>
                </a:moveTo>
                <a:lnTo>
                  <a:pt x="542"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756" name="Google Shape;2756;p129"/>
          <p:cNvSpPr txBox="1"/>
          <p:nvPr/>
        </p:nvSpPr>
        <p:spPr>
          <a:xfrm>
            <a:off x="5181600" y="2605087"/>
            <a:ext cx="762000" cy="830956"/>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b="1">
              <a:latin typeface="Candara" panose="020E0502030303020204" pitchFamily="34" charset="0"/>
              <a:ea typeface="Times New Roman"/>
              <a:cs typeface="Times New Roman"/>
              <a:sym typeface="Times New Roman"/>
            </a:endParaRPr>
          </a:p>
          <a:p>
            <a:endParaRPr sz="2400" b="1">
              <a:latin typeface="Candara" panose="020E0502030303020204" pitchFamily="34" charset="0"/>
              <a:ea typeface="Times New Roman"/>
              <a:cs typeface="Times New Roman"/>
              <a:sym typeface="Times New Roman"/>
            </a:endParaRPr>
          </a:p>
        </p:txBody>
      </p:sp>
      <p:cxnSp>
        <p:nvCxnSpPr>
          <p:cNvPr id="2757" name="Google Shape;2757;p129"/>
          <p:cNvCxnSpPr/>
          <p:nvPr/>
        </p:nvCxnSpPr>
        <p:spPr>
          <a:xfrm>
            <a:off x="7621587" y="1400175"/>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58" name="Google Shape;2758;p129"/>
          <p:cNvCxnSpPr/>
          <p:nvPr/>
        </p:nvCxnSpPr>
        <p:spPr>
          <a:xfrm>
            <a:off x="7621587" y="1400176"/>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59" name="Google Shape;2759;p129"/>
          <p:cNvCxnSpPr/>
          <p:nvPr/>
        </p:nvCxnSpPr>
        <p:spPr>
          <a:xfrm>
            <a:off x="8231187" y="1400176"/>
            <a:ext cx="0" cy="4168775"/>
          </a:xfrm>
          <a:prstGeom prst="straightConnector1">
            <a:avLst/>
          </a:prstGeom>
          <a:noFill/>
          <a:ln w="28575" cap="flat" cmpd="sng">
            <a:solidFill>
              <a:srgbClr val="996600"/>
            </a:solidFill>
            <a:prstDash val="solid"/>
            <a:miter lim="800000"/>
            <a:headEnd type="none" w="med" len="med"/>
            <a:tailEnd type="none" w="med" len="med"/>
          </a:ln>
        </p:spPr>
      </p:cxnSp>
      <p:cxnSp>
        <p:nvCxnSpPr>
          <p:cNvPr id="2760" name="Google Shape;2760;p129"/>
          <p:cNvCxnSpPr/>
          <p:nvPr/>
        </p:nvCxnSpPr>
        <p:spPr>
          <a:xfrm>
            <a:off x="7621587" y="5568950"/>
            <a:ext cx="609600" cy="0"/>
          </a:xfrm>
          <a:prstGeom prst="straightConnector1">
            <a:avLst/>
          </a:prstGeom>
          <a:noFill/>
          <a:ln w="28575" cap="flat" cmpd="sng">
            <a:solidFill>
              <a:srgbClr val="996600"/>
            </a:solidFill>
            <a:prstDash val="solid"/>
            <a:miter lim="800000"/>
            <a:headEnd type="none" w="med" len="med"/>
            <a:tailEnd type="none" w="med" len="med"/>
          </a:ln>
        </p:spPr>
      </p:cxnSp>
      <p:cxnSp>
        <p:nvCxnSpPr>
          <p:cNvPr id="2761" name="Google Shape;2761;p129"/>
          <p:cNvCxnSpPr/>
          <p:nvPr/>
        </p:nvCxnSpPr>
        <p:spPr>
          <a:xfrm>
            <a:off x="7469187" y="11557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62" name="Google Shape;2762;p129"/>
          <p:cNvCxnSpPr/>
          <p:nvPr/>
        </p:nvCxnSpPr>
        <p:spPr>
          <a:xfrm flipH="1">
            <a:off x="8231187" y="1155701"/>
            <a:ext cx="152400" cy="244475"/>
          </a:xfrm>
          <a:prstGeom prst="straightConnector1">
            <a:avLst/>
          </a:prstGeom>
          <a:noFill/>
          <a:ln w="28575" cap="flat" cmpd="sng">
            <a:solidFill>
              <a:srgbClr val="996600"/>
            </a:solidFill>
            <a:prstDash val="solid"/>
            <a:miter lim="800000"/>
            <a:headEnd type="none" w="med" len="med"/>
            <a:tailEnd type="none" w="med" len="med"/>
          </a:ln>
        </p:spPr>
      </p:cxnSp>
      <p:cxnSp>
        <p:nvCxnSpPr>
          <p:cNvPr id="2763" name="Google Shape;2763;p129"/>
          <p:cNvCxnSpPr/>
          <p:nvPr/>
        </p:nvCxnSpPr>
        <p:spPr>
          <a:xfrm>
            <a:off x="8231187" y="5568950"/>
            <a:ext cx="152400" cy="277812"/>
          </a:xfrm>
          <a:prstGeom prst="straightConnector1">
            <a:avLst/>
          </a:prstGeom>
          <a:noFill/>
          <a:ln w="28575" cap="flat" cmpd="sng">
            <a:solidFill>
              <a:srgbClr val="996600"/>
            </a:solidFill>
            <a:prstDash val="solid"/>
            <a:miter lim="800000"/>
            <a:headEnd type="none" w="med" len="med"/>
            <a:tailEnd type="none" w="med" len="med"/>
          </a:ln>
        </p:spPr>
      </p:cxnSp>
      <p:cxnSp>
        <p:nvCxnSpPr>
          <p:cNvPr id="2764" name="Google Shape;2764;p129"/>
          <p:cNvCxnSpPr/>
          <p:nvPr/>
        </p:nvCxnSpPr>
        <p:spPr>
          <a:xfrm flipH="1">
            <a:off x="7469187" y="5568950"/>
            <a:ext cx="152400" cy="277812"/>
          </a:xfrm>
          <a:prstGeom prst="straightConnector1">
            <a:avLst/>
          </a:prstGeom>
          <a:noFill/>
          <a:ln w="28575" cap="flat" cmpd="sng">
            <a:solidFill>
              <a:srgbClr val="996600"/>
            </a:solidFill>
            <a:prstDash val="solid"/>
            <a:miter lim="800000"/>
            <a:headEnd type="none" w="med" len="med"/>
            <a:tailEnd type="none" w="med" len="med"/>
          </a:ln>
        </p:spPr>
      </p:cxnSp>
      <p:sp>
        <p:nvSpPr>
          <p:cNvPr id="2765" name="Google Shape;2765;p129"/>
          <p:cNvSpPr/>
          <p:nvPr/>
        </p:nvSpPr>
        <p:spPr>
          <a:xfrm>
            <a:off x="7507288" y="5822950"/>
            <a:ext cx="866775" cy="23812"/>
          </a:xfrm>
          <a:custGeom>
            <a:avLst/>
            <a:gdLst/>
            <a:ahLst/>
            <a:cxnLst/>
            <a:rect l="l" t="t" r="r" b="b"/>
            <a:pathLst>
              <a:path w="546" h="15" extrusionOk="0">
                <a:moveTo>
                  <a:pt x="0" y="15"/>
                </a:moveTo>
                <a:lnTo>
                  <a:pt x="546" y="0"/>
                </a:lnTo>
              </a:path>
            </a:pathLst>
          </a:custGeom>
          <a:noFill/>
          <a:ln w="28575" cap="flat" cmpd="sng">
            <a:solidFill>
              <a:srgbClr val="996600"/>
            </a:solidFill>
            <a:prstDash val="solid"/>
            <a:round/>
            <a:headEnd type="none" w="med" len="med"/>
            <a:tailEnd type="none" w="med" len="med"/>
          </a:ln>
        </p:spPr>
        <p:txBody>
          <a:bodyPr spcFirstLastPara="1" wrap="square" lIns="91425" tIns="45700" rIns="91425" bIns="45700" anchor="t" anchorCtr="0">
            <a:noAutofit/>
          </a:bodyPr>
          <a:lstStyle/>
          <a:p>
            <a:endParaRPr>
              <a:latin typeface="Candara" panose="020E0502030303020204" pitchFamily="34" charset="0"/>
              <a:ea typeface="Arial"/>
              <a:cs typeface="Arial"/>
              <a:sym typeface="Arial"/>
            </a:endParaRPr>
          </a:p>
        </p:txBody>
      </p:sp>
      <p:sp>
        <p:nvSpPr>
          <p:cNvPr id="2766" name="Google Shape;2766;p129"/>
          <p:cNvSpPr txBox="1"/>
          <p:nvPr/>
        </p:nvSpPr>
        <p:spPr>
          <a:xfrm>
            <a:off x="7545387" y="2605087"/>
            <a:ext cx="762000" cy="830956"/>
          </a:xfrm>
          <a:prstGeom prst="rect">
            <a:avLst/>
          </a:prstGeom>
          <a:noFill/>
          <a:ln>
            <a:noFill/>
          </a:ln>
        </p:spPr>
        <p:txBody>
          <a:bodyPr spcFirstLastPara="1" wrap="square" lIns="91425" tIns="45700" rIns="91425" bIns="45700" anchor="t" anchorCtr="0">
            <a:spAutoFit/>
          </a:bodyPr>
          <a:lstStyle/>
          <a:p>
            <a:pPr>
              <a:buClr>
                <a:schemeClr val="dk1"/>
              </a:buClr>
              <a:buSzPts val="2400"/>
            </a:pPr>
            <a:endParaRPr sz="2400" b="1">
              <a:latin typeface="Candara" panose="020E0502030303020204" pitchFamily="34" charset="0"/>
              <a:ea typeface="Times New Roman"/>
              <a:cs typeface="Times New Roman"/>
              <a:sym typeface="Times New Roman"/>
            </a:endParaRPr>
          </a:p>
          <a:p>
            <a:endParaRPr sz="2400" b="1">
              <a:latin typeface="Candara" panose="020E0502030303020204" pitchFamily="34" charset="0"/>
              <a:ea typeface="Times New Roman"/>
              <a:cs typeface="Times New Roman"/>
              <a:sym typeface="Times New Roman"/>
            </a:endParaRPr>
          </a:p>
        </p:txBody>
      </p:sp>
      <p:sp>
        <p:nvSpPr>
          <p:cNvPr id="2767" name="Google Shape;2767;p129"/>
          <p:cNvSpPr txBox="1"/>
          <p:nvPr/>
        </p:nvSpPr>
        <p:spPr>
          <a:xfrm rot="-5400000">
            <a:off x="5871368" y="3191668"/>
            <a:ext cx="4100512" cy="457200"/>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dirty="0">
                <a:latin typeface="Candara" panose="020E0502030303020204" pitchFamily="34" charset="0"/>
                <a:ea typeface="Times New Roman"/>
                <a:cs typeface="Times New Roman"/>
                <a:sym typeface="Times New Roman"/>
              </a:rPr>
              <a:t>Improve Library Aesthetics</a:t>
            </a:r>
            <a:endParaRPr dirty="0">
              <a:latin typeface="Candara" panose="020E0502030303020204" pitchFamily="34" charset="0"/>
            </a:endParaRPr>
          </a:p>
        </p:txBody>
      </p:sp>
      <p:sp>
        <p:nvSpPr>
          <p:cNvPr id="2768" name="Google Shape;2768;p129"/>
          <p:cNvSpPr txBox="1"/>
          <p:nvPr/>
        </p:nvSpPr>
        <p:spPr>
          <a:xfrm rot="-5400000">
            <a:off x="3750469" y="3313906"/>
            <a:ext cx="3621087" cy="457200"/>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a:latin typeface="Candara" panose="020E0502030303020204" pitchFamily="34" charset="0"/>
                <a:ea typeface="Times New Roman"/>
                <a:cs typeface="Times New Roman"/>
                <a:sym typeface="Times New Roman"/>
              </a:rPr>
              <a:t>Train &amp; Develop Lib Staff</a:t>
            </a:r>
            <a:endParaRPr>
              <a:latin typeface="Candara" panose="020E0502030303020204" pitchFamily="34" charset="0"/>
            </a:endParaRPr>
          </a:p>
        </p:txBody>
      </p:sp>
      <p:sp>
        <p:nvSpPr>
          <p:cNvPr id="2769" name="Google Shape;2769;p129"/>
          <p:cNvSpPr txBox="1"/>
          <p:nvPr/>
        </p:nvSpPr>
        <p:spPr>
          <a:xfrm rot="-5400000">
            <a:off x="6819900" y="3086100"/>
            <a:ext cx="4343400" cy="457200"/>
          </a:xfrm>
          <a:prstGeom prst="rect">
            <a:avLst/>
          </a:prstGeom>
          <a:noFill/>
          <a:ln>
            <a:noFill/>
          </a:ln>
        </p:spPr>
        <p:txBody>
          <a:bodyPr spcFirstLastPara="1" wrap="square" lIns="91425" tIns="45700" rIns="91425" bIns="45700" anchor="t" anchorCtr="0">
            <a:spAutoFit/>
          </a:bodyPr>
          <a:lstStyle/>
          <a:p>
            <a:pPr>
              <a:buClr>
                <a:srgbClr val="9900FF"/>
              </a:buClr>
              <a:buSzPts val="2400"/>
            </a:pPr>
            <a:r>
              <a:rPr lang="en-US" sz="2400" b="1">
                <a:latin typeface="Candara" panose="020E0502030303020204" pitchFamily="34" charset="0"/>
                <a:ea typeface="Times New Roman"/>
                <a:cs typeface="Times New Roman"/>
                <a:sym typeface="Times New Roman"/>
              </a:rPr>
              <a:t>Take Feedback from Users</a:t>
            </a:r>
            <a:endParaRPr>
              <a:latin typeface="Candara" panose="020E0502030303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9CD0E-9E94-DB17-3D8C-8C0F0B0767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1064C-E16A-EDDF-3777-DA6C9F547DCD}"/>
              </a:ext>
            </a:extLst>
          </p:cNvPr>
          <p:cNvSpPr>
            <a:spLocks noGrp="1"/>
          </p:cNvSpPr>
          <p:nvPr>
            <p:ph type="title"/>
          </p:nvPr>
        </p:nvSpPr>
        <p:spPr>
          <a:xfrm>
            <a:off x="141514" y="1123837"/>
            <a:ext cx="3135086" cy="4601183"/>
          </a:xfrm>
        </p:spPr>
        <p:txBody>
          <a:bodyPr>
            <a:noAutofit/>
          </a:bodyPr>
          <a:lstStyle/>
          <a:p>
            <a:pPr algn="ctr">
              <a:lnSpc>
                <a:spcPct val="80000"/>
              </a:lnSpc>
              <a:spcBef>
                <a:spcPts val="0"/>
              </a:spcBef>
              <a:buClr>
                <a:schemeClr val="dk1"/>
              </a:buClr>
              <a:buSzPts val="3200"/>
            </a:pPr>
            <a:r>
              <a:rPr lang="en-US" sz="3200" dirty="0">
                <a:ea typeface="Arial"/>
                <a:cs typeface="Arial"/>
                <a:sym typeface="Arial"/>
              </a:rPr>
              <a:t>PLANS </a:t>
            </a:r>
            <a:br>
              <a:rPr lang="en-US" sz="3200" dirty="0">
                <a:ea typeface="Arial"/>
                <a:cs typeface="Arial"/>
                <a:sym typeface="Arial"/>
              </a:rPr>
            </a:br>
            <a:r>
              <a:rPr lang="en-US" sz="3200" dirty="0">
                <a:ea typeface="Arial"/>
                <a:cs typeface="Arial"/>
                <a:sym typeface="Arial"/>
              </a:rPr>
              <a:t>&amp; </a:t>
            </a:r>
            <a:br>
              <a:rPr lang="en-US" sz="3200" dirty="0">
                <a:ea typeface="Arial"/>
                <a:cs typeface="Arial"/>
                <a:sym typeface="Arial"/>
              </a:rPr>
            </a:br>
            <a:r>
              <a:rPr lang="en-US" sz="3200" dirty="0">
                <a:ea typeface="Arial"/>
                <a:cs typeface="Arial"/>
                <a:sym typeface="Arial"/>
              </a:rPr>
              <a:t>PROGRAMMES</a:t>
            </a:r>
            <a:endParaRPr lang="en-US" sz="3200" dirty="0"/>
          </a:p>
        </p:txBody>
      </p:sp>
      <p:sp>
        <p:nvSpPr>
          <p:cNvPr id="3" name="Content Placeholder 2">
            <a:extLst>
              <a:ext uri="{FF2B5EF4-FFF2-40B4-BE49-F238E27FC236}">
                <a16:creationId xmlns:a16="http://schemas.microsoft.com/office/drawing/2014/main" id="{D2ACDE7A-5C90-91B2-E31C-4A6E1811E3EC}"/>
              </a:ext>
            </a:extLst>
          </p:cNvPr>
          <p:cNvSpPr>
            <a:spLocks noGrp="1"/>
          </p:cNvSpPr>
          <p:nvPr>
            <p:ph sz="half" idx="1"/>
          </p:nvPr>
        </p:nvSpPr>
        <p:spPr>
          <a:xfrm>
            <a:off x="3668487" y="868680"/>
            <a:ext cx="3842656" cy="5120640"/>
          </a:xfrm>
        </p:spPr>
        <p:txBody>
          <a:bodyPr>
            <a:normAutofit/>
          </a:bodyPr>
          <a:lstStyle/>
          <a:p>
            <a:pPr marL="342900" indent="-342900">
              <a:lnSpc>
                <a:spcPct val="100000"/>
              </a:lnSpc>
              <a:spcBef>
                <a:spcPts val="0"/>
              </a:spcBef>
              <a:buClr>
                <a:srgbClr val="0000CC"/>
              </a:buClr>
              <a:buSzPts val="3200"/>
              <a:buFont typeface="Arial"/>
              <a:buChar char="•"/>
            </a:pPr>
            <a:r>
              <a:rPr lang="en-US" sz="2400" dirty="0">
                <a:ea typeface="Arial"/>
                <a:cs typeface="Arial"/>
                <a:sym typeface="Arial"/>
              </a:rPr>
              <a:t>Intranet and Internet-based services </a:t>
            </a:r>
            <a:endParaRPr lang="en-US" sz="2400" dirty="0"/>
          </a:p>
          <a:p>
            <a:pPr marL="342900" indent="-342900">
              <a:lnSpc>
                <a:spcPct val="100000"/>
              </a:lnSpc>
              <a:spcBef>
                <a:spcPts val="640"/>
              </a:spcBef>
              <a:buClr>
                <a:srgbClr val="0000CC"/>
              </a:buClr>
              <a:buSzPts val="3200"/>
              <a:buFont typeface="Arial"/>
              <a:buChar char="•"/>
            </a:pPr>
            <a:r>
              <a:rPr lang="en-US" sz="2400" dirty="0">
                <a:ea typeface="Arial"/>
                <a:cs typeface="Arial"/>
                <a:sym typeface="Arial"/>
              </a:rPr>
              <a:t>New user services to satisfy the demands from the IIT Community.</a:t>
            </a:r>
            <a:endParaRPr lang="en-US" sz="2400" dirty="0"/>
          </a:p>
          <a:p>
            <a:pPr marL="342900" indent="-342900">
              <a:lnSpc>
                <a:spcPct val="100000"/>
              </a:lnSpc>
              <a:spcBef>
                <a:spcPts val="640"/>
              </a:spcBef>
              <a:buClr>
                <a:schemeClr val="dk1"/>
              </a:buClr>
              <a:buSzPts val="3200"/>
              <a:buFont typeface="Arial"/>
              <a:buChar char="•"/>
            </a:pPr>
            <a:r>
              <a:rPr lang="en-US" sz="2400" dirty="0">
                <a:ea typeface="Arial"/>
                <a:cs typeface="Arial"/>
                <a:sym typeface="Arial"/>
              </a:rPr>
              <a:t>Library's physical environment will be aesthetically attractive and intellectually stimulating.</a:t>
            </a:r>
            <a:endParaRPr lang="en-US" sz="2400" dirty="0"/>
          </a:p>
        </p:txBody>
      </p:sp>
      <p:sp>
        <p:nvSpPr>
          <p:cNvPr id="4" name="Content Placeholder 3">
            <a:extLst>
              <a:ext uri="{FF2B5EF4-FFF2-40B4-BE49-F238E27FC236}">
                <a16:creationId xmlns:a16="http://schemas.microsoft.com/office/drawing/2014/main" id="{92BC9E96-C431-F74D-4D1E-836C0775800F}"/>
              </a:ext>
            </a:extLst>
          </p:cNvPr>
          <p:cNvSpPr>
            <a:spLocks noGrp="1"/>
          </p:cNvSpPr>
          <p:nvPr>
            <p:ph sz="half" idx="2"/>
          </p:nvPr>
        </p:nvSpPr>
        <p:spPr>
          <a:xfrm>
            <a:off x="7787207" y="868680"/>
            <a:ext cx="3925822" cy="5120640"/>
          </a:xfrm>
        </p:spPr>
        <p:txBody>
          <a:bodyPr>
            <a:normAutofit/>
          </a:bodyPr>
          <a:lstStyle/>
          <a:p>
            <a:pPr marL="342900" indent="-342900">
              <a:spcBef>
                <a:spcPts val="0"/>
              </a:spcBef>
              <a:buClr>
                <a:schemeClr val="dk1"/>
              </a:buClr>
              <a:buSzPts val="3200"/>
              <a:buFont typeface="Arial"/>
              <a:buChar char="•"/>
            </a:pPr>
            <a:r>
              <a:rPr lang="en-US" sz="2400" dirty="0">
                <a:ea typeface="Arial"/>
                <a:cs typeface="Arial"/>
                <a:sym typeface="Arial"/>
              </a:rPr>
              <a:t>Library staff will be trained in management skills and in delivering IT-enable services.</a:t>
            </a:r>
            <a:endParaRPr lang="en-US" sz="2400" dirty="0"/>
          </a:p>
          <a:p>
            <a:pPr marL="342900" indent="-342900">
              <a:spcBef>
                <a:spcPts val="640"/>
              </a:spcBef>
              <a:buClr>
                <a:schemeClr val="dk1"/>
              </a:buClr>
              <a:buSzPts val="3200"/>
              <a:buFont typeface="Arial"/>
              <a:buChar char="•"/>
            </a:pPr>
            <a:r>
              <a:rPr lang="en-US" sz="2400" dirty="0">
                <a:ea typeface="Arial"/>
                <a:cs typeface="Arial"/>
                <a:sym typeface="Arial"/>
              </a:rPr>
              <a:t>A library automation cell will be created with the induction of persons with IT and library science skills.</a:t>
            </a:r>
            <a:endParaRPr lang="en-US" sz="2400" dirty="0"/>
          </a:p>
          <a:p>
            <a:pPr marL="342900" indent="-342900">
              <a:spcBef>
                <a:spcPts val="640"/>
              </a:spcBef>
              <a:buClr>
                <a:srgbClr val="0000CC"/>
              </a:buClr>
              <a:buSzPts val="3200"/>
              <a:buFont typeface="Arial"/>
              <a:buChar char="•"/>
            </a:pPr>
            <a:r>
              <a:rPr lang="en-US" sz="2400" dirty="0">
                <a:ea typeface="Arial"/>
                <a:cs typeface="Arial"/>
                <a:sym typeface="Arial"/>
              </a:rPr>
              <a:t>Feedback from user community for continuous improvement in the Library services.</a:t>
            </a:r>
            <a:endParaRPr lang="en-US" sz="2400" dirty="0"/>
          </a:p>
        </p:txBody>
      </p:sp>
    </p:spTree>
    <p:extLst>
      <p:ext uri="{BB962C8B-B14F-4D97-AF65-F5344CB8AC3E}">
        <p14:creationId xmlns:p14="http://schemas.microsoft.com/office/powerpoint/2010/main" val="6658337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788"/>
        <p:cNvGrpSpPr/>
        <p:nvPr/>
      </p:nvGrpSpPr>
      <p:grpSpPr>
        <a:xfrm>
          <a:off x="0" y="0"/>
          <a:ext cx="0" cy="0"/>
          <a:chOff x="0" y="0"/>
          <a:chExt cx="0" cy="0"/>
        </a:xfrm>
      </p:grpSpPr>
      <p:sp>
        <p:nvSpPr>
          <p:cNvPr id="2789" name="Google Shape;2789;p133"/>
          <p:cNvSpPr txBox="1">
            <a:spLocks noGrp="1"/>
          </p:cNvSpPr>
          <p:nvPr>
            <p:ph type="body" idx="1"/>
          </p:nvPr>
        </p:nvSpPr>
        <p:spPr>
          <a:xfrm>
            <a:off x="3516086" y="1736943"/>
            <a:ext cx="8164286" cy="4217543"/>
          </a:xfrm>
          <a:prstGeom prst="rect">
            <a:avLst/>
          </a:prstGeom>
          <a:noFill/>
          <a:ln>
            <a:noFill/>
          </a:ln>
        </p:spPr>
        <p:txBody>
          <a:bodyPr spcFirstLastPara="1" vert="horz" wrap="square" lIns="91425" tIns="45700" rIns="91425" bIns="45700" rtlCol="0" anchor="t" anchorCtr="0">
            <a:noAutofit/>
          </a:bodyPr>
          <a:lstStyle/>
          <a:p>
            <a:pPr>
              <a:lnSpc>
                <a:spcPct val="100000"/>
              </a:lnSpc>
              <a:spcBef>
                <a:spcPts val="0"/>
              </a:spcBef>
              <a:buClr>
                <a:schemeClr val="dk1"/>
              </a:buClr>
              <a:buSzPts val="2800"/>
            </a:pPr>
            <a:r>
              <a:rPr lang="en-US" sz="2800" dirty="0">
                <a:solidFill>
                  <a:schemeClr val="dk1"/>
                </a:solidFill>
                <a:ea typeface="Arial"/>
                <a:cs typeface="Arial"/>
                <a:sym typeface="Arial"/>
              </a:rPr>
              <a:t>Requisition Process will be done electronically.</a:t>
            </a:r>
          </a:p>
          <a:p>
            <a:pPr>
              <a:lnSpc>
                <a:spcPct val="100000"/>
              </a:lnSpc>
              <a:spcBef>
                <a:spcPts val="0"/>
              </a:spcBef>
              <a:buClr>
                <a:schemeClr val="dk1"/>
              </a:buClr>
              <a:buSzPts val="2800"/>
            </a:pPr>
            <a:r>
              <a:rPr lang="en-US" sz="2800" dirty="0">
                <a:solidFill>
                  <a:schemeClr val="dk1"/>
                </a:solidFill>
                <a:ea typeface="Arial"/>
                <a:cs typeface="Arial"/>
                <a:sym typeface="Arial"/>
              </a:rPr>
              <a:t>Books, Ph.D. theses, and other documents must be acquired promptly, using e-purchasing and other electronic media.</a:t>
            </a:r>
            <a:endParaRPr lang="en-US" sz="2800" dirty="0">
              <a:sym typeface="Arial"/>
            </a:endParaRPr>
          </a:p>
          <a:p>
            <a:pPr>
              <a:lnSpc>
                <a:spcPct val="100000"/>
              </a:lnSpc>
              <a:spcBef>
                <a:spcPts val="0"/>
              </a:spcBef>
              <a:buClr>
                <a:schemeClr val="dk1"/>
              </a:buClr>
              <a:buSzPts val="2800"/>
            </a:pPr>
            <a:r>
              <a:rPr lang="en-US" sz="2800" dirty="0">
                <a:solidFill>
                  <a:schemeClr val="dk1"/>
                </a:solidFill>
                <a:ea typeface="Arial"/>
                <a:cs typeface="Arial"/>
                <a:sym typeface="Arial"/>
              </a:rPr>
              <a:t>Prompt servicing of bills using electronic transfer of documents.</a:t>
            </a:r>
            <a:endParaRPr lang="en-US" sz="2800" dirty="0">
              <a:sym typeface="Arial"/>
            </a:endParaRPr>
          </a:p>
          <a:p>
            <a:pPr>
              <a:lnSpc>
                <a:spcPct val="100000"/>
              </a:lnSpc>
              <a:spcBef>
                <a:spcPts val="0"/>
              </a:spcBef>
              <a:buClr>
                <a:schemeClr val="dk1"/>
              </a:buClr>
              <a:buSzPts val="2800"/>
            </a:pPr>
            <a:r>
              <a:rPr lang="en-US" sz="2800" dirty="0">
                <a:solidFill>
                  <a:schemeClr val="dk1"/>
                </a:solidFill>
                <a:ea typeface="Arial"/>
                <a:cs typeface="Arial"/>
                <a:sym typeface="Arial"/>
              </a:rPr>
              <a:t>Procuring of e-Books and e-Journals.</a:t>
            </a:r>
            <a:endParaRPr lang="en-US" sz="2800" dirty="0">
              <a:sym typeface="Arial"/>
            </a:endParaRPr>
          </a:p>
          <a:p>
            <a:pPr>
              <a:lnSpc>
                <a:spcPct val="100000"/>
              </a:lnSpc>
              <a:spcBef>
                <a:spcPts val="0"/>
              </a:spcBef>
              <a:buClr>
                <a:schemeClr val="dk1"/>
              </a:buClr>
              <a:buSzPts val="2800"/>
            </a:pPr>
            <a:r>
              <a:rPr lang="en-US" sz="2800" dirty="0">
                <a:solidFill>
                  <a:schemeClr val="dk1"/>
                </a:solidFill>
                <a:ea typeface="Arial"/>
                <a:cs typeface="Arial"/>
                <a:sym typeface="Arial"/>
              </a:rPr>
              <a:t>IIT Conference CDs to be available on-line.</a:t>
            </a:r>
            <a:endParaRPr sz="2800" dirty="0"/>
          </a:p>
        </p:txBody>
      </p:sp>
      <p:sp>
        <p:nvSpPr>
          <p:cNvPr id="2" name="TextBox 1">
            <a:extLst>
              <a:ext uri="{FF2B5EF4-FFF2-40B4-BE49-F238E27FC236}">
                <a16:creationId xmlns:a16="http://schemas.microsoft.com/office/drawing/2014/main" id="{4FAB9F7C-AFC1-3A15-BCF4-CD10ADD989C0}"/>
              </a:ext>
            </a:extLst>
          </p:cNvPr>
          <p:cNvSpPr txBox="1"/>
          <p:nvPr/>
        </p:nvSpPr>
        <p:spPr>
          <a:xfrm>
            <a:off x="217714" y="1981201"/>
            <a:ext cx="3026227" cy="3108543"/>
          </a:xfrm>
          <a:prstGeom prst="rect">
            <a:avLst/>
          </a:prstGeom>
          <a:noFill/>
        </p:spPr>
        <p:txBody>
          <a:bodyPr wrap="square" rtlCol="0">
            <a:spAutoFit/>
          </a:bodyPr>
          <a:lstStyle/>
          <a:p>
            <a:pPr algn="ctr"/>
            <a:r>
              <a:rPr lang="en-US" sz="2800" dirty="0">
                <a:latin typeface="Maiandra GD" panose="020E0502030308020204" pitchFamily="34" charset="0"/>
                <a:ea typeface="Arial"/>
                <a:cs typeface="Arial"/>
                <a:sym typeface="Arial"/>
              </a:rPr>
              <a:t>ONLINE ACQUISITION AND DISSEMINATION OF NEW INFORMATION RESOURCES</a:t>
            </a:r>
            <a:endParaRPr lang="en-US" sz="2800" dirty="0">
              <a:latin typeface="Maiandra GD" panose="020E0502030308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793"/>
        <p:cNvGrpSpPr/>
        <p:nvPr/>
      </p:nvGrpSpPr>
      <p:grpSpPr>
        <a:xfrm>
          <a:off x="0" y="0"/>
          <a:ext cx="0" cy="0"/>
          <a:chOff x="0" y="0"/>
          <a:chExt cx="0" cy="0"/>
        </a:xfrm>
      </p:grpSpPr>
      <p:sp>
        <p:nvSpPr>
          <p:cNvPr id="2794" name="Google Shape;2794;p134"/>
          <p:cNvSpPr txBox="1">
            <a:spLocks noGrp="1"/>
          </p:cNvSpPr>
          <p:nvPr>
            <p:ph type="body" idx="1"/>
          </p:nvPr>
        </p:nvSpPr>
        <p:spPr>
          <a:xfrm>
            <a:off x="3461656" y="1600200"/>
            <a:ext cx="8273144" cy="4463143"/>
          </a:xfrm>
          <a:prstGeom prst="rect">
            <a:avLst/>
          </a:prstGeom>
          <a:noFill/>
          <a:ln>
            <a:noFill/>
          </a:ln>
        </p:spPr>
        <p:txBody>
          <a:bodyPr spcFirstLastPara="1" vert="horz" wrap="square" lIns="91425" tIns="45700" rIns="91425" bIns="45700" rtlCol="0" anchor="t" anchorCtr="0">
            <a:noAutofit/>
          </a:bodyPr>
          <a:lstStyle/>
          <a:p>
            <a:pPr>
              <a:lnSpc>
                <a:spcPct val="100000"/>
              </a:lnSpc>
              <a:spcBef>
                <a:spcPts val="0"/>
              </a:spcBef>
              <a:buClr>
                <a:schemeClr val="dk1"/>
              </a:buClr>
              <a:buSzPts val="3200"/>
            </a:pPr>
            <a:r>
              <a:rPr lang="en-US" sz="2800" dirty="0">
                <a:solidFill>
                  <a:schemeClr val="dk1"/>
                </a:solidFill>
                <a:ea typeface="Arial"/>
                <a:cs typeface="Arial"/>
                <a:sym typeface="Arial"/>
              </a:rPr>
              <a:t>Air-conditioning of reading halls</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Installation of Security System – Surveillance</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Installation of Magnetic Security System</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Content generation for Back Volumes.</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Fire Protection and loss realization.</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Archival of very old information resources.</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Digitization of old information resources.</a:t>
            </a:r>
          </a:p>
          <a:p>
            <a:pPr>
              <a:lnSpc>
                <a:spcPct val="100000"/>
              </a:lnSpc>
              <a:spcBef>
                <a:spcPts val="0"/>
              </a:spcBef>
              <a:buClr>
                <a:schemeClr val="dk1"/>
              </a:buClr>
              <a:buSzPts val="3200"/>
            </a:pPr>
            <a:r>
              <a:rPr lang="en-US" sz="2800" dirty="0">
                <a:solidFill>
                  <a:schemeClr val="dk1"/>
                </a:solidFill>
                <a:ea typeface="Arial"/>
                <a:cs typeface="Arial"/>
                <a:sym typeface="Arial"/>
              </a:rPr>
              <a:t>Digitization of Ph. D. theses. </a:t>
            </a:r>
            <a:endParaRPr sz="2800" dirty="0"/>
          </a:p>
        </p:txBody>
      </p:sp>
      <p:sp>
        <p:nvSpPr>
          <p:cNvPr id="2" name="TextBox 1">
            <a:extLst>
              <a:ext uri="{FF2B5EF4-FFF2-40B4-BE49-F238E27FC236}">
                <a16:creationId xmlns:a16="http://schemas.microsoft.com/office/drawing/2014/main" id="{86329813-8504-8021-67AD-CEBF5732E30B}"/>
              </a:ext>
            </a:extLst>
          </p:cNvPr>
          <p:cNvSpPr txBox="1"/>
          <p:nvPr/>
        </p:nvSpPr>
        <p:spPr>
          <a:xfrm>
            <a:off x="174172" y="2397948"/>
            <a:ext cx="3167743" cy="2062103"/>
          </a:xfrm>
          <a:prstGeom prst="rect">
            <a:avLst/>
          </a:prstGeom>
          <a:noFill/>
        </p:spPr>
        <p:txBody>
          <a:bodyPr wrap="square" rtlCol="0">
            <a:spAutoFit/>
          </a:bodyPr>
          <a:lstStyle/>
          <a:p>
            <a:pPr algn="ctr"/>
            <a:r>
              <a:rPr lang="en-US" sz="3200" dirty="0">
                <a:latin typeface="Maiandra GD" panose="020E0502030308020204" pitchFamily="34" charset="0"/>
                <a:ea typeface="Arial"/>
                <a:cs typeface="Arial"/>
                <a:sym typeface="Arial"/>
              </a:rPr>
              <a:t>MAINTENANCE OF INFORMATION RESOURCES</a:t>
            </a:r>
            <a:endParaRPr lang="en-US" sz="3200" dirty="0">
              <a:latin typeface="Maiandra GD" panose="020E0502030308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135"/>
          <p:cNvSpPr txBox="1">
            <a:spLocks noGrp="1"/>
          </p:cNvSpPr>
          <p:nvPr>
            <p:ph type="body" idx="1"/>
          </p:nvPr>
        </p:nvSpPr>
        <p:spPr>
          <a:xfrm>
            <a:off x="3494314" y="979713"/>
            <a:ext cx="8240486" cy="5040087"/>
          </a:xfrm>
          <a:prstGeom prst="rect">
            <a:avLst/>
          </a:prstGeom>
          <a:noFill/>
          <a:ln>
            <a:noFill/>
          </a:ln>
        </p:spPr>
        <p:txBody>
          <a:bodyPr spcFirstLastPara="1" vert="horz" wrap="square" lIns="91425" tIns="45700" rIns="91425" bIns="45700" rtlCol="0" anchor="t" anchorCtr="0">
            <a:noAutofit/>
          </a:bodyPr>
          <a:lstStyle/>
          <a:p>
            <a:pPr>
              <a:lnSpc>
                <a:spcPct val="100000"/>
              </a:lnSpc>
              <a:spcBef>
                <a:spcPts val="0"/>
              </a:spcBef>
              <a:buClr>
                <a:schemeClr val="dk1"/>
              </a:buClr>
              <a:buSzPts val="3200"/>
            </a:pPr>
            <a:r>
              <a:rPr lang="en-US" sz="2800" dirty="0">
                <a:solidFill>
                  <a:schemeClr val="dk1"/>
                </a:solidFill>
                <a:ea typeface="Arial"/>
                <a:cs typeface="Arial"/>
                <a:sym typeface="Arial"/>
              </a:rPr>
              <a:t>On-Line reservation of documents.</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On-Line renewal.</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Auto-Return of Books (Drop-Box)</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On-line connectivity with departmental libraries.</a:t>
            </a:r>
            <a:endParaRPr lang="en-US" sz="2800" dirty="0">
              <a:sym typeface="Arial"/>
            </a:endParaRPr>
          </a:p>
          <a:p>
            <a:pPr>
              <a:lnSpc>
                <a:spcPct val="100000"/>
              </a:lnSpc>
              <a:spcBef>
                <a:spcPts val="0"/>
              </a:spcBef>
              <a:buClr>
                <a:schemeClr val="dk1"/>
              </a:buClr>
              <a:buSzPts val="3200"/>
            </a:pPr>
            <a:r>
              <a:rPr lang="en-US" sz="2800" dirty="0">
                <a:solidFill>
                  <a:schemeClr val="dk1"/>
                </a:solidFill>
                <a:ea typeface="Arial"/>
                <a:cs typeface="Arial"/>
                <a:sym typeface="Arial"/>
              </a:rPr>
              <a:t>On-line Inter-Library-Loan service.</a:t>
            </a:r>
          </a:p>
          <a:p>
            <a:pPr>
              <a:lnSpc>
                <a:spcPct val="100000"/>
              </a:lnSpc>
              <a:spcBef>
                <a:spcPts val="0"/>
              </a:spcBef>
              <a:buClr>
                <a:schemeClr val="dk1"/>
              </a:buClr>
              <a:buSzPts val="2400"/>
            </a:pPr>
            <a:r>
              <a:rPr lang="en-US" sz="2800" dirty="0">
                <a:solidFill>
                  <a:schemeClr val="dk1"/>
                </a:solidFill>
                <a:ea typeface="Arial"/>
                <a:cs typeface="Arial"/>
                <a:sym typeface="Arial"/>
              </a:rPr>
              <a:t>Online Resource Sharing among leading Institute Libraries of the World.</a:t>
            </a:r>
          </a:p>
          <a:p>
            <a:pPr>
              <a:lnSpc>
                <a:spcPct val="100000"/>
              </a:lnSpc>
              <a:spcBef>
                <a:spcPts val="480"/>
              </a:spcBef>
              <a:buClr>
                <a:schemeClr val="dk1"/>
              </a:buClr>
              <a:buSzPts val="2400"/>
            </a:pPr>
            <a:r>
              <a:rPr lang="en-US" sz="2800" dirty="0">
                <a:solidFill>
                  <a:schemeClr val="dk1"/>
                </a:solidFill>
                <a:ea typeface="Arial"/>
                <a:cs typeface="Arial"/>
                <a:sym typeface="Arial"/>
              </a:rPr>
              <a:t>Library Information System on the Internet.</a:t>
            </a:r>
          </a:p>
          <a:p>
            <a:pPr>
              <a:lnSpc>
                <a:spcPct val="100000"/>
              </a:lnSpc>
              <a:spcBef>
                <a:spcPts val="480"/>
              </a:spcBef>
              <a:buClr>
                <a:schemeClr val="dk1"/>
              </a:buClr>
              <a:buSzPts val="2400"/>
            </a:pPr>
            <a:r>
              <a:rPr lang="en-US" sz="2800" dirty="0">
                <a:solidFill>
                  <a:schemeClr val="dk1"/>
                </a:solidFill>
                <a:ea typeface="Arial"/>
                <a:cs typeface="Arial"/>
                <a:sym typeface="Arial"/>
              </a:rPr>
              <a:t>Self-Checkout Station (Self Issuing Counter).</a:t>
            </a:r>
          </a:p>
          <a:p>
            <a:pPr>
              <a:lnSpc>
                <a:spcPct val="100000"/>
              </a:lnSpc>
              <a:spcBef>
                <a:spcPts val="480"/>
              </a:spcBef>
              <a:buClr>
                <a:schemeClr val="dk1"/>
              </a:buClr>
              <a:buSzPts val="2400"/>
            </a:pPr>
            <a:r>
              <a:rPr lang="en-US" sz="2800" dirty="0">
                <a:solidFill>
                  <a:schemeClr val="dk1"/>
                </a:solidFill>
                <a:ea typeface="Arial"/>
                <a:cs typeface="Arial"/>
                <a:sym typeface="Arial"/>
              </a:rPr>
              <a:t>Web-based SDI &amp; Content Personalization Services.</a:t>
            </a:r>
          </a:p>
          <a:p>
            <a:pPr>
              <a:lnSpc>
                <a:spcPct val="100000"/>
              </a:lnSpc>
              <a:spcBef>
                <a:spcPts val="480"/>
              </a:spcBef>
              <a:buClr>
                <a:schemeClr val="dk1"/>
              </a:buClr>
              <a:buSzPts val="2400"/>
            </a:pPr>
            <a:r>
              <a:rPr lang="en-US" sz="2800" dirty="0">
                <a:solidFill>
                  <a:schemeClr val="dk1"/>
                </a:solidFill>
                <a:ea typeface="Arial"/>
                <a:cs typeface="Arial"/>
                <a:sym typeface="Arial"/>
              </a:rPr>
              <a:t>Galleries for emerging subjects.</a:t>
            </a:r>
            <a:endParaRPr sz="2800" dirty="0"/>
          </a:p>
        </p:txBody>
      </p:sp>
      <p:sp>
        <p:nvSpPr>
          <p:cNvPr id="2" name="TextBox 1">
            <a:extLst>
              <a:ext uri="{FF2B5EF4-FFF2-40B4-BE49-F238E27FC236}">
                <a16:creationId xmlns:a16="http://schemas.microsoft.com/office/drawing/2014/main" id="{8A495537-2DC0-D1F4-DFBB-8A2F554702F4}"/>
              </a:ext>
            </a:extLst>
          </p:cNvPr>
          <p:cNvSpPr txBox="1"/>
          <p:nvPr/>
        </p:nvSpPr>
        <p:spPr>
          <a:xfrm>
            <a:off x="130630" y="2634343"/>
            <a:ext cx="3156856" cy="1754326"/>
          </a:xfrm>
          <a:prstGeom prst="rect">
            <a:avLst/>
          </a:prstGeom>
          <a:noFill/>
        </p:spPr>
        <p:txBody>
          <a:bodyPr wrap="square" rtlCol="0">
            <a:spAutoFit/>
          </a:bodyPr>
          <a:lstStyle/>
          <a:p>
            <a:pPr algn="ctr"/>
            <a:r>
              <a:rPr lang="en-US" sz="3600" dirty="0">
                <a:latin typeface="Maiandra GD" panose="020E0502030308020204" pitchFamily="34" charset="0"/>
                <a:ea typeface="Arial"/>
                <a:cs typeface="Arial"/>
                <a:sym typeface="Arial"/>
              </a:rPr>
              <a:t>ENHANCED USER SERVICES</a:t>
            </a:r>
            <a:endParaRPr lang="en-US" sz="3600" dirty="0">
              <a:latin typeface="Maiandra GD" panose="020E0502030308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6A22C-FBEC-F541-B932-193586FFC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22AE3-99D8-206B-449D-28BBE1A9359F}"/>
              </a:ext>
            </a:extLst>
          </p:cNvPr>
          <p:cNvSpPr>
            <a:spLocks noGrp="1"/>
          </p:cNvSpPr>
          <p:nvPr>
            <p:ph type="title"/>
          </p:nvPr>
        </p:nvSpPr>
        <p:spPr>
          <a:xfrm>
            <a:off x="141514" y="1123837"/>
            <a:ext cx="2873829" cy="4601183"/>
          </a:xfrm>
        </p:spPr>
        <p:txBody>
          <a:bodyPr>
            <a:noAutofit/>
          </a:bodyPr>
          <a:lstStyle/>
          <a:p>
            <a:pPr marL="457200" lvl="1" algn="l">
              <a:lnSpc>
                <a:spcPct val="100000"/>
              </a:lnSpc>
              <a:spcBef>
                <a:spcPts val="0"/>
              </a:spcBef>
              <a:spcAft>
                <a:spcPts val="0"/>
              </a:spcAft>
              <a:buClr>
                <a:srgbClr val="0000CC"/>
              </a:buClr>
              <a:buSzPts val="3200"/>
            </a:pPr>
            <a:r>
              <a:rPr lang="en-US" sz="2400" b="1" dirty="0">
                <a:solidFill>
                  <a:schemeClr val="bg1"/>
                </a:solidFill>
                <a:latin typeface="Maiandra GD" panose="020E0502030308020204" pitchFamily="34" charset="0"/>
                <a:ea typeface="Arial"/>
                <a:cs typeface="Arial"/>
                <a:sym typeface="Arial"/>
              </a:rPr>
              <a:t>Development of Library Personnel</a:t>
            </a:r>
            <a:br>
              <a:rPr lang="en-US" sz="2400" dirty="0">
                <a:solidFill>
                  <a:schemeClr val="bg1"/>
                </a:solidFill>
                <a:latin typeface="Maiandra GD" panose="020E0502030308020204" pitchFamily="34" charset="0"/>
                <a:ea typeface="Arial"/>
                <a:cs typeface="Arial"/>
                <a:sym typeface="Arial"/>
              </a:rPr>
            </a:br>
            <a:br>
              <a:rPr lang="en-US" sz="2400" dirty="0">
                <a:solidFill>
                  <a:schemeClr val="bg1"/>
                </a:solidFill>
                <a:latin typeface="Maiandra GD" panose="020E0502030308020204" pitchFamily="34" charset="0"/>
                <a:ea typeface="Arial"/>
                <a:cs typeface="Arial"/>
                <a:sym typeface="Arial"/>
              </a:rPr>
            </a:br>
            <a:r>
              <a:rPr lang="en-US" sz="2400" dirty="0">
                <a:solidFill>
                  <a:schemeClr val="bg1"/>
                </a:solidFill>
                <a:latin typeface="Maiandra GD" panose="020E0502030308020204" pitchFamily="34" charset="0"/>
                <a:ea typeface="Arial"/>
                <a:cs typeface="Arial"/>
                <a:sym typeface="Arial"/>
              </a:rPr>
              <a:t>Training of library staff on use of IT-enabled services.</a:t>
            </a:r>
            <a:br>
              <a:rPr lang="en-US" sz="2400" dirty="0">
                <a:solidFill>
                  <a:schemeClr val="bg1"/>
                </a:solidFill>
                <a:latin typeface="Maiandra GD" panose="020E0502030308020204" pitchFamily="34" charset="0"/>
              </a:rPr>
            </a:br>
            <a:br>
              <a:rPr lang="en-US" sz="2400" dirty="0">
                <a:solidFill>
                  <a:schemeClr val="bg1"/>
                </a:solidFill>
                <a:latin typeface="Maiandra GD" panose="020E0502030308020204" pitchFamily="34" charset="0"/>
              </a:rPr>
            </a:br>
            <a:r>
              <a:rPr lang="en-US" sz="2400" dirty="0">
                <a:solidFill>
                  <a:schemeClr val="bg1"/>
                </a:solidFill>
                <a:latin typeface="Maiandra GD" panose="020E0502030308020204" pitchFamily="34" charset="0"/>
                <a:ea typeface="Arial"/>
                <a:cs typeface="Arial"/>
                <a:sym typeface="Arial"/>
              </a:rPr>
              <a:t>Creation of an Automation Group.</a:t>
            </a:r>
            <a:endParaRPr lang="en-US" sz="2400" dirty="0">
              <a:solidFill>
                <a:schemeClr val="bg1"/>
              </a:solidFill>
              <a:latin typeface="Maiandra GD" panose="020E0502030308020204" pitchFamily="34" charset="0"/>
            </a:endParaRPr>
          </a:p>
        </p:txBody>
      </p:sp>
      <p:sp>
        <p:nvSpPr>
          <p:cNvPr id="3" name="Content Placeholder 2">
            <a:extLst>
              <a:ext uri="{FF2B5EF4-FFF2-40B4-BE49-F238E27FC236}">
                <a16:creationId xmlns:a16="http://schemas.microsoft.com/office/drawing/2014/main" id="{A8A97821-AD24-B3DA-6693-9717923B7C1B}"/>
              </a:ext>
            </a:extLst>
          </p:cNvPr>
          <p:cNvSpPr>
            <a:spLocks noGrp="1"/>
          </p:cNvSpPr>
          <p:nvPr>
            <p:ph sz="half" idx="1"/>
          </p:nvPr>
        </p:nvSpPr>
        <p:spPr>
          <a:xfrm>
            <a:off x="3585321" y="868680"/>
            <a:ext cx="3925822" cy="5120640"/>
          </a:xfrm>
        </p:spPr>
        <p:txBody>
          <a:bodyPr>
            <a:noAutofit/>
          </a:bodyPr>
          <a:lstStyle/>
          <a:p>
            <a:pPr marL="1168400" lvl="1" indent="-711200" algn="ctr">
              <a:spcBef>
                <a:spcPts val="0"/>
              </a:spcBef>
              <a:spcAft>
                <a:spcPts val="0"/>
              </a:spcAft>
              <a:buClr>
                <a:srgbClr val="0000CC"/>
              </a:buClr>
              <a:buSzPts val="3200"/>
              <a:buNone/>
            </a:pPr>
            <a:r>
              <a:rPr lang="en-US" sz="2400" b="1" dirty="0">
                <a:ea typeface="Arial"/>
                <a:cs typeface="Arial"/>
                <a:sym typeface="Arial"/>
              </a:rPr>
              <a:t>Library Aesthetics</a:t>
            </a:r>
            <a:endParaRPr lang="en-US" sz="2400" b="1" dirty="0"/>
          </a:p>
          <a:p>
            <a:pPr marL="1168400" lvl="1" indent="-711200">
              <a:spcBef>
                <a:spcPts val="560"/>
              </a:spcBef>
              <a:spcAft>
                <a:spcPts val="0"/>
              </a:spcAft>
              <a:buClr>
                <a:schemeClr val="dk1"/>
              </a:buClr>
              <a:buSzPts val="2800"/>
              <a:buNone/>
            </a:pPr>
            <a:endParaRPr lang="en-US" sz="2400" u="sng" dirty="0">
              <a:ea typeface="Arial"/>
              <a:cs typeface="Arial"/>
              <a:sym typeface="Arial"/>
            </a:endParaRPr>
          </a:p>
          <a:p>
            <a:pPr marL="812800" indent="-812800">
              <a:spcBef>
                <a:spcPts val="480"/>
              </a:spcBef>
              <a:buClr>
                <a:schemeClr val="dk1"/>
              </a:buClr>
              <a:buSzPts val="2400"/>
              <a:buFont typeface="Arial"/>
              <a:buChar char="•"/>
            </a:pPr>
            <a:r>
              <a:rPr lang="en-US" sz="2400" dirty="0">
                <a:ea typeface="Arial"/>
                <a:cs typeface="Arial"/>
                <a:sym typeface="Arial"/>
              </a:rPr>
              <a:t>Replacing floor tiles.</a:t>
            </a:r>
            <a:endParaRPr lang="en-US" sz="2400" dirty="0"/>
          </a:p>
          <a:p>
            <a:pPr marL="812800" indent="-812800">
              <a:spcBef>
                <a:spcPts val="480"/>
              </a:spcBef>
              <a:buClr>
                <a:schemeClr val="dk1"/>
              </a:buClr>
              <a:buSzPts val="2400"/>
              <a:buFont typeface="Arial"/>
              <a:buChar char="•"/>
            </a:pPr>
            <a:r>
              <a:rPr lang="en-US" sz="2400" dirty="0">
                <a:ea typeface="Arial"/>
                <a:cs typeface="Arial"/>
                <a:sym typeface="Arial"/>
              </a:rPr>
              <a:t>Painting &amp; polishing of shelves &amp; furniture.</a:t>
            </a:r>
            <a:endParaRPr lang="en-US" sz="2400" dirty="0"/>
          </a:p>
          <a:p>
            <a:pPr marL="812800" indent="-812800">
              <a:spcBef>
                <a:spcPts val="480"/>
              </a:spcBef>
              <a:buClr>
                <a:schemeClr val="dk1"/>
              </a:buClr>
              <a:buSzPts val="2400"/>
              <a:buFont typeface="Arial"/>
              <a:buChar char="•"/>
            </a:pPr>
            <a:r>
              <a:rPr lang="en-US" sz="2400" dirty="0">
                <a:ea typeface="Arial"/>
                <a:cs typeface="Arial"/>
                <a:sym typeface="Arial"/>
              </a:rPr>
              <a:t>Better illumination.</a:t>
            </a:r>
            <a:endParaRPr lang="en-US" sz="2400" dirty="0"/>
          </a:p>
          <a:p>
            <a:pPr marL="812800" indent="-812800">
              <a:spcBef>
                <a:spcPts val="480"/>
              </a:spcBef>
              <a:buClr>
                <a:schemeClr val="dk1"/>
              </a:buClr>
              <a:buSzPts val="2400"/>
              <a:buFont typeface="Arial"/>
              <a:buChar char="•"/>
            </a:pPr>
            <a:r>
              <a:rPr lang="en-US" sz="2400" dirty="0">
                <a:ea typeface="Arial"/>
                <a:cs typeface="Arial"/>
                <a:sym typeface="Arial"/>
              </a:rPr>
              <a:t>Replacement/Renovation of furniture.</a:t>
            </a:r>
            <a:endParaRPr lang="en-US" sz="2400" dirty="0"/>
          </a:p>
          <a:p>
            <a:pPr marL="812800" indent="-812800">
              <a:spcBef>
                <a:spcPts val="480"/>
              </a:spcBef>
              <a:buClr>
                <a:schemeClr val="dk1"/>
              </a:buClr>
              <a:buSzPts val="2400"/>
              <a:buFont typeface="Arial"/>
              <a:buChar char="•"/>
            </a:pPr>
            <a:r>
              <a:rPr lang="en-US" sz="2400" dirty="0">
                <a:ea typeface="Arial"/>
                <a:cs typeface="Arial"/>
                <a:sym typeface="Arial"/>
              </a:rPr>
              <a:t>Wall Paintings</a:t>
            </a:r>
            <a:endParaRPr lang="en-US" sz="2400" dirty="0"/>
          </a:p>
        </p:txBody>
      </p:sp>
      <p:sp>
        <p:nvSpPr>
          <p:cNvPr id="4" name="Content Placeholder 3">
            <a:extLst>
              <a:ext uri="{FF2B5EF4-FFF2-40B4-BE49-F238E27FC236}">
                <a16:creationId xmlns:a16="http://schemas.microsoft.com/office/drawing/2014/main" id="{00C4F0D9-F9E4-D083-1828-DBD1BE2C7EAE}"/>
              </a:ext>
            </a:extLst>
          </p:cNvPr>
          <p:cNvSpPr>
            <a:spLocks noGrp="1"/>
          </p:cNvSpPr>
          <p:nvPr>
            <p:ph sz="half" idx="2"/>
          </p:nvPr>
        </p:nvSpPr>
        <p:spPr>
          <a:xfrm>
            <a:off x="7511143" y="868680"/>
            <a:ext cx="4114800" cy="5120640"/>
          </a:xfrm>
        </p:spPr>
        <p:txBody>
          <a:bodyPr>
            <a:normAutofit/>
          </a:bodyPr>
          <a:lstStyle/>
          <a:p>
            <a:pPr marL="1168400" lvl="1" indent="-711200" algn="ctr">
              <a:lnSpc>
                <a:spcPct val="100000"/>
              </a:lnSpc>
              <a:spcBef>
                <a:spcPts val="0"/>
              </a:spcBef>
              <a:spcAft>
                <a:spcPts val="0"/>
              </a:spcAft>
              <a:buClr>
                <a:srgbClr val="0000CC"/>
              </a:buClr>
              <a:buSzPts val="3200"/>
              <a:buNone/>
            </a:pPr>
            <a:r>
              <a:rPr lang="en-US" sz="2400" b="1" dirty="0">
                <a:ea typeface="Arial"/>
                <a:cs typeface="Arial"/>
                <a:sym typeface="Arial"/>
              </a:rPr>
              <a:t>Miscellaneous </a:t>
            </a:r>
            <a:endParaRPr lang="en-US" sz="2400" b="1" dirty="0"/>
          </a:p>
          <a:p>
            <a:pPr marL="1168400" lvl="1" indent="-711200">
              <a:lnSpc>
                <a:spcPct val="100000"/>
              </a:lnSpc>
              <a:spcBef>
                <a:spcPts val="640"/>
              </a:spcBef>
              <a:spcAft>
                <a:spcPts val="0"/>
              </a:spcAft>
              <a:buClr>
                <a:schemeClr val="dk1"/>
              </a:buClr>
              <a:buSzPts val="3200"/>
              <a:buNone/>
            </a:pPr>
            <a:endParaRPr lang="en-US" sz="2400" dirty="0">
              <a:ea typeface="Arial"/>
              <a:cs typeface="Arial"/>
              <a:sym typeface="Arial"/>
            </a:endParaRPr>
          </a:p>
          <a:p>
            <a:pPr marL="800100" lvl="1" indent="-342900">
              <a:lnSpc>
                <a:spcPct val="100000"/>
              </a:lnSpc>
              <a:spcBef>
                <a:spcPts val="480"/>
              </a:spcBef>
              <a:spcAft>
                <a:spcPts val="0"/>
              </a:spcAft>
              <a:buClr>
                <a:schemeClr val="dk1"/>
              </a:buClr>
              <a:buSzPts val="2400"/>
            </a:pPr>
            <a:r>
              <a:rPr lang="en-US" sz="2400" dirty="0">
                <a:ea typeface="Arial"/>
                <a:cs typeface="Arial"/>
                <a:sym typeface="Arial"/>
              </a:rPr>
              <a:t>ISO 9000 certification for the Library.</a:t>
            </a:r>
            <a:endParaRPr lang="en-US" sz="2400" dirty="0"/>
          </a:p>
          <a:p>
            <a:pPr marL="800100" lvl="1" indent="-342900">
              <a:lnSpc>
                <a:spcPct val="100000"/>
              </a:lnSpc>
              <a:spcBef>
                <a:spcPts val="480"/>
              </a:spcBef>
              <a:spcAft>
                <a:spcPts val="0"/>
              </a:spcAft>
              <a:buClr>
                <a:schemeClr val="dk1"/>
              </a:buClr>
              <a:buSzPts val="2400"/>
            </a:pPr>
            <a:r>
              <a:rPr lang="en-US" sz="2400" dirty="0">
                <a:ea typeface="Arial"/>
                <a:cs typeface="Arial"/>
                <a:sym typeface="Arial"/>
              </a:rPr>
              <a:t>Development of an Information Centre to provide information to other Institutes on payment basis.</a:t>
            </a:r>
            <a:endParaRPr lang="en-US" sz="2400" dirty="0"/>
          </a:p>
        </p:txBody>
      </p:sp>
    </p:spTree>
    <p:extLst>
      <p:ext uri="{BB962C8B-B14F-4D97-AF65-F5344CB8AC3E}">
        <p14:creationId xmlns:p14="http://schemas.microsoft.com/office/powerpoint/2010/main" val="209127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3" descr="pareto2"/>
          <p:cNvPicPr preferRelativeResize="0"/>
          <p:nvPr/>
        </p:nvPicPr>
        <p:blipFill rotWithShape="1">
          <a:blip r:embed="rId3">
            <a:alphaModFix/>
          </a:blip>
          <a:srcRect/>
          <a:stretch/>
        </p:blipFill>
        <p:spPr>
          <a:xfrm>
            <a:off x="2362200" y="1114426"/>
            <a:ext cx="7467600" cy="4752975"/>
          </a:xfrm>
          <a:prstGeom prst="rect">
            <a:avLst/>
          </a:prstGeom>
          <a:noFill/>
          <a:ln>
            <a:noFill/>
          </a:ln>
        </p:spPr>
      </p:pic>
      <p:sp>
        <p:nvSpPr>
          <p:cNvPr id="2" name="TextBox 1">
            <a:extLst>
              <a:ext uri="{FF2B5EF4-FFF2-40B4-BE49-F238E27FC236}">
                <a16:creationId xmlns:a16="http://schemas.microsoft.com/office/drawing/2014/main" id="{4E3C516E-4E64-0374-3B7A-E8CD94257857}"/>
              </a:ext>
            </a:extLst>
          </p:cNvPr>
          <p:cNvSpPr txBox="1"/>
          <p:nvPr/>
        </p:nvSpPr>
        <p:spPr>
          <a:xfrm>
            <a:off x="534500" y="597168"/>
            <a:ext cx="553998" cy="4898571"/>
          </a:xfrm>
          <a:prstGeom prst="rect">
            <a:avLst/>
          </a:prstGeom>
          <a:noFill/>
        </p:spPr>
        <p:txBody>
          <a:bodyPr vert="vert270" wrap="square" rtlCol="0">
            <a:spAutoFit/>
          </a:bodyPr>
          <a:lstStyle/>
          <a:p>
            <a:r>
              <a:rPr lang="en-US" sz="2400" b="1" dirty="0">
                <a:highlight>
                  <a:srgbClr val="FFFF00"/>
                </a:highlight>
                <a:latin typeface="Maiandra GD" panose="020E0502030308020204" pitchFamily="34" charset="0"/>
              </a:rPr>
              <a:t>DEFINING PROBLEM</a:t>
            </a:r>
            <a:endParaRPr lang="en-IN" sz="2400" b="1" dirty="0">
              <a:highlight>
                <a:srgbClr val="FFFF00"/>
              </a:highlight>
              <a:latin typeface="Maiandra GD" panose="020E0502030308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828"/>
        <p:cNvGrpSpPr/>
        <p:nvPr/>
      </p:nvGrpSpPr>
      <p:grpSpPr>
        <a:xfrm>
          <a:off x="0" y="0"/>
          <a:ext cx="0" cy="0"/>
          <a:chOff x="0" y="0"/>
          <a:chExt cx="0" cy="0"/>
        </a:xfrm>
      </p:grpSpPr>
      <p:sp>
        <p:nvSpPr>
          <p:cNvPr id="2829" name="Google Shape;2829;p141"/>
          <p:cNvSpPr txBox="1">
            <a:spLocks noGrp="1"/>
          </p:cNvSpPr>
          <p:nvPr>
            <p:ph type="title"/>
          </p:nvPr>
        </p:nvSpPr>
        <p:spPr>
          <a:xfrm>
            <a:off x="283030" y="1034143"/>
            <a:ext cx="2895600" cy="4787218"/>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2"/>
              </a:buClr>
              <a:buSzPts val="4400"/>
            </a:pPr>
            <a:r>
              <a:rPr lang="en-US" dirty="0">
                <a:ea typeface="Verdana"/>
                <a:cs typeface="Verdana"/>
                <a:sym typeface="Verdana"/>
              </a:rPr>
              <a:t>LIBQUAL+ METRICS</a:t>
            </a:r>
            <a:endParaRPr lang="en-US" dirty="0"/>
          </a:p>
        </p:txBody>
      </p:sp>
      <p:sp>
        <p:nvSpPr>
          <p:cNvPr id="2830" name="Google Shape;2830;p141"/>
          <p:cNvSpPr txBox="1">
            <a:spLocks noGrp="1"/>
          </p:cNvSpPr>
          <p:nvPr>
            <p:ph type="body" idx="1"/>
          </p:nvPr>
        </p:nvSpPr>
        <p:spPr>
          <a:xfrm>
            <a:off x="3581399" y="772885"/>
            <a:ext cx="8033657" cy="5355771"/>
          </a:xfrm>
          <a:prstGeom prst="rect">
            <a:avLst/>
          </a:prstGeom>
          <a:noFill/>
          <a:ln>
            <a:noFill/>
          </a:ln>
        </p:spPr>
        <p:txBody>
          <a:bodyPr spcFirstLastPara="1" vert="horz" wrap="square" lIns="91425" tIns="45700" rIns="91425" bIns="45700" rtlCol="0" anchor="t" anchorCtr="0">
            <a:noAutofit/>
          </a:bodyPr>
          <a:lstStyle/>
          <a:p>
            <a:pPr marL="342900" indent="-228600">
              <a:lnSpc>
                <a:spcPct val="80000"/>
              </a:lnSpc>
              <a:spcBef>
                <a:spcPts val="0"/>
              </a:spcBef>
              <a:buClr>
                <a:schemeClr val="dk1"/>
              </a:buClr>
              <a:buSzPts val="1800"/>
              <a:buNone/>
            </a:pPr>
            <a:endParaRPr sz="2800" b="1" dirty="0">
              <a:solidFill>
                <a:schemeClr val="dk1"/>
              </a:solidFill>
              <a:ea typeface="Verdana"/>
              <a:cs typeface="Verdana"/>
              <a:sym typeface="Verdana"/>
            </a:endParaRPr>
          </a:p>
          <a:p>
            <a:pPr marL="342900" indent="-342900">
              <a:lnSpc>
                <a:spcPct val="80000"/>
              </a:lnSpc>
              <a:spcBef>
                <a:spcPts val="360"/>
              </a:spcBef>
              <a:buClr>
                <a:schemeClr val="dk1"/>
              </a:buClr>
              <a:buSzPts val="1800"/>
              <a:buFont typeface="Verdana"/>
              <a:buChar char="•"/>
            </a:pPr>
            <a:r>
              <a:rPr lang="en-US" sz="2800" b="1" dirty="0">
                <a:solidFill>
                  <a:schemeClr val="dk1"/>
                </a:solidFill>
                <a:ea typeface="Verdana"/>
                <a:cs typeface="Verdana"/>
                <a:sym typeface="Verdana"/>
              </a:rPr>
              <a:t>Service Affect:</a:t>
            </a:r>
            <a:r>
              <a:rPr lang="en-US" sz="2800" dirty="0">
                <a:solidFill>
                  <a:schemeClr val="dk1"/>
                </a:solidFill>
                <a:ea typeface="Verdana"/>
                <a:cs typeface="Verdana"/>
                <a:sym typeface="Verdana"/>
              </a:rPr>
              <a:t> Human dimension of service quality</a:t>
            </a:r>
            <a:endParaRPr sz="2800" dirty="0"/>
          </a:p>
          <a:p>
            <a:pPr marL="342900" indent="-228600">
              <a:lnSpc>
                <a:spcPct val="80000"/>
              </a:lnSpc>
              <a:spcBef>
                <a:spcPts val="360"/>
              </a:spcBef>
              <a:buClr>
                <a:schemeClr val="dk1"/>
              </a:buClr>
              <a:buSzPts val="1800"/>
              <a:buNone/>
            </a:pPr>
            <a:endParaRPr sz="2800" dirty="0">
              <a:solidFill>
                <a:schemeClr val="dk1"/>
              </a:solidFill>
              <a:ea typeface="Verdana"/>
              <a:cs typeface="Verdana"/>
              <a:sym typeface="Verdana"/>
            </a:endParaRPr>
          </a:p>
          <a:p>
            <a:pPr marL="342900" indent="-342900">
              <a:lnSpc>
                <a:spcPct val="80000"/>
              </a:lnSpc>
              <a:spcBef>
                <a:spcPts val="360"/>
              </a:spcBef>
              <a:buClr>
                <a:schemeClr val="dk1"/>
              </a:buClr>
              <a:buSzPts val="1800"/>
              <a:buFont typeface="Verdana"/>
              <a:buChar char="•"/>
            </a:pPr>
            <a:r>
              <a:rPr lang="en-US" sz="2800" b="1" dirty="0">
                <a:solidFill>
                  <a:schemeClr val="dk1"/>
                </a:solidFill>
                <a:ea typeface="Verdana"/>
                <a:cs typeface="Verdana"/>
                <a:sym typeface="Verdana"/>
              </a:rPr>
              <a:t>Library as a Place:</a:t>
            </a:r>
            <a:r>
              <a:rPr lang="en-US" sz="2800" dirty="0">
                <a:solidFill>
                  <a:schemeClr val="dk1"/>
                </a:solidFill>
                <a:ea typeface="Verdana"/>
                <a:cs typeface="Verdana"/>
                <a:sym typeface="Verdana"/>
              </a:rPr>
              <a:t> Library as center of intellectual activity; physical facilities</a:t>
            </a:r>
            <a:endParaRPr sz="2800" dirty="0"/>
          </a:p>
          <a:p>
            <a:pPr marL="342900" indent="-228600">
              <a:lnSpc>
                <a:spcPct val="80000"/>
              </a:lnSpc>
              <a:spcBef>
                <a:spcPts val="360"/>
              </a:spcBef>
              <a:buClr>
                <a:schemeClr val="dk1"/>
              </a:buClr>
              <a:buSzPts val="1800"/>
              <a:buNone/>
            </a:pPr>
            <a:endParaRPr sz="2800" dirty="0">
              <a:solidFill>
                <a:schemeClr val="dk1"/>
              </a:solidFill>
              <a:ea typeface="Verdana"/>
              <a:cs typeface="Verdana"/>
              <a:sym typeface="Verdana"/>
            </a:endParaRPr>
          </a:p>
          <a:p>
            <a:pPr marL="342900" indent="-342900">
              <a:lnSpc>
                <a:spcPct val="80000"/>
              </a:lnSpc>
              <a:spcBef>
                <a:spcPts val="360"/>
              </a:spcBef>
              <a:buClr>
                <a:schemeClr val="dk1"/>
              </a:buClr>
              <a:buSzPts val="1800"/>
              <a:buFont typeface="Verdana"/>
              <a:buChar char="•"/>
            </a:pPr>
            <a:r>
              <a:rPr lang="en-US" sz="2800" b="1" dirty="0">
                <a:solidFill>
                  <a:schemeClr val="dk1"/>
                </a:solidFill>
                <a:ea typeface="Verdana"/>
                <a:cs typeface="Verdana"/>
                <a:sym typeface="Verdana"/>
              </a:rPr>
              <a:t>Personal Control:</a:t>
            </a:r>
            <a:r>
              <a:rPr lang="en-US" sz="2800" dirty="0">
                <a:solidFill>
                  <a:schemeClr val="dk1"/>
                </a:solidFill>
                <a:ea typeface="Verdana"/>
                <a:cs typeface="Verdana"/>
                <a:sym typeface="Verdana"/>
              </a:rPr>
              <a:t> Interaction with modern library; digital personalization and navigation; web presence</a:t>
            </a:r>
            <a:endParaRPr sz="2800" dirty="0"/>
          </a:p>
          <a:p>
            <a:pPr marL="342900" indent="-228600">
              <a:lnSpc>
                <a:spcPct val="80000"/>
              </a:lnSpc>
              <a:spcBef>
                <a:spcPts val="360"/>
              </a:spcBef>
              <a:buClr>
                <a:schemeClr val="dk1"/>
              </a:buClr>
              <a:buSzPts val="1800"/>
              <a:buNone/>
            </a:pPr>
            <a:endParaRPr sz="2800" dirty="0">
              <a:solidFill>
                <a:schemeClr val="dk1"/>
              </a:solidFill>
              <a:ea typeface="Verdana"/>
              <a:cs typeface="Verdana"/>
              <a:sym typeface="Verdana"/>
            </a:endParaRPr>
          </a:p>
          <a:p>
            <a:pPr marL="342900" indent="-342900">
              <a:lnSpc>
                <a:spcPct val="80000"/>
              </a:lnSpc>
              <a:spcBef>
                <a:spcPts val="360"/>
              </a:spcBef>
              <a:buClr>
                <a:schemeClr val="dk1"/>
              </a:buClr>
              <a:buSzPts val="1800"/>
              <a:buFont typeface="Verdana"/>
              <a:buChar char="•"/>
            </a:pPr>
            <a:r>
              <a:rPr lang="en-US" sz="2800" b="1" dirty="0">
                <a:solidFill>
                  <a:schemeClr val="dk1"/>
                </a:solidFill>
                <a:ea typeface="Verdana"/>
                <a:cs typeface="Verdana"/>
                <a:sym typeface="Verdana"/>
              </a:rPr>
              <a:t>Information Access:</a:t>
            </a:r>
            <a:r>
              <a:rPr lang="en-US" sz="2800" dirty="0">
                <a:solidFill>
                  <a:schemeClr val="dk1"/>
                </a:solidFill>
                <a:ea typeface="Verdana"/>
                <a:cs typeface="Verdana"/>
                <a:sym typeface="Verdana"/>
              </a:rPr>
              <a:t> Ease of access; comprehensive collections; relevant and timely information; content</a:t>
            </a:r>
            <a:endParaRPr sz="2800" dirty="0"/>
          </a:p>
          <a:p>
            <a:pPr marL="342900" indent="-228600">
              <a:spcBef>
                <a:spcPts val="360"/>
              </a:spcBef>
              <a:buClr>
                <a:schemeClr val="dk1"/>
              </a:buClr>
              <a:buSzPts val="1800"/>
              <a:buNone/>
            </a:pPr>
            <a:endParaRPr sz="2800" dirty="0">
              <a:solidFill>
                <a:schemeClr val="dk1"/>
              </a:solidFill>
              <a:ea typeface="Verdana"/>
              <a:cs typeface="Verdana"/>
              <a:sym typeface="Verdan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CF13-3572-5E56-7B97-95902775DC86}"/>
              </a:ext>
            </a:extLst>
          </p:cNvPr>
          <p:cNvSpPr>
            <a:spLocks noGrp="1"/>
          </p:cNvSpPr>
          <p:nvPr>
            <p:ph type="title"/>
          </p:nvPr>
        </p:nvSpPr>
        <p:spPr>
          <a:xfrm>
            <a:off x="3715473" y="1123837"/>
            <a:ext cx="7523544" cy="4601183"/>
          </a:xfrm>
        </p:spPr>
        <p:txBody>
          <a:bodyPr>
            <a:normAutofit/>
          </a:bodyPr>
          <a:lstStyle/>
          <a:p>
            <a:r>
              <a:rPr lang="en-IN" sz="6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88873007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66</TotalTime>
  <Words>3239</Words>
  <Application>Microsoft Office PowerPoint</Application>
  <PresentationFormat>Widescreen</PresentationFormat>
  <Paragraphs>1099</Paragraphs>
  <Slides>91</Slides>
  <Notes>85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91</vt:i4>
      </vt:variant>
    </vt:vector>
  </HeadingPairs>
  <TitlesOfParts>
    <vt:vector size="101" baseType="lpstr">
      <vt:lpstr>Arial</vt:lpstr>
      <vt:lpstr>Calibri</vt:lpstr>
      <vt:lpstr>Candara</vt:lpstr>
      <vt:lpstr>Corbel</vt:lpstr>
      <vt:lpstr>Maiandra GD</vt:lpstr>
      <vt:lpstr>Noto Sans Symbols</vt:lpstr>
      <vt:lpstr>Times New Roman</vt:lpstr>
      <vt:lpstr>Verdana</vt:lpstr>
      <vt:lpstr>Wingdings 2</vt:lpstr>
      <vt:lpstr>Frame</vt:lpstr>
      <vt:lpstr>STRUCTURE OF SCIENTIFIC DOCUMENTS</vt:lpstr>
      <vt:lpstr>USE OF GRAPHICS </vt:lpstr>
      <vt:lpstr>SAMPLE GRAPHIC TOOLS DEPICTED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Business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Duke Aggregate Metric Gaps</vt:lpstr>
      <vt:lpstr>Duke Aggregate Radar Data</vt:lpstr>
      <vt:lpstr>PowerPoint Presentation</vt:lpstr>
      <vt:lpstr>PowerPoint Presentation</vt:lpstr>
      <vt:lpstr>PowerPoint Presentation</vt:lpstr>
      <vt:lpstr>PowerPoint Presentation</vt:lpstr>
      <vt:lpstr>PowerPoint Presentation</vt:lpstr>
      <vt:lpstr>PowerPoint Presentation</vt:lpstr>
      <vt:lpstr>The resources available in the Library, its physical environment,  the quality of delivering user services, and the conduct of the library staff  will be unmatched in any library in Asia and will be among the best ten libraries in the world.</vt:lpstr>
      <vt:lpstr>PowerPoint Presentation</vt:lpstr>
      <vt:lpstr>Procure a new information resource required by a user within one month.  A user can access the resources easily, with minimum support from the library staff.  Develop Intranet-and Internet-based facilities for delivering online services.  </vt:lpstr>
      <vt:lpstr>PowerPoint Presentation</vt:lpstr>
      <vt:lpstr>PLANS  &amp;  PROGRAMMES</vt:lpstr>
      <vt:lpstr>PowerPoint Presentation</vt:lpstr>
      <vt:lpstr>PowerPoint Presentation</vt:lpstr>
      <vt:lpstr>PowerPoint Presentation</vt:lpstr>
      <vt:lpstr>Development of Library Personnel  Training of library staff on use of IT-enabled services.  Creation of an Automation Group.</vt:lpstr>
      <vt:lpstr>LIBQUAL+ METRICS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SCIENTIFIC DOCUMENTS</dc:title>
  <dc:creator>105076</dc:creator>
  <cp:lastModifiedBy>105076</cp:lastModifiedBy>
  <cp:revision>4</cp:revision>
  <dcterms:modified xsi:type="dcterms:W3CDTF">2024-03-02T05:16:53Z</dcterms:modified>
</cp:coreProperties>
</file>