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2" r:id="rId1"/>
  </p:sldMasterIdLst>
  <p:notesMasterIdLst>
    <p:notesMasterId r:id="rId25"/>
  </p:notesMasterIdLst>
  <p:sldIdLst>
    <p:sldId id="256" r:id="rId2"/>
    <p:sldId id="306" r:id="rId3"/>
    <p:sldId id="307" r:id="rId4"/>
    <p:sldId id="261" r:id="rId5"/>
    <p:sldId id="305" r:id="rId6"/>
    <p:sldId id="257" r:id="rId7"/>
    <p:sldId id="263" r:id="rId8"/>
    <p:sldId id="264" r:id="rId9"/>
    <p:sldId id="265" r:id="rId10"/>
    <p:sldId id="266" r:id="rId11"/>
    <p:sldId id="267" r:id="rId12"/>
    <p:sldId id="269" r:id="rId13"/>
    <p:sldId id="316" r:id="rId14"/>
    <p:sldId id="308" r:id="rId15"/>
    <p:sldId id="272" r:id="rId16"/>
    <p:sldId id="274" r:id="rId17"/>
    <p:sldId id="275" r:id="rId18"/>
    <p:sldId id="277" r:id="rId19"/>
    <p:sldId id="311" r:id="rId20"/>
    <p:sldId id="317" r:id="rId21"/>
    <p:sldId id="314" r:id="rId22"/>
    <p:sldId id="315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64" autoAdjust="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4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3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2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3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547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4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2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599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9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chemeClr val="tx1"/>
          </a:solidFill>
          <a:latin typeface="Maiandra GD" panose="020E0502030308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24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sz="4800" dirty="0">
                <a:solidFill>
                  <a:schemeClr val="tx1"/>
                </a:solidFill>
              </a:rPr>
              <a:t>STRUCTURE OF SCIENTIFIC DOCUMENTS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00015" y="3900668"/>
            <a:ext cx="7315200" cy="16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4400" dirty="0">
                <a:solidFill>
                  <a:schemeClr val="tx1"/>
                </a:solidFill>
              </a:rPr>
              <a:t>EXPERIMENTS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DA83-A9F8-AC0B-3392-700E15D5CED9}"/>
              </a:ext>
            </a:extLst>
          </p:cNvPr>
          <p:cNvSpPr txBox="1"/>
          <p:nvPr/>
        </p:nvSpPr>
        <p:spPr>
          <a:xfrm>
            <a:off x="9826906" y="2512748"/>
            <a:ext cx="175935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STW EX20003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200" dirty="0">
                <a:solidFill>
                  <a:schemeClr val="tx1"/>
                </a:solidFill>
              </a:rPr>
              <a:t>UNIT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3"/>
          <p:cNvGrpSpPr/>
          <p:nvPr/>
        </p:nvGrpSpPr>
        <p:grpSpPr>
          <a:xfrm>
            <a:off x="3656014" y="838200"/>
            <a:ext cx="4878386" cy="3582988"/>
            <a:chOff x="2132014" y="838200"/>
            <a:chExt cx="4878386" cy="3582988"/>
          </a:xfrm>
        </p:grpSpPr>
        <p:cxnSp>
          <p:nvCxnSpPr>
            <p:cNvPr id="291" name="Google Shape;291;p23"/>
            <p:cNvCxnSpPr/>
            <p:nvPr/>
          </p:nvCxnSpPr>
          <p:spPr>
            <a:xfrm rot="5400000">
              <a:off x="342107" y="2628107"/>
              <a:ext cx="3581400" cy="1586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23"/>
            <p:cNvCxnSpPr/>
            <p:nvPr/>
          </p:nvCxnSpPr>
          <p:spPr>
            <a:xfrm>
              <a:off x="2133600" y="4419600"/>
              <a:ext cx="4876800" cy="1588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3" name="Google Shape;293;p23"/>
            <p:cNvCxnSpPr/>
            <p:nvPr/>
          </p:nvCxnSpPr>
          <p:spPr>
            <a:xfrm rot="5400000">
              <a:off x="2134394" y="3201192"/>
              <a:ext cx="760414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p23"/>
            <p:cNvCxnSpPr/>
            <p:nvPr/>
          </p:nvCxnSpPr>
          <p:spPr>
            <a:xfrm rot="5400000">
              <a:off x="3201194" y="1981992"/>
              <a:ext cx="1065214" cy="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5" name="Google Shape;295;p23"/>
            <p:cNvCxnSpPr/>
            <p:nvPr/>
          </p:nvCxnSpPr>
          <p:spPr>
            <a:xfrm rot="-5400000">
              <a:off x="2857501" y="2173287"/>
              <a:ext cx="989012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6" name="Google Shape;296;p23"/>
            <p:cNvCxnSpPr/>
            <p:nvPr/>
          </p:nvCxnSpPr>
          <p:spPr>
            <a:xfrm rot="-5400000">
              <a:off x="2514601" y="2668587"/>
              <a:ext cx="760412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7" name="Google Shape;297;p23"/>
            <p:cNvCxnSpPr/>
            <p:nvPr/>
          </p:nvCxnSpPr>
          <p:spPr>
            <a:xfrm rot="-5400000">
              <a:off x="3656807" y="2286794"/>
              <a:ext cx="10668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23"/>
            <p:cNvCxnSpPr/>
            <p:nvPr/>
          </p:nvCxnSpPr>
          <p:spPr>
            <a:xfrm rot="5400000" flipH="1">
              <a:off x="4191795" y="2591593"/>
              <a:ext cx="912812" cy="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23"/>
            <p:cNvCxnSpPr/>
            <p:nvPr/>
          </p:nvCxnSpPr>
          <p:spPr>
            <a:xfrm rot="-5400000">
              <a:off x="4724401" y="2909887"/>
              <a:ext cx="760412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23"/>
            <p:cNvCxnSpPr/>
            <p:nvPr/>
          </p:nvCxnSpPr>
          <p:spPr>
            <a:xfrm rot="-5400000">
              <a:off x="4953001" y="3354387"/>
              <a:ext cx="1065212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1" name="Google Shape;301;p23"/>
            <p:cNvSpPr txBox="1"/>
            <p:nvPr/>
          </p:nvSpPr>
          <p:spPr>
            <a:xfrm>
              <a:off x="2361444" y="2983468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2742506" y="2450068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03" name="Google Shape;303;p23"/>
            <p:cNvSpPr txBox="1"/>
            <p:nvPr/>
          </p:nvSpPr>
          <p:spPr>
            <a:xfrm>
              <a:off x="3199781" y="1982650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04" name="Google Shape;304;p23"/>
            <p:cNvSpPr txBox="1"/>
            <p:nvPr/>
          </p:nvSpPr>
          <p:spPr>
            <a:xfrm>
              <a:off x="3580843" y="1792687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4038117" y="2069068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4952666" y="2731592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07" name="Google Shape;307;p23"/>
            <p:cNvSpPr txBox="1"/>
            <p:nvPr/>
          </p:nvSpPr>
          <p:spPr>
            <a:xfrm>
              <a:off x="4495391" y="2373868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08" name="Google Shape;308;p23"/>
            <p:cNvSpPr txBox="1"/>
            <p:nvPr/>
          </p:nvSpPr>
          <p:spPr>
            <a:xfrm>
              <a:off x="5333727" y="3186310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cxnSp>
          <p:nvCxnSpPr>
            <p:cNvPr id="309" name="Google Shape;309;p23"/>
            <p:cNvCxnSpPr/>
            <p:nvPr/>
          </p:nvCxnSpPr>
          <p:spPr>
            <a:xfrm>
              <a:off x="2438400" y="3581400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23"/>
            <p:cNvCxnSpPr/>
            <p:nvPr/>
          </p:nvCxnSpPr>
          <p:spPr>
            <a:xfrm>
              <a:off x="2438400" y="2817812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23"/>
            <p:cNvCxnSpPr/>
            <p:nvPr/>
          </p:nvCxnSpPr>
          <p:spPr>
            <a:xfrm>
              <a:off x="3657600" y="2514600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23"/>
            <p:cNvCxnSpPr/>
            <p:nvPr/>
          </p:nvCxnSpPr>
          <p:spPr>
            <a:xfrm>
              <a:off x="3657600" y="1446212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p23"/>
            <p:cNvCxnSpPr/>
            <p:nvPr/>
          </p:nvCxnSpPr>
          <p:spPr>
            <a:xfrm>
              <a:off x="3276600" y="2668587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p23"/>
            <p:cNvCxnSpPr/>
            <p:nvPr/>
          </p:nvCxnSpPr>
          <p:spPr>
            <a:xfrm>
              <a:off x="2819400" y="30480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p23"/>
            <p:cNvCxnSpPr/>
            <p:nvPr/>
          </p:nvCxnSpPr>
          <p:spPr>
            <a:xfrm>
              <a:off x="3276600" y="16764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3"/>
            <p:cNvCxnSpPr/>
            <p:nvPr/>
          </p:nvCxnSpPr>
          <p:spPr>
            <a:xfrm>
              <a:off x="2819400" y="22860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3"/>
            <p:cNvCxnSpPr/>
            <p:nvPr/>
          </p:nvCxnSpPr>
          <p:spPr>
            <a:xfrm>
              <a:off x="4114800" y="2817813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3"/>
            <p:cNvCxnSpPr/>
            <p:nvPr/>
          </p:nvCxnSpPr>
          <p:spPr>
            <a:xfrm>
              <a:off x="4114800" y="1752600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23"/>
            <p:cNvCxnSpPr/>
            <p:nvPr/>
          </p:nvCxnSpPr>
          <p:spPr>
            <a:xfrm>
              <a:off x="4572000" y="30480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3"/>
            <p:cNvCxnSpPr/>
            <p:nvPr/>
          </p:nvCxnSpPr>
          <p:spPr>
            <a:xfrm>
              <a:off x="4572000" y="2132012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3"/>
            <p:cNvCxnSpPr/>
            <p:nvPr/>
          </p:nvCxnSpPr>
          <p:spPr>
            <a:xfrm>
              <a:off x="5041900" y="33020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3"/>
            <p:cNvCxnSpPr/>
            <p:nvPr/>
          </p:nvCxnSpPr>
          <p:spPr>
            <a:xfrm>
              <a:off x="5041900" y="25146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23"/>
            <p:cNvCxnSpPr/>
            <p:nvPr/>
          </p:nvCxnSpPr>
          <p:spPr>
            <a:xfrm>
              <a:off x="5410200" y="38862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23"/>
            <p:cNvCxnSpPr/>
            <p:nvPr/>
          </p:nvCxnSpPr>
          <p:spPr>
            <a:xfrm>
              <a:off x="5410200" y="28194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5" name="Google Shape;325;p23"/>
          <p:cNvSpPr txBox="1"/>
          <p:nvPr/>
        </p:nvSpPr>
        <p:spPr>
          <a:xfrm>
            <a:off x="4876800" y="4964668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Speed (m/s)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326" name="Google Shape;326;p23"/>
          <p:cNvSpPr txBox="1"/>
          <p:nvPr/>
        </p:nvSpPr>
        <p:spPr>
          <a:xfrm>
            <a:off x="3733800" y="4495800"/>
            <a:ext cx="3733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10    15    20   25    30   35     40     45</a:t>
            </a:r>
            <a:endParaRPr>
              <a:latin typeface="Candara" panose="020E0502030303020204" pitchFamily="34" charset="0"/>
            </a:endParaRPr>
          </a:p>
        </p:txBody>
      </p:sp>
      <p:cxnSp>
        <p:nvCxnSpPr>
          <p:cNvPr id="327" name="Google Shape;327;p23"/>
          <p:cNvCxnSpPr/>
          <p:nvPr/>
        </p:nvCxnSpPr>
        <p:spPr>
          <a:xfrm rot="5400000">
            <a:off x="1866107" y="2628107"/>
            <a:ext cx="3581400" cy="1586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23"/>
          <p:cNvSpPr txBox="1"/>
          <p:nvPr/>
        </p:nvSpPr>
        <p:spPr>
          <a:xfrm>
            <a:off x="1752600" y="2362200"/>
            <a:ext cx="13716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Mean Value of MRR (g/s)</a:t>
            </a:r>
            <a:endParaRPr>
              <a:latin typeface="Candara" panose="020E0502030303020204" pitchFamily="34" charset="0"/>
            </a:endParaRPr>
          </a:p>
        </p:txBody>
      </p:sp>
      <p:cxnSp>
        <p:nvCxnSpPr>
          <p:cNvPr id="329" name="Google Shape;329;p23"/>
          <p:cNvCxnSpPr/>
          <p:nvPr/>
        </p:nvCxnSpPr>
        <p:spPr>
          <a:xfrm>
            <a:off x="3657600" y="3886200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23"/>
          <p:cNvCxnSpPr/>
          <p:nvPr/>
        </p:nvCxnSpPr>
        <p:spPr>
          <a:xfrm>
            <a:off x="3657600" y="2208212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1" name="Google Shape;331;p23"/>
          <p:cNvCxnSpPr/>
          <p:nvPr/>
        </p:nvCxnSpPr>
        <p:spPr>
          <a:xfrm>
            <a:off x="3657600" y="3048000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3"/>
          <p:cNvCxnSpPr/>
          <p:nvPr/>
        </p:nvCxnSpPr>
        <p:spPr>
          <a:xfrm>
            <a:off x="3657600" y="1370012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23"/>
          <p:cNvSpPr txBox="1"/>
          <p:nvPr/>
        </p:nvSpPr>
        <p:spPr>
          <a:xfrm>
            <a:off x="2895600" y="1219200"/>
            <a:ext cx="609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50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40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30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</a:t>
            </a:r>
            <a:endParaRPr>
              <a:latin typeface="Candara" panose="020E0502030303020204" pitchFamily="34" charset="0"/>
            </a:endParaRPr>
          </a:p>
        </p:txBody>
      </p:sp>
      <p:cxnSp>
        <p:nvCxnSpPr>
          <p:cNvPr id="334" name="Google Shape;334;p23"/>
          <p:cNvCxnSpPr/>
          <p:nvPr/>
        </p:nvCxnSpPr>
        <p:spPr>
          <a:xfrm rot="-5400000">
            <a:off x="4000500" y="4381500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5" name="Google Shape;335;p23"/>
          <p:cNvCxnSpPr/>
          <p:nvPr/>
        </p:nvCxnSpPr>
        <p:spPr>
          <a:xfrm rot="-5400000">
            <a:off x="43807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6" name="Google Shape;336;p23"/>
          <p:cNvCxnSpPr/>
          <p:nvPr/>
        </p:nvCxnSpPr>
        <p:spPr>
          <a:xfrm rot="-5400000">
            <a:off x="48379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7" name="Google Shape;337;p23"/>
          <p:cNvCxnSpPr/>
          <p:nvPr/>
        </p:nvCxnSpPr>
        <p:spPr>
          <a:xfrm rot="-5400000">
            <a:off x="52189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8" name="Google Shape;338;p23"/>
          <p:cNvCxnSpPr/>
          <p:nvPr/>
        </p:nvCxnSpPr>
        <p:spPr>
          <a:xfrm rot="-5400000">
            <a:off x="56761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23"/>
          <p:cNvCxnSpPr/>
          <p:nvPr/>
        </p:nvCxnSpPr>
        <p:spPr>
          <a:xfrm rot="-5400000">
            <a:off x="60571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23"/>
          <p:cNvCxnSpPr/>
          <p:nvPr/>
        </p:nvCxnSpPr>
        <p:spPr>
          <a:xfrm rot="-5400000">
            <a:off x="65905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23"/>
          <p:cNvCxnSpPr/>
          <p:nvPr/>
        </p:nvCxnSpPr>
        <p:spPr>
          <a:xfrm rot="-5400000">
            <a:off x="70477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23"/>
          <p:cNvSpPr txBox="1"/>
          <p:nvPr/>
        </p:nvSpPr>
        <p:spPr>
          <a:xfrm>
            <a:off x="3429025" y="5638801"/>
            <a:ext cx="53339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Mean Material Removal Rate vs. Speed</a:t>
            </a:r>
            <a:endParaRPr sz="2400" dirty="0">
              <a:latin typeface="Candara" panose="020E0502030303020204" pitchFamily="34" charset="0"/>
            </a:endParaRPr>
          </a:p>
        </p:txBody>
      </p:sp>
      <p:cxnSp>
        <p:nvCxnSpPr>
          <p:cNvPr id="343" name="Google Shape;343;p23"/>
          <p:cNvCxnSpPr/>
          <p:nvPr/>
        </p:nvCxnSpPr>
        <p:spPr>
          <a:xfrm rot="5400000">
            <a:off x="7886700" y="1333500"/>
            <a:ext cx="9906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23"/>
          <p:cNvCxnSpPr/>
          <p:nvPr/>
        </p:nvCxnSpPr>
        <p:spPr>
          <a:xfrm>
            <a:off x="8305800" y="838200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23"/>
          <p:cNvCxnSpPr/>
          <p:nvPr/>
        </p:nvCxnSpPr>
        <p:spPr>
          <a:xfrm>
            <a:off x="8317605" y="1841679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" name="Google Shape;346;p23"/>
          <p:cNvSpPr txBox="1"/>
          <p:nvPr/>
        </p:nvSpPr>
        <p:spPr>
          <a:xfrm>
            <a:off x="8229550" y="1143000"/>
            <a:ext cx="304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7315200" y="1981200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Mean and Its 95 % C.I.</a:t>
            </a:r>
            <a:endParaRPr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4"/>
          <p:cNvGrpSpPr/>
          <p:nvPr/>
        </p:nvGrpSpPr>
        <p:grpSpPr>
          <a:xfrm>
            <a:off x="4037014" y="990600"/>
            <a:ext cx="5259386" cy="3582988"/>
            <a:chOff x="2132014" y="838200"/>
            <a:chExt cx="4878386" cy="3582988"/>
          </a:xfrm>
        </p:grpSpPr>
        <p:cxnSp>
          <p:nvCxnSpPr>
            <p:cNvPr id="353" name="Google Shape;353;p24"/>
            <p:cNvCxnSpPr/>
            <p:nvPr/>
          </p:nvCxnSpPr>
          <p:spPr>
            <a:xfrm rot="5400000">
              <a:off x="342107" y="2628107"/>
              <a:ext cx="3581400" cy="1586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4"/>
            <p:cNvCxnSpPr/>
            <p:nvPr/>
          </p:nvCxnSpPr>
          <p:spPr>
            <a:xfrm>
              <a:off x="2133600" y="4419600"/>
              <a:ext cx="4876800" cy="1588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4"/>
            <p:cNvCxnSpPr/>
            <p:nvPr/>
          </p:nvCxnSpPr>
          <p:spPr>
            <a:xfrm rot="5400000">
              <a:off x="2248329" y="3162726"/>
              <a:ext cx="531814" cy="733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p24"/>
            <p:cNvCxnSpPr/>
            <p:nvPr/>
          </p:nvCxnSpPr>
          <p:spPr>
            <a:xfrm rot="5400000">
              <a:off x="3377219" y="2005616"/>
              <a:ext cx="712633" cy="5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p24"/>
            <p:cNvCxnSpPr/>
            <p:nvPr/>
          </p:nvCxnSpPr>
          <p:spPr>
            <a:xfrm rot="-5400000">
              <a:off x="3016299" y="2178099"/>
              <a:ext cx="672407" cy="59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p24"/>
            <p:cNvCxnSpPr/>
            <p:nvPr/>
          </p:nvCxnSpPr>
          <p:spPr>
            <a:xfrm rot="-5400000">
              <a:off x="2630152" y="2630153"/>
              <a:ext cx="530225" cy="66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p24"/>
            <p:cNvCxnSpPr/>
            <p:nvPr/>
          </p:nvCxnSpPr>
          <p:spPr>
            <a:xfrm rot="-5400000">
              <a:off x="3848665" y="2248465"/>
              <a:ext cx="684212" cy="45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p24"/>
            <p:cNvCxnSpPr/>
            <p:nvPr/>
          </p:nvCxnSpPr>
          <p:spPr>
            <a:xfrm rot="-5400000">
              <a:off x="4344002" y="2591402"/>
              <a:ext cx="608012" cy="38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p24"/>
            <p:cNvCxnSpPr/>
            <p:nvPr/>
          </p:nvCxnSpPr>
          <p:spPr>
            <a:xfrm rot="-5400000">
              <a:off x="4820020" y="2915021"/>
              <a:ext cx="570449" cy="30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p24"/>
            <p:cNvCxnSpPr/>
            <p:nvPr/>
          </p:nvCxnSpPr>
          <p:spPr>
            <a:xfrm rot="-5400000">
              <a:off x="5150797" y="3321997"/>
              <a:ext cx="670957" cy="2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3" name="Google Shape;363;p24"/>
            <p:cNvSpPr txBox="1"/>
            <p:nvPr/>
          </p:nvSpPr>
          <p:spPr>
            <a:xfrm>
              <a:off x="2361444" y="2983468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2742506" y="2450068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5" name="Google Shape;365;p24"/>
            <p:cNvSpPr txBox="1"/>
            <p:nvPr/>
          </p:nvSpPr>
          <p:spPr>
            <a:xfrm>
              <a:off x="3199781" y="1982650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6" name="Google Shape;366;p24"/>
            <p:cNvSpPr txBox="1"/>
            <p:nvPr/>
          </p:nvSpPr>
          <p:spPr>
            <a:xfrm>
              <a:off x="3580843" y="1792687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7" name="Google Shape;367;p24"/>
            <p:cNvSpPr txBox="1"/>
            <p:nvPr/>
          </p:nvSpPr>
          <p:spPr>
            <a:xfrm>
              <a:off x="4038117" y="2069068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8" name="Google Shape;368;p24"/>
            <p:cNvSpPr txBox="1"/>
            <p:nvPr/>
          </p:nvSpPr>
          <p:spPr>
            <a:xfrm>
              <a:off x="4952666" y="2731592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69" name="Google Shape;369;p24"/>
            <p:cNvSpPr txBox="1"/>
            <p:nvPr/>
          </p:nvSpPr>
          <p:spPr>
            <a:xfrm>
              <a:off x="4495391" y="2373868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sp>
          <p:nvSpPr>
            <p:cNvPr id="370" name="Google Shape;370;p24"/>
            <p:cNvSpPr txBox="1"/>
            <p:nvPr/>
          </p:nvSpPr>
          <p:spPr>
            <a:xfrm>
              <a:off x="5333727" y="3124200"/>
              <a:ext cx="304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●</a:t>
              </a:r>
              <a:endParaRPr>
                <a:latin typeface="Candara" panose="020E0502030303020204" pitchFamily="34" charset="0"/>
              </a:endParaRPr>
            </a:p>
          </p:txBody>
        </p:sp>
        <p:cxnSp>
          <p:nvCxnSpPr>
            <p:cNvPr id="371" name="Google Shape;371;p24"/>
            <p:cNvCxnSpPr/>
            <p:nvPr/>
          </p:nvCxnSpPr>
          <p:spPr>
            <a:xfrm>
              <a:off x="2438400" y="3429000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4"/>
            <p:cNvCxnSpPr/>
            <p:nvPr/>
          </p:nvCxnSpPr>
          <p:spPr>
            <a:xfrm>
              <a:off x="2438400" y="2894012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3" name="Google Shape;373;p24"/>
            <p:cNvCxnSpPr/>
            <p:nvPr/>
          </p:nvCxnSpPr>
          <p:spPr>
            <a:xfrm>
              <a:off x="3657600" y="2362200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4" name="Google Shape;374;p24"/>
            <p:cNvCxnSpPr/>
            <p:nvPr/>
          </p:nvCxnSpPr>
          <p:spPr>
            <a:xfrm>
              <a:off x="3657600" y="1598612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24"/>
            <p:cNvCxnSpPr/>
            <p:nvPr/>
          </p:nvCxnSpPr>
          <p:spPr>
            <a:xfrm>
              <a:off x="3276600" y="2514600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6" name="Google Shape;376;p24"/>
            <p:cNvCxnSpPr/>
            <p:nvPr/>
          </p:nvCxnSpPr>
          <p:spPr>
            <a:xfrm>
              <a:off x="2819400" y="28956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7" name="Google Shape;377;p24"/>
            <p:cNvCxnSpPr/>
            <p:nvPr/>
          </p:nvCxnSpPr>
          <p:spPr>
            <a:xfrm>
              <a:off x="3276600" y="1827213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8" name="Google Shape;378;p24"/>
            <p:cNvCxnSpPr/>
            <p:nvPr/>
          </p:nvCxnSpPr>
          <p:spPr>
            <a:xfrm>
              <a:off x="2819400" y="2360613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9" name="Google Shape;379;p24"/>
            <p:cNvCxnSpPr/>
            <p:nvPr/>
          </p:nvCxnSpPr>
          <p:spPr>
            <a:xfrm>
              <a:off x="4114800" y="25908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4"/>
            <p:cNvCxnSpPr/>
            <p:nvPr/>
          </p:nvCxnSpPr>
          <p:spPr>
            <a:xfrm>
              <a:off x="4114800" y="1903412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1" name="Google Shape;381;p24"/>
            <p:cNvCxnSpPr/>
            <p:nvPr/>
          </p:nvCxnSpPr>
          <p:spPr>
            <a:xfrm>
              <a:off x="4572000" y="28956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2" name="Google Shape;382;p24"/>
            <p:cNvCxnSpPr/>
            <p:nvPr/>
          </p:nvCxnSpPr>
          <p:spPr>
            <a:xfrm>
              <a:off x="4572000" y="2284412"/>
              <a:ext cx="152400" cy="158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3" name="Google Shape;383;p24"/>
            <p:cNvCxnSpPr/>
            <p:nvPr/>
          </p:nvCxnSpPr>
          <p:spPr>
            <a:xfrm>
              <a:off x="5041900" y="32004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4" name="Google Shape;384;p24"/>
            <p:cNvCxnSpPr/>
            <p:nvPr/>
          </p:nvCxnSpPr>
          <p:spPr>
            <a:xfrm>
              <a:off x="5041900" y="2639655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5" name="Google Shape;385;p24"/>
            <p:cNvCxnSpPr/>
            <p:nvPr/>
          </p:nvCxnSpPr>
          <p:spPr>
            <a:xfrm>
              <a:off x="5410200" y="3657600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6" name="Google Shape;386;p24"/>
            <p:cNvCxnSpPr/>
            <p:nvPr/>
          </p:nvCxnSpPr>
          <p:spPr>
            <a:xfrm>
              <a:off x="5410200" y="2970213"/>
              <a:ext cx="152400" cy="158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7" name="Google Shape;387;p24"/>
          <p:cNvSpPr txBox="1"/>
          <p:nvPr/>
        </p:nvSpPr>
        <p:spPr>
          <a:xfrm>
            <a:off x="5257800" y="5117068"/>
            <a:ext cx="1664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Speed (m/s)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388" name="Google Shape;388;p24"/>
          <p:cNvSpPr txBox="1"/>
          <p:nvPr/>
        </p:nvSpPr>
        <p:spPr>
          <a:xfrm>
            <a:off x="4114800" y="4648200"/>
            <a:ext cx="42936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10    15    20   25    30   35     40     45</a:t>
            </a:r>
            <a:endParaRPr>
              <a:latin typeface="Candara" panose="020E0502030303020204" pitchFamily="34" charset="0"/>
            </a:endParaRPr>
          </a:p>
        </p:txBody>
      </p:sp>
      <p:cxnSp>
        <p:nvCxnSpPr>
          <p:cNvPr id="389" name="Google Shape;389;p24"/>
          <p:cNvCxnSpPr/>
          <p:nvPr/>
        </p:nvCxnSpPr>
        <p:spPr>
          <a:xfrm rot="-5400000">
            <a:off x="4362445" y="4514606"/>
            <a:ext cx="114551" cy="18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24"/>
          <p:cNvCxnSpPr/>
          <p:nvPr/>
        </p:nvCxnSpPr>
        <p:spPr>
          <a:xfrm rot="-5400000">
            <a:off x="4742651" y="4513812"/>
            <a:ext cx="114551" cy="18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24"/>
          <p:cNvCxnSpPr/>
          <p:nvPr/>
        </p:nvCxnSpPr>
        <p:spPr>
          <a:xfrm rot="-5400000">
            <a:off x="5199851" y="4513812"/>
            <a:ext cx="114551" cy="18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24"/>
          <p:cNvCxnSpPr/>
          <p:nvPr/>
        </p:nvCxnSpPr>
        <p:spPr>
          <a:xfrm rot="-5400000">
            <a:off x="5580851" y="4513812"/>
            <a:ext cx="114551" cy="18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24"/>
          <p:cNvCxnSpPr/>
          <p:nvPr/>
        </p:nvCxnSpPr>
        <p:spPr>
          <a:xfrm rot="-5400000">
            <a:off x="6038051" y="4513812"/>
            <a:ext cx="114551" cy="18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24"/>
          <p:cNvCxnSpPr/>
          <p:nvPr/>
        </p:nvCxnSpPr>
        <p:spPr>
          <a:xfrm rot="-5400000">
            <a:off x="6419051" y="4513812"/>
            <a:ext cx="114551" cy="18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24"/>
          <p:cNvCxnSpPr/>
          <p:nvPr/>
        </p:nvCxnSpPr>
        <p:spPr>
          <a:xfrm rot="-5400000">
            <a:off x="6952451" y="4513812"/>
            <a:ext cx="114551" cy="18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24"/>
          <p:cNvCxnSpPr/>
          <p:nvPr/>
        </p:nvCxnSpPr>
        <p:spPr>
          <a:xfrm rot="-5400000">
            <a:off x="7409651" y="4513812"/>
            <a:ext cx="114551" cy="182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24"/>
          <p:cNvCxnSpPr/>
          <p:nvPr/>
        </p:nvCxnSpPr>
        <p:spPr>
          <a:xfrm rot="5400000">
            <a:off x="1943101" y="2476501"/>
            <a:ext cx="4191000" cy="1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24"/>
          <p:cNvSpPr txBox="1"/>
          <p:nvPr/>
        </p:nvSpPr>
        <p:spPr>
          <a:xfrm>
            <a:off x="1752601" y="2514601"/>
            <a:ext cx="1577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Mean Value of MRR (g/s)</a:t>
            </a:r>
            <a:endParaRPr>
              <a:latin typeface="Candara" panose="020E0502030303020204" pitchFamily="34" charset="0"/>
            </a:endParaRPr>
          </a:p>
        </p:txBody>
      </p:sp>
      <p:cxnSp>
        <p:nvCxnSpPr>
          <p:cNvPr id="399" name="Google Shape;399;p24"/>
          <p:cNvCxnSpPr/>
          <p:nvPr/>
        </p:nvCxnSpPr>
        <p:spPr>
          <a:xfrm>
            <a:off x="4038600" y="4038601"/>
            <a:ext cx="175252" cy="23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0" name="Google Shape;400;p24"/>
          <p:cNvCxnSpPr/>
          <p:nvPr/>
        </p:nvCxnSpPr>
        <p:spPr>
          <a:xfrm>
            <a:off x="4038600" y="2360613"/>
            <a:ext cx="175252" cy="23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1" name="Google Shape;401;p24"/>
          <p:cNvCxnSpPr/>
          <p:nvPr/>
        </p:nvCxnSpPr>
        <p:spPr>
          <a:xfrm>
            <a:off x="4038600" y="3200401"/>
            <a:ext cx="175252" cy="23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2" name="Google Shape;402;p24"/>
          <p:cNvCxnSpPr/>
          <p:nvPr/>
        </p:nvCxnSpPr>
        <p:spPr>
          <a:xfrm>
            <a:off x="4038600" y="1522413"/>
            <a:ext cx="175252" cy="23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24"/>
          <p:cNvSpPr txBox="1"/>
          <p:nvPr/>
        </p:nvSpPr>
        <p:spPr>
          <a:xfrm>
            <a:off x="3276600" y="1371600"/>
            <a:ext cx="701008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50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40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30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04" name="Google Shape;404;p24"/>
          <p:cNvSpPr txBox="1"/>
          <p:nvPr/>
        </p:nvSpPr>
        <p:spPr>
          <a:xfrm>
            <a:off x="4063462" y="5715001"/>
            <a:ext cx="406507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High-Precision Measurement </a:t>
            </a:r>
            <a:endParaRPr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>
            <a:spLocks noGrp="1"/>
          </p:cNvSpPr>
          <p:nvPr>
            <p:ph type="title"/>
          </p:nvPr>
        </p:nvSpPr>
        <p:spPr>
          <a:xfrm>
            <a:off x="312516" y="1180618"/>
            <a:ext cx="2870522" cy="44794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WRITING GUIDELINES</a:t>
            </a:r>
          </a:p>
        </p:txBody>
      </p:sp>
      <p:sp>
        <p:nvSpPr>
          <p:cNvPr id="416" name="Google Shape;416;p26"/>
          <p:cNvSpPr txBox="1">
            <a:spLocks noGrp="1"/>
          </p:cNvSpPr>
          <p:nvPr>
            <p:ph type="body" idx="1"/>
          </p:nvPr>
        </p:nvSpPr>
        <p:spPr>
          <a:xfrm>
            <a:off x="3611300" y="1600202"/>
            <a:ext cx="8055981" cy="43491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Use passive voice to describe experiments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Do not switch between active voice and passive too much</a:t>
            </a:r>
            <a:endParaRPr sz="2400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We measured the tensile strength.  It was measured by using a universal testing machine. (Incorrect)</a:t>
            </a:r>
            <a:endParaRPr sz="2400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We measured the tensile strength with the use of a universal testing machine. (Correct)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Use past tense to report past actions</a:t>
            </a:r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Use present tense to indicate listing of criteria in a table, etc.</a:t>
            </a:r>
            <a:endParaRPr sz="240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38C0-6D6B-4A0E-447F-AEC0C83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2" y="1041833"/>
            <a:ext cx="2534855" cy="1718727"/>
          </a:xfrm>
        </p:spPr>
        <p:txBody>
          <a:bodyPr/>
          <a:lstStyle/>
          <a:p>
            <a:r>
              <a:rPr lang="en-US" dirty="0"/>
              <a:t>ERROR </a:t>
            </a:r>
            <a:br>
              <a:rPr lang="en-US" dirty="0"/>
            </a:br>
            <a:r>
              <a:rPr lang="en-US" dirty="0"/>
              <a:t>BARS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B69B-2E32-3AFF-F365-B871E06B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912" y="3520440"/>
            <a:ext cx="7315200" cy="2468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For human studies and animal studies, one has to follow national and international guidelines (such as Declaration of Helsinki) for conducting experiments on them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2F3A5-B91D-6515-E23B-FAE8A119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4097438"/>
            <a:ext cx="2834640" cy="171872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Maiandra GD" panose="020E0502030308020204" pitchFamily="34" charset="0"/>
              </a:rPr>
              <a:t>ETHICAL CONDUCT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8C400-9F79-2904-F5BB-1BDB2329074C}"/>
              </a:ext>
            </a:extLst>
          </p:cNvPr>
          <p:cNvSpPr txBox="1"/>
          <p:nvPr/>
        </p:nvSpPr>
        <p:spPr>
          <a:xfrm>
            <a:off x="3867912" y="1261641"/>
            <a:ext cx="73152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Error bars must be stated clearly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>
                <a:latin typeface="Candara" panose="020E0502030303020204" pitchFamily="34" charset="0"/>
              </a:rPr>
              <a:t>Error bars represent one standard deviation, one standard error, or 95%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945483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>
            <a:spLocks noGrp="1"/>
          </p:cNvSpPr>
          <p:nvPr>
            <p:ph type="title"/>
          </p:nvPr>
        </p:nvSpPr>
        <p:spPr>
          <a:xfrm>
            <a:off x="312516" y="1053296"/>
            <a:ext cx="2939970" cy="46530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DESCRIPTIVE STATISTICAL ANALYSIS</a:t>
            </a:r>
          </a:p>
        </p:txBody>
      </p:sp>
      <p:sp>
        <p:nvSpPr>
          <p:cNvPr id="428" name="Google Shape;428;p28"/>
          <p:cNvSpPr txBox="1">
            <a:spLocks noGrp="1"/>
          </p:cNvSpPr>
          <p:nvPr>
            <p:ph type="body" idx="1"/>
          </p:nvPr>
        </p:nvSpPr>
        <p:spPr>
          <a:xfrm>
            <a:off x="3738622" y="1600200"/>
            <a:ext cx="7882360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Frequency Distribution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Central Tendency: Mean, Mode, and Median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Dispersion around Central Tendency: Standard Deviation and Range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Skewness </a:t>
            </a: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Kurtosis</a:t>
            </a:r>
            <a:endParaRPr sz="240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400" b="1" dirty="0"/>
              <a:t>Note:</a:t>
            </a:r>
            <a:endParaRPr sz="2400" dirty="0"/>
          </a:p>
          <a:p>
            <a:pPr marL="342900" indent="-342900">
              <a:spcBef>
                <a:spcPts val="555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For small sample size and for categorical variables, median is better</a:t>
            </a:r>
            <a:endParaRPr sz="2400" dirty="0"/>
          </a:p>
          <a:p>
            <a:pPr marL="342900" indent="-342900">
              <a:spcBef>
                <a:spcPts val="555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Standard deviation = √ {[1/(</a:t>
            </a:r>
            <a:r>
              <a:rPr lang="en-US" sz="2400" i="1" dirty="0"/>
              <a:t>n</a:t>
            </a:r>
            <a:r>
              <a:rPr lang="en-US" sz="2400" dirty="0"/>
              <a:t> – 1)]∑(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–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avg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}</a:t>
            </a:r>
            <a:endParaRPr sz="2400"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>
            <a:off x="312516" y="1088020"/>
            <a:ext cx="2893671" cy="46993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TEST OF HYPOTHESIS</a:t>
            </a:r>
          </a:p>
        </p:txBody>
      </p:sp>
      <p:sp>
        <p:nvSpPr>
          <p:cNvPr id="434" name="Google Shape;434;p29"/>
          <p:cNvSpPr txBox="1">
            <a:spLocks noGrp="1"/>
          </p:cNvSpPr>
          <p:nvPr>
            <p:ph type="body" idx="1"/>
          </p:nvPr>
        </p:nvSpPr>
        <p:spPr>
          <a:xfrm>
            <a:off x="3507130" y="798656"/>
            <a:ext cx="7650866" cy="56368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Equality of Means or Equality of Variances is common</a:t>
            </a:r>
            <a:endParaRPr dirty="0"/>
          </a:p>
          <a:p>
            <a:pPr>
              <a:spcBef>
                <a:spcPts val="52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Mention null and alternative hypotheses:</a:t>
            </a:r>
            <a:endParaRPr dirty="0"/>
          </a:p>
          <a:p>
            <a:pPr>
              <a:spcBef>
                <a:spcPts val="52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b="1" i="1" dirty="0"/>
          </a:p>
          <a:p>
            <a:pPr>
              <a:spcBef>
                <a:spcPts val="52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b="1" i="1" dirty="0"/>
          </a:p>
          <a:p>
            <a:pPr marL="0" indent="0">
              <a:spcBef>
                <a:spcPts val="520"/>
              </a:spcBef>
              <a:buClr>
                <a:schemeClr val="dk1"/>
              </a:buClr>
              <a:buSzPct val="100000"/>
              <a:buNone/>
            </a:pPr>
            <a:r>
              <a:rPr lang="en-US" b="1" i="1" dirty="0"/>
              <a:t>		</a:t>
            </a:r>
            <a:endParaRPr dirty="0"/>
          </a:p>
          <a:p>
            <a:pPr>
              <a:spcBef>
                <a:spcPts val="52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52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Note: It is subscript zero (not alphabet ‘o’) for null hypothesis</a:t>
            </a:r>
            <a:endParaRPr dirty="0"/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Mention test statistic used (</a:t>
            </a:r>
            <a:r>
              <a:rPr lang="en-US" i="1" dirty="0"/>
              <a:t>z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, χ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) along with degrees of freedom (if appropriate)</a:t>
            </a:r>
          </a:p>
          <a:p>
            <a:pPr>
              <a:spcBef>
                <a:spcPts val="59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Decision could be:</a:t>
            </a:r>
          </a:p>
          <a:p>
            <a:pPr marL="800100" lvl="1" indent="-34290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Reject H</a:t>
            </a:r>
            <a:r>
              <a:rPr lang="en-US" sz="2000" baseline="-25000" dirty="0"/>
              <a:t>0</a:t>
            </a:r>
            <a:endParaRPr lang="en-US" sz="2000" dirty="0"/>
          </a:p>
          <a:p>
            <a:pPr marL="800100" lvl="1" indent="-34290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Cannot reject H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</a:p>
          <a:p>
            <a:pPr marL="800100" lvl="1" indent="-34290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Accept H</a:t>
            </a:r>
            <a:r>
              <a:rPr lang="en-US" sz="2000" baseline="-25000" dirty="0"/>
              <a:t>1</a:t>
            </a:r>
            <a:endParaRPr lang="en-US" sz="2000" dirty="0"/>
          </a:p>
          <a:p>
            <a:pPr marL="800100" lvl="1" indent="-34290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Cannot accept H</a:t>
            </a:r>
            <a:r>
              <a:rPr lang="en-US" sz="2000" baseline="-25000" dirty="0"/>
              <a:t>1</a:t>
            </a:r>
            <a:endParaRPr lang="en-US" sz="2000" dirty="0"/>
          </a:p>
          <a:p>
            <a:pPr>
              <a:spcBef>
                <a:spcPts val="59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Never say ‘Accept H</a:t>
            </a:r>
            <a:r>
              <a:rPr lang="en-US" baseline="-25000" dirty="0"/>
              <a:t>0</a:t>
            </a:r>
            <a:r>
              <a:rPr lang="en-US" dirty="0"/>
              <a:t>’</a:t>
            </a:r>
            <a:endParaRPr lang="en-US" baseline="-25000" dirty="0"/>
          </a:p>
          <a:p>
            <a:pPr>
              <a:spcBef>
                <a:spcPts val="59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Mention level of significance and/ or </a:t>
            </a:r>
            <a:r>
              <a:rPr lang="en-US" i="1" dirty="0"/>
              <a:t>p</a:t>
            </a:r>
            <a:r>
              <a:rPr lang="en-US" dirty="0"/>
              <a:t>-value</a:t>
            </a:r>
          </a:p>
        </p:txBody>
      </p:sp>
      <p:sp>
        <p:nvSpPr>
          <p:cNvPr id="435" name="Google Shape;435;p29"/>
          <p:cNvSpPr/>
          <p:nvPr/>
        </p:nvSpPr>
        <p:spPr>
          <a:xfrm>
            <a:off x="152400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6980" y="1596423"/>
            <a:ext cx="18383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31"/>
          <p:cNvGraphicFramePr/>
          <p:nvPr>
            <p:extLst>
              <p:ext uri="{D42A27DB-BD31-4B8C-83A1-F6EECF244321}">
                <p14:modId xmlns:p14="http://schemas.microsoft.com/office/powerpoint/2010/main" val="2822034689"/>
              </p:ext>
            </p:extLst>
          </p:nvPr>
        </p:nvGraphicFramePr>
        <p:xfrm>
          <a:off x="2286000" y="2268919"/>
          <a:ext cx="7620000" cy="3654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Source of Variation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Sum of Squares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Degrees of Freedom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Mean Square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r>
                        <a:rPr lang="en-US" sz="2000" b="0" i="0" u="none" strike="noStrike" cap="none" baseline="-250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Between treatments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SS</a:t>
                      </a:r>
                      <a:r>
                        <a:rPr lang="en-US" sz="2000" b="0" i="1" u="none" strike="noStrike" cap="none" baseline="-250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endParaRPr sz="2000" b="0" i="1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 – 1 </a:t>
                      </a:r>
                      <a:endParaRPr sz="20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MS</a:t>
                      </a:r>
                      <a:r>
                        <a:rPr lang="en-US" sz="2000" b="0" i="1" u="none" strike="noStrike" cap="none" baseline="-250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endParaRPr sz="2000" b="0" i="1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MS</a:t>
                      </a:r>
                      <a:r>
                        <a:rPr lang="en-US" sz="2000" b="0" i="1" u="none" strike="noStrike" cap="none" baseline="-250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MS</a:t>
                      </a:r>
                      <a:r>
                        <a:rPr lang="en-US" sz="2000" b="0" i="1" u="none" strike="noStrike" cap="none" baseline="-250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000" b="0" i="1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Error (within treatments)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SS</a:t>
                      </a:r>
                      <a:r>
                        <a:rPr lang="en-US" sz="2000" b="0" i="1" u="none" strike="noStrike" cap="none" baseline="-250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000" b="0" i="1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en-US" sz="2000" b="0" i="1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SS</a:t>
                      </a:r>
                      <a:r>
                        <a:rPr lang="en-US" sz="2000" b="0" i="1" u="none" strike="noStrike" cap="none" baseline="-250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r>
                        <a:rPr lang="en-US" sz="2000" b="0" i="1" u="none" strike="noStrike" cap="none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 – </a:t>
                      </a:r>
                      <a:r>
                        <a:rPr lang="en-US" sz="2000" b="0" i="1" u="none" strike="noStrike" cap="none" dirty="0" err="1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SS</a:t>
                      </a:r>
                      <a:r>
                        <a:rPr lang="en-US" sz="2000" b="0" i="1" u="none" strike="noStrike" cap="none" baseline="-25000" dirty="0" err="1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Tr</a:t>
                      </a:r>
                      <a:r>
                        <a:rPr lang="en-US" sz="2000" b="0" i="0" u="none" strike="noStrike" cap="none" baseline="-25000" dirty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 – a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MS</a:t>
                      </a:r>
                      <a:r>
                        <a:rPr lang="en-US" sz="2000" b="0" i="1" u="none" strike="noStrike" cap="none" baseline="-250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2000" b="0" i="1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SS</a:t>
                      </a:r>
                      <a:r>
                        <a:rPr lang="en-US" sz="2000" b="0" i="1" u="none" strike="noStrike" cap="none" baseline="-2500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2000" b="0" i="1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b="0" i="1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Arial"/>
                          <a:cs typeface="Arial"/>
                          <a:sym typeface="Arial"/>
                        </a:rPr>
                        <a:t> – 1</a:t>
                      </a:r>
                      <a:endParaRPr sz="20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2000" b="0" i="0" u="none" strike="noStrike" cap="none" dirty="0">
                        <a:solidFill>
                          <a:schemeClr val="dk1"/>
                        </a:solidFill>
                        <a:latin typeface="Candara" panose="020E0502030303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" name="Google Shape;447;p31"/>
          <p:cNvSpPr txBox="1"/>
          <p:nvPr/>
        </p:nvSpPr>
        <p:spPr>
          <a:xfrm>
            <a:off x="1524000" y="621879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highlight>
                  <a:srgbClr val="C0C0C0"/>
                </a:highlight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ANOVA Table </a:t>
            </a:r>
            <a:endParaRPr sz="3600" dirty="0">
              <a:highlight>
                <a:srgbClr val="C0C0C0"/>
              </a:highlight>
              <a:latin typeface="Maiandra GD" panose="020E0502030308020204" pitchFamily="34" charset="0"/>
            </a:endParaRPr>
          </a:p>
          <a:p>
            <a:pPr algn="ctr"/>
            <a:r>
              <a:rPr lang="en-US" sz="3600" dirty="0">
                <a:solidFill>
                  <a:schemeClr val="dk1"/>
                </a:solidFill>
                <a:highlight>
                  <a:srgbClr val="C0C0C0"/>
                </a:highlight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Single-Factor, Fixed Effects Model</a:t>
            </a:r>
            <a:endParaRPr sz="3600" dirty="0">
              <a:solidFill>
                <a:schemeClr val="dk1"/>
              </a:solidFill>
              <a:highlight>
                <a:srgbClr val="C0C0C0"/>
              </a:highlight>
              <a:latin typeface="Maiandra GD" panose="020E0502030308020204" pitchFamily="34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173620" y="1180618"/>
            <a:ext cx="3113590" cy="4537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REGRESSION ANALYSIS</a:t>
            </a:r>
          </a:p>
        </p:txBody>
      </p:sp>
      <p:sp>
        <p:nvSpPr>
          <p:cNvPr id="453" name="Google Shape;453;p32"/>
          <p:cNvSpPr txBox="1">
            <a:spLocks noGrp="1"/>
          </p:cNvSpPr>
          <p:nvPr>
            <p:ph type="body" idx="1"/>
          </p:nvPr>
        </p:nvSpPr>
        <p:spPr>
          <a:xfrm>
            <a:off x="3518703" y="613458"/>
            <a:ext cx="7245753" cy="23728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Regression equation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i="1" dirty="0"/>
              <a:t>R</a:t>
            </a:r>
            <a:r>
              <a:rPr lang="en-US" sz="2400" dirty="0"/>
              <a:t>-square and Adjusted </a:t>
            </a:r>
            <a:r>
              <a:rPr lang="en-US" sz="2400" i="1" dirty="0"/>
              <a:t>R</a:t>
            </a:r>
            <a:r>
              <a:rPr lang="en-US" sz="2400" dirty="0"/>
              <a:t>-square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Significance of regression parameters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2400" dirty="0"/>
              <a:t>	(standard errors or </a:t>
            </a:r>
            <a:r>
              <a:rPr lang="en-US" sz="2400" i="1" dirty="0"/>
              <a:t>t-</a:t>
            </a:r>
            <a:r>
              <a:rPr lang="en-US" sz="2400" dirty="0"/>
              <a:t>statistics of parameters)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sz="2400" dirty="0"/>
              <a:t>Significance of model (</a:t>
            </a:r>
            <a:r>
              <a:rPr lang="en-US" sz="2400" i="1" dirty="0"/>
              <a:t>F</a:t>
            </a:r>
            <a:r>
              <a:rPr lang="en-US" sz="2400" dirty="0"/>
              <a:t>-statistic)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80FF9-6387-ACFA-AF41-9726A9A4324B}"/>
              </a:ext>
            </a:extLst>
          </p:cNvPr>
          <p:cNvSpPr txBox="1"/>
          <p:nvPr/>
        </p:nvSpPr>
        <p:spPr>
          <a:xfrm>
            <a:off x="3692323" y="3429000"/>
            <a:ext cx="7072133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000" i="1" dirty="0"/>
              <a:t>Viscosity</a:t>
            </a:r>
            <a:r>
              <a:rPr lang="en-US" sz="2000" dirty="0"/>
              <a:t> = 1 566 + 7.62 </a:t>
            </a:r>
            <a:r>
              <a:rPr lang="en-US" sz="2000" i="1" dirty="0"/>
              <a:t>Temp</a:t>
            </a:r>
            <a:r>
              <a:rPr lang="en-US" sz="2000" dirty="0"/>
              <a:t> + 8.58 </a:t>
            </a:r>
            <a:r>
              <a:rPr lang="en-US" sz="2000" i="1" dirty="0"/>
              <a:t>Feed Rate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000" dirty="0"/>
          </a:p>
          <a:p>
            <a:pPr marL="342900" indent="-342900">
              <a:spcBef>
                <a:spcPts val="518"/>
              </a:spcBef>
              <a:buClr>
                <a:schemeClr val="dk1"/>
              </a:buClr>
              <a:buSzPct val="100000"/>
              <a:buNone/>
            </a:pPr>
            <a:r>
              <a:rPr lang="en-US" sz="2400" dirty="0"/>
              <a:t>Std. Error:		(61.6)		(0.618)		(2.439)</a:t>
            </a:r>
          </a:p>
          <a:p>
            <a:pPr marL="342900" indent="-342900">
              <a:spcBef>
                <a:spcPts val="518"/>
              </a:spcBef>
              <a:buClr>
                <a:schemeClr val="dk1"/>
              </a:buClr>
              <a:buSzPct val="100000"/>
              <a:buNone/>
            </a:pPr>
            <a:r>
              <a:rPr lang="en-US" sz="2400" i="1" dirty="0"/>
              <a:t>t</a:t>
            </a:r>
            <a:r>
              <a:rPr lang="en-US" sz="2400" dirty="0"/>
              <a:t>:					(25.43)		(12.32)		(3.52)</a:t>
            </a:r>
          </a:p>
          <a:p>
            <a:pPr marL="342900" indent="-342900">
              <a:spcBef>
                <a:spcPts val="518"/>
              </a:spcBef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= 92.7%		</a:t>
            </a:r>
            <a:r>
              <a:rPr lang="en-US" sz="2000" i="1" dirty="0"/>
              <a:t>Adj. R</a:t>
            </a:r>
            <a:r>
              <a:rPr lang="en-US" sz="2000" baseline="30000" dirty="0"/>
              <a:t>2</a:t>
            </a:r>
            <a:r>
              <a:rPr lang="en-US" sz="2000" dirty="0"/>
              <a:t> = 91.6%		</a:t>
            </a:r>
            <a:r>
              <a:rPr lang="en-US" sz="2000" i="1" dirty="0"/>
              <a:t>F </a:t>
            </a:r>
            <a:r>
              <a:rPr lang="en-US" sz="2000" dirty="0"/>
              <a:t>= 82.50</a:t>
            </a:r>
          </a:p>
          <a:p>
            <a:pPr marL="342900" indent="-34290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sz="2000" i="1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: Coefficient of Multiple Determination</a:t>
            </a:r>
            <a:r>
              <a:rPr lang="en-US" sz="2400" dirty="0"/>
              <a:t>		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"/>
          <p:cNvSpPr txBox="1">
            <a:spLocks noGrp="1"/>
          </p:cNvSpPr>
          <p:nvPr>
            <p:ph type="title"/>
          </p:nvPr>
        </p:nvSpPr>
        <p:spPr>
          <a:xfrm>
            <a:off x="358816" y="1054884"/>
            <a:ext cx="2743200" cy="4470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EXAMPLES</a:t>
            </a:r>
          </a:p>
        </p:txBody>
      </p:sp>
      <p:grpSp>
        <p:nvGrpSpPr>
          <p:cNvPr id="465" name="Google Shape;465;p34"/>
          <p:cNvGrpSpPr/>
          <p:nvPr/>
        </p:nvGrpSpPr>
        <p:grpSpPr>
          <a:xfrm>
            <a:off x="3961351" y="2132012"/>
            <a:ext cx="2667794" cy="2286794"/>
            <a:chOff x="1524000" y="2133600"/>
            <a:chExt cx="2667794" cy="2286794"/>
          </a:xfrm>
        </p:grpSpPr>
        <p:cxnSp>
          <p:nvCxnSpPr>
            <p:cNvPr id="466" name="Google Shape;466;p34"/>
            <p:cNvCxnSpPr/>
            <p:nvPr/>
          </p:nvCxnSpPr>
          <p:spPr>
            <a:xfrm rot="5400000">
              <a:off x="381794" y="3275806"/>
              <a:ext cx="2286000" cy="1588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7" name="Google Shape;467;p34"/>
            <p:cNvCxnSpPr/>
            <p:nvPr/>
          </p:nvCxnSpPr>
          <p:spPr>
            <a:xfrm>
              <a:off x="1524794" y="4418806"/>
              <a:ext cx="2667000" cy="1588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8" name="Google Shape;468;p34"/>
            <p:cNvCxnSpPr/>
            <p:nvPr/>
          </p:nvCxnSpPr>
          <p:spPr>
            <a:xfrm>
              <a:off x="1905794" y="2666206"/>
              <a:ext cx="1524000" cy="10668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9" name="Google Shape;469;p34"/>
            <p:cNvSpPr txBox="1"/>
            <p:nvPr/>
          </p:nvSpPr>
          <p:spPr>
            <a:xfrm>
              <a:off x="1790957" y="2449274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/>
            </a:p>
          </p:txBody>
        </p:sp>
        <p:sp>
          <p:nvSpPr>
            <p:cNvPr id="470" name="Google Shape;470;p34"/>
            <p:cNvSpPr txBox="1"/>
            <p:nvPr/>
          </p:nvSpPr>
          <p:spPr>
            <a:xfrm>
              <a:off x="2896394" y="3363674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/>
            </a:p>
          </p:txBody>
        </p:sp>
        <p:sp>
          <p:nvSpPr>
            <p:cNvPr id="471" name="Google Shape;471;p34"/>
            <p:cNvSpPr txBox="1"/>
            <p:nvPr/>
          </p:nvSpPr>
          <p:spPr>
            <a:xfrm>
              <a:off x="3277394" y="3439874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/>
            </a:p>
          </p:txBody>
        </p:sp>
        <p:sp>
          <p:nvSpPr>
            <p:cNvPr id="472" name="Google Shape;472;p34"/>
            <p:cNvSpPr txBox="1"/>
            <p:nvPr/>
          </p:nvSpPr>
          <p:spPr>
            <a:xfrm>
              <a:off x="2057400" y="373380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n-US" baseline="30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0.9701</a:t>
              </a:r>
              <a:endParaRPr dirty="0"/>
            </a:p>
          </p:txBody>
        </p:sp>
      </p:grpSp>
      <p:grpSp>
        <p:nvGrpSpPr>
          <p:cNvPr id="473" name="Google Shape;473;p34"/>
          <p:cNvGrpSpPr/>
          <p:nvPr/>
        </p:nvGrpSpPr>
        <p:grpSpPr>
          <a:xfrm>
            <a:off x="7999950" y="2054224"/>
            <a:ext cx="2667794" cy="2362994"/>
            <a:chOff x="5409406" y="2057400"/>
            <a:chExt cx="2667794" cy="2362994"/>
          </a:xfrm>
        </p:grpSpPr>
        <p:cxnSp>
          <p:nvCxnSpPr>
            <p:cNvPr id="474" name="Google Shape;474;p34"/>
            <p:cNvCxnSpPr/>
            <p:nvPr/>
          </p:nvCxnSpPr>
          <p:spPr>
            <a:xfrm rot="5400000">
              <a:off x="4267200" y="3275806"/>
              <a:ext cx="2286000" cy="1588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5" name="Google Shape;475;p34"/>
            <p:cNvCxnSpPr/>
            <p:nvPr/>
          </p:nvCxnSpPr>
          <p:spPr>
            <a:xfrm>
              <a:off x="5410200" y="4418806"/>
              <a:ext cx="2667000" cy="1588"/>
            </a:xfrm>
            <a:prstGeom prst="straightConnector1">
              <a:avLst/>
            </a:prstGeom>
            <a:noFill/>
            <a:ln w="2857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6" name="Google Shape;476;p34"/>
            <p:cNvCxnSpPr/>
            <p:nvPr/>
          </p:nvCxnSpPr>
          <p:spPr>
            <a:xfrm>
              <a:off x="5791200" y="2666206"/>
              <a:ext cx="1524000" cy="106680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7" name="Google Shape;477;p34"/>
            <p:cNvSpPr txBox="1"/>
            <p:nvPr/>
          </p:nvSpPr>
          <p:spPr>
            <a:xfrm>
              <a:off x="5638800" y="2286000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/>
            </a:p>
          </p:txBody>
        </p:sp>
        <p:sp>
          <p:nvSpPr>
            <p:cNvPr id="478" name="Google Shape;478;p34"/>
            <p:cNvSpPr txBox="1"/>
            <p:nvPr/>
          </p:nvSpPr>
          <p:spPr>
            <a:xfrm>
              <a:off x="7162800" y="36692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/>
            </a:p>
          </p:txBody>
        </p:sp>
        <p:sp>
          <p:nvSpPr>
            <p:cNvPr id="479" name="Google Shape;479;p34"/>
            <p:cNvSpPr txBox="1"/>
            <p:nvPr/>
          </p:nvSpPr>
          <p:spPr>
            <a:xfrm>
              <a:off x="5942806" y="3897868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r>
                <a:rPr lang="en-US" baseline="30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0.30</a:t>
              </a:r>
              <a:endParaRPr/>
            </a:p>
          </p:txBody>
        </p:sp>
        <p:sp>
          <p:nvSpPr>
            <p:cNvPr id="480" name="Google Shape;480;p34"/>
            <p:cNvSpPr txBox="1"/>
            <p:nvPr/>
          </p:nvSpPr>
          <p:spPr>
            <a:xfrm>
              <a:off x="5791200" y="32882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/>
            </a:p>
          </p:txBody>
        </p:sp>
        <p:sp>
          <p:nvSpPr>
            <p:cNvPr id="481" name="Google Shape;481;p34"/>
            <p:cNvSpPr txBox="1"/>
            <p:nvPr/>
          </p:nvSpPr>
          <p:spPr>
            <a:xfrm>
              <a:off x="6096000" y="2057400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/>
            </a:p>
          </p:txBody>
        </p:sp>
        <p:sp>
          <p:nvSpPr>
            <p:cNvPr id="482" name="Google Shape;482;p34"/>
            <p:cNvSpPr txBox="1"/>
            <p:nvPr/>
          </p:nvSpPr>
          <p:spPr>
            <a:xfrm>
              <a:off x="6248400" y="313586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</a:t>
              </a:r>
              <a:endParaRPr dirty="0"/>
            </a:p>
          </p:txBody>
        </p:sp>
      </p:grpSp>
      <p:sp>
        <p:nvSpPr>
          <p:cNvPr id="483" name="Google Shape;483;p34"/>
          <p:cNvSpPr txBox="1"/>
          <p:nvPr/>
        </p:nvSpPr>
        <p:spPr>
          <a:xfrm>
            <a:off x="3669174" y="4725440"/>
            <a:ext cx="3657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few number of points</a:t>
            </a:r>
            <a:endParaRPr dirty="0"/>
          </a:p>
        </p:txBody>
      </p:sp>
      <p:sp>
        <p:nvSpPr>
          <p:cNvPr id="484" name="Google Shape;484;p34"/>
          <p:cNvSpPr txBox="1"/>
          <p:nvPr/>
        </p:nvSpPr>
        <p:spPr>
          <a:xfrm>
            <a:off x="7620000" y="4696127"/>
            <a:ext cx="3657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few number of points</a:t>
            </a:r>
            <a:endParaRPr dirty="0"/>
          </a:p>
          <a:p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dispersion of values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"/>
          <p:cNvSpPr txBox="1">
            <a:spLocks noGrp="1"/>
          </p:cNvSpPr>
          <p:nvPr>
            <p:ph type="title"/>
          </p:nvPr>
        </p:nvSpPr>
        <p:spPr>
          <a:xfrm>
            <a:off x="0" y="1157468"/>
            <a:ext cx="3414532" cy="46298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EXPLANATION OF DATA </a:t>
            </a:r>
            <a:br>
              <a:rPr lang="en-US" sz="3200" dirty="0"/>
            </a:br>
            <a:r>
              <a:rPr lang="en-US" sz="3200" dirty="0"/>
              <a:t>AND RESULTS</a:t>
            </a:r>
          </a:p>
        </p:txBody>
      </p:sp>
      <p:sp>
        <p:nvSpPr>
          <p:cNvPr id="490" name="Google Shape;490;p35"/>
          <p:cNvSpPr txBox="1">
            <a:spLocks noGrp="1"/>
          </p:cNvSpPr>
          <p:nvPr>
            <p:ph type="body" idx="1"/>
          </p:nvPr>
        </p:nvSpPr>
        <p:spPr>
          <a:xfrm>
            <a:off x="3622876" y="1496291"/>
            <a:ext cx="7951808" cy="46298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800" i="1" dirty="0"/>
              <a:t>Explanation</a:t>
            </a:r>
            <a:r>
              <a:rPr lang="en-US" sz="2800" dirty="0"/>
              <a:t> of data and results is a scientific necessity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800" dirty="0"/>
              <a:t>Researcher must give acceptable explanation of variation of experimental data within and between experiments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800" b="1" i="1" dirty="0"/>
              <a:t>Quantitative explanation</a:t>
            </a:r>
            <a:r>
              <a:rPr lang="en-US" sz="2800" dirty="0"/>
              <a:t> requires mathematical and/ or statistical modeling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2800" b="1" i="1" dirty="0"/>
              <a:t>Qualitative explanation</a:t>
            </a:r>
            <a:r>
              <a:rPr lang="en-US" sz="2800" dirty="0"/>
              <a:t> is logical reasoning of cause-effect relationships among variables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450336" y="731520"/>
            <a:ext cx="8570976" cy="58518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600"/>
            </a:pPr>
            <a:r>
              <a:rPr lang="en-US" sz="2800" dirty="0"/>
              <a:t>Experimental setup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Specifications of machines, materials, and instruments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Response variables, Control variables, Nuisance variables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Factor levels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Type of design and reason for its choice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Blocking and replicates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Procedure of conducting experiments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Safety procedures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Ethical considerations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Duration </a:t>
            </a:r>
            <a:endParaRPr sz="2800" dirty="0"/>
          </a:p>
          <a:p>
            <a:pPr>
              <a:spcBef>
                <a:spcPts val="520"/>
              </a:spcBef>
              <a:buClr>
                <a:schemeClr val="dk1"/>
              </a:buClr>
              <a:buSzPts val="2600"/>
            </a:pPr>
            <a:r>
              <a:rPr lang="en-US" sz="2800" dirty="0"/>
              <a:t>Any special feature</a:t>
            </a:r>
            <a:endParaRPr sz="28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268224" y="1072896"/>
            <a:ext cx="2987040" cy="47426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DETAILS OF EXPERIMENT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6AD3-8D9E-82CC-2B60-0AC7C84F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1123837"/>
            <a:ext cx="3299484" cy="4601183"/>
          </a:xfrm>
        </p:spPr>
        <p:txBody>
          <a:bodyPr>
            <a:normAutofit/>
          </a:bodyPr>
          <a:lstStyle/>
          <a:p>
            <a:r>
              <a:rPr lang="en-US" sz="3200" dirty="0"/>
              <a:t>VALIDATION OF EXPERIMENTAL RESULTS 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A30C1-E50A-B9EB-B951-BE8F9887F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dirty="0"/>
              <a:t>INTERNAL</a:t>
            </a:r>
            <a:r>
              <a:rPr lang="en-US" sz="2800" i="1" dirty="0"/>
              <a:t> </a:t>
            </a:r>
            <a:r>
              <a:rPr lang="en-US" sz="2800" dirty="0"/>
              <a:t>VALIDATION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EBAF7-818B-C869-A35B-A29DF3A299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Checks for inconsistency or contradiction in data and results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000" dirty="0"/>
              <a:t>Presence of inconsistency or contradiction indicates that experiment had not been carried out in scientific and well-planned manner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4A7C1-E082-DF2F-FD67-3AFD7591A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dirty="0"/>
              <a:t>EXTERNAL VALIDATION</a:t>
            </a: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FE95B-54C6-F2E5-CE3F-2DE27978A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686772" cy="446986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Checks for matching of results with those obtained by others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In case of mismatch, credible explanation must be given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If researcher’s test conditions are different from those of other researchers, results may not match, but they should be plausible and explainable</a:t>
            </a:r>
          </a:p>
        </p:txBody>
      </p:sp>
    </p:spTree>
    <p:extLst>
      <p:ext uri="{BB962C8B-B14F-4D97-AF65-F5344CB8AC3E}">
        <p14:creationId xmlns:p14="http://schemas.microsoft.com/office/powerpoint/2010/main" val="46731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>
            <a:spLocks noGrp="1"/>
          </p:cNvSpPr>
          <p:nvPr>
            <p:ph type="title"/>
          </p:nvPr>
        </p:nvSpPr>
        <p:spPr>
          <a:xfrm>
            <a:off x="-1" y="1018572"/>
            <a:ext cx="3553427" cy="46877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3200" dirty="0"/>
              <a:t>INTERPRETATION OF EXPERIMENTAL RESULTS </a:t>
            </a:r>
          </a:p>
        </p:txBody>
      </p:sp>
      <p:sp>
        <p:nvSpPr>
          <p:cNvPr id="514" name="Google Shape;514;p39"/>
          <p:cNvSpPr txBox="1">
            <a:spLocks noGrp="1"/>
          </p:cNvSpPr>
          <p:nvPr>
            <p:ph type="body" idx="1"/>
          </p:nvPr>
        </p:nvSpPr>
        <p:spPr>
          <a:xfrm>
            <a:off x="3553427" y="1284791"/>
            <a:ext cx="7951807" cy="48413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Char char="•"/>
            </a:pPr>
            <a:r>
              <a:rPr lang="en-US" sz="2800" b="1" i="1" dirty="0"/>
              <a:t>Theoretical interpretations</a:t>
            </a:r>
            <a:r>
              <a:rPr lang="en-US" sz="2800" dirty="0"/>
              <a:t> bring out latent relationships among factors and prognosticate likely effect of changes in factor settings on figures of merit 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Char char="•"/>
            </a:pPr>
            <a:r>
              <a:rPr lang="en-US" sz="2800" b="1" i="1" dirty="0"/>
              <a:t>Practical interpretations</a:t>
            </a:r>
            <a:r>
              <a:rPr lang="en-US" sz="2800" dirty="0"/>
              <a:t> highlight possible ways results can be used in practice to develop new materials, products, or processes, find optimum factor settings, or achieve improvement in performance in existing process or product</a:t>
            </a:r>
            <a:endParaRPr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"/>
          <p:cNvSpPr txBox="1">
            <a:spLocks noGrp="1"/>
          </p:cNvSpPr>
          <p:nvPr>
            <p:ph type="title"/>
          </p:nvPr>
        </p:nvSpPr>
        <p:spPr>
          <a:xfrm>
            <a:off x="150472" y="949124"/>
            <a:ext cx="3183038" cy="49655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2800" dirty="0"/>
              <a:t>GENERALIZATION OF EXPERIMENTAL RESULTS</a:t>
            </a:r>
          </a:p>
        </p:txBody>
      </p:sp>
      <p:sp>
        <p:nvSpPr>
          <p:cNvPr id="520" name="Google Shape;520;p40"/>
          <p:cNvSpPr txBox="1">
            <a:spLocks noGrp="1"/>
          </p:cNvSpPr>
          <p:nvPr>
            <p:ph type="body" idx="1"/>
          </p:nvPr>
        </p:nvSpPr>
        <p:spPr>
          <a:xfrm>
            <a:off x="3599726" y="1481558"/>
            <a:ext cx="7893936" cy="50716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Experiments are carried out in specific experimental setting  </a:t>
            </a:r>
            <a:endParaRPr sz="2800"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Results should be general enough to be of interest to other researchers in the field </a:t>
            </a:r>
            <a:endParaRPr sz="2800"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Setting of objectives of experiment, choosing variables and their settings, using measurement system with high capability, and analyzing and interpreting results properly hold key to generalization</a:t>
            </a:r>
            <a:endParaRPr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F13-3572-5E56-7B97-95902775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473" y="1123837"/>
            <a:ext cx="7523544" cy="4601183"/>
          </a:xfrm>
        </p:spPr>
        <p:txBody>
          <a:bodyPr>
            <a:normAutofit/>
          </a:bodyPr>
          <a:lstStyle/>
          <a:p>
            <a:pPr algn="l"/>
            <a:r>
              <a:rPr lang="en-IN" sz="6000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87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04800" y="1097280"/>
            <a:ext cx="2828544" cy="45476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br>
              <a:rPr lang="en-US" b="1" dirty="0"/>
            </a:br>
            <a:r>
              <a:rPr lang="en-US" dirty="0"/>
              <a:t>MATERIALS</a:t>
            </a:r>
            <a:br>
              <a:rPr lang="en-US" b="1" dirty="0"/>
            </a:br>
            <a:endParaRPr lang="en-US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3596640" y="1304544"/>
            <a:ext cx="7900416" cy="4669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Give technical specifications, quantities, and source (or method of preparation)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Give brand name and manufacture and even distributor’s name, if material is non-standard one, not readily available in market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In case of specially procured or proprietary materials, give pertinent physical and chemical properties (rather than trade name)</a:t>
            </a:r>
            <a:endParaRPr sz="2400" dirty="0"/>
          </a:p>
          <a:p>
            <a:pPr marL="342900" indent="-342900">
              <a:lnSpc>
                <a:spcPct val="100000"/>
              </a:lnSpc>
              <a:spcBef>
                <a:spcPts val="496"/>
              </a:spcBef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If subjects are used, give total number of subjects, how they were selected, details of sex, age, profession, etc.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280416" y="1194816"/>
            <a:ext cx="2865120" cy="46451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br>
              <a:rPr lang="en-US" b="1" dirty="0"/>
            </a:br>
            <a:r>
              <a:rPr lang="en-US" dirty="0"/>
              <a:t>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596640" y="1600200"/>
            <a:ext cx="7949184" cy="37642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Cite reference for methods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If techniques are widely familiar, use only their names, and give references if necessary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Any modification to technique should be explained, unless modification is trivial</a:t>
            </a:r>
            <a:endParaRPr sz="2800" dirty="0"/>
          </a:p>
          <a:p>
            <a:pPr marL="342900" indent="-34290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Give details of unusual experimental designs or statistical methods</a:t>
            </a:r>
            <a:endParaRPr sz="2800" dirty="0"/>
          </a:p>
          <a:p>
            <a:pPr marL="342900" indent="-154940">
              <a:lnSpc>
                <a:spcPct val="100000"/>
              </a:lnSpc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0" y="1133856"/>
            <a:ext cx="3413760" cy="45232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2800" dirty="0"/>
              <a:t>BASIC </a:t>
            </a:r>
            <a:br>
              <a:rPr lang="en-US" sz="2800" dirty="0"/>
            </a:br>
            <a:r>
              <a:rPr lang="en-US" sz="2800" dirty="0"/>
              <a:t>PRINCIPLES OF EXPERIMENTATION</a:t>
            </a:r>
            <a:endParaRPr sz="2800"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596640" y="1011936"/>
            <a:ext cx="7632192" cy="48768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800" dirty="0"/>
              <a:t>Randomization: Random number properties –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  <a:buAutoNum type="alphaLcPeriod"/>
            </a:pPr>
            <a:r>
              <a:rPr lang="en-US" sz="2800" dirty="0"/>
              <a:t>uniform distribution,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  <a:buAutoNum type="alphaLcPeriod"/>
            </a:pPr>
            <a:r>
              <a:rPr lang="en-US" sz="2800" dirty="0"/>
              <a:t>(0, 1),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  <a:buAutoNum type="alphaLcPeriod"/>
            </a:pPr>
            <a:r>
              <a:rPr lang="en-US" sz="2800" dirty="0"/>
              <a:t>no correlation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sz="2800" dirty="0"/>
              <a:t>Multiplicative congruential technique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800" dirty="0"/>
              <a:t>Replication: to find extent of data variation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800" dirty="0"/>
              <a:t>Blocking: effect of known nuisance variable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0" y="1327696"/>
            <a:ext cx="3450336" cy="43293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800" dirty="0"/>
              <a:t>BASIC </a:t>
            </a:r>
            <a:br>
              <a:rPr lang="en-US" sz="2800" dirty="0"/>
            </a:br>
            <a:r>
              <a:rPr lang="en-US" sz="2800" dirty="0"/>
              <a:t>PRINCIPLES OF EXPERIMENTATION</a:t>
            </a:r>
            <a:endParaRPr lang="en-US" sz="2400" dirty="0"/>
          </a:p>
        </p:txBody>
      </p:sp>
      <p:sp>
        <p:nvSpPr>
          <p:cNvPr id="92" name="Google Shape;92;p14"/>
          <p:cNvSpPr/>
          <p:nvPr/>
        </p:nvSpPr>
        <p:spPr>
          <a:xfrm>
            <a:off x="6057900" y="1308715"/>
            <a:ext cx="2133600" cy="990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4324350" y="1676717"/>
            <a:ext cx="1600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8324850" y="1622976"/>
            <a:ext cx="1600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210050" y="2044005"/>
            <a:ext cx="18288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Current (A)</a:t>
            </a:r>
            <a:endParaRPr sz="2000" dirty="0">
              <a:latin typeface="Candara" panose="020E0502030303020204" pitchFamily="34" charset="0"/>
            </a:endParaRP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 A</a:t>
            </a:r>
            <a:endParaRPr sz="2000" dirty="0">
              <a:latin typeface="Candara" panose="020E0502030303020204" pitchFamily="34" charset="0"/>
            </a:endParaRP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12 A</a:t>
            </a:r>
            <a:endParaRPr sz="2000" dirty="0">
              <a:latin typeface="Candara" panose="020E0502030303020204" pitchFamily="34" charset="0"/>
            </a:endParaRP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15 A</a:t>
            </a:r>
            <a:endParaRPr sz="2000" dirty="0">
              <a:latin typeface="Candara" panose="020E0502030303020204" pitchFamily="34" charset="0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191500" y="2044005"/>
            <a:ext cx="182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Torque (N m)</a:t>
            </a:r>
            <a:endParaRPr sz="2000" dirty="0">
              <a:latin typeface="Candara" panose="020E0502030303020204" pitchFamily="34" charset="0"/>
            </a:endParaRPr>
          </a:p>
        </p:txBody>
      </p:sp>
      <p:graphicFrame>
        <p:nvGraphicFramePr>
          <p:cNvPr id="97" name="Google Shape;97;p14"/>
          <p:cNvGraphicFramePr/>
          <p:nvPr>
            <p:extLst>
              <p:ext uri="{D42A27DB-BD31-4B8C-83A1-F6EECF244321}">
                <p14:modId xmlns:p14="http://schemas.microsoft.com/office/powerpoint/2010/main" val="544222931"/>
              </p:ext>
            </p:extLst>
          </p:nvPr>
        </p:nvGraphicFramePr>
        <p:xfrm>
          <a:off x="4008120" y="3507407"/>
          <a:ext cx="6431280" cy="27533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7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34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 panose="020E0502030303020204" pitchFamily="34" charset="0"/>
                        </a:rPr>
                        <a:t>I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 panose="020E0502030303020204" pitchFamily="34" charset="0"/>
                        </a:rPr>
                        <a:t>II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ndara" panose="020E0502030303020204" pitchFamily="34" charset="0"/>
                        </a:rPr>
                        <a:t>III</a:t>
                      </a:r>
                      <a:endParaRPr sz="240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9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10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12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15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500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550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510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540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485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Candara" panose="020E0502030303020204" pitchFamily="34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560</a:t>
                      </a:r>
                      <a:endParaRPr sz="2400" dirty="0">
                        <a:latin typeface="Candara" panose="020E0502030303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8" name="Google Shape;98;p14"/>
          <p:cNvSpPr/>
          <p:nvPr/>
        </p:nvSpPr>
        <p:spPr>
          <a:xfrm>
            <a:off x="6995160" y="235903"/>
            <a:ext cx="228600" cy="89112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04800" y="1182624"/>
            <a:ext cx="2889504" cy="4425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ANALYSIS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RESULTS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694176" y="1600201"/>
            <a:ext cx="78150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609600" indent="-60960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2800" dirty="0"/>
              <a:t>Most popular forms of data analysis:</a:t>
            </a:r>
            <a:endParaRPr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Graphical presentation</a:t>
            </a:r>
            <a:endParaRPr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Tabular presentation</a:t>
            </a:r>
            <a:endParaRPr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Descriptive statistical analysis of data</a:t>
            </a:r>
            <a:endParaRPr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Tests of hypotheses</a:t>
            </a:r>
            <a:endParaRPr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Analysis of variance</a:t>
            </a:r>
            <a:endParaRPr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Response Surface Methodology</a:t>
            </a:r>
            <a:endParaRPr dirty="0"/>
          </a:p>
          <a:p>
            <a:pPr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/>
              <a:t>Regression analysis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1"/>
          <p:cNvGrpSpPr/>
          <p:nvPr/>
        </p:nvGrpSpPr>
        <p:grpSpPr>
          <a:xfrm>
            <a:off x="3973514" y="97536"/>
            <a:ext cx="7547926" cy="6632448"/>
            <a:chOff x="919" y="0"/>
            <a:chExt cx="4361" cy="4304"/>
          </a:xfrm>
        </p:grpSpPr>
        <p:cxnSp>
          <p:nvCxnSpPr>
            <p:cNvPr id="140" name="Google Shape;140;p21"/>
            <p:cNvCxnSpPr/>
            <p:nvPr/>
          </p:nvCxnSpPr>
          <p:spPr>
            <a:xfrm>
              <a:off x="1931" y="94"/>
              <a:ext cx="0" cy="134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1933" y="1440"/>
              <a:ext cx="1995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1"/>
            <p:cNvCxnSpPr/>
            <p:nvPr/>
          </p:nvCxnSpPr>
          <p:spPr>
            <a:xfrm>
              <a:off x="1933" y="93"/>
              <a:ext cx="11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1"/>
            <p:cNvCxnSpPr/>
            <p:nvPr/>
          </p:nvCxnSpPr>
          <p:spPr>
            <a:xfrm>
              <a:off x="1933" y="543"/>
              <a:ext cx="11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1933" y="993"/>
              <a:ext cx="11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21"/>
            <p:cNvCxnSpPr/>
            <p:nvPr/>
          </p:nvCxnSpPr>
          <p:spPr>
            <a:xfrm rot="10800000">
              <a:off x="2595" y="1395"/>
              <a:ext cx="0" cy="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21"/>
            <p:cNvCxnSpPr/>
            <p:nvPr/>
          </p:nvCxnSpPr>
          <p:spPr>
            <a:xfrm rot="10800000">
              <a:off x="3266" y="1395"/>
              <a:ext cx="0" cy="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21"/>
            <p:cNvCxnSpPr/>
            <p:nvPr/>
          </p:nvCxnSpPr>
          <p:spPr>
            <a:xfrm rot="10800000">
              <a:off x="3933" y="1395"/>
              <a:ext cx="0" cy="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1"/>
            <p:cNvCxnSpPr/>
            <p:nvPr/>
          </p:nvCxnSpPr>
          <p:spPr>
            <a:xfrm rot="10800000">
              <a:off x="2259" y="1395"/>
              <a:ext cx="0" cy="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1"/>
            <p:cNvCxnSpPr/>
            <p:nvPr/>
          </p:nvCxnSpPr>
          <p:spPr>
            <a:xfrm rot="10800000">
              <a:off x="2930" y="1395"/>
              <a:ext cx="0" cy="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1"/>
            <p:cNvCxnSpPr/>
            <p:nvPr/>
          </p:nvCxnSpPr>
          <p:spPr>
            <a:xfrm rot="10800000">
              <a:off x="3597" y="1395"/>
              <a:ext cx="0" cy="4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" name="Google Shape;151;p21"/>
            <p:cNvSpPr/>
            <p:nvPr/>
          </p:nvSpPr>
          <p:spPr>
            <a:xfrm rot="10800000" flipH="1">
              <a:off x="2237" y="1080"/>
              <a:ext cx="42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 rot="10800000" flipH="1">
              <a:off x="2576" y="872"/>
              <a:ext cx="42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 rot="10800000" flipH="1">
              <a:off x="2912" y="528"/>
              <a:ext cx="43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 rot="10800000" flipH="1">
              <a:off x="3580" y="1088"/>
              <a:ext cx="43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 rot="10800000" flipH="1">
              <a:off x="2237" y="752"/>
              <a:ext cx="42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 rot="10800000" flipH="1">
              <a:off x="2576" y="584"/>
              <a:ext cx="42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 rot="10800000" flipH="1">
              <a:off x="2912" y="760"/>
              <a:ext cx="43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 rot="10800000" flipH="1">
              <a:off x="3580" y="752"/>
              <a:ext cx="43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485" y="886"/>
              <a:ext cx="226" cy="146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822" y="541"/>
              <a:ext cx="226" cy="128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2488" y="598"/>
              <a:ext cx="226" cy="29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2143" y="886"/>
              <a:ext cx="226" cy="206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" name="Google Shape;163;p21"/>
            <p:cNvCxnSpPr/>
            <p:nvPr/>
          </p:nvCxnSpPr>
          <p:spPr>
            <a:xfrm>
              <a:off x="2143" y="1035"/>
              <a:ext cx="22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21"/>
            <p:cNvCxnSpPr/>
            <p:nvPr/>
          </p:nvCxnSpPr>
          <p:spPr>
            <a:xfrm>
              <a:off x="2488" y="648"/>
              <a:ext cx="223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21"/>
            <p:cNvCxnSpPr/>
            <p:nvPr/>
          </p:nvCxnSpPr>
          <p:spPr>
            <a:xfrm>
              <a:off x="2823" y="633"/>
              <a:ext cx="223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3489" y="924"/>
              <a:ext cx="22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2259" y="765"/>
              <a:ext cx="0" cy="123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2930" y="669"/>
              <a:ext cx="0" cy="123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21"/>
            <p:cNvSpPr/>
            <p:nvPr/>
          </p:nvSpPr>
          <p:spPr>
            <a:xfrm rot="10800000" flipH="1">
              <a:off x="3246" y="259"/>
              <a:ext cx="43" cy="31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rot="10800000" flipH="1">
              <a:off x="3246" y="550"/>
              <a:ext cx="43" cy="3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151" y="336"/>
              <a:ext cx="226" cy="23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Google Shape;172;p21"/>
            <p:cNvCxnSpPr/>
            <p:nvPr/>
          </p:nvCxnSpPr>
          <p:spPr>
            <a:xfrm>
              <a:off x="3154" y="416"/>
              <a:ext cx="228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1"/>
            <p:cNvCxnSpPr/>
            <p:nvPr/>
          </p:nvCxnSpPr>
          <p:spPr>
            <a:xfrm>
              <a:off x="3265" y="274"/>
              <a:ext cx="0" cy="68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3601" y="765"/>
              <a:ext cx="0" cy="123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3601" y="1032"/>
              <a:ext cx="0" cy="63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21"/>
            <p:cNvSpPr txBox="1"/>
            <p:nvPr/>
          </p:nvSpPr>
          <p:spPr>
            <a:xfrm>
              <a:off x="1766" y="1470"/>
              <a:ext cx="32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10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2097" y="1470"/>
              <a:ext cx="32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15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2433" y="1470"/>
              <a:ext cx="32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20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2764" y="1470"/>
              <a:ext cx="32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25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3104" y="1470"/>
              <a:ext cx="32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30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3435" y="1470"/>
              <a:ext cx="32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35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3770" y="1470"/>
              <a:ext cx="32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40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1537" y="1386"/>
              <a:ext cx="32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0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1537" y="42"/>
              <a:ext cx="32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30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1537" y="939"/>
              <a:ext cx="32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10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1537" y="495"/>
              <a:ext cx="324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20</a:t>
              </a:r>
              <a:endParaRPr sz="160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1152" y="0"/>
              <a:ext cx="498" cy="1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endParaRPr sz="1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  <a:p>
              <a:pPr algn="ctr"/>
              <a:endParaRPr sz="1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  <a:p>
              <a:pPr algn="ctr"/>
              <a:endParaRPr sz="1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  <a:p>
              <a:pPr algn="ctr"/>
              <a:endParaRPr sz="1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  <a:p>
              <a:pPr algn="ctr"/>
              <a:r>
                <a:rPr lang="en-US" sz="1600" dirty="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Tensile Strength, kg/cm</a:t>
              </a:r>
              <a:r>
                <a:rPr lang="en-US" sz="1600" baseline="30000" dirty="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2</a:t>
              </a:r>
              <a:endParaRPr sz="1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2043" y="1689"/>
              <a:ext cx="1773" cy="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Cotton Weight Percentage</a:t>
              </a:r>
              <a:endParaRPr sz="1600">
                <a:latin typeface="Candara" panose="020E0502030303020204" pitchFamily="34" charset="0"/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937" y="1824"/>
              <a:ext cx="4343" cy="2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rPr>
                <a:t> Box Plots of Tensile Strength Versus Cotton Weight Percentage</a:t>
              </a:r>
              <a:endParaRPr sz="1600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" name="Google Shape;190;p21"/>
            <p:cNvGrpSpPr/>
            <p:nvPr/>
          </p:nvGrpSpPr>
          <p:grpSpPr>
            <a:xfrm>
              <a:off x="919" y="2160"/>
              <a:ext cx="4343" cy="2144"/>
              <a:chOff x="2300" y="7545"/>
              <a:chExt cx="7280" cy="5360"/>
            </a:xfrm>
          </p:grpSpPr>
          <p:cxnSp>
            <p:nvCxnSpPr>
              <p:cNvPr id="191" name="Google Shape;191;p21"/>
              <p:cNvCxnSpPr/>
              <p:nvPr/>
            </p:nvCxnSpPr>
            <p:spPr>
              <a:xfrm>
                <a:off x="3965" y="7780"/>
                <a:ext cx="0" cy="3364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21"/>
              <p:cNvCxnSpPr/>
              <p:nvPr/>
            </p:nvCxnSpPr>
            <p:spPr>
              <a:xfrm>
                <a:off x="3968" y="11145"/>
                <a:ext cx="334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21"/>
              <p:cNvCxnSpPr/>
              <p:nvPr/>
            </p:nvCxnSpPr>
            <p:spPr>
              <a:xfrm>
                <a:off x="3968" y="7778"/>
                <a:ext cx="18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21"/>
              <p:cNvCxnSpPr/>
              <p:nvPr/>
            </p:nvCxnSpPr>
            <p:spPr>
              <a:xfrm>
                <a:off x="3968" y="8903"/>
                <a:ext cx="18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21"/>
              <p:cNvCxnSpPr/>
              <p:nvPr/>
            </p:nvCxnSpPr>
            <p:spPr>
              <a:xfrm>
                <a:off x="3968" y="10028"/>
                <a:ext cx="18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21"/>
              <p:cNvCxnSpPr/>
              <p:nvPr/>
            </p:nvCxnSpPr>
            <p:spPr>
              <a:xfrm rot="10800000">
                <a:off x="5078" y="11033"/>
                <a:ext cx="0" cy="1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21"/>
              <p:cNvCxnSpPr/>
              <p:nvPr/>
            </p:nvCxnSpPr>
            <p:spPr>
              <a:xfrm rot="10800000">
                <a:off x="6203" y="11033"/>
                <a:ext cx="0" cy="1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21"/>
              <p:cNvCxnSpPr/>
              <p:nvPr/>
            </p:nvCxnSpPr>
            <p:spPr>
              <a:xfrm rot="10800000">
                <a:off x="7321" y="11033"/>
                <a:ext cx="0" cy="1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21"/>
              <p:cNvCxnSpPr/>
              <p:nvPr/>
            </p:nvCxnSpPr>
            <p:spPr>
              <a:xfrm rot="10800000">
                <a:off x="4515" y="11033"/>
                <a:ext cx="0" cy="1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21"/>
              <p:cNvCxnSpPr/>
              <p:nvPr/>
            </p:nvCxnSpPr>
            <p:spPr>
              <a:xfrm rot="10800000">
                <a:off x="5640" y="11033"/>
                <a:ext cx="0" cy="1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21"/>
              <p:cNvCxnSpPr/>
              <p:nvPr/>
            </p:nvCxnSpPr>
            <p:spPr>
              <a:xfrm rot="10800000">
                <a:off x="6758" y="11033"/>
                <a:ext cx="0" cy="1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2" name="Google Shape;202;p21"/>
              <p:cNvSpPr/>
              <p:nvPr/>
            </p:nvSpPr>
            <p:spPr>
              <a:xfrm rot="10800000" flipH="1">
                <a:off x="4425" y="1024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 rot="10800000" flipH="1">
                <a:off x="6730" y="1026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1"/>
              <p:cNvSpPr/>
              <p:nvPr/>
            </p:nvSpPr>
            <p:spPr>
              <a:xfrm rot="10800000" flipH="1">
                <a:off x="4478" y="942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1"/>
              <p:cNvSpPr/>
              <p:nvPr/>
            </p:nvSpPr>
            <p:spPr>
              <a:xfrm rot="10800000" flipH="1">
                <a:off x="5610" y="944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1"/>
              <p:cNvSpPr/>
              <p:nvPr/>
            </p:nvSpPr>
            <p:spPr>
              <a:xfrm rot="10800000" flipH="1">
                <a:off x="6730" y="9493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1"/>
              <p:cNvSpPr/>
              <p:nvPr/>
            </p:nvSpPr>
            <p:spPr>
              <a:xfrm rot="10800000" flipH="1">
                <a:off x="6170" y="8193"/>
                <a:ext cx="71" cy="77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1"/>
              <p:cNvSpPr txBox="1"/>
              <p:nvPr/>
            </p:nvSpPr>
            <p:spPr>
              <a:xfrm>
                <a:off x="3688" y="11221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10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1"/>
              <p:cNvSpPr txBox="1"/>
              <p:nvPr/>
            </p:nvSpPr>
            <p:spPr>
              <a:xfrm>
                <a:off x="4243" y="11221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15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1"/>
              <p:cNvSpPr txBox="1"/>
              <p:nvPr/>
            </p:nvSpPr>
            <p:spPr>
              <a:xfrm>
                <a:off x="4806" y="11221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20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1"/>
              <p:cNvSpPr txBox="1"/>
              <p:nvPr/>
            </p:nvSpPr>
            <p:spPr>
              <a:xfrm>
                <a:off x="5361" y="11221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25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1"/>
              <p:cNvSpPr txBox="1"/>
              <p:nvPr/>
            </p:nvSpPr>
            <p:spPr>
              <a:xfrm>
                <a:off x="5931" y="11221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30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1"/>
              <p:cNvSpPr txBox="1"/>
              <p:nvPr/>
            </p:nvSpPr>
            <p:spPr>
              <a:xfrm>
                <a:off x="6486" y="11221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35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1"/>
              <p:cNvSpPr txBox="1"/>
              <p:nvPr/>
            </p:nvSpPr>
            <p:spPr>
              <a:xfrm>
                <a:off x="7048" y="11221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40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1"/>
              <p:cNvSpPr txBox="1"/>
              <p:nvPr/>
            </p:nvSpPr>
            <p:spPr>
              <a:xfrm>
                <a:off x="3305" y="11011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0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1"/>
              <p:cNvSpPr txBox="1"/>
              <p:nvPr/>
            </p:nvSpPr>
            <p:spPr>
              <a:xfrm>
                <a:off x="3305" y="7650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30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1"/>
              <p:cNvSpPr txBox="1"/>
              <p:nvPr/>
            </p:nvSpPr>
            <p:spPr>
              <a:xfrm>
                <a:off x="3305" y="9893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10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1"/>
              <p:cNvSpPr txBox="1"/>
              <p:nvPr/>
            </p:nvSpPr>
            <p:spPr>
              <a:xfrm>
                <a:off x="3305" y="8782"/>
                <a:ext cx="542" cy="4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20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21"/>
              <p:cNvSpPr txBox="1"/>
              <p:nvPr/>
            </p:nvSpPr>
            <p:spPr>
              <a:xfrm>
                <a:off x="2769" y="7545"/>
                <a:ext cx="725" cy="38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  <a:p>
                <a:pPr algn="ctr"/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  <a:p>
                <a:pPr algn="ctr"/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  <a:p>
                <a:pPr algn="ctr"/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Tensile Strength, kg/cm</a:t>
                </a:r>
                <a:r>
                  <a:rPr lang="en-US" sz="1600" baseline="300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2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1"/>
              <p:cNvSpPr txBox="1"/>
              <p:nvPr/>
            </p:nvSpPr>
            <p:spPr>
              <a:xfrm>
                <a:off x="4153" y="11768"/>
                <a:ext cx="2972" cy="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Cotton Weight Percentage</a:t>
                </a:r>
                <a:endParaRPr sz="1600">
                  <a:latin typeface="Candara" panose="020E0502030303020204" pitchFamily="34" charset="0"/>
                </a:endParaRPr>
              </a:p>
            </p:txBody>
          </p:sp>
          <p:sp>
            <p:nvSpPr>
              <p:cNvPr id="221" name="Google Shape;221;p21"/>
              <p:cNvSpPr txBox="1"/>
              <p:nvPr/>
            </p:nvSpPr>
            <p:spPr>
              <a:xfrm>
                <a:off x="2300" y="12225"/>
                <a:ext cx="7280" cy="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chemeClr val="dk1"/>
                    </a:solidFill>
                    <a:latin typeface="Candara" panose="020E0502030303020204" pitchFamily="34" charset="0"/>
                    <a:ea typeface="Calibri"/>
                    <a:cs typeface="Calibri"/>
                    <a:sym typeface="Calibri"/>
                  </a:rPr>
                  <a:t>Scatter Diagram of Tensile Strength Versus Cotton Weight Percentage</a:t>
                </a:r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 rot="10800000" flipH="1">
                <a:off x="4478" y="972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 rot="10800000" flipH="1">
                <a:off x="4553" y="1024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1"/>
              <p:cNvSpPr/>
              <p:nvPr/>
            </p:nvSpPr>
            <p:spPr>
              <a:xfrm rot="10800000" flipH="1">
                <a:off x="4478" y="9823"/>
                <a:ext cx="71" cy="71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 rot="10800000" flipH="1">
                <a:off x="4478" y="9928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 rot="10800000" flipH="1">
                <a:off x="4993" y="972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 rot="10800000" flipH="1">
                <a:off x="4993" y="900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 rot="10800000" flipH="1">
                <a:off x="5113" y="972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 rot="10800000" flipH="1">
                <a:off x="5113" y="900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21"/>
              <p:cNvSpPr/>
              <p:nvPr/>
            </p:nvSpPr>
            <p:spPr>
              <a:xfrm rot="10800000" flipH="1">
                <a:off x="5053" y="9117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1"/>
              <p:cNvSpPr/>
              <p:nvPr/>
            </p:nvSpPr>
            <p:spPr>
              <a:xfrm rot="10800000" flipH="1">
                <a:off x="5053" y="9312"/>
                <a:ext cx="71" cy="71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21"/>
              <p:cNvSpPr/>
              <p:nvPr/>
            </p:nvSpPr>
            <p:spPr>
              <a:xfrm rot="10800000" flipH="1">
                <a:off x="5541" y="900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21"/>
              <p:cNvSpPr/>
              <p:nvPr/>
            </p:nvSpPr>
            <p:spPr>
              <a:xfrm rot="10800000" flipH="1">
                <a:off x="5661" y="9005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21"/>
              <p:cNvSpPr/>
              <p:nvPr/>
            </p:nvSpPr>
            <p:spPr>
              <a:xfrm rot="10800000" flipH="1">
                <a:off x="5601" y="9096"/>
                <a:ext cx="71" cy="71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1"/>
              <p:cNvSpPr/>
              <p:nvPr/>
            </p:nvSpPr>
            <p:spPr>
              <a:xfrm rot="10800000" flipH="1">
                <a:off x="5541" y="8900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1"/>
              <p:cNvSpPr/>
              <p:nvPr/>
            </p:nvSpPr>
            <p:spPr>
              <a:xfrm rot="10800000" flipH="1">
                <a:off x="5661" y="8900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 rot="10800000" flipH="1">
                <a:off x="6170" y="8358"/>
                <a:ext cx="71" cy="77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 rot="10800000" flipH="1">
                <a:off x="6170" y="8478"/>
                <a:ext cx="71" cy="77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 rot="10800000" flipH="1">
                <a:off x="6170" y="8598"/>
                <a:ext cx="71" cy="7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 rot="10800000" flipH="1">
                <a:off x="6730" y="10048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 rot="10800000" flipH="1">
                <a:off x="6673" y="9913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 rot="10800000" flipH="1">
                <a:off x="6793" y="9913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 rot="10800000" flipH="1">
                <a:off x="6730" y="9972"/>
                <a:ext cx="71" cy="71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 rot="10800000" flipH="1">
                <a:off x="6110" y="8907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 rot="10800000" flipH="1">
                <a:off x="6230" y="8907"/>
                <a:ext cx="71" cy="71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sz="1600">
                  <a:solidFill>
                    <a:schemeClr val="dk1"/>
                  </a:solidFill>
                  <a:latin typeface="Candara" panose="020E0502030303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6" name="Google Shape;246;p21"/>
          <p:cNvSpPr txBox="1"/>
          <p:nvPr/>
        </p:nvSpPr>
        <p:spPr>
          <a:xfrm>
            <a:off x="32862" y="2914365"/>
            <a:ext cx="354152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dirty="0">
                <a:solidFill>
                  <a:schemeClr val="dk1"/>
                </a:solidFill>
                <a:latin typeface="Maiandra GD" panose="020E0502030308020204" pitchFamily="34" charset="0"/>
                <a:ea typeface="Calibri"/>
                <a:cs typeface="Calibri"/>
                <a:sym typeface="Calibri"/>
              </a:rPr>
              <a:t>GRAPHICAL PRESENTATION</a:t>
            </a:r>
            <a:endParaRPr lang="en-US" sz="3200" dirty="0">
              <a:latin typeface="Maiandra GD" panose="020E0502030308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22"/>
          <p:cNvCxnSpPr/>
          <p:nvPr/>
        </p:nvCxnSpPr>
        <p:spPr>
          <a:xfrm rot="5400000">
            <a:off x="1866107" y="2628107"/>
            <a:ext cx="3581400" cy="1586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22"/>
          <p:cNvCxnSpPr/>
          <p:nvPr/>
        </p:nvCxnSpPr>
        <p:spPr>
          <a:xfrm>
            <a:off x="3657600" y="4419600"/>
            <a:ext cx="4876800" cy="1588"/>
          </a:xfrm>
          <a:prstGeom prst="straightConnector1">
            <a:avLst/>
          </a:prstGeom>
          <a:noFill/>
          <a:ln w="2857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22"/>
          <p:cNvSpPr txBox="1"/>
          <p:nvPr/>
        </p:nvSpPr>
        <p:spPr>
          <a:xfrm>
            <a:off x="3885444" y="2983468"/>
            <a:ext cx="3048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4266506" y="2450068"/>
            <a:ext cx="3048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4723781" y="1982650"/>
            <a:ext cx="3048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5104843" y="1792687"/>
            <a:ext cx="3048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5574996" y="2043310"/>
            <a:ext cx="3048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6476666" y="2770229"/>
            <a:ext cx="3048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6045149" y="2360989"/>
            <a:ext cx="3048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6857727" y="3098442"/>
            <a:ext cx="3048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●</a:t>
            </a:r>
            <a:endParaRPr>
              <a:latin typeface="Candara" panose="020E0502030303020204" pitchFamily="34" charset="0"/>
            </a:endParaRPr>
          </a:p>
        </p:txBody>
      </p:sp>
      <p:cxnSp>
        <p:nvCxnSpPr>
          <p:cNvPr id="261" name="Google Shape;261;p22"/>
          <p:cNvCxnSpPr/>
          <p:nvPr/>
        </p:nvCxnSpPr>
        <p:spPr>
          <a:xfrm rot="-5400000">
            <a:off x="3962400" y="2743200"/>
            <a:ext cx="533400" cy="3810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22"/>
          <p:cNvCxnSpPr/>
          <p:nvPr/>
        </p:nvCxnSpPr>
        <p:spPr>
          <a:xfrm rot="-5400000">
            <a:off x="4419600" y="2209800"/>
            <a:ext cx="457200" cy="4572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22"/>
          <p:cNvCxnSpPr/>
          <p:nvPr/>
        </p:nvCxnSpPr>
        <p:spPr>
          <a:xfrm rot="10800000" flipH="1">
            <a:off x="4876800" y="1981200"/>
            <a:ext cx="381000" cy="2286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22"/>
          <p:cNvCxnSpPr/>
          <p:nvPr/>
        </p:nvCxnSpPr>
        <p:spPr>
          <a:xfrm>
            <a:off x="5257800" y="1981200"/>
            <a:ext cx="457200" cy="2286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2"/>
          <p:cNvCxnSpPr/>
          <p:nvPr/>
        </p:nvCxnSpPr>
        <p:spPr>
          <a:xfrm>
            <a:off x="5715000" y="2209800"/>
            <a:ext cx="457200" cy="3048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22"/>
          <p:cNvCxnSpPr/>
          <p:nvPr/>
        </p:nvCxnSpPr>
        <p:spPr>
          <a:xfrm rot="-5400000" flipH="1">
            <a:off x="6248400" y="2590800"/>
            <a:ext cx="381000" cy="3810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22"/>
          <p:cNvCxnSpPr/>
          <p:nvPr/>
        </p:nvCxnSpPr>
        <p:spPr>
          <a:xfrm>
            <a:off x="6629400" y="2971800"/>
            <a:ext cx="381000" cy="30480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Google Shape;268;p22"/>
          <p:cNvSpPr txBox="1"/>
          <p:nvPr/>
        </p:nvSpPr>
        <p:spPr>
          <a:xfrm>
            <a:off x="4876800" y="4964668"/>
            <a:ext cx="1447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Speed (m/s)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1600200" y="2362200"/>
            <a:ext cx="1371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Mean Value of MRR (g/s)</a:t>
            </a:r>
            <a:endParaRPr dirty="0">
              <a:latin typeface="Candara" panose="020E0502030303020204" pitchFamily="34" charset="0"/>
            </a:endParaRPr>
          </a:p>
        </p:txBody>
      </p:sp>
      <p:cxnSp>
        <p:nvCxnSpPr>
          <p:cNvPr id="270" name="Google Shape;270;p22"/>
          <p:cNvCxnSpPr/>
          <p:nvPr/>
        </p:nvCxnSpPr>
        <p:spPr>
          <a:xfrm rot="-5400000">
            <a:off x="4000500" y="4381500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22"/>
          <p:cNvCxnSpPr/>
          <p:nvPr/>
        </p:nvCxnSpPr>
        <p:spPr>
          <a:xfrm rot="-5400000">
            <a:off x="43807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22"/>
          <p:cNvCxnSpPr/>
          <p:nvPr/>
        </p:nvCxnSpPr>
        <p:spPr>
          <a:xfrm rot="-5400000">
            <a:off x="48379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22"/>
          <p:cNvCxnSpPr/>
          <p:nvPr/>
        </p:nvCxnSpPr>
        <p:spPr>
          <a:xfrm rot="-5400000">
            <a:off x="52189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22"/>
          <p:cNvCxnSpPr/>
          <p:nvPr/>
        </p:nvCxnSpPr>
        <p:spPr>
          <a:xfrm rot="-5400000">
            <a:off x="56761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22"/>
          <p:cNvCxnSpPr/>
          <p:nvPr/>
        </p:nvCxnSpPr>
        <p:spPr>
          <a:xfrm rot="-5400000">
            <a:off x="60571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22"/>
          <p:cNvCxnSpPr/>
          <p:nvPr/>
        </p:nvCxnSpPr>
        <p:spPr>
          <a:xfrm rot="-5400000">
            <a:off x="65905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" name="Google Shape;277;p22"/>
          <p:cNvCxnSpPr/>
          <p:nvPr/>
        </p:nvCxnSpPr>
        <p:spPr>
          <a:xfrm rot="-5400000">
            <a:off x="7047706" y="4380706"/>
            <a:ext cx="76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8" name="Google Shape;278;p22"/>
          <p:cNvCxnSpPr/>
          <p:nvPr/>
        </p:nvCxnSpPr>
        <p:spPr>
          <a:xfrm>
            <a:off x="3657600" y="3886200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22"/>
          <p:cNvCxnSpPr/>
          <p:nvPr/>
        </p:nvCxnSpPr>
        <p:spPr>
          <a:xfrm>
            <a:off x="3657600" y="2208212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22"/>
          <p:cNvCxnSpPr/>
          <p:nvPr/>
        </p:nvCxnSpPr>
        <p:spPr>
          <a:xfrm>
            <a:off x="3657600" y="3048000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281;p22"/>
          <p:cNvCxnSpPr/>
          <p:nvPr/>
        </p:nvCxnSpPr>
        <p:spPr>
          <a:xfrm>
            <a:off x="3657600" y="1370012"/>
            <a:ext cx="152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22"/>
          <p:cNvSpPr txBox="1"/>
          <p:nvPr/>
        </p:nvSpPr>
        <p:spPr>
          <a:xfrm>
            <a:off x="3733800" y="4495800"/>
            <a:ext cx="37338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 10    15    20   25    30   35     40     45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2895600" y="1219200"/>
            <a:ext cx="609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50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40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30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20</a:t>
            </a:r>
            <a:endParaRPr>
              <a:latin typeface="Candara" panose="020E0502030303020204" pitchFamily="34" charset="0"/>
            </a:endParaRPr>
          </a:p>
          <a:p>
            <a:endParaRPr b="1">
              <a:solidFill>
                <a:schemeClr val="dk1"/>
              </a:solidFill>
              <a:latin typeface="Candara" panose="020E0502030303020204" pitchFamily="34" charset="0"/>
              <a:ea typeface="Calibri"/>
              <a:cs typeface="Calibri"/>
              <a:sym typeface="Calibri"/>
            </a:endParaRPr>
          </a:p>
          <a:p>
            <a:r>
              <a:rPr lang="en-US" b="1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10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2663446" y="343533"/>
            <a:ext cx="68651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latin typeface="Candara" panose="020E0502030303020204" pitchFamily="34" charset="0"/>
                <a:ea typeface="Calibri"/>
                <a:cs typeface="Calibri"/>
                <a:sym typeface="Calibri"/>
              </a:rPr>
              <a:t>JOINING ADJACENT DATA POINTS IS NOT CORRECT</a:t>
            </a:r>
            <a:endParaRPr lang="en-US" sz="2400" b="1" dirty="0">
              <a:latin typeface="Candara" panose="020E0502030303020204" pitchFamily="34" charset="0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3022615" y="5638802"/>
            <a:ext cx="61467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Candara" panose="020E0502030303020204" pitchFamily="34" charset="0"/>
                <a:ea typeface="Calibri"/>
                <a:cs typeface="Calibri"/>
                <a:sym typeface="Calibri"/>
              </a:rPr>
              <a:t>MEAN MATERIAL REMOVAL RATE VS. SPEED</a:t>
            </a:r>
            <a:endParaRPr lang="en-US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211</TotalTime>
  <Words>1190</Words>
  <Application>Microsoft Office PowerPoint</Application>
  <PresentationFormat>Widescreen</PresentationFormat>
  <Paragraphs>283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Candara</vt:lpstr>
      <vt:lpstr>Corbel</vt:lpstr>
      <vt:lpstr>Maiandra GD</vt:lpstr>
      <vt:lpstr>Wingdings 2</vt:lpstr>
      <vt:lpstr>Frame</vt:lpstr>
      <vt:lpstr>STRUCTURE OF SCIENTIFIC DOCUMENTS</vt:lpstr>
      <vt:lpstr>DETAILS OF EXPERIMENT</vt:lpstr>
      <vt:lpstr> MATERIALS </vt:lpstr>
      <vt:lpstr> METHODS </vt:lpstr>
      <vt:lpstr>BASIC  PRINCIPLES OF EXPERIMENTATION</vt:lpstr>
      <vt:lpstr>BASIC  PRINCIPLES OF EXPERIMENTATION</vt:lpstr>
      <vt:lpstr>ANALYSIS  OF  RESULTS</vt:lpstr>
      <vt:lpstr>PowerPoint Presentation</vt:lpstr>
      <vt:lpstr>PowerPoint Presentation</vt:lpstr>
      <vt:lpstr>PowerPoint Presentation</vt:lpstr>
      <vt:lpstr>PowerPoint Presentation</vt:lpstr>
      <vt:lpstr>WRITING GUIDELINES</vt:lpstr>
      <vt:lpstr>ERROR  BARS</vt:lpstr>
      <vt:lpstr>DESCRIPTIVE STATISTICAL ANALYSIS</vt:lpstr>
      <vt:lpstr>TEST OF HYPOTHESIS</vt:lpstr>
      <vt:lpstr>PowerPoint Presentation</vt:lpstr>
      <vt:lpstr>REGRESSION ANALYSIS</vt:lpstr>
      <vt:lpstr>EXAMPLES</vt:lpstr>
      <vt:lpstr>EXPLANATION OF DATA  AND RESULTS</vt:lpstr>
      <vt:lpstr>VALIDATION OF EXPERIMENTAL RESULTS </vt:lpstr>
      <vt:lpstr>INTERPRETATION OF EXPERIMENTAL RESULTS </vt:lpstr>
      <vt:lpstr>GENERALIZATION OF EXPERIMENTAL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SCIENTIFIC DOCUMENTS</dc:title>
  <dc:creator>105076</dc:creator>
  <cp:lastModifiedBy>105076</cp:lastModifiedBy>
  <cp:revision>10</cp:revision>
  <dcterms:modified xsi:type="dcterms:W3CDTF">2024-03-02T05:17:39Z</dcterms:modified>
</cp:coreProperties>
</file>