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32"/>
  </p:notesMasterIdLst>
  <p:sldIdLst>
    <p:sldId id="256" r:id="rId2"/>
    <p:sldId id="305" r:id="rId3"/>
    <p:sldId id="313" r:id="rId4"/>
    <p:sldId id="263" r:id="rId5"/>
    <p:sldId id="267" r:id="rId6"/>
    <p:sldId id="302" r:id="rId7"/>
    <p:sldId id="303" r:id="rId8"/>
    <p:sldId id="340" r:id="rId9"/>
    <p:sldId id="341" r:id="rId10"/>
    <p:sldId id="308" r:id="rId11"/>
    <p:sldId id="343" r:id="rId12"/>
    <p:sldId id="342" r:id="rId13"/>
    <p:sldId id="344" r:id="rId14"/>
    <p:sldId id="345" r:id="rId15"/>
    <p:sldId id="346" r:id="rId16"/>
    <p:sldId id="347" r:id="rId17"/>
    <p:sldId id="348" r:id="rId18"/>
    <p:sldId id="331" r:id="rId19"/>
    <p:sldId id="334" r:id="rId20"/>
    <p:sldId id="349" r:id="rId21"/>
    <p:sldId id="350" r:id="rId22"/>
    <p:sldId id="335" r:id="rId23"/>
    <p:sldId id="336" r:id="rId24"/>
    <p:sldId id="338" r:id="rId25"/>
    <p:sldId id="268" r:id="rId26"/>
    <p:sldId id="314" r:id="rId27"/>
    <p:sldId id="315" r:id="rId28"/>
    <p:sldId id="316" r:id="rId29"/>
    <p:sldId id="311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64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99FA0AE1-2567-4607-5B81-F340702D6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>
            <a:extLst>
              <a:ext uri="{FF2B5EF4-FFF2-40B4-BE49-F238E27FC236}">
                <a16:creationId xmlns:a16="http://schemas.microsoft.com/office/drawing/2014/main" id="{4458D358-DCA2-BECC-1B54-30973D7BCA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>
            <a:extLst>
              <a:ext uri="{FF2B5EF4-FFF2-40B4-BE49-F238E27FC236}">
                <a16:creationId xmlns:a16="http://schemas.microsoft.com/office/drawing/2014/main" id="{E09DB8AC-9B17-F6A4-8EDA-A13F80E34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92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D5183F01-2BAA-C2FD-6895-BECC99D9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>
            <a:extLst>
              <a:ext uri="{FF2B5EF4-FFF2-40B4-BE49-F238E27FC236}">
                <a16:creationId xmlns:a16="http://schemas.microsoft.com/office/drawing/2014/main" id="{13F99CB4-8D5C-5730-2564-DD87D67467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>
            <a:extLst>
              <a:ext uri="{FF2B5EF4-FFF2-40B4-BE49-F238E27FC236}">
                <a16:creationId xmlns:a16="http://schemas.microsoft.com/office/drawing/2014/main" id="{D407381C-84BF-7E3B-A9E1-9815426FC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18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FD367886-9B47-5B8D-FEF4-EF7AF05CB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>
            <a:extLst>
              <a:ext uri="{FF2B5EF4-FFF2-40B4-BE49-F238E27FC236}">
                <a16:creationId xmlns:a16="http://schemas.microsoft.com/office/drawing/2014/main" id="{0F61C5FC-790B-CAD8-6C65-A1A41A6757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>
            <a:extLst>
              <a:ext uri="{FF2B5EF4-FFF2-40B4-BE49-F238E27FC236}">
                <a16:creationId xmlns:a16="http://schemas.microsoft.com/office/drawing/2014/main" id="{9687C7E4-A811-A1C3-9FAA-CD21383089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03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8F306791-4486-A385-9726-027B4DEF7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>
            <a:extLst>
              <a:ext uri="{FF2B5EF4-FFF2-40B4-BE49-F238E27FC236}">
                <a16:creationId xmlns:a16="http://schemas.microsoft.com/office/drawing/2014/main" id="{36A539EC-94E4-1B6D-F935-ABBEC535C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>
            <a:extLst>
              <a:ext uri="{FF2B5EF4-FFF2-40B4-BE49-F238E27FC236}">
                <a16:creationId xmlns:a16="http://schemas.microsoft.com/office/drawing/2014/main" id="{B1289BC8-9433-AF28-9C0E-71B981FD8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64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620D8BBA-65B1-EA59-AAF0-E2D135F3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>
            <a:extLst>
              <a:ext uri="{FF2B5EF4-FFF2-40B4-BE49-F238E27FC236}">
                <a16:creationId xmlns:a16="http://schemas.microsoft.com/office/drawing/2014/main" id="{5E314162-8B32-F5C3-4223-9CECB691E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>
            <a:extLst>
              <a:ext uri="{FF2B5EF4-FFF2-40B4-BE49-F238E27FC236}">
                <a16:creationId xmlns:a16="http://schemas.microsoft.com/office/drawing/2014/main" id="{A8A0B06D-BCFD-05BE-37EE-B7BB379118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532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7F9287EF-E0E3-4ED7-FD55-26C80642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>
            <a:extLst>
              <a:ext uri="{FF2B5EF4-FFF2-40B4-BE49-F238E27FC236}">
                <a16:creationId xmlns:a16="http://schemas.microsoft.com/office/drawing/2014/main" id="{2D63B391-C2D0-8975-34E2-9D9A4AB5FC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>
            <a:extLst>
              <a:ext uri="{FF2B5EF4-FFF2-40B4-BE49-F238E27FC236}">
                <a16:creationId xmlns:a16="http://schemas.microsoft.com/office/drawing/2014/main" id="{7EA28B78-5D30-4BE8-AA14-D565C0D2C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77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D4B5984E-F938-0A5B-5B05-840BED731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>
            <a:extLst>
              <a:ext uri="{FF2B5EF4-FFF2-40B4-BE49-F238E27FC236}">
                <a16:creationId xmlns:a16="http://schemas.microsoft.com/office/drawing/2014/main" id="{6390FD79-41A6-99FD-4CB8-4812FE791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>
            <a:extLst>
              <a:ext uri="{FF2B5EF4-FFF2-40B4-BE49-F238E27FC236}">
                <a16:creationId xmlns:a16="http://schemas.microsoft.com/office/drawing/2014/main" id="{ED358CB4-D4C0-18F3-9485-3441A6673D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07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>
          <a:extLst>
            <a:ext uri="{FF2B5EF4-FFF2-40B4-BE49-F238E27FC236}">
              <a16:creationId xmlns:a16="http://schemas.microsoft.com/office/drawing/2014/main" id="{8741756A-8139-B4CC-7CC7-DE06D3EC8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:notes">
            <a:extLst>
              <a:ext uri="{FF2B5EF4-FFF2-40B4-BE49-F238E27FC236}">
                <a16:creationId xmlns:a16="http://schemas.microsoft.com/office/drawing/2014/main" id="{98A98C48-7B2D-BEFF-B457-AA009C80F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5:notes">
            <a:extLst>
              <a:ext uri="{FF2B5EF4-FFF2-40B4-BE49-F238E27FC236}">
                <a16:creationId xmlns:a16="http://schemas.microsoft.com/office/drawing/2014/main" id="{D863C3DF-9A34-FA4E-69A0-98925E786C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57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>
          <a:extLst>
            <a:ext uri="{FF2B5EF4-FFF2-40B4-BE49-F238E27FC236}">
              <a16:creationId xmlns:a16="http://schemas.microsoft.com/office/drawing/2014/main" id="{D4FC44B7-3A3F-384B-ED7B-31DDDB82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:notes">
            <a:extLst>
              <a:ext uri="{FF2B5EF4-FFF2-40B4-BE49-F238E27FC236}">
                <a16:creationId xmlns:a16="http://schemas.microsoft.com/office/drawing/2014/main" id="{FEBDB1CC-703E-6E11-6911-C72956C24C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5:notes">
            <a:extLst>
              <a:ext uri="{FF2B5EF4-FFF2-40B4-BE49-F238E27FC236}">
                <a16:creationId xmlns:a16="http://schemas.microsoft.com/office/drawing/2014/main" id="{1C2D2626-4E81-634E-D55C-85B3B2E0C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726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919E2E23-CBD7-A805-0594-5A94CD3E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>
            <a:extLst>
              <a:ext uri="{FF2B5EF4-FFF2-40B4-BE49-F238E27FC236}">
                <a16:creationId xmlns:a16="http://schemas.microsoft.com/office/drawing/2014/main" id="{6E7A12DF-32B4-31C5-3C36-BEBBD0B96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>
            <a:extLst>
              <a:ext uri="{FF2B5EF4-FFF2-40B4-BE49-F238E27FC236}">
                <a16:creationId xmlns:a16="http://schemas.microsoft.com/office/drawing/2014/main" id="{5FBDE3F4-E3BF-B9AA-F60C-4B677255F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51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DF3199D2-DD27-4C07-D321-C26C1584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>
            <a:extLst>
              <a:ext uri="{FF2B5EF4-FFF2-40B4-BE49-F238E27FC236}">
                <a16:creationId xmlns:a16="http://schemas.microsoft.com/office/drawing/2014/main" id="{F2CCCB3F-870E-37ED-4E0D-D7B4BA8760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>
            <a:extLst>
              <a:ext uri="{FF2B5EF4-FFF2-40B4-BE49-F238E27FC236}">
                <a16:creationId xmlns:a16="http://schemas.microsoft.com/office/drawing/2014/main" id="{91722F5E-8EC1-C156-2E90-A24C6E8545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709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0113BBAA-8BF1-D36C-7F5A-341F539DD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>
            <a:extLst>
              <a:ext uri="{FF2B5EF4-FFF2-40B4-BE49-F238E27FC236}">
                <a16:creationId xmlns:a16="http://schemas.microsoft.com/office/drawing/2014/main" id="{B75E173E-9CF0-BA50-F137-B175DEA8D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>
            <a:extLst>
              <a:ext uri="{FF2B5EF4-FFF2-40B4-BE49-F238E27FC236}">
                <a16:creationId xmlns:a16="http://schemas.microsoft.com/office/drawing/2014/main" id="{6EE35912-5AE2-4C7D-138F-C372D6FB91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64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>
          <a:extLst>
            <a:ext uri="{FF2B5EF4-FFF2-40B4-BE49-F238E27FC236}">
              <a16:creationId xmlns:a16="http://schemas.microsoft.com/office/drawing/2014/main" id="{305AD082-7709-A089-9CF6-A882CB91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>
            <a:extLst>
              <a:ext uri="{FF2B5EF4-FFF2-40B4-BE49-F238E27FC236}">
                <a16:creationId xmlns:a16="http://schemas.microsoft.com/office/drawing/2014/main" id="{74EAE8B9-8645-3F07-6FE0-B7BE2833D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:notes">
            <a:extLst>
              <a:ext uri="{FF2B5EF4-FFF2-40B4-BE49-F238E27FC236}">
                <a16:creationId xmlns:a16="http://schemas.microsoft.com/office/drawing/2014/main" id="{4DA0FAA9-6261-63CB-27EA-68C120274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319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>
          <a:extLst>
            <a:ext uri="{FF2B5EF4-FFF2-40B4-BE49-F238E27FC236}">
              <a16:creationId xmlns:a16="http://schemas.microsoft.com/office/drawing/2014/main" id="{A8498723-AFC4-9D95-FE0C-09AB4BE0C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>
            <a:extLst>
              <a:ext uri="{FF2B5EF4-FFF2-40B4-BE49-F238E27FC236}">
                <a16:creationId xmlns:a16="http://schemas.microsoft.com/office/drawing/2014/main" id="{67287452-0DA9-90F7-C341-F43CEBB88D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:notes">
            <a:extLst>
              <a:ext uri="{FF2B5EF4-FFF2-40B4-BE49-F238E27FC236}">
                <a16:creationId xmlns:a16="http://schemas.microsoft.com/office/drawing/2014/main" id="{42E3968B-95D0-E214-92C0-C45C63C0E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80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7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2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9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CITATIONS &amp; QUOTATIONS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850055" y="2512748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>
            <a:spLocks noGrp="1"/>
          </p:cNvSpPr>
          <p:nvPr>
            <p:ph type="title"/>
          </p:nvPr>
        </p:nvSpPr>
        <p:spPr>
          <a:xfrm>
            <a:off x="115748" y="1018572"/>
            <a:ext cx="321776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REFERENCING STYLES</a:t>
            </a:r>
            <a:endParaRPr lang="en-US" dirty="0"/>
          </a:p>
        </p:txBody>
      </p:sp>
      <p:sp>
        <p:nvSpPr>
          <p:cNvPr id="364" name="Google Shape;364;p57"/>
          <p:cNvSpPr txBox="1">
            <a:spLocks noGrp="1"/>
          </p:cNvSpPr>
          <p:nvPr>
            <p:ph type="body" idx="1"/>
          </p:nvPr>
        </p:nvSpPr>
        <p:spPr>
          <a:xfrm>
            <a:off x="3429000" y="1018571"/>
            <a:ext cx="8319304" cy="53060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b="1" dirty="0">
                <a:ea typeface="Calibri"/>
                <a:cs typeface="Calibri"/>
                <a:sym typeface="Calibri"/>
              </a:rPr>
              <a:t>1. Author-Date Style or Harvard Style</a:t>
            </a:r>
          </a:p>
          <a:p>
            <a:pPr marL="514350" indent="-5143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AutoNum type="romanLcParenBoth"/>
            </a:pPr>
            <a:r>
              <a:rPr lang="en-US" sz="2400" b="1" dirty="0">
                <a:ea typeface="Calibri"/>
                <a:cs typeface="Calibri"/>
                <a:sym typeface="Calibri"/>
              </a:rPr>
              <a:t>APA</a:t>
            </a:r>
            <a:r>
              <a:rPr lang="en-US" sz="2400" dirty="0">
                <a:ea typeface="Calibri"/>
                <a:cs typeface="Calibri"/>
                <a:sym typeface="Calibri"/>
              </a:rPr>
              <a:t> (American Psychological Association) Style </a:t>
            </a:r>
          </a:p>
          <a:p>
            <a:pPr marL="514350" indent="-5143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AutoNum type="romanLcParenBoth"/>
            </a:pPr>
            <a:r>
              <a:rPr lang="en-US" sz="2400" b="1" dirty="0">
                <a:ea typeface="Calibri"/>
                <a:cs typeface="Calibri"/>
                <a:sym typeface="Calibri"/>
              </a:rPr>
              <a:t>MLA</a:t>
            </a:r>
            <a:r>
              <a:rPr lang="en-US" sz="2400" dirty="0">
                <a:ea typeface="Calibri"/>
                <a:cs typeface="Calibri"/>
                <a:sym typeface="Calibri"/>
              </a:rPr>
              <a:t> (Modern Language Association) Style</a:t>
            </a:r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400" i="1" dirty="0">
                <a:ea typeface="Calibri"/>
                <a:cs typeface="Calibri"/>
                <a:sym typeface="Calibri"/>
              </a:rPr>
              <a:t>In-text citation</a:t>
            </a:r>
            <a:r>
              <a:rPr lang="en-US" sz="2400" dirty="0">
                <a:ea typeface="Calibri"/>
                <a:cs typeface="Calibri"/>
                <a:sym typeface="Calibri"/>
              </a:rPr>
              <a:t> consists of one or more surnames (or name of organization) and date</a:t>
            </a:r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400" i="1" dirty="0">
                <a:ea typeface="Calibri"/>
                <a:cs typeface="Calibri"/>
                <a:sym typeface="Calibri"/>
              </a:rPr>
              <a:t>List of references</a:t>
            </a:r>
            <a:r>
              <a:rPr lang="en-US" sz="2400" dirty="0">
                <a:ea typeface="Calibri"/>
                <a:cs typeface="Calibri"/>
                <a:sym typeface="Calibri"/>
              </a:rPr>
              <a:t> is sorted in alphabetical order by surname (including initials) and date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sz="2400" dirty="0"/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b="1" dirty="0">
                <a:ea typeface="Calibri"/>
                <a:cs typeface="Calibri"/>
                <a:sym typeface="Calibri"/>
              </a:rPr>
              <a:t>2. Author-Number style</a:t>
            </a:r>
            <a:endParaRPr sz="2400" b="1" dirty="0"/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b="1" dirty="0">
                <a:ea typeface="Calibri"/>
                <a:cs typeface="Calibri"/>
                <a:sym typeface="Calibri"/>
              </a:rPr>
              <a:t>3. Numerical style</a:t>
            </a:r>
            <a:endParaRPr sz="2400" b="1" dirty="0"/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b="1" dirty="0">
                <a:ea typeface="Calibri"/>
                <a:cs typeface="Calibri"/>
                <a:sym typeface="Calibri"/>
              </a:rPr>
              <a:t>4. Footnote style </a:t>
            </a:r>
            <a:endParaRPr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5B3F6A3E-2AFB-43F9-B366-F6DB5CA43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>
            <a:extLst>
              <a:ext uri="{FF2B5EF4-FFF2-40B4-BE49-F238E27FC236}">
                <a16:creationId xmlns:a16="http://schemas.microsoft.com/office/drawing/2014/main" id="{02D4F789-1920-9562-D471-EAA60BD61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48" y="1018572"/>
            <a:ext cx="321776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AUTHOR-DATE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STYLE 01: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APA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STYLE</a:t>
            </a:r>
            <a:endParaRPr lang="en-US" dirty="0"/>
          </a:p>
        </p:txBody>
      </p:sp>
      <p:sp>
        <p:nvSpPr>
          <p:cNvPr id="364" name="Google Shape;364;p57">
            <a:extLst>
              <a:ext uri="{FF2B5EF4-FFF2-40B4-BE49-F238E27FC236}">
                <a16:creationId xmlns:a16="http://schemas.microsoft.com/office/drawing/2014/main" id="{1F6547E1-55A9-E5CF-320F-9FEE34800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0" y="752355"/>
            <a:ext cx="8319304" cy="5578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In-text Citation: </a:t>
            </a:r>
            <a:endParaRPr lang="en-US" sz="1800" b="1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ea typeface="Arial"/>
                <a:cs typeface="Arial"/>
                <a:sym typeface="Arial"/>
              </a:rPr>
              <a:t>Mohapatra &amp; </a:t>
            </a:r>
            <a:r>
              <a:rPr lang="en-US" sz="2000" dirty="0" err="1">
                <a:ea typeface="Arial"/>
                <a:cs typeface="Arial"/>
                <a:sym typeface="Arial"/>
              </a:rPr>
              <a:t>Mahanty</a:t>
            </a:r>
            <a:r>
              <a:rPr lang="en-US" sz="2000" dirty="0">
                <a:ea typeface="Arial"/>
                <a:cs typeface="Arial"/>
                <a:sym typeface="Arial"/>
              </a:rPr>
              <a:t> (1988) have . . .</a:t>
            </a:r>
            <a:endParaRPr lang="en-US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ea typeface="Arial"/>
                <a:cs typeface="Arial"/>
                <a:sym typeface="Arial"/>
              </a:rPr>
              <a:t>In the work by Mohapatra, </a:t>
            </a:r>
            <a:r>
              <a:rPr lang="en-US" sz="2000" dirty="0" err="1">
                <a:ea typeface="Arial"/>
                <a:cs typeface="Arial"/>
                <a:sym typeface="Arial"/>
              </a:rPr>
              <a:t>Mahanty</a:t>
            </a:r>
            <a:r>
              <a:rPr lang="en-US" sz="2000" dirty="0">
                <a:ea typeface="Arial"/>
                <a:cs typeface="Arial"/>
                <a:sym typeface="Arial"/>
              </a:rPr>
              <a:t>, Sengupta, &amp; </a:t>
            </a:r>
            <a:r>
              <a:rPr lang="en-US" sz="2000" dirty="0" err="1">
                <a:ea typeface="Arial"/>
                <a:cs typeface="Arial"/>
                <a:sym typeface="Arial"/>
              </a:rPr>
              <a:t>Vizayakumar</a:t>
            </a:r>
            <a:r>
              <a:rPr lang="en-US" sz="2000" dirty="0">
                <a:ea typeface="Arial"/>
                <a:cs typeface="Arial"/>
                <a:sym typeface="Arial"/>
              </a:rPr>
              <a:t> (1989) . . . (first use)</a:t>
            </a:r>
            <a:endParaRPr lang="en-US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ea typeface="Arial"/>
                <a:cs typeface="Arial"/>
                <a:sym typeface="Arial"/>
              </a:rPr>
              <a:t>Mohapatra et al. (1989) . . .  (subsequent uses)</a:t>
            </a:r>
            <a:endParaRPr lang="en-US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ea typeface="Arial"/>
                <a:cs typeface="Arial"/>
                <a:sym typeface="Arial"/>
              </a:rPr>
              <a:t>The work explained by Forrester (as cited in Mohapatra 1988), . . (Mohapatra 1988 is the secondary source)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Reference List: </a:t>
            </a:r>
            <a:endParaRPr lang="en-US" sz="1800" b="1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 err="1">
                <a:ea typeface="Arial"/>
                <a:cs typeface="Arial"/>
                <a:sym typeface="Arial"/>
              </a:rPr>
              <a:t>Jenamani</a:t>
            </a:r>
            <a:r>
              <a:rPr lang="en-US" sz="2000" dirty="0">
                <a:ea typeface="Arial"/>
                <a:cs typeface="Arial"/>
                <a:sym typeface="Arial"/>
              </a:rPr>
              <a:t>, M., Mohapatra, P. K. J., &amp; Ghose, S. (2002). Benchmarking for Design Evaluation of Corporate Web Sites. </a:t>
            </a:r>
            <a:r>
              <a:rPr lang="en-US" sz="2000" i="1" dirty="0">
                <a:ea typeface="Arial"/>
                <a:cs typeface="Arial"/>
                <a:sym typeface="Arial"/>
              </a:rPr>
              <a:t>Quarterly Journal of Electronic Commerce</a:t>
            </a:r>
            <a:r>
              <a:rPr lang="en-US" sz="2000" dirty="0">
                <a:ea typeface="Arial"/>
                <a:cs typeface="Arial"/>
                <a:sym typeface="Arial"/>
              </a:rPr>
              <a:t>. </a:t>
            </a:r>
            <a:r>
              <a:rPr lang="en-US" sz="2000" i="1" dirty="0">
                <a:ea typeface="Arial"/>
                <a:cs typeface="Arial"/>
                <a:sym typeface="Arial"/>
              </a:rPr>
              <a:t>3</a:t>
            </a:r>
            <a:r>
              <a:rPr lang="en-US" sz="2000" dirty="0">
                <a:ea typeface="Arial"/>
                <a:cs typeface="Arial"/>
                <a:sym typeface="Arial"/>
              </a:rPr>
              <a:t>(2), 391–415. (Note: Journal name is italicized, the Volume number is in italic, and the abbreviations, Vol., No., and pp., are omitted.)</a:t>
            </a:r>
            <a:endParaRPr lang="en-US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ea typeface="Arial"/>
                <a:cs typeface="Arial"/>
                <a:sym typeface="Arial"/>
              </a:rPr>
              <a:t>Mohapatra, P. K. J. (1994). </a:t>
            </a:r>
            <a:r>
              <a:rPr lang="en-US" sz="2000" i="1" dirty="0">
                <a:ea typeface="Arial"/>
                <a:cs typeface="Arial"/>
                <a:sym typeface="Arial"/>
              </a:rPr>
              <a:t>Introduction to System Dynamics Modelling</a:t>
            </a:r>
            <a:r>
              <a:rPr lang="en-US" sz="2000" dirty="0">
                <a:ea typeface="Arial"/>
                <a:cs typeface="Arial"/>
                <a:sym typeface="Arial"/>
              </a:rPr>
              <a:t>. Hyderabad: The Universities Press. (Note: Name of the book is in italic.)</a:t>
            </a:r>
            <a:endParaRPr lang="en-US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dirty="0">
                <a:ea typeface="Arial"/>
                <a:cs typeface="Arial"/>
                <a:sym typeface="Arial"/>
              </a:rPr>
              <a:t>Mohapatra, S. R. (1992). . . . (Note: This reference appears after the earlier reference because the first initial, S.)</a:t>
            </a:r>
            <a:endParaRPr lang="en-US" sz="2000" dirty="0"/>
          </a:p>
          <a:p>
            <a:pPr marL="342900" indent="-1778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lang="en-US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8EBC3458-A44E-E47C-53FF-BDDB762B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>
            <a:extLst>
              <a:ext uri="{FF2B5EF4-FFF2-40B4-BE49-F238E27FC236}">
                <a16:creationId xmlns:a16="http://schemas.microsoft.com/office/drawing/2014/main" id="{E46B2832-5BB0-F149-6813-F35B7B9DFF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48" y="1018572"/>
            <a:ext cx="321776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AUTHOR-DATE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STYLE 02: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MLA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STYLE</a:t>
            </a:r>
            <a:endParaRPr lang="en-US" dirty="0"/>
          </a:p>
        </p:txBody>
      </p:sp>
      <p:sp>
        <p:nvSpPr>
          <p:cNvPr id="364" name="Google Shape;364;p57">
            <a:extLst>
              <a:ext uri="{FF2B5EF4-FFF2-40B4-BE49-F238E27FC236}">
                <a16:creationId xmlns:a16="http://schemas.microsoft.com/office/drawing/2014/main" id="{4EEF9B22-80BE-169E-C1E7-5A55883DA8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0" y="752355"/>
            <a:ext cx="8319304" cy="5578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b="1" dirty="0">
                <a:ea typeface="Arial"/>
                <a:cs typeface="Arial"/>
                <a:sym typeface="Arial"/>
              </a:rPr>
              <a:t>In-Text (Parenthetical) Citation: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400" dirty="0">
                <a:ea typeface="Arial"/>
                <a:cs typeface="Arial"/>
                <a:sym typeface="Arial"/>
              </a:rPr>
              <a:t>Corporate web sites have been benchmarked (</a:t>
            </a:r>
            <a:r>
              <a:rPr lang="en-US" sz="2400" dirty="0" err="1">
                <a:ea typeface="Arial"/>
                <a:cs typeface="Arial"/>
                <a:sym typeface="Arial"/>
              </a:rPr>
              <a:t>Jenamani</a:t>
            </a:r>
            <a:r>
              <a:rPr lang="en-US" sz="2400" dirty="0">
                <a:ea typeface="Arial"/>
                <a:cs typeface="Arial"/>
                <a:sym typeface="Arial"/>
              </a:rPr>
              <a:t>, Mohapatra, and Ghose, 2002, 391–415).</a:t>
            </a:r>
            <a:endParaRPr lang="en-US" sz="2400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400" dirty="0" err="1">
                <a:ea typeface="Arial"/>
                <a:cs typeface="Arial"/>
                <a:sym typeface="Arial"/>
              </a:rPr>
              <a:t>Jenamani</a:t>
            </a:r>
            <a:r>
              <a:rPr lang="en-US" sz="2400" dirty="0">
                <a:ea typeface="Arial"/>
                <a:cs typeface="Arial"/>
                <a:sym typeface="Arial"/>
              </a:rPr>
              <a:t>, Mohapatra, and Ghose have benchmarked corporate web sites (2002, 391–415).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2400" dirty="0"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b="1" dirty="0">
                <a:cs typeface="Arial"/>
                <a:sym typeface="Arial"/>
              </a:rPr>
              <a:t>References: </a:t>
            </a:r>
            <a:endParaRPr lang="en-US" sz="2400" b="1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400" dirty="0">
                <a:ea typeface="Arial"/>
                <a:cs typeface="Arial"/>
                <a:sym typeface="Arial"/>
              </a:rPr>
              <a:t>Mohapatra, Pratap Kumar </a:t>
            </a:r>
            <a:r>
              <a:rPr lang="en-US" sz="2400" dirty="0" err="1">
                <a:ea typeface="Arial"/>
                <a:cs typeface="Arial"/>
                <a:sym typeface="Arial"/>
              </a:rPr>
              <a:t>Jagadev</a:t>
            </a:r>
            <a:r>
              <a:rPr lang="en-US" sz="2400" dirty="0">
                <a:ea typeface="Arial"/>
                <a:cs typeface="Arial"/>
                <a:sym typeface="Arial"/>
              </a:rPr>
              <a:t>. </a:t>
            </a:r>
            <a:r>
              <a:rPr lang="en-US" sz="2400" i="1" dirty="0">
                <a:ea typeface="Arial"/>
                <a:cs typeface="Arial"/>
                <a:sym typeface="Arial"/>
              </a:rPr>
              <a:t>Introduction to System Dynamics Modelling. </a:t>
            </a:r>
            <a:r>
              <a:rPr lang="en-US" sz="2400" dirty="0">
                <a:ea typeface="Arial"/>
                <a:cs typeface="Arial"/>
                <a:sym typeface="Arial"/>
              </a:rPr>
              <a:t>Hyderabad: The Universities Press, 1994. Print.</a:t>
            </a:r>
            <a:endParaRPr lang="en-US" sz="2400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400" dirty="0" err="1">
                <a:ea typeface="Arial"/>
                <a:cs typeface="Arial"/>
                <a:sym typeface="Arial"/>
              </a:rPr>
              <a:t>Vizayakumar</a:t>
            </a:r>
            <a:r>
              <a:rPr lang="en-US" sz="2400" dirty="0"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ea typeface="Arial"/>
                <a:cs typeface="Arial"/>
                <a:sym typeface="Arial"/>
              </a:rPr>
              <a:t>Kurumunchi</a:t>
            </a:r>
            <a:r>
              <a:rPr lang="en-US" sz="2400" dirty="0">
                <a:ea typeface="Arial"/>
                <a:cs typeface="Arial"/>
                <a:sym typeface="Arial"/>
              </a:rPr>
              <a:t>, and Pratap Kumar </a:t>
            </a:r>
            <a:r>
              <a:rPr lang="en-US" sz="2400" dirty="0" err="1">
                <a:ea typeface="Arial"/>
                <a:cs typeface="Arial"/>
                <a:sym typeface="Arial"/>
              </a:rPr>
              <a:t>Jagadev</a:t>
            </a:r>
            <a:r>
              <a:rPr lang="en-US" sz="2400" dirty="0">
                <a:ea typeface="Arial"/>
                <a:cs typeface="Arial"/>
                <a:sym typeface="Arial"/>
              </a:rPr>
              <a:t> Mohapatra. “Environmental Impact Analysis: A Synthetic Approach.” </a:t>
            </a:r>
            <a:r>
              <a:rPr lang="en-US" sz="2400" i="1" dirty="0">
                <a:ea typeface="Arial"/>
                <a:cs typeface="Arial"/>
                <a:sym typeface="Arial"/>
              </a:rPr>
              <a:t>Long Range Planning</a:t>
            </a:r>
            <a:r>
              <a:rPr lang="en-US" sz="2400" dirty="0">
                <a:ea typeface="Arial"/>
                <a:cs typeface="Arial"/>
                <a:sym typeface="Arial"/>
              </a:rPr>
              <a:t>. 24.6 (1991): 102–6. Print.</a:t>
            </a:r>
            <a:endParaRPr lang="en-US" sz="2400" dirty="0"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400" dirty="0" err="1">
                <a:ea typeface="Arial"/>
                <a:cs typeface="Arial"/>
                <a:sym typeface="Arial"/>
              </a:rPr>
              <a:t>Vizayakumar</a:t>
            </a:r>
            <a:r>
              <a:rPr lang="en-US" sz="2400" dirty="0"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ea typeface="Arial"/>
                <a:cs typeface="Arial"/>
                <a:sym typeface="Arial"/>
              </a:rPr>
              <a:t>Kurumunchi</a:t>
            </a:r>
            <a:r>
              <a:rPr lang="en-US" sz="2400" dirty="0">
                <a:ea typeface="Arial"/>
                <a:cs typeface="Arial"/>
                <a:sym typeface="Arial"/>
              </a:rPr>
              <a:t>, et al. . . .  (Note: More than three authors)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7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34D5E212-8081-1761-10F4-E431B0012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>
            <a:extLst>
              <a:ext uri="{FF2B5EF4-FFF2-40B4-BE49-F238E27FC236}">
                <a16:creationId xmlns:a16="http://schemas.microsoft.com/office/drawing/2014/main" id="{10ED0ADE-2DD2-886A-6DFA-372CE88CB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48" y="1018572"/>
            <a:ext cx="321776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AUTHOR-NUMBER STYLE</a:t>
            </a:r>
            <a:endParaRPr lang="en-US" dirty="0"/>
          </a:p>
        </p:txBody>
      </p:sp>
      <p:sp>
        <p:nvSpPr>
          <p:cNvPr id="364" name="Google Shape;364;p57">
            <a:extLst>
              <a:ext uri="{FF2B5EF4-FFF2-40B4-BE49-F238E27FC236}">
                <a16:creationId xmlns:a16="http://schemas.microsoft.com/office/drawing/2014/main" id="{119E7562-472D-4501-B5AD-CB2BE054F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0" y="1412111"/>
            <a:ext cx="8319304" cy="45372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Author-Number Style is also known as </a:t>
            </a:r>
            <a:r>
              <a:rPr lang="en-US" sz="2800" i="1" dirty="0">
                <a:ea typeface="Calibri"/>
                <a:cs typeface="Calibri"/>
                <a:sym typeface="Calibri"/>
              </a:rPr>
              <a:t>Vancouver Style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It uses author’s surname (or name of organization) for citation,  but surname is followed by a number (written within parentheses) that represents sequence of appearance of citations in text e. g. Roy (1) and Carma (2, 3) have indicated . .  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List of references is arranged according to these 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43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83981236-3A32-A9C0-0C7D-95377CA4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>
            <a:extLst>
              <a:ext uri="{FF2B5EF4-FFF2-40B4-BE49-F238E27FC236}">
                <a16:creationId xmlns:a16="http://schemas.microsoft.com/office/drawing/2014/main" id="{D8ADB36D-0281-002B-E0E8-4BF88D646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48" y="1018572"/>
            <a:ext cx="321776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NUMERICAL STYLE</a:t>
            </a:r>
            <a:endParaRPr lang="en-US" dirty="0"/>
          </a:p>
        </p:txBody>
      </p:sp>
      <p:sp>
        <p:nvSpPr>
          <p:cNvPr id="364" name="Google Shape;364;p57">
            <a:extLst>
              <a:ext uri="{FF2B5EF4-FFF2-40B4-BE49-F238E27FC236}">
                <a16:creationId xmlns:a16="http://schemas.microsoft.com/office/drawing/2014/main" id="{92A915EB-D482-AC45-9138-7BCDD32DC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0" y="1412111"/>
            <a:ext cx="8319304" cy="45372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Citation is denoted by a number: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800" dirty="0">
                <a:ea typeface="Calibri"/>
                <a:cs typeface="Calibri"/>
                <a:sym typeface="Calibri"/>
              </a:rPr>
              <a:t>		[5], 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5</a:t>
            </a:r>
            <a:r>
              <a:rPr lang="en-US" sz="2800" dirty="0">
                <a:ea typeface="Calibri"/>
                <a:cs typeface="Calibri"/>
                <a:sym typeface="Calibri"/>
              </a:rPr>
              <a:t>,</a:t>
            </a:r>
            <a:r>
              <a:rPr lang="en-US" sz="2800" baseline="-25000" dirty="0">
                <a:ea typeface="Calibri"/>
                <a:cs typeface="Calibri"/>
                <a:sym typeface="Calibri"/>
              </a:rPr>
              <a:t> 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5,7</a:t>
            </a:r>
            <a:r>
              <a:rPr lang="en-US" sz="2800" dirty="0">
                <a:ea typeface="Calibri"/>
                <a:cs typeface="Calibri"/>
                <a:sym typeface="Calibri"/>
              </a:rPr>
              <a:t>, 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5, 7</a:t>
            </a:r>
            <a:r>
              <a:rPr lang="en-US" sz="2800" dirty="0">
                <a:ea typeface="Calibri"/>
                <a:cs typeface="Calibri"/>
                <a:sym typeface="Calibri"/>
              </a:rPr>
              <a:t>, [5, 7], [5,7] [5], [7], [5],[7], [5][7]).  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800" dirty="0">
                <a:ea typeface="Calibri"/>
                <a:cs typeface="Calibri"/>
                <a:sym typeface="Calibri"/>
              </a:rPr>
              <a:t>	</a:t>
            </a:r>
            <a:r>
              <a:rPr lang="en-US" sz="2800" u="sng" dirty="0">
                <a:ea typeface="Calibri"/>
                <a:cs typeface="Calibri"/>
                <a:sym typeface="Calibri"/>
              </a:rPr>
              <a:t>Note</a:t>
            </a:r>
            <a:r>
              <a:rPr lang="en-US" sz="2800" dirty="0">
                <a:ea typeface="Calibri"/>
                <a:cs typeface="Calibri"/>
                <a:sym typeface="Calibri"/>
              </a:rPr>
              <a:t>: 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800" dirty="0">
                <a:ea typeface="Calibri"/>
                <a:cs typeface="Calibri"/>
                <a:sym typeface="Calibri"/>
              </a:rPr>
              <a:t>	Not having space after comma is more common than having them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List of references is sorted by numerical order of citations in text or by alphabetic ordering of surnames in list of references (IEEE Transactions follow numerical ordering)  </a:t>
            </a:r>
            <a:endParaRPr lang="en-US" sz="2800" dirty="0"/>
          </a:p>
          <a:p>
            <a:pPr marL="342900" indent="-1778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lang="en-US" sz="2800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8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110E5A5A-46FB-170A-9BF4-7BCDB5F0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>
            <a:extLst>
              <a:ext uri="{FF2B5EF4-FFF2-40B4-BE49-F238E27FC236}">
                <a16:creationId xmlns:a16="http://schemas.microsoft.com/office/drawing/2014/main" id="{2F797DDE-EFEC-E05F-1724-48E4A38DE3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48" y="1018572"/>
            <a:ext cx="321776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FOOTNOTE STYLE</a:t>
            </a:r>
            <a:endParaRPr lang="en-US" dirty="0"/>
          </a:p>
        </p:txBody>
      </p:sp>
      <p:sp>
        <p:nvSpPr>
          <p:cNvPr id="364" name="Google Shape;364;p57">
            <a:extLst>
              <a:ext uri="{FF2B5EF4-FFF2-40B4-BE49-F238E27FC236}">
                <a16:creationId xmlns:a16="http://schemas.microsoft.com/office/drawing/2014/main" id="{1386DF53-C744-DAD4-0A2C-00BB41B8F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0" y="1261641"/>
            <a:ext cx="8319304" cy="46877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Footnote style also uses numerical style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Authors in field of Humanities sometimes use this style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Reference in text is denoted by a superscripted number e.g. 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5</a:t>
            </a:r>
            <a:r>
              <a:rPr lang="en-US" sz="2800" dirty="0">
                <a:ea typeface="Calibri"/>
                <a:cs typeface="Calibri"/>
                <a:sym typeface="Calibri"/>
              </a:rPr>
              <a:t> 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Reference details are given as footnote on same page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Sometimes, details of all references are grouped and given at end of work, when they are called </a:t>
            </a:r>
            <a:r>
              <a:rPr lang="en-US" sz="2800" i="1" dirty="0">
                <a:ea typeface="Calibri"/>
                <a:cs typeface="Calibri"/>
                <a:sym typeface="Calibri"/>
              </a:rPr>
              <a:t>Notes</a:t>
            </a:r>
            <a:r>
              <a:rPr lang="en-US" sz="2800" dirty="0">
                <a:ea typeface="Calibri"/>
                <a:cs typeface="Calibri"/>
                <a:sym typeface="Calibri"/>
              </a:rPr>
              <a:t> rather than footnotes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890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03A42996-2C19-BA1E-C3DB-509E5EC3A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>
            <a:extLst>
              <a:ext uri="{FF2B5EF4-FFF2-40B4-BE49-F238E27FC236}">
                <a16:creationId xmlns:a16="http://schemas.microsoft.com/office/drawing/2014/main" id="{5E49EBFD-8637-DA2A-E867-DBCFDB7E9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48" y="1018572"/>
            <a:ext cx="321776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IN-TEXT CITATION 01: AUTHOR’S NAME AS PART OF SENTENCE</a:t>
            </a:r>
            <a:endParaRPr lang="en-US" dirty="0"/>
          </a:p>
        </p:txBody>
      </p:sp>
      <p:sp>
        <p:nvSpPr>
          <p:cNvPr id="364" name="Google Shape;364;p57">
            <a:extLst>
              <a:ext uri="{FF2B5EF4-FFF2-40B4-BE49-F238E27FC236}">
                <a16:creationId xmlns:a16="http://schemas.microsoft.com/office/drawing/2014/main" id="{87397F08-BE1C-A753-FF65-102508CB3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40574" y="512180"/>
            <a:ext cx="8446625" cy="5833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dirty="0">
                <a:ea typeface="Calibri"/>
                <a:cs typeface="Calibri"/>
                <a:sym typeface="Calibri"/>
              </a:rPr>
              <a:t>Author names followed by full year of publication within parentheses e. g.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Sen (2002) argued . . 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0070C0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The view held by Sen and Pandit (2003) . . 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0070C0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Sen (2002</a:t>
            </a:r>
            <a:r>
              <a:rPr lang="en-US" i="1" dirty="0">
                <a:ea typeface="Calibri"/>
                <a:cs typeface="Calibri"/>
                <a:sym typeface="Calibri"/>
              </a:rPr>
              <a:t>a</a:t>
            </a:r>
            <a:r>
              <a:rPr lang="en-US" dirty="0">
                <a:ea typeface="Calibri"/>
                <a:cs typeface="Calibri"/>
                <a:sym typeface="Calibri"/>
              </a:rPr>
              <a:t>, 2002</a:t>
            </a:r>
            <a:r>
              <a:rPr lang="en-US" i="1" dirty="0">
                <a:ea typeface="Calibri"/>
                <a:cs typeface="Calibri"/>
                <a:sym typeface="Calibri"/>
              </a:rPr>
              <a:t>b</a:t>
            </a:r>
            <a:r>
              <a:rPr lang="en-US" dirty="0">
                <a:ea typeface="Calibri"/>
                <a:cs typeface="Calibri"/>
                <a:sym typeface="Calibri"/>
              </a:rPr>
              <a:t>, 2003) has shown . . 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(Note: Use of ‘</a:t>
            </a:r>
            <a:r>
              <a:rPr lang="en-US" i="1" dirty="0">
                <a:ea typeface="Calibri"/>
                <a:cs typeface="Calibri"/>
                <a:sym typeface="Calibri"/>
              </a:rPr>
              <a:t>a’</a:t>
            </a:r>
            <a:r>
              <a:rPr lang="en-US" dirty="0">
                <a:ea typeface="Calibri"/>
                <a:cs typeface="Calibri"/>
                <a:sym typeface="Calibri"/>
              </a:rPr>
              <a:t> and ‘</a:t>
            </a:r>
            <a:r>
              <a:rPr lang="en-US" i="1" dirty="0">
                <a:ea typeface="Calibri"/>
                <a:cs typeface="Calibri"/>
                <a:sym typeface="Calibri"/>
              </a:rPr>
              <a:t>b’</a:t>
            </a:r>
            <a:r>
              <a:rPr lang="en-US" dirty="0">
                <a:ea typeface="Calibri"/>
                <a:cs typeface="Calibri"/>
                <a:sym typeface="Calibri"/>
              </a:rPr>
              <a:t> when year of publication of sources is same, and  years are arranged in increasing order)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ts val="2600"/>
              <a:buFont typeface="Calibri"/>
              <a:buChar char="•"/>
            </a:pPr>
            <a:r>
              <a:rPr lang="en-US" sz="2000" dirty="0">
                <a:ea typeface="Calibri"/>
                <a:cs typeface="Calibri"/>
                <a:sym typeface="Calibri"/>
              </a:rPr>
              <a:t>The work done by Gupta </a:t>
            </a:r>
            <a:r>
              <a:rPr lang="en-US" sz="2000" i="1" dirty="0">
                <a:ea typeface="Calibri"/>
                <a:cs typeface="Calibri"/>
                <a:sym typeface="Calibri"/>
              </a:rPr>
              <a:t>et al.</a:t>
            </a:r>
            <a:r>
              <a:rPr lang="en-US" sz="2000" dirty="0">
                <a:ea typeface="Calibri"/>
                <a:cs typeface="Calibri"/>
                <a:sym typeface="Calibri"/>
              </a:rPr>
              <a:t> (2005) . . 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000" dirty="0">
                <a:ea typeface="Calibri"/>
                <a:cs typeface="Calibri"/>
                <a:sym typeface="Calibri"/>
              </a:rPr>
              <a:t>	</a:t>
            </a:r>
            <a:r>
              <a:rPr lang="en-US" sz="2000" u="sng" dirty="0">
                <a:ea typeface="Calibri"/>
                <a:cs typeface="Calibri"/>
                <a:sym typeface="Calibri"/>
              </a:rPr>
              <a:t>Note</a:t>
            </a:r>
            <a:r>
              <a:rPr lang="en-US" sz="2000" dirty="0">
                <a:ea typeface="Calibri"/>
                <a:cs typeface="Calibri"/>
                <a:sym typeface="Calibri"/>
              </a:rPr>
              <a:t>: In case of three or more number of authors, use first author’s surname followed by </a:t>
            </a:r>
            <a:r>
              <a:rPr lang="en-US" sz="2000" i="1" dirty="0">
                <a:ea typeface="Calibri"/>
                <a:cs typeface="Calibri"/>
                <a:sym typeface="Calibri"/>
              </a:rPr>
              <a:t>et al</a:t>
            </a:r>
            <a:r>
              <a:rPr lang="en-US" sz="2000" dirty="0">
                <a:ea typeface="Calibri"/>
                <a:cs typeface="Calibri"/>
                <a:sym typeface="Calibri"/>
              </a:rPr>
              <a:t>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rgbClr val="0070C0"/>
              </a:buClr>
              <a:buSzPts val="2600"/>
              <a:buFont typeface="Calibri"/>
              <a:buChar char="•"/>
            </a:pPr>
            <a:r>
              <a:rPr lang="en-US" sz="2000" dirty="0">
                <a:ea typeface="Calibri"/>
                <a:cs typeface="Calibri"/>
                <a:sym typeface="Calibri"/>
              </a:rPr>
              <a:t>The use of integer programming approach to the knapsack problem (Emerson, 2007; Gupta, 2005; Sen, 2004) . . 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000" dirty="0">
                <a:ea typeface="Calibri"/>
                <a:cs typeface="Calibri"/>
                <a:sym typeface="Calibri"/>
              </a:rPr>
              <a:t>	</a:t>
            </a:r>
            <a:r>
              <a:rPr lang="en-US" sz="2000" u="sng" dirty="0">
                <a:ea typeface="Calibri"/>
                <a:cs typeface="Calibri"/>
                <a:sym typeface="Calibri"/>
              </a:rPr>
              <a:t>Note</a:t>
            </a:r>
            <a:r>
              <a:rPr lang="en-US" sz="2000" dirty="0">
                <a:ea typeface="Calibri"/>
                <a:cs typeface="Calibri"/>
                <a:sym typeface="Calibri"/>
              </a:rPr>
              <a:t>:</a:t>
            </a:r>
            <a:r>
              <a:rPr lang="en-US" sz="2000" u="sng" dirty="0"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ea typeface="Calibri"/>
                <a:cs typeface="Calibri"/>
                <a:sym typeface="Calibri"/>
              </a:rPr>
              <a:t>1. </a:t>
            </a:r>
            <a:r>
              <a:rPr lang="en-US" dirty="0">
                <a:ea typeface="Calibri"/>
                <a:cs typeface="Calibri"/>
                <a:sym typeface="Calibri"/>
              </a:rPr>
              <a:t>C</a:t>
            </a:r>
            <a:r>
              <a:rPr lang="en-US" sz="2000" dirty="0">
                <a:ea typeface="Calibri"/>
                <a:cs typeface="Calibri"/>
                <a:sym typeface="Calibri"/>
              </a:rPr>
              <a:t>omma separates year of publication from author’s surname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000" dirty="0">
                <a:ea typeface="Calibri"/>
                <a:cs typeface="Calibri"/>
                <a:sym typeface="Calibri"/>
              </a:rPr>
              <a:t>	2. </a:t>
            </a:r>
            <a:r>
              <a:rPr lang="en-US" dirty="0">
                <a:ea typeface="Calibri"/>
                <a:cs typeface="Calibri"/>
                <a:sym typeface="Calibri"/>
              </a:rPr>
              <a:t>S</a:t>
            </a:r>
            <a:r>
              <a:rPr lang="en-US" sz="2000" dirty="0">
                <a:ea typeface="Calibri"/>
                <a:cs typeface="Calibri"/>
                <a:sym typeface="Calibri"/>
              </a:rPr>
              <a:t>emicolon separates two consecutive citations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sz="2000" dirty="0">
                <a:ea typeface="Calibri"/>
                <a:cs typeface="Calibri"/>
                <a:sym typeface="Calibri"/>
              </a:rPr>
              <a:t>	3. Authors’ surnames arranged alphabetically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000" dirty="0">
                <a:ea typeface="Calibri"/>
                <a:cs typeface="Calibri"/>
                <a:sym typeface="Calibri"/>
              </a:rPr>
              <a:t>Do not use apostrophe e. g. instead of writing </a:t>
            </a:r>
            <a:r>
              <a:rPr lang="en-US" dirty="0">
                <a:ea typeface="Calibri"/>
                <a:cs typeface="Calibri"/>
                <a:sym typeface="Calibri"/>
              </a:rPr>
              <a:t>‘</a:t>
            </a:r>
            <a:r>
              <a:rPr lang="en-US" sz="2000" dirty="0">
                <a:ea typeface="Calibri"/>
                <a:cs typeface="Calibri"/>
                <a:sym typeface="Calibri"/>
              </a:rPr>
              <a:t>Roy’s (2003) contribution . . .’, write </a:t>
            </a:r>
            <a:r>
              <a:rPr lang="en-US" dirty="0">
                <a:ea typeface="Calibri"/>
                <a:cs typeface="Calibri"/>
                <a:sym typeface="Calibri"/>
              </a:rPr>
              <a:t>‘</a:t>
            </a:r>
            <a:r>
              <a:rPr lang="en-US" sz="2000" dirty="0">
                <a:ea typeface="Calibri"/>
                <a:cs typeface="Calibri"/>
                <a:sym typeface="Calibri"/>
              </a:rPr>
              <a:t>The contribution of Roy (2003) . . .’.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BE4B1BF0-A5EE-8B82-0017-8EBA1734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>
            <a:extLst>
              <a:ext uri="{FF2B5EF4-FFF2-40B4-BE49-F238E27FC236}">
                <a16:creationId xmlns:a16="http://schemas.microsoft.com/office/drawing/2014/main" id="{9C4EC008-89AD-F0F8-34BA-956C972D8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48" y="1018572"/>
            <a:ext cx="3217762" cy="48382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IN-TEXT CITATION 02: AUTHOR’S NAME AS NOT PART OF SENTENCE</a:t>
            </a:r>
            <a:endParaRPr lang="en-US" dirty="0"/>
          </a:p>
        </p:txBody>
      </p:sp>
      <p:sp>
        <p:nvSpPr>
          <p:cNvPr id="364" name="Google Shape;364;p57">
            <a:extLst>
              <a:ext uri="{FF2B5EF4-FFF2-40B4-BE49-F238E27FC236}">
                <a16:creationId xmlns:a16="http://schemas.microsoft.com/office/drawing/2014/main" id="{EF83E9FF-AC90-0B00-2A1C-FD47DEDE7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8999" y="937549"/>
            <a:ext cx="8411901" cy="52086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dirty="0">
                <a:ea typeface="Calibri"/>
                <a:cs typeface="Calibri"/>
                <a:sym typeface="Calibri"/>
              </a:rPr>
              <a:t>Enclose author name and year within parentheses and place them in the sentence such that if name and year are deleted, the remaining sentence makes sense e. g.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The argument put forward by several authors (e.g., Jones and Sen, 2006; Roy and Gupta, 2005) is . . 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rgbClr val="0070C0"/>
              </a:buClr>
              <a:buSzPts val="26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The mineral policy of India (Government of India Publication, 2006) indicates that . . 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dirty="0">
                <a:ea typeface="Calibri"/>
                <a:cs typeface="Calibri"/>
                <a:sym typeface="Calibri"/>
              </a:rPr>
              <a:t>One can also specify page numbers in reference e. g.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 	The derivation by Whitehouse (2006, pp. 15–17) . . . (page numbering is optional)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According to Pearson, Artificial Intelligence is a . . . (Pearson, 1985; p. 85).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 	</a:t>
            </a:r>
            <a:r>
              <a:rPr lang="en-US" u="sng" dirty="0">
                <a:ea typeface="Calibri"/>
                <a:cs typeface="Calibri"/>
                <a:sym typeface="Calibri"/>
              </a:rPr>
              <a:t>Note</a:t>
            </a:r>
            <a:r>
              <a:rPr lang="en-US" dirty="0">
                <a:ea typeface="Calibri"/>
                <a:cs typeface="Calibri"/>
                <a:sym typeface="Calibri"/>
              </a:rPr>
              <a:t>:	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For single page, use p. (page)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	For multiple pages use pp. (pages), and give first and last page numbers (separated by an </a:t>
            </a:r>
            <a:r>
              <a:rPr lang="en-US" dirty="0" err="1"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ea typeface="Calibri"/>
                <a:cs typeface="Calibri"/>
                <a:sym typeface="Calibri"/>
              </a:rPr>
              <a:t> dash)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6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4"/>
          <p:cNvSpPr txBox="1">
            <a:spLocks noGrp="1"/>
          </p:cNvSpPr>
          <p:nvPr>
            <p:ph type="title"/>
          </p:nvPr>
        </p:nvSpPr>
        <p:spPr>
          <a:xfrm>
            <a:off x="254644" y="1157468"/>
            <a:ext cx="2939970" cy="45719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b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SAMPLE </a:t>
            </a:r>
            <a:b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LIST OF REFERENCES: IN ALPHABETICAL ORDER BY SURNAME &amp; DATE</a:t>
            </a:r>
            <a:br>
              <a:rPr lang="en-US" sz="32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lang="en-US" sz="3200" dirty="0"/>
          </a:p>
        </p:txBody>
      </p:sp>
      <p:sp>
        <p:nvSpPr>
          <p:cNvPr id="458" name="Google Shape;458;p74"/>
          <p:cNvSpPr txBox="1">
            <a:spLocks noGrp="1"/>
          </p:cNvSpPr>
          <p:nvPr>
            <p:ph type="body" idx="1"/>
          </p:nvPr>
        </p:nvSpPr>
        <p:spPr>
          <a:xfrm>
            <a:off x="3495553" y="544010"/>
            <a:ext cx="8229599" cy="60853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b="1" u="sng" dirty="0">
                <a:ea typeface="Calibri"/>
                <a:cs typeface="Calibri"/>
                <a:sym typeface="Calibri"/>
              </a:rPr>
              <a:t>Book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Forrester, J. W. (1961), Industrial Dynamics, Cambridge, Massachusetts: Cambridge, Massachusetts: The MIT Press, First Edition.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b="1" u="sng" dirty="0">
                <a:ea typeface="Calibri"/>
                <a:cs typeface="Calibri"/>
                <a:sym typeface="Calibri"/>
              </a:rPr>
              <a:t>Paper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Forrester, J. W. (1958), Industrial Dynamics: A Managerial Breakthrough, Sloan Management Review, Vol. 30, No. 3, pp. 55−75.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Forrester, J. W. (1968a), Industrial Dynamics: After the First Decade, Management Science, Vol. 30, No. 5, pp. 45−65.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0070C0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 Forrester, J. W. (1968b), Industrial Dynamics: A Response to Ansoff and </a:t>
            </a:r>
            <a:r>
              <a:rPr lang="en-US" dirty="0" err="1">
                <a:ea typeface="Calibri"/>
                <a:cs typeface="Calibri"/>
                <a:sym typeface="Calibri"/>
              </a:rPr>
              <a:t>Slevin</a:t>
            </a:r>
            <a:r>
              <a:rPr lang="en-US" dirty="0">
                <a:ea typeface="Calibri"/>
                <a:cs typeface="Calibri"/>
                <a:sym typeface="Calibri"/>
              </a:rPr>
              <a:t>, Management Science, Vol. 30, No.  7, pp. 35−55.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 err="1">
                <a:ea typeface="Calibri"/>
                <a:cs typeface="Calibri"/>
                <a:sym typeface="Calibri"/>
              </a:rPr>
              <a:t>Padhi</a:t>
            </a:r>
            <a:r>
              <a:rPr lang="en-US" dirty="0">
                <a:ea typeface="Calibri"/>
                <a:cs typeface="Calibri"/>
                <a:sym typeface="Calibri"/>
              </a:rPr>
              <a:t>, S. S. and P. K. J. Mohapatra (2010), . . 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Roy, A. K., M. </a:t>
            </a:r>
            <a:r>
              <a:rPr lang="en-US" dirty="0" err="1">
                <a:ea typeface="Calibri"/>
                <a:cs typeface="Calibri"/>
                <a:sym typeface="Calibri"/>
              </a:rPr>
              <a:t>Jenamani</a:t>
            </a:r>
            <a:r>
              <a:rPr lang="en-US" dirty="0">
                <a:ea typeface="Calibri"/>
                <a:cs typeface="Calibri"/>
                <a:sym typeface="Calibri"/>
              </a:rPr>
              <a:t>, and P. K. J. Mohapatra (2011) . . 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 </a:t>
            </a:r>
            <a:r>
              <a:rPr lang="en-US" b="1" u="sng" dirty="0">
                <a:ea typeface="Calibri"/>
                <a:cs typeface="Calibri"/>
                <a:sym typeface="Calibri"/>
              </a:rPr>
              <a:t>Paper in Edited Book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ea typeface="Calibri"/>
                <a:cs typeface="Calibri"/>
                <a:sym typeface="Calibri"/>
              </a:rPr>
              <a:t>Forrester, J. W. (1970), Churches in the Transition between Growth and Equilibrium, in Towards Global Equilibrium: Collected Papers, by Meadows, D. H. and Meadows, D. L. (Eds.), Cambridge, Massachusetts: Productivity Press, Second Edition, pp. 45−65.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/>
          <p:cNvSpPr txBox="1">
            <a:spLocks noGrp="1"/>
          </p:cNvSpPr>
          <p:nvPr>
            <p:ph type="title"/>
          </p:nvPr>
        </p:nvSpPr>
        <p:spPr>
          <a:xfrm>
            <a:off x="162047" y="1145894"/>
            <a:ext cx="3194612" cy="4745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STANDARD ABBREVIATIONS</a:t>
            </a:r>
            <a:endParaRPr lang="en-US" sz="3200" dirty="0"/>
          </a:p>
        </p:txBody>
      </p:sp>
      <p:graphicFrame>
        <p:nvGraphicFramePr>
          <p:cNvPr id="475" name="Google Shape;475;p77"/>
          <p:cNvGraphicFramePr/>
          <p:nvPr>
            <p:extLst>
              <p:ext uri="{D42A27DB-BD31-4B8C-83A1-F6EECF244321}">
                <p14:modId xmlns:p14="http://schemas.microsoft.com/office/powerpoint/2010/main" val="1563877681"/>
              </p:ext>
            </p:extLst>
          </p:nvPr>
        </p:nvGraphicFramePr>
        <p:xfrm>
          <a:off x="3495554" y="355319"/>
          <a:ext cx="8218025" cy="597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70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JOURNAL 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91450" marR="91450" marT="45625" marB="45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91450" marR="91450" marT="45625" marB="45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8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Abstracts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Academy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Advances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American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Analytical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Annals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Annual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Applied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Archives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Biology, Biological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Cellular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Chemical, Chemistry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Clinical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Current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Developmental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Environmental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625" marB="45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Abstr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Acad.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Adv.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Am.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Anal.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Ann.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Annu.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Appl.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Arch.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Biol.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Cell.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Chem</a:t>
                      </a: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Clin.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Curr.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Dev.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Environ.</a:t>
                      </a: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625" marB="45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717630" y="1006996"/>
            <a:ext cx="10752881" cy="549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n-US" sz="3200" dirty="0">
                <a:highlight>
                  <a:srgbClr val="C0C0C0"/>
                </a:highlight>
                <a:latin typeface="Maiandra GD" panose="020E0502030308020204" pitchFamily="34" charset="0"/>
                <a:ea typeface="Times New Roman"/>
                <a:cs typeface="Times New Roman"/>
                <a:sym typeface="Times New Roman"/>
              </a:rPr>
              <a:t>CITATIONS AND REFERENCES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The terms are often used interchangeably but there is a difference</a:t>
            </a:r>
            <a:endParaRPr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800100" lvl="1" indent="-342900" algn="ctr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Paper A gives reference to Paper B</a:t>
            </a:r>
            <a:endParaRPr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lvl="1" algn="ctr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SzPts val="2400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 Reference is acknowledgement that A has accorded to B </a:t>
            </a:r>
            <a:endParaRPr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800100" lvl="1" indent="-342900" algn="ctr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Paper B has received citation from Paper A</a:t>
            </a:r>
            <a:endParaRPr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lvl="1" algn="ctr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 Citation is acknowledgement that B has received from A</a:t>
            </a:r>
            <a:endParaRPr sz="28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>
          <a:extLst>
            <a:ext uri="{FF2B5EF4-FFF2-40B4-BE49-F238E27FC236}">
              <a16:creationId xmlns:a16="http://schemas.microsoft.com/office/drawing/2014/main" id="{06A3F541-716E-D387-F1B5-1083EFAAC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>
            <a:extLst>
              <a:ext uri="{FF2B5EF4-FFF2-40B4-BE49-F238E27FC236}">
                <a16:creationId xmlns:a16="http://schemas.microsoft.com/office/drawing/2014/main" id="{422B1CDE-818C-FF9B-21AC-93CBFEA38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620" y="1134319"/>
            <a:ext cx="3136739" cy="4641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STANDARD ABBREVIATIONS</a:t>
            </a:r>
            <a:endParaRPr lang="en-US" sz="3200" dirty="0"/>
          </a:p>
        </p:txBody>
      </p:sp>
      <p:graphicFrame>
        <p:nvGraphicFramePr>
          <p:cNvPr id="476" name="Google Shape;476;p77">
            <a:extLst>
              <a:ext uri="{FF2B5EF4-FFF2-40B4-BE49-F238E27FC236}">
                <a16:creationId xmlns:a16="http://schemas.microsoft.com/office/drawing/2014/main" id="{B8697F87-A0F2-7A8B-4A3E-FB6D55264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553841"/>
              </p:ext>
            </p:extLst>
          </p:nvPr>
        </p:nvGraphicFramePr>
        <p:xfrm>
          <a:off x="3565003" y="284306"/>
          <a:ext cx="8160151" cy="61063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9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i="0" u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JOURNAL 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i="0" u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European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Experimental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International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Internal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Journal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Laboratory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Marine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Materials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Medical, Medicine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Molecular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National, 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Natural, Nature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Nuclear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Optics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Pharmaceutical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Physical, Physics</a:t>
                      </a: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Eur.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Exp.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Int.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Intern.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J. or J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Lab.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Mar.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Mater.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Med.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Mol.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Natl.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Nat.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 err="1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Nucl</a:t>
                      </a: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Opt.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Pharm.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Phys.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0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>
          <a:extLst>
            <a:ext uri="{FF2B5EF4-FFF2-40B4-BE49-F238E27FC236}">
              <a16:creationId xmlns:a16="http://schemas.microsoft.com/office/drawing/2014/main" id="{05488E57-B979-7303-0941-86D016F6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>
            <a:extLst>
              <a:ext uri="{FF2B5EF4-FFF2-40B4-BE49-F238E27FC236}">
                <a16:creationId xmlns:a16="http://schemas.microsoft.com/office/drawing/2014/main" id="{22410B04-8D2A-5882-9128-B5A9946F8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47" y="1145893"/>
            <a:ext cx="3240911" cy="46645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STANDARD ABBREVIATIONS</a:t>
            </a:r>
            <a:endParaRPr lang="en-US" sz="3200" dirty="0"/>
          </a:p>
        </p:txBody>
      </p:sp>
      <p:graphicFrame>
        <p:nvGraphicFramePr>
          <p:cNvPr id="477" name="Google Shape;477;p77">
            <a:extLst>
              <a:ext uri="{FF2B5EF4-FFF2-40B4-BE49-F238E27FC236}">
                <a16:creationId xmlns:a16="http://schemas.microsoft.com/office/drawing/2014/main" id="{99FD2940-2FA6-15C5-4167-209E7FB59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582211"/>
              </p:ext>
            </p:extLst>
          </p:nvPr>
        </p:nvGraphicFramePr>
        <p:xfrm>
          <a:off x="3541854" y="375332"/>
          <a:ext cx="8125428" cy="43587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8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7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i="0" u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JOURNAL 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i="0" u="non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ABBREVIATION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9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Proceedings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Research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Science, Scientific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Society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Technical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United States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'-logy’ (e. g. Psychology)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One word titles (:Cells”)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Proc.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Res.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Sci.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Soc.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000" b="0" i="0" u="none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Tech.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U.S.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'-</a:t>
                      </a:r>
                      <a:r>
                        <a:rPr lang="en-US" sz="2000" b="0" i="0" u="none" dirty="0" err="1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ol</a:t>
                      </a: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 (e. g. Psychol.)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Not abbreviated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9" name="Google Shape;469;p76"/>
          <p:cNvSpPr txBox="1"/>
          <p:nvPr/>
        </p:nvSpPr>
        <p:spPr>
          <a:xfrm>
            <a:off x="3541854" y="5084181"/>
            <a:ext cx="812542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American National Standards Institute has standardized abbreviations for journal names</a:t>
            </a:r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t>APA Style:  Journal names are not abbreviated</a:t>
            </a:r>
            <a:endParaRPr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94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8"/>
          <p:cNvSpPr txBox="1">
            <a:spLocks noGrp="1"/>
          </p:cNvSpPr>
          <p:nvPr>
            <p:ph type="title"/>
          </p:nvPr>
        </p:nvSpPr>
        <p:spPr>
          <a:xfrm>
            <a:off x="138896" y="1134319"/>
            <a:ext cx="3148314" cy="4629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REFERENCING STYLES</a:t>
            </a:r>
            <a:endParaRPr lang="en-US" dirty="0"/>
          </a:p>
        </p:txBody>
      </p:sp>
      <p:sp>
        <p:nvSpPr>
          <p:cNvPr id="483" name="Google Shape;483;p78"/>
          <p:cNvSpPr txBox="1">
            <a:spLocks noGrp="1"/>
          </p:cNvSpPr>
          <p:nvPr>
            <p:ph type="body" idx="1"/>
          </p:nvPr>
        </p:nvSpPr>
        <p:spPr>
          <a:xfrm>
            <a:off x="3541852" y="1134319"/>
            <a:ext cx="8113854" cy="49308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MLA: Modern Language Association (Humanities)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APA: American Psychological Association (Social 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	   Sciences)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CMS: Chicago Manual of Style (Various Disciplines)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ACS: American Chemical Society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CSE: Council of Science Editors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IEEE: Institute of Electronics &amp; Electrical Engineers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NLM: National Library of Medicine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AMA: American Medical Association</a:t>
            </a:r>
            <a:endParaRPr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9"/>
          <p:cNvSpPr txBox="1">
            <a:spLocks noGrp="1"/>
          </p:cNvSpPr>
          <p:nvPr>
            <p:ph type="title"/>
          </p:nvPr>
        </p:nvSpPr>
        <p:spPr>
          <a:xfrm>
            <a:off x="208344" y="983847"/>
            <a:ext cx="3055717" cy="47571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REFERENCE MANAGEMENT TOOLS</a:t>
            </a:r>
            <a:endParaRPr lang="en-US" sz="3200" dirty="0"/>
          </a:p>
        </p:txBody>
      </p:sp>
      <p:sp>
        <p:nvSpPr>
          <p:cNvPr id="489" name="Google Shape;489;p79"/>
          <p:cNvSpPr txBox="1">
            <a:spLocks noGrp="1"/>
          </p:cNvSpPr>
          <p:nvPr>
            <p:ph type="body" idx="1"/>
          </p:nvPr>
        </p:nvSpPr>
        <p:spPr>
          <a:xfrm>
            <a:off x="3495553" y="868101"/>
            <a:ext cx="8229599" cy="52580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a typeface="Arial"/>
                <a:cs typeface="Arial"/>
                <a:sym typeface="Arial"/>
              </a:rPr>
              <a:t>Build and store personalized collections of references</a:t>
            </a:r>
            <a:endParaRPr dirty="0"/>
          </a:p>
          <a:p>
            <a:pPr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a typeface="Arial"/>
                <a:cs typeface="Arial"/>
                <a:sym typeface="Arial"/>
              </a:rPr>
              <a:t>Organize and manage citations within folders</a:t>
            </a:r>
            <a:endParaRPr dirty="0"/>
          </a:p>
          <a:p>
            <a:pPr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a typeface="Arial"/>
                <a:cs typeface="Arial"/>
                <a:sym typeface="Arial"/>
              </a:rPr>
              <a:t>Build bibliographies</a:t>
            </a:r>
            <a:endParaRPr dirty="0"/>
          </a:p>
          <a:p>
            <a:pPr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a typeface="Arial"/>
                <a:cs typeface="Arial"/>
                <a:sym typeface="Arial"/>
              </a:rPr>
              <a:t>Automatically format and insert citations in papers in progress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a typeface="Arial"/>
                <a:cs typeface="Arial"/>
                <a:sym typeface="Arial"/>
              </a:rPr>
              <a:t>Automatically search for online scientific works and create bibliographic databases in specific disciplines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ea typeface="Arial"/>
                <a:cs typeface="Arial"/>
                <a:sym typeface="Arial"/>
              </a:rPr>
              <a:t>Features of reference management </a:t>
            </a:r>
            <a:r>
              <a:rPr lang="en-US" dirty="0" err="1">
                <a:ea typeface="Arial"/>
                <a:cs typeface="Arial"/>
                <a:sym typeface="Arial"/>
              </a:rPr>
              <a:t>softwares</a:t>
            </a:r>
            <a:r>
              <a:rPr lang="en-US" dirty="0"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ea typeface="Arial"/>
                <a:cs typeface="Arial"/>
                <a:sym typeface="Arial"/>
              </a:rPr>
              <a:t>Generate libraries of citations, references, and bibliographies in several styles</a:t>
            </a: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ea typeface="Arial"/>
                <a:cs typeface="Arial"/>
                <a:sym typeface="Arial"/>
              </a:rPr>
              <a:t>Libraries can be loaded on and accessed from computers with Windows or Linux operating systems</a:t>
            </a: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ea typeface="Arial"/>
                <a:cs typeface="Arial"/>
                <a:sym typeface="Arial"/>
              </a:rPr>
              <a:t>Data, records, and texts can be stored and updated</a:t>
            </a: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ea typeface="Arial"/>
                <a:cs typeface="Arial"/>
                <a:sym typeface="Arial"/>
              </a:rPr>
              <a:t>Researcher can collaborate with other researchers</a:t>
            </a: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ea typeface="Arial"/>
                <a:cs typeface="Arial"/>
                <a:sym typeface="Arial"/>
              </a:rPr>
              <a:t>Packages, in full or part, are available free</a:t>
            </a:r>
            <a:endParaRPr lang="en-US" dirty="0"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lang="en-US" dirty="0"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>
            <a:spLocks noGrp="1"/>
          </p:cNvSpPr>
          <p:nvPr>
            <p:ph type="title"/>
          </p:nvPr>
        </p:nvSpPr>
        <p:spPr>
          <a:xfrm>
            <a:off x="115747" y="1122744"/>
            <a:ext cx="3229337" cy="46298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REFERENCE MANAGEMENT TOOLS</a:t>
            </a:r>
            <a:endParaRPr lang="en-US" sz="3200" dirty="0"/>
          </a:p>
        </p:txBody>
      </p:sp>
      <p:sp>
        <p:nvSpPr>
          <p:cNvPr id="501" name="Google Shape;501;p81"/>
          <p:cNvSpPr txBox="1">
            <a:spLocks noGrp="1"/>
          </p:cNvSpPr>
          <p:nvPr>
            <p:ph type="body" idx="1"/>
          </p:nvPr>
        </p:nvSpPr>
        <p:spPr>
          <a:xfrm>
            <a:off x="3507128" y="798653"/>
            <a:ext cx="7720315" cy="5278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800" dirty="0">
                <a:ea typeface="Arial"/>
                <a:cs typeface="Arial"/>
                <a:sym typeface="Arial"/>
              </a:rPr>
              <a:t>EndNote: Good for papers and theses, searches online bibliographic databases, </a:t>
            </a:r>
            <a:r>
              <a:rPr lang="en-US" sz="2800" dirty="0">
                <a:sym typeface="Arial"/>
              </a:rPr>
              <a:t>o</a:t>
            </a:r>
            <a:r>
              <a:rPr lang="en-US" sz="2800" dirty="0">
                <a:ea typeface="Arial"/>
                <a:cs typeface="Arial"/>
                <a:sym typeface="Arial"/>
              </a:rPr>
              <a:t>rganizes references and related files, creates bibliographies and figure lists</a:t>
            </a:r>
            <a:endParaRPr sz="2800" dirty="0"/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800" dirty="0">
                <a:ea typeface="Arial"/>
                <a:cs typeface="Arial"/>
                <a:sym typeface="Arial"/>
              </a:rPr>
              <a:t>Zotero: Good for managing Web pages, converts in-text referencing style to Chicago style</a:t>
            </a:r>
            <a:endParaRPr sz="2800" dirty="0"/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800" dirty="0">
                <a:ea typeface="Arial"/>
                <a:cs typeface="Arial"/>
                <a:sym typeface="Arial"/>
              </a:rPr>
              <a:t>Mendeley: Good for managing PDFs, enables social-networking</a:t>
            </a:r>
            <a:r>
              <a:rPr lang="en-US" sz="2800" dirty="0">
                <a:sym typeface="Arial"/>
              </a:rPr>
              <a:t>, h</a:t>
            </a:r>
            <a:r>
              <a:rPr lang="en-US" sz="2800" dirty="0">
                <a:ea typeface="Arial"/>
                <a:cs typeface="Arial"/>
                <a:sym typeface="Arial"/>
              </a:rPr>
              <a:t>as a crowd-sourced database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800" dirty="0" err="1">
                <a:ea typeface="Arial"/>
                <a:cs typeface="Arial"/>
                <a:sym typeface="Arial"/>
              </a:rPr>
              <a:t>VOSviewer</a:t>
            </a:r>
            <a:r>
              <a:rPr lang="en-US" sz="2800" dirty="0">
                <a:ea typeface="Arial"/>
                <a:cs typeface="Arial"/>
                <a:sym typeface="Arial"/>
              </a:rPr>
              <a:t>: Good for visualization</a:t>
            </a:r>
            <a:endParaRPr sz="2800" dirty="0"/>
          </a:p>
          <a:p>
            <a:pPr>
              <a:lnSpc>
                <a:spcPct val="100000"/>
              </a:lnSpc>
              <a:spcBef>
                <a:spcPts val="480"/>
              </a:spcBef>
              <a:buClr>
                <a:srgbClr val="0070C0"/>
              </a:buClr>
              <a:buSzPts val="2400"/>
            </a:pPr>
            <a:r>
              <a:rPr lang="en-US" sz="2800" dirty="0" err="1">
                <a:ea typeface="Arial"/>
                <a:cs typeface="Arial"/>
                <a:sym typeface="Arial"/>
              </a:rPr>
              <a:t>Nvivo</a:t>
            </a:r>
            <a:r>
              <a:rPr lang="en-US" sz="2800" dirty="0">
                <a:ea typeface="Arial"/>
                <a:cs typeface="Arial"/>
                <a:sym typeface="Arial"/>
              </a:rPr>
              <a:t>: Good for theorizing</a:t>
            </a:r>
            <a:endParaRPr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289367" y="1076446"/>
            <a:ext cx="2928395" cy="4641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QUOTATION RULES</a:t>
            </a:r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727048" y="358815"/>
            <a:ext cx="7963382" cy="60651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  <a:sym typeface="Calibri"/>
              </a:rPr>
              <a:t>Quoted text must exactly match original source with regard to words, spelling, capitalization, and punctuation (with exception of quotation marks, capitalization, periods,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ea typeface="Arial"/>
                <a:cs typeface="Arial"/>
                <a:sym typeface="Arial"/>
              </a:rPr>
              <a:t>n running text, quotations are enclosed within double quotation marks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Any double quotation marks appearing within quoted text will be changed to single quotation marks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If part of sentence is intentionally omitted, then three </a:t>
            </a:r>
            <a:r>
              <a:rPr lang="en-US" sz="2400" i="1" dirty="0">
                <a:ea typeface="Arial"/>
                <a:cs typeface="Arial"/>
                <a:sym typeface="Arial"/>
              </a:rPr>
              <a:t>ellipsis points </a:t>
            </a:r>
            <a:r>
              <a:rPr lang="en-US" sz="2400" dirty="0">
                <a:ea typeface="Arial"/>
                <a:cs typeface="Arial"/>
                <a:sym typeface="Arial"/>
              </a:rPr>
              <a:t>are used e. g. A well-designed experiment is important because the results and conclusions . . . depend to a large extent in the manner in which the data were collected. (Montgomery 2009, p. 2).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endParaRPr lang="en-US" sz="2400" dirty="0">
              <a:ea typeface="Arial"/>
              <a:cs typeface="Arial"/>
              <a:sym typeface="Arial"/>
            </a:endParaRPr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9D69CDCB-2FF7-D98B-AEBD-9B7825802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>
            <a:extLst>
              <a:ext uri="{FF2B5EF4-FFF2-40B4-BE49-F238E27FC236}">
                <a16:creationId xmlns:a16="http://schemas.microsoft.com/office/drawing/2014/main" id="{9F551A81-3F5E-BABF-59F8-AA7E7836E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367" y="1076446"/>
            <a:ext cx="2928395" cy="4641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QUOTATION RULES</a:t>
            </a:r>
            <a:endParaRPr dirty="0"/>
          </a:p>
        </p:txBody>
      </p:sp>
      <p:sp>
        <p:nvSpPr>
          <p:cNvPr id="153" name="Google Shape;153;p25">
            <a:extLst>
              <a:ext uri="{FF2B5EF4-FFF2-40B4-BE49-F238E27FC236}">
                <a16:creationId xmlns:a16="http://schemas.microsoft.com/office/drawing/2014/main" id="{0C411CC7-9C6D-C987-C23C-E685755C5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83980" y="544011"/>
            <a:ext cx="8206450" cy="60419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lvl="1" indent="-342900">
              <a:buClr>
                <a:schemeClr val="dk1"/>
              </a:buClr>
              <a:buSzPts val="2600"/>
            </a:pPr>
            <a:r>
              <a:rPr lang="en-US" sz="2400" dirty="0">
                <a:ea typeface="Arial"/>
                <a:cs typeface="Arial"/>
                <a:sym typeface="Arial"/>
              </a:rPr>
              <a:t>If last part of sentence is omitted, then final period is put after quotation is followed by a space and three ellipsis points e. g.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In addition to being deterministic, computer experiments can involve code that is time-consuming to run . . . (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Santner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 et al. 2003, p. 3).</a:t>
            </a:r>
            <a:r>
              <a:rPr lang="en-US" sz="2400" dirty="0">
                <a:ea typeface="Arial"/>
                <a:cs typeface="Arial"/>
                <a:sym typeface="Arial"/>
              </a:rPr>
              <a:t> OR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In addition to being deterministic, computer experiments can involve code that is time-consuming to run . . .. (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Santner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 et al. 2003, p. 3).</a:t>
            </a:r>
          </a:p>
          <a:p>
            <a:pPr marL="0" lvl="1" indent="0">
              <a:buClr>
                <a:schemeClr val="dk1"/>
              </a:buClr>
              <a:buSzPts val="2600"/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ea typeface="Arial"/>
              <a:cs typeface="Arial"/>
              <a:sym typeface="Arial"/>
            </a:endParaRPr>
          </a:p>
          <a:p>
            <a:pPr marL="342900" lvl="1" indent="-342900">
              <a:buClr>
                <a:schemeClr val="dk1"/>
              </a:buClr>
              <a:buSzPts val="2600"/>
            </a:pPr>
            <a:r>
              <a:rPr lang="en-US" sz="2400" dirty="0">
                <a:ea typeface="Arial"/>
                <a:cs typeface="Arial"/>
                <a:sym typeface="Arial"/>
              </a:rPr>
              <a:t>Block quotation (such as complete paragraph) is set off from main text with left and right indent, not enclosed within quotation marks, printed in </a:t>
            </a:r>
            <a:r>
              <a:rPr lang="en-US" sz="2400" i="1" dirty="0">
                <a:ea typeface="Arial"/>
                <a:cs typeface="Arial"/>
                <a:sym typeface="Arial"/>
              </a:rPr>
              <a:t>single-line spacing </a:t>
            </a:r>
            <a:r>
              <a:rPr lang="en-US" sz="2400" dirty="0">
                <a:ea typeface="Arial"/>
                <a:cs typeface="Arial"/>
                <a:sym typeface="Arial"/>
              </a:rPr>
              <a:t>and in </a:t>
            </a:r>
            <a:r>
              <a:rPr lang="en-US" sz="2400" i="1" dirty="0">
                <a:ea typeface="Arial"/>
                <a:cs typeface="Arial"/>
                <a:sym typeface="Arial"/>
              </a:rPr>
              <a:t>smaller font e. g.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About user interface design,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Pfleeger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 has the following to say: </a:t>
            </a:r>
          </a:p>
          <a:p>
            <a:pPr marL="502920" lvl="1" indent="0">
              <a:buClr>
                <a:schemeClr val="dk1"/>
              </a:buClr>
              <a:buSzPts val="260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User interfaces can be tricky things to design, because different people have different styles of perceiving, understanding, and working. (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Pfleeger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a typeface="Arial"/>
                <a:cs typeface="Arial"/>
                <a:sym typeface="Arial"/>
              </a:rPr>
              <a:t>, 2001; p. 214)</a:t>
            </a:r>
          </a:p>
        </p:txBody>
      </p:sp>
    </p:spTree>
    <p:extLst>
      <p:ext uri="{BB962C8B-B14F-4D97-AF65-F5344CB8AC3E}">
        <p14:creationId xmlns:p14="http://schemas.microsoft.com/office/powerpoint/2010/main" val="427542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F899AFE4-7893-E4F8-9362-A87024F1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>
            <a:extLst>
              <a:ext uri="{FF2B5EF4-FFF2-40B4-BE49-F238E27FC236}">
                <a16:creationId xmlns:a16="http://schemas.microsoft.com/office/drawing/2014/main" id="{E6E347EF-9CE1-63FD-C984-7EEBB5E57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367" y="1076446"/>
            <a:ext cx="2928395" cy="4641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QUOTATION RULES</a:t>
            </a:r>
            <a:endParaRPr dirty="0"/>
          </a:p>
        </p:txBody>
      </p:sp>
      <p:sp>
        <p:nvSpPr>
          <p:cNvPr id="153" name="Google Shape;153;p25">
            <a:extLst>
              <a:ext uri="{FF2B5EF4-FFF2-40B4-BE49-F238E27FC236}">
                <a16:creationId xmlns:a16="http://schemas.microsoft.com/office/drawing/2014/main" id="{053617BF-2588-C775-E712-44B2FD5AB9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83980" y="995423"/>
            <a:ext cx="8206450" cy="559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lvl="1">
              <a:buClr>
                <a:schemeClr val="dk1"/>
              </a:buClr>
              <a:buSzPts val="2600"/>
            </a:pPr>
            <a:r>
              <a:rPr lang="en-US" sz="2400" dirty="0">
                <a:ea typeface="Arial"/>
                <a:cs typeface="Arial"/>
                <a:sym typeface="Arial"/>
              </a:rPr>
              <a:t>Change capitalization in quoted material to maintain syntactic relation with quoting sentence, by putting the changed letter within brackets e. g. It is often said that '[</a:t>
            </a:r>
            <a:r>
              <a:rPr lang="en-US" sz="2400" dirty="0" err="1"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ea typeface="Arial"/>
                <a:cs typeface="Arial"/>
                <a:sym typeface="Arial"/>
              </a:rPr>
              <a:t>]n addition to being deterministic, computer experiments can involve code that is time-consuming to run . . ..' (</a:t>
            </a:r>
            <a:r>
              <a:rPr lang="en-US" sz="2400" dirty="0" err="1">
                <a:ea typeface="Arial"/>
                <a:cs typeface="Arial"/>
                <a:sym typeface="Arial"/>
              </a:rPr>
              <a:t>Santner</a:t>
            </a:r>
            <a:r>
              <a:rPr lang="en-US" sz="2400" dirty="0">
                <a:ea typeface="Arial"/>
                <a:cs typeface="Arial"/>
                <a:sym typeface="Arial"/>
              </a:rPr>
              <a:t> et al. 2003, p. 3). </a:t>
            </a:r>
          </a:p>
          <a:p>
            <a:pPr marL="502920" lvl="1" indent="0">
              <a:buClr>
                <a:schemeClr val="dk1"/>
              </a:buClr>
              <a:buSzPts val="2600"/>
              <a:buNone/>
            </a:pPr>
            <a:endParaRPr lang="en-US" sz="2400" dirty="0">
              <a:ea typeface="Arial"/>
              <a:cs typeface="Arial"/>
              <a:sym typeface="Arial"/>
            </a:endParaRPr>
          </a:p>
          <a:p>
            <a:pPr lvl="1">
              <a:buClr>
                <a:schemeClr val="dk1"/>
              </a:buClr>
              <a:buSzPts val="2600"/>
            </a:pPr>
            <a:r>
              <a:rPr lang="en-US" sz="2400" dirty="0">
                <a:ea typeface="Arial"/>
                <a:cs typeface="Arial"/>
                <a:sym typeface="Arial"/>
              </a:rPr>
              <a:t>If quoted text originally contains a word (or an expression) that is misspelled or wrongly used, then write [</a:t>
            </a:r>
            <a:r>
              <a:rPr lang="en-US" sz="2400" i="1" dirty="0">
                <a:ea typeface="Arial"/>
                <a:cs typeface="Arial"/>
                <a:sym typeface="Arial"/>
              </a:rPr>
              <a:t>sic</a:t>
            </a:r>
            <a:r>
              <a:rPr lang="en-US" sz="2400" dirty="0">
                <a:ea typeface="Arial"/>
                <a:cs typeface="Arial"/>
                <a:sym typeface="Arial"/>
              </a:rPr>
              <a:t>] after misspelled word or wrong expression e. g. the </a:t>
            </a:r>
            <a:r>
              <a:rPr lang="en-US" sz="2400" dirty="0" err="1">
                <a:ea typeface="Arial"/>
                <a:cs typeface="Arial"/>
                <a:sym typeface="Arial"/>
              </a:rPr>
              <a:t>coulor</a:t>
            </a:r>
            <a:r>
              <a:rPr lang="en-US" sz="2400" dirty="0">
                <a:ea typeface="Arial"/>
                <a:cs typeface="Arial"/>
                <a:sym typeface="Arial"/>
              </a:rPr>
              <a:t> [</a:t>
            </a:r>
            <a:r>
              <a:rPr lang="en-US" sz="2400" i="1" dirty="0">
                <a:ea typeface="Arial"/>
                <a:cs typeface="Arial"/>
                <a:sym typeface="Arial"/>
              </a:rPr>
              <a:t>sic</a:t>
            </a:r>
            <a:r>
              <a:rPr lang="en-US" sz="2400" dirty="0">
                <a:ea typeface="Arial"/>
                <a:cs typeface="Arial"/>
                <a:sym typeface="Arial"/>
              </a:rPr>
              <a:t>] is . . .</a:t>
            </a:r>
          </a:p>
          <a:p>
            <a:pPr lvl="1">
              <a:buClr>
                <a:schemeClr val="dk1"/>
              </a:buClr>
              <a:buSzPts val="2600"/>
            </a:pPr>
            <a:r>
              <a:rPr lang="en-US" sz="2400" dirty="0">
                <a:ea typeface="Arial"/>
                <a:cs typeface="Arial"/>
                <a:sym typeface="Arial"/>
              </a:rPr>
              <a:t>Latin </a:t>
            </a:r>
            <a:r>
              <a:rPr lang="en-US" sz="2400" i="1" dirty="0">
                <a:ea typeface="Arial"/>
                <a:cs typeface="Arial"/>
                <a:sym typeface="Arial"/>
              </a:rPr>
              <a:t>sic</a:t>
            </a:r>
            <a:r>
              <a:rPr lang="en-US" sz="2400" dirty="0">
                <a:ea typeface="Arial"/>
                <a:cs typeface="Arial"/>
                <a:sym typeface="Arial"/>
              </a:rPr>
              <a:t> (in full: </a:t>
            </a:r>
            <a:r>
              <a:rPr lang="en-US" sz="2400" i="1" dirty="0">
                <a:ea typeface="Arial"/>
                <a:cs typeface="Arial"/>
                <a:sym typeface="Arial"/>
              </a:rPr>
              <a:t>sic </a:t>
            </a:r>
            <a:r>
              <a:rPr lang="en-US" sz="2400" i="1" dirty="0" err="1">
                <a:ea typeface="Arial"/>
                <a:cs typeface="Arial"/>
                <a:sym typeface="Arial"/>
              </a:rPr>
              <a:t>erat</a:t>
            </a:r>
            <a:r>
              <a:rPr lang="en-US" sz="2400" i="1" dirty="0">
                <a:ea typeface="Arial"/>
                <a:cs typeface="Arial"/>
                <a:sym typeface="Arial"/>
              </a:rPr>
              <a:t> scriptum</a:t>
            </a:r>
            <a:r>
              <a:rPr lang="en-US" sz="2400" dirty="0">
                <a:ea typeface="Arial"/>
                <a:cs typeface="Arial"/>
                <a:sym typeface="Arial"/>
              </a:rPr>
              <a:t>)</a:t>
            </a:r>
            <a:r>
              <a:rPr lang="en-US" sz="2400" i="1" dirty="0"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ea typeface="Arial"/>
                <a:cs typeface="Arial"/>
                <a:sym typeface="Arial"/>
              </a:rPr>
              <a:t>means 'thus was it written'</a:t>
            </a:r>
          </a:p>
        </p:txBody>
      </p:sp>
    </p:spTree>
    <p:extLst>
      <p:ext uri="{BB962C8B-B14F-4D97-AF65-F5344CB8AC3E}">
        <p14:creationId xmlns:p14="http://schemas.microsoft.com/office/powerpoint/2010/main" val="169870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EB257C6F-6874-C762-84DA-C817A539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>
            <a:extLst>
              <a:ext uri="{FF2B5EF4-FFF2-40B4-BE49-F238E27FC236}">
                <a16:creationId xmlns:a16="http://schemas.microsoft.com/office/drawing/2014/main" id="{BCC19041-A900-3825-DA6D-1C8CB9483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367" y="1076446"/>
            <a:ext cx="2928395" cy="4641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QUOTATION RULES</a:t>
            </a:r>
            <a:endParaRPr dirty="0"/>
          </a:p>
        </p:txBody>
      </p:sp>
      <p:sp>
        <p:nvSpPr>
          <p:cNvPr id="153" name="Google Shape;153;p25">
            <a:extLst>
              <a:ext uri="{FF2B5EF4-FFF2-40B4-BE49-F238E27FC236}">
                <a16:creationId xmlns:a16="http://schemas.microsoft.com/office/drawing/2014/main" id="{AD2F8F1E-8F7E-37E4-3D22-BA72E9D21F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83980" y="1192192"/>
            <a:ext cx="7604567" cy="4641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lvl="1">
              <a:buClr>
                <a:schemeClr val="dk1"/>
              </a:buClr>
              <a:buSzPct val="100000"/>
            </a:pPr>
            <a:r>
              <a:rPr lang="en-US" sz="2400" dirty="0">
                <a:ea typeface="Arial"/>
                <a:cs typeface="Arial"/>
                <a:sym typeface="Arial"/>
              </a:rPr>
              <a:t>To highlight certain words of quoted text, italicize them and add the words </a:t>
            </a:r>
            <a:r>
              <a:rPr lang="en-US" sz="2400" i="1" dirty="0">
                <a:ea typeface="Arial"/>
                <a:cs typeface="Arial"/>
                <a:sym typeface="Arial"/>
              </a:rPr>
              <a:t>Italics mine</a:t>
            </a:r>
            <a:r>
              <a:rPr lang="en-US" sz="2400" dirty="0">
                <a:ea typeface="Arial"/>
                <a:cs typeface="Arial"/>
                <a:sym typeface="Arial"/>
              </a:rPr>
              <a:t> or </a:t>
            </a:r>
            <a:r>
              <a:rPr lang="en-US" sz="2400" i="1" dirty="0">
                <a:ea typeface="Arial"/>
                <a:cs typeface="Arial"/>
                <a:sym typeface="Arial"/>
              </a:rPr>
              <a:t>Italics added </a:t>
            </a:r>
            <a:r>
              <a:rPr lang="en-US" sz="2400" dirty="0">
                <a:ea typeface="Arial"/>
                <a:cs typeface="Arial"/>
                <a:sym typeface="Arial"/>
              </a:rPr>
              <a:t>within brackets immediately after e. g. User interfaces can be </a:t>
            </a:r>
            <a:r>
              <a:rPr lang="en-US" sz="2400" i="1" dirty="0">
                <a:ea typeface="Arial"/>
                <a:cs typeface="Arial"/>
                <a:sym typeface="Arial"/>
              </a:rPr>
              <a:t>tricky</a:t>
            </a:r>
            <a:r>
              <a:rPr lang="en-US" sz="2400" dirty="0">
                <a:ea typeface="Arial"/>
                <a:cs typeface="Arial"/>
                <a:sym typeface="Arial"/>
              </a:rPr>
              <a:t> [italics added] things to design, because different people have different styles of perceiving, understanding, and working. (</a:t>
            </a:r>
            <a:r>
              <a:rPr lang="en-US" sz="2400" dirty="0" err="1">
                <a:ea typeface="Arial"/>
                <a:cs typeface="Arial"/>
                <a:sym typeface="Arial"/>
              </a:rPr>
              <a:t>Pfleeger</a:t>
            </a:r>
            <a:r>
              <a:rPr lang="en-US" sz="2400" dirty="0">
                <a:ea typeface="Arial"/>
                <a:cs typeface="Arial"/>
                <a:sym typeface="Arial"/>
              </a:rPr>
              <a:t>, 2001; p. 214).</a:t>
            </a:r>
          </a:p>
          <a:p>
            <a:pPr marL="342900" lvl="1" indent="-342900">
              <a:buClr>
                <a:schemeClr val="dk1"/>
              </a:buClr>
              <a:buSzPct val="100000"/>
            </a:pPr>
            <a:endParaRPr lang="en-US" sz="2400" dirty="0">
              <a:ea typeface="Arial"/>
              <a:cs typeface="Arial"/>
              <a:sym typeface="Arial"/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US" sz="2400" dirty="0">
                <a:ea typeface="Arial"/>
                <a:cs typeface="Arial"/>
                <a:sym typeface="Arial"/>
              </a:rPr>
              <a:t>If quoted text originally contains italics, then one should write within brackets </a:t>
            </a:r>
            <a:r>
              <a:rPr lang="en-US" sz="2400" i="1" dirty="0">
                <a:ea typeface="Arial"/>
                <a:cs typeface="Arial"/>
                <a:sym typeface="Arial"/>
              </a:rPr>
              <a:t>Italics in original </a:t>
            </a:r>
            <a:r>
              <a:rPr lang="en-US" sz="2400" dirty="0">
                <a:ea typeface="Arial"/>
                <a:cs typeface="Arial"/>
                <a:sym typeface="Arial"/>
              </a:rPr>
              <a:t>e. g. </a:t>
            </a:r>
            <a:r>
              <a:rPr lang="en-US" sz="2400" i="1" dirty="0">
                <a:ea typeface="Arial"/>
                <a:cs typeface="Arial"/>
                <a:sym typeface="Arial"/>
              </a:rPr>
              <a:t>Randomization</a:t>
            </a:r>
            <a:r>
              <a:rPr lang="en-US" sz="2400" dirty="0">
                <a:ea typeface="Arial"/>
                <a:cs typeface="Arial"/>
                <a:sym typeface="Arial"/>
              </a:rPr>
              <a:t> [Italics in original] is a third technique . . .  (</a:t>
            </a:r>
            <a:r>
              <a:rPr lang="en-US" sz="2400" dirty="0" err="1">
                <a:ea typeface="Arial"/>
                <a:cs typeface="Arial"/>
                <a:sym typeface="Arial"/>
              </a:rPr>
              <a:t>Santner</a:t>
            </a:r>
            <a:r>
              <a:rPr lang="en-US" sz="2400" dirty="0">
                <a:ea typeface="Arial"/>
                <a:cs typeface="Arial"/>
                <a:sym typeface="Arial"/>
              </a:rPr>
              <a:t> et al. 2003, p. 3). </a:t>
            </a:r>
          </a:p>
        </p:txBody>
      </p:sp>
    </p:spTree>
    <p:extLst>
      <p:ext uri="{BB962C8B-B14F-4D97-AF65-F5344CB8AC3E}">
        <p14:creationId xmlns:p14="http://schemas.microsoft.com/office/powerpoint/2010/main" val="42048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289368" y="1134319"/>
            <a:ext cx="2951544" cy="45025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dirty="0"/>
              <a:t>BRIEF REMINDER ON PLAGIARISM</a:t>
            </a:r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3611300" y="717630"/>
            <a:ext cx="8291332" cy="55905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Plagiarism is 'Wrongful appropriation' and 'stealing and publishing' another author’s language, thoughts, ideas, concepts, results, conclusions, or expressions and their representations as one’s original work</a:t>
            </a:r>
            <a:endParaRPr sz="2400" dirty="0"/>
          </a:p>
          <a:p>
            <a:pPr>
              <a:spcBef>
                <a:spcPts val="4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It is not defined or punished by law, but rather by institutions</a:t>
            </a:r>
          </a:p>
          <a:p>
            <a:pPr>
              <a:spcBef>
                <a:spcPts val="4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It can lead to penalty, suspension and even expulsion</a:t>
            </a:r>
          </a:p>
          <a:p>
            <a:pPr>
              <a:spcBef>
                <a:spcPts val="4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It is not a crime in itself, but it can lead to copyright infringement, which is a crime</a:t>
            </a:r>
            <a:endParaRPr sz="2400" dirty="0"/>
          </a:p>
          <a:p>
            <a:pPr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Copyright is matter of law; it protects exact expressions, not ideas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Reprinting copyrighted book without permission, while citing original author, would be copyright infringement, but not plagiarism</a:t>
            </a:r>
          </a:p>
          <a:p>
            <a:pPr>
              <a:spcBef>
                <a:spcPts val="4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Web material, if used, should be cited, and copyrighted materials from source need permission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A1D0-69FE-B167-A6BA-1A2877A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THEORIES OF CITATION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783EC-EA3C-042E-077A-33B75869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787078"/>
            <a:ext cx="3474720" cy="8131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NORMATIVE </a:t>
            </a:r>
          </a:p>
          <a:p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(OR POSITIVIST) 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EF64-A98F-C3BA-A392-7212A277F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8152" y="1701478"/>
            <a:ext cx="3754480" cy="436944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Citations help to synthesize ideas to develop general theories and get support for new ideas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Citations</a:t>
            </a:r>
            <a:r>
              <a:rPr lang="en-US" sz="20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help to discover and claim differentiating aspects of new work related to those of past works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Not citing a previous work is seen as plagiarism (theft or fraud) and can be embarrassing, with adverse psychological and social pressure</a:t>
            </a:r>
            <a:endParaRPr lang="en-US"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189AB-3D8C-2F24-ADC6-6F6834535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8739" y="787078"/>
            <a:ext cx="4062714" cy="8131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SOCIAL CONSTRUCTIVE </a:t>
            </a:r>
          </a:p>
          <a:p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(OR INDIVIDUALISTIC)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864A5-458B-272D-CD65-6146A29BD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8740" y="1701478"/>
            <a:ext cx="4062714" cy="436944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Self-interests guide choice of sources of citations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Citations are made of only those sources that concur with new idea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Citations are made of sources of prominent scientists to get immediate recognition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ea typeface="Times New Roman"/>
                <a:cs typeface="Times New Roman"/>
                <a:sym typeface="Times New Roman"/>
              </a:rPr>
              <a:t>Researchers may distort or misrepresent previous works to establish own work, although scientific community looks down upon such distortion</a:t>
            </a:r>
            <a:endParaRPr lang="en-US" sz="2400" dirty="0"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423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pPr algn="l"/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324091" y="763928"/>
            <a:ext cx="11493661" cy="549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FF0000"/>
              </a:buClr>
              <a:buSzPts val="2400"/>
            </a:pPr>
            <a:r>
              <a:rPr lang="en-US" sz="3200" dirty="0">
                <a:highlight>
                  <a:srgbClr val="C0C0C0"/>
                </a:highlight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IMPORTANCE OF CITATION (SOCIAL CONSTRUCTIVE VIEW)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Researcher needs recognition and funding; citation is silent communication between person citing and person cited</a:t>
            </a:r>
            <a:endParaRPr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Citation helps in avoiding negative sanctions from scientific community for not citing prior relevant work 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Researcher gives up some of their own credit in </a:t>
            </a:r>
            <a:r>
              <a:rPr lang="en-US" sz="2400" dirty="0" err="1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favour</a:t>
            </a: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of cited scientists—an altruistic behavior that expects </a:t>
            </a:r>
            <a:r>
              <a:rPr lang="en-US" sz="2400" i="1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reciprocal altruism</a:t>
            </a: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in future </a:t>
            </a:r>
            <a:endParaRPr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Strong reciprocators</a:t>
            </a: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reciprocate by citing back (and not citing those who do not cite their works) </a:t>
            </a:r>
            <a:endParaRPr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Scientists form a group or network, with  cooperation and collaboration rather than competition</a:t>
            </a:r>
            <a:endParaRPr sz="2400" dirty="0"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669174" y="1736203"/>
            <a:ext cx="7928659" cy="43520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0070C0"/>
              </a:buClr>
              <a:buSzPts val="28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Acknowledge source by referring to it in text and giving its details in list of references or footnote</a:t>
            </a:r>
            <a:endParaRPr sz="2800" dirty="0"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To quote a number of passages from copyrighted source, take written permission from copyright owner</a:t>
            </a:r>
            <a:endParaRPr sz="2800" dirty="0"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rgbClr val="0070C0"/>
              </a:buClr>
              <a:buSzPts val="2800"/>
              <a:buFont typeface="Calibri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While quoting well-known proverbs, literary expressions, and mythological tales, no need to cite source or use quotation marks</a:t>
            </a:r>
            <a:endParaRPr sz="2800" dirty="0"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2800" dirty="0"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9A118-0D66-7E6D-6D9B-384BBBF8E633}"/>
              </a:ext>
            </a:extLst>
          </p:cNvPr>
          <p:cNvSpPr txBox="1"/>
          <p:nvPr/>
        </p:nvSpPr>
        <p:spPr>
          <a:xfrm>
            <a:off x="594167" y="2548944"/>
            <a:ext cx="2392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Maiandra GD" panose="020E0502030308020204" pitchFamily="34" charset="0"/>
              </a:rPr>
              <a:t>GENERAL RULES OF CITATION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>
            <a:spLocks noGrp="1"/>
          </p:cNvSpPr>
          <p:nvPr>
            <p:ph type="title"/>
          </p:nvPr>
        </p:nvSpPr>
        <p:spPr>
          <a:xfrm>
            <a:off x="0" y="1112616"/>
            <a:ext cx="3437680" cy="469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32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REFERENCES </a:t>
            </a:r>
            <a:br>
              <a:rPr lang="en-US" sz="32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AND BIBLIOGRAPHY</a:t>
            </a:r>
            <a:endParaRPr lang="en-US" sz="3200" dirty="0"/>
          </a:p>
        </p:txBody>
      </p:sp>
      <p:sp>
        <p:nvSpPr>
          <p:cNvPr id="332" name="Google Shape;332;p51"/>
          <p:cNvSpPr txBox="1">
            <a:spLocks noGrp="1"/>
          </p:cNvSpPr>
          <p:nvPr>
            <p:ph type="body" idx="1"/>
          </p:nvPr>
        </p:nvSpPr>
        <p:spPr>
          <a:xfrm>
            <a:off x="3588151" y="1112616"/>
            <a:ext cx="6875363" cy="48992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References are sources actually referred to in text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Bibliography lists sources that were consulted and are relevant but are not necessarily referred to in text</a:t>
            </a:r>
            <a:endParaRPr sz="28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title"/>
          </p:nvPr>
        </p:nvSpPr>
        <p:spPr>
          <a:xfrm>
            <a:off x="173620" y="1122743"/>
            <a:ext cx="3148314" cy="46877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REFERENCING GUIDELINES</a:t>
            </a:r>
            <a:endParaRPr lang="en-US"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1"/>
          </p:nvPr>
        </p:nvSpPr>
        <p:spPr>
          <a:xfrm>
            <a:off x="3426106" y="821800"/>
            <a:ext cx="8229600" cy="5289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Works cited in body of thesis must be detailed in </a:t>
            </a:r>
            <a:r>
              <a:rPr lang="en-US" sz="2400" i="1" dirty="0">
                <a:ea typeface="Calibri"/>
                <a:cs typeface="Calibri"/>
                <a:sym typeface="Calibri"/>
              </a:rPr>
              <a:t>list of references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SzPts val="32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Conversely, all works appearing in list of references must be referred to in body of document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ea typeface="Calibri"/>
                <a:cs typeface="Calibri"/>
                <a:sym typeface="Calibri"/>
              </a:rPr>
              <a:t>Details of each source given in list of references must be </a:t>
            </a:r>
            <a:r>
              <a:rPr lang="en-US" sz="2400" i="1" dirty="0">
                <a:ea typeface="Calibri"/>
                <a:cs typeface="Calibri"/>
                <a:sym typeface="Calibri"/>
              </a:rPr>
              <a:t>complete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Style and order in which various items appear in list of references must be followed consistently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there are multiple authors, then list of references must contain names of all authors (not just </a:t>
            </a:r>
            <a:r>
              <a:rPr lang="en-US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et al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.)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a work refers to paper that was presented in a conference but did not appear in Proceedings, it should not be included in bibliography/ references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>
          <a:extLst>
            <a:ext uri="{FF2B5EF4-FFF2-40B4-BE49-F238E27FC236}">
              <a16:creationId xmlns:a16="http://schemas.microsoft.com/office/drawing/2014/main" id="{B668BE8E-20D1-1538-2618-2AC1A479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>
            <a:extLst>
              <a:ext uri="{FF2B5EF4-FFF2-40B4-BE49-F238E27FC236}">
                <a16:creationId xmlns:a16="http://schemas.microsoft.com/office/drawing/2014/main" id="{B9182B3B-031A-3F71-3535-D013CF071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12616"/>
            <a:ext cx="3437680" cy="469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LEVEL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OF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DETAILS</a:t>
            </a:r>
            <a:endParaRPr lang="en-US" dirty="0"/>
          </a:p>
        </p:txBody>
      </p:sp>
      <p:sp>
        <p:nvSpPr>
          <p:cNvPr id="332" name="Google Shape;332;p51">
            <a:extLst>
              <a:ext uri="{FF2B5EF4-FFF2-40B4-BE49-F238E27FC236}">
                <a16:creationId xmlns:a16="http://schemas.microsoft.com/office/drawing/2014/main" id="{B1525CA0-32BC-EFBD-E930-928A50512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37681" y="1112616"/>
            <a:ext cx="8275900" cy="48992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800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Book: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Name(s) of author(s), year of publication, title of book, place of publication, name of publisher, edition number</a:t>
            </a: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800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Paper: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Name(s) of author(s), year of publication, title of paper, title of journal, volume, number, page numbers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800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Paper in Edited Book: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Names of authors, year of publication, title of paper, title of book, editor’s/ editors’ name(s), place of publication, name of publisher, edition number, page numbers</a:t>
            </a:r>
            <a:endParaRPr lang="en-US" sz="28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22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>
          <a:extLst>
            <a:ext uri="{FF2B5EF4-FFF2-40B4-BE49-F238E27FC236}">
              <a16:creationId xmlns:a16="http://schemas.microsoft.com/office/drawing/2014/main" id="{03275FBC-953A-29D2-1FA7-EEE8C63C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>
            <a:extLst>
              <a:ext uri="{FF2B5EF4-FFF2-40B4-BE49-F238E27FC236}">
                <a16:creationId xmlns:a16="http://schemas.microsoft.com/office/drawing/2014/main" id="{1F42FD01-17B7-C792-6066-FF52542C2A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12616"/>
            <a:ext cx="3437680" cy="469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LEVEL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OF </a:t>
            </a:r>
            <a:b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DETAILS</a:t>
            </a:r>
            <a:endParaRPr lang="en-US" dirty="0"/>
          </a:p>
        </p:txBody>
      </p:sp>
      <p:sp>
        <p:nvSpPr>
          <p:cNvPr id="332" name="Google Shape;332;p51">
            <a:extLst>
              <a:ext uri="{FF2B5EF4-FFF2-40B4-BE49-F238E27FC236}">
                <a16:creationId xmlns:a16="http://schemas.microsoft.com/office/drawing/2014/main" id="{BE4ABA65-E538-E57A-3281-5C818AB5D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37681" y="1112616"/>
            <a:ext cx="8275900" cy="48992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u="sng" dirty="0">
                <a:ea typeface="Calibri"/>
                <a:cs typeface="Calibri"/>
                <a:sym typeface="Calibri"/>
              </a:rPr>
              <a:t>For Paper in Conference Proceedings: </a:t>
            </a:r>
            <a:r>
              <a:rPr lang="en-US" sz="2400" dirty="0">
                <a:ea typeface="Calibri"/>
                <a:cs typeface="Calibri"/>
                <a:sym typeface="Calibri"/>
              </a:rPr>
              <a:t>Names of authors, year of publication, title of paper, title of conference proceedings, venue of conference, dates of conference, editor’s/ editors’ name(s), place of publication, name of publisher, edition number, page numbers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u="sng" dirty="0">
                <a:ea typeface="Calibri"/>
                <a:cs typeface="Calibri"/>
                <a:sym typeface="Calibri"/>
              </a:rPr>
              <a:t>For Material on the Web: </a:t>
            </a:r>
            <a:r>
              <a:rPr lang="en-US" sz="2400" dirty="0">
                <a:ea typeface="Calibri"/>
                <a:cs typeface="Calibri"/>
                <a:sym typeface="Calibri"/>
              </a:rPr>
              <a:t>Name of author or organization (if any), title of material (if any), website address, date accessed</a:t>
            </a:r>
            <a:endParaRPr lang="en-US" sz="24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US" sz="2400" dirty="0"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	These details are included within parentheses in text or as footnote, rather than in list of 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0390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441</TotalTime>
  <Words>3043</Words>
  <Application>Microsoft Office PowerPoint</Application>
  <PresentationFormat>Widescreen</PresentationFormat>
  <Paragraphs>298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Candara</vt:lpstr>
      <vt:lpstr>Corbel</vt:lpstr>
      <vt:lpstr>Courier New</vt:lpstr>
      <vt:lpstr>Maiandra GD</vt:lpstr>
      <vt:lpstr>Times New Roman</vt:lpstr>
      <vt:lpstr>Wingdings 2</vt:lpstr>
      <vt:lpstr>Frame</vt:lpstr>
      <vt:lpstr>STRUCTURE OF SCIENTIFIC DOCUMENTS</vt:lpstr>
      <vt:lpstr>PowerPoint Presentation</vt:lpstr>
      <vt:lpstr>THEORIES OF CITATION</vt:lpstr>
      <vt:lpstr>PowerPoint Presentation</vt:lpstr>
      <vt:lpstr>PowerPoint Presentation</vt:lpstr>
      <vt:lpstr>REFERENCES  AND BIBLIOGRAPHY</vt:lpstr>
      <vt:lpstr>REFERENCING GUIDELINES</vt:lpstr>
      <vt:lpstr>LEVEL  OF  DETAILS</vt:lpstr>
      <vt:lpstr>LEVEL  OF  DETAILS</vt:lpstr>
      <vt:lpstr>REFERENCING STYLES</vt:lpstr>
      <vt:lpstr>AUTHOR-DATE  STYLE 01:  APA  STYLE</vt:lpstr>
      <vt:lpstr>AUTHOR-DATE  STYLE 02:  MLA  STYLE</vt:lpstr>
      <vt:lpstr>AUTHOR-NUMBER STYLE</vt:lpstr>
      <vt:lpstr>NUMERICAL STYLE</vt:lpstr>
      <vt:lpstr>FOOTNOTE STYLE</vt:lpstr>
      <vt:lpstr>IN-TEXT CITATION 01: AUTHOR’S NAME AS PART OF SENTENCE</vt:lpstr>
      <vt:lpstr>IN-TEXT CITATION 02: AUTHOR’S NAME AS NOT PART OF SENTENCE</vt:lpstr>
      <vt:lpstr> SAMPLE  LIST OF REFERENCES: IN ALPHABETICAL ORDER BY SURNAME &amp; DATE </vt:lpstr>
      <vt:lpstr>STANDARD ABBREVIATIONS</vt:lpstr>
      <vt:lpstr>STANDARD ABBREVIATIONS</vt:lpstr>
      <vt:lpstr>STANDARD ABBREVIATIONS</vt:lpstr>
      <vt:lpstr>REFERENCING STYLES</vt:lpstr>
      <vt:lpstr>REFERENCE MANAGEMENT TOOLS</vt:lpstr>
      <vt:lpstr>REFERENCE MANAGEMENT TOOLS</vt:lpstr>
      <vt:lpstr>QUOTATION RULES</vt:lpstr>
      <vt:lpstr>QUOTATION RULES</vt:lpstr>
      <vt:lpstr>QUOTATION RULES</vt:lpstr>
      <vt:lpstr>QUOTATION RULES</vt:lpstr>
      <vt:lpstr>BRIEF REMINDER ON PLAGIARISM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12</cp:revision>
  <dcterms:modified xsi:type="dcterms:W3CDTF">2024-03-02T05:18:34Z</dcterms:modified>
</cp:coreProperties>
</file>