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12"/>
  </p:notesMasterIdLst>
  <p:sldIdLst>
    <p:sldId id="256" r:id="rId2"/>
    <p:sldId id="258" r:id="rId3"/>
    <p:sldId id="308" r:id="rId4"/>
    <p:sldId id="259" r:id="rId5"/>
    <p:sldId id="311" r:id="rId6"/>
    <p:sldId id="260" r:id="rId7"/>
    <p:sldId id="257" r:id="rId8"/>
    <p:sldId id="305" r:id="rId9"/>
    <p:sldId id="30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DISCUSSION, RESULTS &amp; CONCLUSIONS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815332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2516" y="1006996"/>
            <a:ext cx="2939970" cy="48150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DISCUSSION: CHECKLIST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738622" y="1311097"/>
            <a:ext cx="7338350" cy="48150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Check whether results 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100000"/>
            </a:pPr>
            <a:r>
              <a:rPr lang="en-US" sz="2400" dirty="0"/>
              <a:t>support original hypothesis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100000"/>
            </a:pPr>
            <a:r>
              <a:rPr lang="en-US" sz="2400" dirty="0"/>
              <a:t>answer research questions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100000"/>
            </a:pPr>
            <a:r>
              <a:rPr lang="en-US" sz="2400" dirty="0"/>
              <a:t>meet research objectives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100000"/>
            </a:pPr>
            <a:r>
              <a:rPr lang="en-US" sz="2400" dirty="0"/>
              <a:t>agree with results of other researchers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100000"/>
            </a:pPr>
            <a:r>
              <a:rPr lang="en-US" sz="2400" dirty="0"/>
              <a:t>contribute anything new</a:t>
            </a:r>
            <a:endParaRPr sz="2400" dirty="0"/>
          </a:p>
          <a:p>
            <a:pPr marL="342900" indent="-342900"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Explain your findings</a:t>
            </a:r>
            <a:endParaRPr sz="2400" dirty="0"/>
          </a:p>
          <a:p>
            <a:pPr marL="342900" indent="-342900"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State limitations of study</a:t>
            </a:r>
            <a:endParaRPr sz="2400" dirty="0"/>
          </a:p>
          <a:p>
            <a:pPr marL="342900" indent="-342900"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State implications study in larger context</a:t>
            </a:r>
            <a:endParaRPr sz="2400" dirty="0"/>
          </a:p>
          <a:p>
            <a:pPr marL="342900" indent="-342900"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State scope for future work</a:t>
            </a:r>
            <a:endParaRPr sz="2400" dirty="0"/>
          </a:p>
          <a:p>
            <a:pPr marL="342900" indent="-18542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18542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18542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24092" y="1238228"/>
            <a:ext cx="2801074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DISCUSSION </a:t>
            </a:r>
            <a:br>
              <a:rPr lang="en-US" sz="3200" dirty="0"/>
            </a:br>
            <a:r>
              <a:rPr lang="en-US" sz="3200" dirty="0"/>
              <a:t>&amp; RESULTS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796496" y="1600201"/>
            <a:ext cx="6414304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Often discussion is merged with Results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This section should relate closely to Title and Introduction section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Compare results with other studies for external validity</a:t>
            </a:r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Give explanations in case of discrepancies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Discuss practical significance of results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first person, active voice, and mixed tense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39838" y="983848"/>
            <a:ext cx="2766349" cy="48960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LANGUAGE TO BE USED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669174" y="1875099"/>
            <a:ext cx="6541625" cy="4251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Use words like </a:t>
            </a:r>
            <a:r>
              <a:rPr lang="en-US" sz="2400" i="1" dirty="0"/>
              <a:t>demonstrates</a:t>
            </a:r>
            <a:r>
              <a:rPr lang="en-US" sz="2400" dirty="0"/>
              <a:t>, </a:t>
            </a:r>
            <a:r>
              <a:rPr lang="en-US" sz="2400" i="1" dirty="0"/>
              <a:t>means</a:t>
            </a:r>
            <a:r>
              <a:rPr lang="en-US" sz="2400" dirty="0"/>
              <a:t>, </a:t>
            </a:r>
            <a:r>
              <a:rPr lang="en-US" sz="2400" i="1" dirty="0"/>
              <a:t>indicates</a:t>
            </a:r>
            <a:r>
              <a:rPr lang="en-US" sz="2400" dirty="0"/>
              <a:t>, </a:t>
            </a:r>
            <a:r>
              <a:rPr lang="en-US" sz="2400" i="1" dirty="0"/>
              <a:t>appears</a:t>
            </a:r>
            <a:r>
              <a:rPr lang="en-US" sz="2400" dirty="0"/>
              <a:t>, and </a:t>
            </a:r>
            <a:r>
              <a:rPr lang="en-US" sz="2400" i="1" dirty="0"/>
              <a:t>suggests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The</a:t>
            </a:r>
            <a:r>
              <a:rPr lang="en-US" sz="2400" i="1" dirty="0"/>
              <a:t> </a:t>
            </a:r>
            <a:r>
              <a:rPr lang="en-US" sz="2400" dirty="0"/>
              <a:t>words </a:t>
            </a:r>
            <a:r>
              <a:rPr lang="en-US" sz="2400" i="1" dirty="0"/>
              <a:t>demonstrates</a:t>
            </a:r>
            <a:r>
              <a:rPr lang="en-US" sz="2400" dirty="0"/>
              <a:t>, </a:t>
            </a:r>
            <a:r>
              <a:rPr lang="en-US" sz="2400" i="1" dirty="0"/>
              <a:t>means etc. </a:t>
            </a:r>
            <a:r>
              <a:rPr lang="en-US" sz="2400" dirty="0"/>
              <a:t>have more strength of certainty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The words </a:t>
            </a:r>
            <a:r>
              <a:rPr lang="en-US" sz="2400" i="1" dirty="0"/>
              <a:t>indicates</a:t>
            </a:r>
            <a:r>
              <a:rPr lang="en-US" sz="2400" dirty="0"/>
              <a:t>, </a:t>
            </a:r>
            <a:r>
              <a:rPr lang="en-US" sz="2400" i="1" dirty="0"/>
              <a:t>appears</a:t>
            </a:r>
            <a:r>
              <a:rPr lang="en-US" sz="2400" dirty="0"/>
              <a:t>, and </a:t>
            </a:r>
            <a:r>
              <a:rPr lang="en-US" sz="2400" i="1" dirty="0"/>
              <a:t>suggests </a:t>
            </a:r>
            <a:r>
              <a:rPr lang="en-US" sz="2400" dirty="0"/>
              <a:t>have less strength of certainty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The word </a:t>
            </a:r>
            <a:r>
              <a:rPr lang="en-US" sz="2400" i="1" dirty="0"/>
              <a:t>may </a:t>
            </a:r>
            <a:r>
              <a:rPr lang="en-US" sz="2400" dirty="0"/>
              <a:t>has a weak connotation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16690" y="1099595"/>
            <a:ext cx="2720050" cy="464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TENSE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518704" y="1484717"/>
            <a:ext cx="8256606" cy="464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past tense to indicate past studies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present tense to indicate what you observe and what is always true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modal verb (</a:t>
            </a:r>
            <a:r>
              <a:rPr lang="en-US" sz="2400" i="1" dirty="0"/>
              <a:t>may</a:t>
            </a:r>
            <a:r>
              <a:rPr lang="en-US" sz="2400" dirty="0"/>
              <a:t> and </a:t>
            </a:r>
            <a:r>
              <a:rPr lang="en-US" sz="2400" i="1" dirty="0"/>
              <a:t>could</a:t>
            </a:r>
            <a:r>
              <a:rPr lang="en-US" sz="2400" dirty="0"/>
              <a:t>) to indicate comments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  <a:endParaRPr sz="2400" dirty="0"/>
          </a:p>
          <a:p>
            <a:pPr>
              <a:spcBef>
                <a:spcPts val="544"/>
              </a:spcBef>
              <a:buClr>
                <a:schemeClr val="dk1"/>
              </a:buClr>
              <a:buSzPct val="100000"/>
            </a:pPr>
            <a:r>
              <a:rPr lang="en-US" sz="2400" dirty="0"/>
              <a:t>Figure 3.1 indicates that when Feed was increased, MRR increased.</a:t>
            </a:r>
            <a:endParaRPr sz="2400" dirty="0"/>
          </a:p>
          <a:p>
            <a:pPr>
              <a:spcBef>
                <a:spcPts val="544"/>
              </a:spcBef>
              <a:buClr>
                <a:schemeClr val="dk1"/>
              </a:buClr>
              <a:buSzPct val="100000"/>
            </a:pPr>
            <a:r>
              <a:rPr lang="en-US" sz="2400" dirty="0"/>
              <a:t>MRR increases with Feed (Figure 3.1)</a:t>
            </a:r>
            <a:endParaRPr sz="2400" dirty="0"/>
          </a:p>
          <a:p>
            <a:pPr>
              <a:spcBef>
                <a:spcPts val="544"/>
              </a:spcBef>
              <a:buClr>
                <a:schemeClr val="dk1"/>
              </a:buClr>
              <a:buSzPct val="100000"/>
            </a:pPr>
            <a:r>
              <a:rPr lang="en-US" sz="2400" dirty="0"/>
              <a:t>One may interpret the result (Fig. 3.1) to infer the positive impact of Feed on MRR.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70390" y="1076446"/>
            <a:ext cx="2905245" cy="4710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OTHER GUIDELINES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541853" y="1967695"/>
            <a:ext cx="8194875" cy="41584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Provide purpose of experiment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Give interpretations of your results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Do not give excessive experimental details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Do not compare your results with others’ results here (may be somewhere else, for external validity)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Do not speculate or come to conclusions about something that does not come out of your results</a:t>
            </a: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3068" y="1134319"/>
            <a:ext cx="3032567" cy="464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DIFFERENCE BETWEEN SUMMARY &amp;  CONCLUSIONS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622876" y="2095018"/>
            <a:ext cx="6587924" cy="31946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Summary: states problem, how problem is addressed in paper, what results are obtained</a:t>
            </a:r>
            <a:endParaRPr sz="28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Conclusions: states essence of final outcome of study, and inferences drawn from study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50472" y="1111170"/>
            <a:ext cx="3183038" cy="4595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FUNCTIONS OF CONCLUSIONS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831220" y="1524000"/>
            <a:ext cx="6836779" cy="434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/>
              <a:t>Inferences drawn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Pre-existing views corroborated or challenged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New knowledge or information discovered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Novelty and significance of the work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Implications—Theoretical and Practical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Recommendations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Scope for Future Work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Limitations of the work (concepts, data)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400" dirty="0"/>
              <a:t>Areas for further research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43068" y="1099594"/>
            <a:ext cx="2986269" cy="4699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HOW TO WRITE CONCLUSIONS</a:t>
            </a:r>
            <a:endParaRPr sz="32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680748" y="844953"/>
            <a:ext cx="7998108" cy="5281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Make clear and concise statement of original contribution to knowledge found in the work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Correspond to research objectives stated earlier</a:t>
            </a:r>
          </a:p>
          <a:p>
            <a:pPr>
              <a:spcBef>
                <a:spcPts val="496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Show links between key ideas spread throughout document</a:t>
            </a:r>
            <a:endParaRPr sz="2400" dirty="0"/>
          </a:p>
          <a:p>
            <a:pPr>
              <a:spcBef>
                <a:spcPts val="496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Give key findings in first paragraph of conclusions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Write implications of conclusions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Write scope for future work in this area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Write original contribution of the work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Suggest recommendations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Avoid making claims that have not been found in document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Avoid introducing new data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Bring your report to a graceful close in last paragraph</a:t>
            </a:r>
          </a:p>
          <a:p>
            <a:pPr>
              <a:spcBef>
                <a:spcPts val="496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endParaRPr sz="2400" dirty="0"/>
          </a:p>
          <a:p>
            <a:pPr marL="500380" indent="-342900">
              <a:spcBef>
                <a:spcPts val="496"/>
              </a:spcBef>
              <a:buClr>
                <a:schemeClr val="dk1"/>
              </a:buClr>
              <a:buSzPct val="9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387</TotalTime>
  <Words>448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DISCUSSION: CHECKLIST</vt:lpstr>
      <vt:lpstr>DISCUSSION  &amp; RESULTS</vt:lpstr>
      <vt:lpstr>LANGUAGE TO BE USED</vt:lpstr>
      <vt:lpstr>TENSE</vt:lpstr>
      <vt:lpstr>OTHER GUIDELINES</vt:lpstr>
      <vt:lpstr>DIFFERENCE BETWEEN SUMMARY &amp;  CONCLUSIONS</vt:lpstr>
      <vt:lpstr>FUNCTIONS OF CONCLUSIONS</vt:lpstr>
      <vt:lpstr>HOW TO WRITE 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11</cp:revision>
  <dcterms:modified xsi:type="dcterms:W3CDTF">2024-03-02T05:19:07Z</dcterms:modified>
</cp:coreProperties>
</file>