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1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80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48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PREFATORY MATERIALS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80607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611301" y="365125"/>
            <a:ext cx="79397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PREFATORY MATERIALS</a:t>
            </a:r>
            <a:endParaRPr b="1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3611300" y="1690688"/>
            <a:ext cx="74656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Cover Page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First Inner Page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Approval of Examining Board 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Certificate by Supervisor(s) 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Declaration by Student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Acknowledgements and Conflict of Interest Statement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List of Symbols and Abbreviations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Abstract and Keywords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Table of Contents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122-C386-37D3-28D2-910519DE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1. COVER PAGE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2. FIRST INNER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DB3A2-ABDB-D950-54B1-398B896A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40780"/>
            <a:ext cx="3474720" cy="813171"/>
          </a:xfrm>
        </p:spPr>
        <p:txBody>
          <a:bodyPr>
            <a:normAutofit fontScale="92500"/>
          </a:bodyPr>
          <a:lstStyle/>
          <a:p>
            <a:pPr algn="ctr"/>
            <a:r>
              <a:rPr lang="en-IN" sz="3200" dirty="0"/>
              <a:t>1. COVER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D43F-6C60-7E2A-9A49-F4DDA55E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2877" y="1736203"/>
            <a:ext cx="3719756" cy="4381017"/>
          </a:xfrm>
        </p:spPr>
        <p:txBody>
          <a:bodyPr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Title of thesis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Name of student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On spine of hard copy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200" dirty="0"/>
              <a:t>Title of thesis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200" dirty="0"/>
              <a:t>Name of student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200" dirty="0"/>
              <a:t>Year of submission of final copy of thesis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200" dirty="0"/>
              <a:t>Institute name and logo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200" dirty="0"/>
              <a:t>Type of thesis (MS or PhD)</a:t>
            </a:r>
          </a:p>
          <a:p>
            <a:endParaRPr lang="en-IN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B1176-16DA-6C27-67D6-51CE79B7E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40780"/>
            <a:ext cx="3571026" cy="813171"/>
          </a:xfrm>
        </p:spPr>
        <p:txBody>
          <a:bodyPr>
            <a:normAutofit fontScale="92500"/>
          </a:bodyPr>
          <a:lstStyle/>
          <a:p>
            <a:pPr algn="ctr"/>
            <a:r>
              <a:rPr lang="en-IN" sz="3200" dirty="0"/>
              <a:t>2. FIRST INNER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4211A-B514-D17E-12FA-3C857646D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4010864" cy="4023360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Title of thesis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Name of student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Name of degree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Name of Institute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Month and year of submission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Copyright notice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880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63A0-9BD0-293F-10C0-A3E5B165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FD89-F45E-4FCA-8E61-76B527B6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3. APPROVAL OF EXAMINING BOARD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4. CERTIFICATE BY SUPERVISOR(S)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79CC9-CF29-E4C3-81B8-491AF646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40780"/>
            <a:ext cx="3474720" cy="81317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IN" sz="4800" dirty="0"/>
              <a:t>3. APPROVAL OF EXAMINING BOARD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CEB1C-749D-E9D2-1213-9E3199D48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736203"/>
            <a:ext cx="3474720" cy="4381017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Included in final copy of thesis after successful </a:t>
            </a:r>
            <a:r>
              <a:rPr lang="en-US" sz="2400" dirty="0" err="1"/>
              <a:t>defence</a:t>
            </a:r>
            <a:r>
              <a:rPr lang="en-US" sz="2400" dirty="0"/>
              <a:t> of thesis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Signed certificate of approval by DAC members and external examiner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D5828-1B39-1820-BE7F-2D4B17453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40780"/>
            <a:ext cx="3474720" cy="81317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IN" sz="4800" dirty="0"/>
              <a:t>4. CERTIFICATE BY SUPERVISOR(S)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68CD6-F784-15AD-4FDD-94194D0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2" y="1553951"/>
            <a:ext cx="3837243" cy="5078343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Signed certificate given by thesis supervisor(s)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Printed on Institute (or School or Department) letterhead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Certifies that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Report is a record of bona fide research work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Done under guidance of supervisor(s)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Work is worthy of consideration for award of degree of MS/ PhD 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5A40-B113-2A8B-85E3-5932242D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C6E-B1FB-2F75-B1CD-DAA9F8E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99338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5. DECLARATION BY STUDENT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6. ACKNOWLEDGEMENTS </a:t>
            </a:r>
            <a:br>
              <a:rPr lang="en-IN" sz="2800" dirty="0"/>
            </a:br>
            <a:r>
              <a:rPr lang="en-IN" sz="2800" dirty="0"/>
              <a:t>&amp; </a:t>
            </a:r>
            <a:br>
              <a:rPr lang="en-IN" sz="2800" dirty="0"/>
            </a:br>
            <a:r>
              <a:rPr lang="en-IN" sz="2800" dirty="0"/>
              <a:t>CONFLICT OF INTEREST STATEMENT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F999-D472-AA1B-1749-E905F5F5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853" y="740780"/>
            <a:ext cx="3800779" cy="118061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IN" sz="4800" dirty="0"/>
              <a:t>5. DECLARATION BY STUDENT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F98D-65EE-C141-8E09-82C2EA3D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1853" y="2152891"/>
            <a:ext cx="3800779" cy="4576695"/>
          </a:xfrm>
        </p:spPr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used for work, work depicted in thesis, and written material are not copied from others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Due permission taken from, and due credit given to, sources whenever they are used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Work not submitted to any other institute for any other degree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 norms and guidelines including those related to ethical code of conduct have been adhered to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73380-E9C5-FF33-D7D0-2D238CAB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1418" y="740780"/>
            <a:ext cx="4155311" cy="118061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IN" sz="4800" dirty="0"/>
              <a:t>6. ACKNOWLEDGEMENTS </a:t>
            </a:r>
          </a:p>
          <a:p>
            <a:pPr algn="ctr"/>
            <a:r>
              <a:rPr lang="en-IN" sz="4800" dirty="0"/>
              <a:t>&amp; CONFLICT OF INTEREST STATEMENT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D02CE-94F0-DF7B-062D-EDCD2C06F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2" y="2152890"/>
            <a:ext cx="3800779" cy="4576695"/>
          </a:xfrm>
        </p:spPr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Expression of gratitude for receipt of research-related ideas, technical, financial and administrative support, and inspiration from others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Normally limited to two pages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Contains conflict of interest statement, unless such a statement is put in thesis as separate section</a:t>
            </a:r>
          </a:p>
        </p:txBody>
      </p:sp>
    </p:spTree>
    <p:extLst>
      <p:ext uri="{BB962C8B-B14F-4D97-AF65-F5344CB8AC3E}">
        <p14:creationId xmlns:p14="http://schemas.microsoft.com/office/powerpoint/2010/main" val="94251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DA953-0C59-DFE8-7612-9EBB5858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3F10-0CCF-7A29-400B-A75B0C1E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7. LIST OF SYMBOLS AND ABBREVIATIONS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8. ABSTRACT AND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55D7-ED85-AC53-BA8F-C2E0CCC8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40780"/>
            <a:ext cx="3474720" cy="8131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/>
              <a:t>7. SYMBOLS &amp; ABBREVIATIONS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4CD2-99DF-B687-B9E7-8E0C8487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736203"/>
            <a:ext cx="3474720" cy="4381017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List of symbols and abbreviations along with their full forms, definitions, and units of measurement (if applicable)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Sometimes two lists are given, one of symbols and another of abbreviations, instead of one consolidated 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67448-F993-E2C7-C25A-8345EC05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40780"/>
            <a:ext cx="3571026" cy="8131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/>
              <a:t>8. ABSTRACT &amp;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64E09-9B9E-B83A-6F72-C97D6CD2E9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Abstract limited to 350 words (requirement for its inclusion in the Dissertation Abstracts International)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Five keywords</a:t>
            </a:r>
          </a:p>
        </p:txBody>
      </p:sp>
    </p:spTree>
    <p:extLst>
      <p:ext uri="{BB962C8B-B14F-4D97-AF65-F5344CB8AC3E}">
        <p14:creationId xmlns:p14="http://schemas.microsoft.com/office/powerpoint/2010/main" val="154233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9. TABLE OF CONTENTS</a:t>
            </a:r>
            <a:br>
              <a:rPr lang="en-IN" dirty="0"/>
            </a:br>
            <a:endParaRPr lang="en-IN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idx="1"/>
          </p:nvPr>
        </p:nvSpPr>
        <p:spPr>
          <a:xfrm>
            <a:off x="3576577" y="798653"/>
            <a:ext cx="8021256" cy="530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IN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List of materials or topics appearing in thesis along with their corresponding page numbers  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Contains </a:t>
            </a:r>
            <a:endParaRPr sz="2400" dirty="0"/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IN" sz="2400" dirty="0"/>
              <a:t>prefatory materials </a:t>
            </a:r>
            <a:endParaRPr sz="2400" dirty="0"/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IN" sz="2400" dirty="0"/>
              <a:t>chapter numbers and chapter headings, section numbers and section headings, subsection numbers and subsection headings</a:t>
            </a:r>
            <a:endParaRPr sz="2400" dirty="0"/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IN" sz="2400" dirty="0"/>
              <a:t>appendix(es) along with corresponding page numbers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400" dirty="0"/>
              <a:t>Page numbers for prefatory materials (given as Latin numerals)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</TotalTime>
  <Words>506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PREFATORY MATERIALS</vt:lpstr>
      <vt:lpstr>1. COVER PAGE  2. FIRST INNER PAGE</vt:lpstr>
      <vt:lpstr>3. APPROVAL OF EXAMINING BOARD  4. CERTIFICATE BY SUPERVISOR(S)</vt:lpstr>
      <vt:lpstr>5. DECLARATION BY STUDENT   6. ACKNOWLEDGEMENTS  &amp;  CONFLICT OF INTEREST STATEMENT </vt:lpstr>
      <vt:lpstr>7. LIST OF SYMBOLS AND ABBREVIATIONS   8. ABSTRACT AND KEYWORDS</vt:lpstr>
      <vt:lpstr>9. TABLE OF CONTENTS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3</cp:revision>
  <dcterms:modified xsi:type="dcterms:W3CDTF">2024-03-02T04:48:28Z</dcterms:modified>
</cp:coreProperties>
</file>