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8" r:id="rId1"/>
  </p:sldMasterIdLst>
  <p:notesMasterIdLst>
    <p:notesMasterId r:id="rId14"/>
  </p:notesMasterIdLst>
  <p:sldIdLst>
    <p:sldId id="256" r:id="rId2"/>
    <p:sldId id="257" r:id="rId3"/>
    <p:sldId id="272" r:id="rId4"/>
    <p:sldId id="260" r:id="rId5"/>
    <p:sldId id="262" r:id="rId6"/>
    <p:sldId id="263" r:id="rId7"/>
    <p:sldId id="264" r:id="rId8"/>
    <p:sldId id="265" r:id="rId9"/>
    <p:sldId id="273" r:id="rId10"/>
    <p:sldId id="274" r:id="rId11"/>
    <p:sldId id="275"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4C9B4FAA-4D84-83D8-6C65-7F9D3321D9F3}"/>
            </a:ext>
          </a:extLst>
        </p:cNvPr>
        <p:cNvGrpSpPr/>
        <p:nvPr/>
      </p:nvGrpSpPr>
      <p:grpSpPr>
        <a:xfrm>
          <a:off x="0" y="0"/>
          <a:ext cx="0" cy="0"/>
          <a:chOff x="0" y="0"/>
          <a:chExt cx="0" cy="0"/>
        </a:xfrm>
      </p:grpSpPr>
      <p:sp>
        <p:nvSpPr>
          <p:cNvPr id="87" name="Google Shape;87;p2:notes">
            <a:extLst>
              <a:ext uri="{FF2B5EF4-FFF2-40B4-BE49-F238E27FC236}">
                <a16:creationId xmlns:a16="http://schemas.microsoft.com/office/drawing/2014/main" id="{7E06D4DE-E548-62E0-09D4-A24492DDBA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a:extLst>
              <a:ext uri="{FF2B5EF4-FFF2-40B4-BE49-F238E27FC236}">
                <a16:creationId xmlns:a16="http://schemas.microsoft.com/office/drawing/2014/main" id="{2950BEC0-419D-7CD3-149E-3F9F678C3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62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9201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7922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409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3311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204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576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00805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00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7698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2600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550488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2449722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lnSpc>
          <a:spcPct val="90000"/>
        </a:lnSpc>
        <a:spcBef>
          <a:spcPct val="0"/>
        </a:spcBef>
        <a:buNone/>
        <a:defRPr sz="3600" kern="1200" spc="-60" baseline="0">
          <a:solidFill>
            <a:schemeClr val="tx1"/>
          </a:solidFill>
          <a:latin typeface="Maiandra GD" panose="020E0502030308020204" pitchFamily="34" charset="0"/>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solidFill>
          <a:latin typeface="Candara" panose="020E0502030303020204" pitchFamily="34" charset="0"/>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ndara" panose="020E0502030303020204" pitchFamily="34" charset="0"/>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ndara" panose="020E0502030303020204" pitchFamily="34" charset="0"/>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069848" y="1298448"/>
            <a:ext cx="7315200" cy="2428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sz="4800" dirty="0">
                <a:solidFill>
                  <a:schemeClr val="tx1"/>
                </a:solidFill>
              </a:rPr>
              <a:t>STRUCTURE OF SCIENTIFIC DOCUMENTS</a:t>
            </a:r>
            <a:endParaRPr sz="4800" dirty="0">
              <a:solidFill>
                <a:schemeClr val="tx1"/>
              </a:solidFill>
            </a:endParaRPr>
          </a:p>
        </p:txBody>
      </p:sp>
      <p:sp>
        <p:nvSpPr>
          <p:cNvPr id="85" name="Google Shape;85;p13"/>
          <p:cNvSpPr txBox="1">
            <a:spLocks noGrp="1"/>
          </p:cNvSpPr>
          <p:nvPr>
            <p:ph type="subTitle" idx="1"/>
          </p:nvPr>
        </p:nvSpPr>
        <p:spPr>
          <a:xfrm>
            <a:off x="1100015" y="3900668"/>
            <a:ext cx="7315200" cy="168397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sz="4400" dirty="0">
                <a:solidFill>
                  <a:schemeClr val="tx1"/>
                </a:solidFill>
              </a:rPr>
              <a:t>COPYRIGHT NOTICE</a:t>
            </a:r>
            <a:endParaRPr sz="4400" dirty="0">
              <a:solidFill>
                <a:schemeClr val="tx1"/>
              </a:solidFill>
            </a:endParaRPr>
          </a:p>
        </p:txBody>
      </p:sp>
      <p:sp>
        <p:nvSpPr>
          <p:cNvPr id="2" name="TextBox 1">
            <a:extLst>
              <a:ext uri="{FF2B5EF4-FFF2-40B4-BE49-F238E27FC236}">
                <a16:creationId xmlns:a16="http://schemas.microsoft.com/office/drawing/2014/main" id="{297BDA83-A9F8-AC0B-3392-700E15D5CED9}"/>
              </a:ext>
            </a:extLst>
          </p:cNvPr>
          <p:cNvSpPr txBox="1"/>
          <p:nvPr/>
        </p:nvSpPr>
        <p:spPr>
          <a:xfrm>
            <a:off x="9792182" y="2604303"/>
            <a:ext cx="1759352" cy="1421928"/>
          </a:xfrm>
          <a:prstGeom prst="rect">
            <a:avLst/>
          </a:prstGeom>
          <a:noFill/>
        </p:spPr>
        <p:txBody>
          <a:bodyPr wrap="square" rtlCol="0">
            <a:spAutoFit/>
          </a:bodyPr>
          <a:lstStyle/>
          <a:p>
            <a:pPr marL="0" lvl="0" indent="0" algn="ctr" rtl="0">
              <a:lnSpc>
                <a:spcPct val="90000"/>
              </a:lnSpc>
              <a:spcBef>
                <a:spcPts val="0"/>
              </a:spcBef>
              <a:spcAft>
                <a:spcPts val="0"/>
              </a:spcAft>
              <a:buClr>
                <a:schemeClr val="dk1"/>
              </a:buClr>
              <a:buSzPts val="2400"/>
              <a:buNone/>
            </a:pPr>
            <a:r>
              <a:rPr lang="en-IN" sz="3200" dirty="0">
                <a:solidFill>
                  <a:schemeClr val="tx1"/>
                </a:solidFill>
              </a:rPr>
              <a:t>STW EX20003</a:t>
            </a:r>
          </a:p>
          <a:p>
            <a:pPr marL="0" lvl="0" indent="0" algn="ctr" rtl="0">
              <a:lnSpc>
                <a:spcPct val="90000"/>
              </a:lnSpc>
              <a:spcBef>
                <a:spcPts val="0"/>
              </a:spcBef>
              <a:spcAft>
                <a:spcPts val="0"/>
              </a:spcAft>
              <a:buClr>
                <a:schemeClr val="dk1"/>
              </a:buClr>
              <a:buSzPts val="2400"/>
              <a:buNone/>
            </a:pPr>
            <a:r>
              <a:rPr lang="en-IN" sz="3200" dirty="0">
                <a:solidFill>
                  <a:schemeClr val="tx1"/>
                </a:solidFill>
              </a:rPr>
              <a:t>UNIT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35666" y="1053296"/>
            <a:ext cx="2882096" cy="4676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FAIR USE PRINCIPLE</a:t>
            </a:r>
          </a:p>
        </p:txBody>
      </p:sp>
      <p:sp>
        <p:nvSpPr>
          <p:cNvPr id="151" name="Google Shape;151;p24"/>
          <p:cNvSpPr txBox="1">
            <a:spLocks noGrp="1"/>
          </p:cNvSpPr>
          <p:nvPr>
            <p:ph type="body" idx="1"/>
          </p:nvPr>
        </p:nvSpPr>
        <p:spPr>
          <a:xfrm>
            <a:off x="3634451" y="763929"/>
            <a:ext cx="8221883" cy="56368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sz="2400" dirty="0"/>
              <a:t>Fair use is copying of copyrighted material for limited and ‘transformative’ purpose, such as comment, criticism, news report, parody, teaching, and research</a:t>
            </a:r>
            <a:endParaRPr sz="2400" dirty="0"/>
          </a:p>
          <a:p>
            <a:pPr marL="228600" lvl="0" indent="-228600" algn="l" rtl="0">
              <a:lnSpc>
                <a:spcPct val="90000"/>
              </a:lnSpc>
              <a:spcBef>
                <a:spcPts val="1000"/>
              </a:spcBef>
              <a:spcAft>
                <a:spcPts val="0"/>
              </a:spcAft>
              <a:buClr>
                <a:srgbClr val="FF3399"/>
              </a:buClr>
              <a:buSzPct val="100000"/>
              <a:buChar char="•"/>
            </a:pPr>
            <a:r>
              <a:rPr lang="en-US" sz="2400" dirty="0"/>
              <a:t>‘Transformative’ use is not illegal but not well defined</a:t>
            </a:r>
          </a:p>
          <a:p>
            <a:pPr marL="228600" lvl="0" indent="-228600" algn="l" rtl="0">
              <a:lnSpc>
                <a:spcPct val="90000"/>
              </a:lnSpc>
              <a:spcBef>
                <a:spcPts val="1000"/>
              </a:spcBef>
              <a:spcAft>
                <a:spcPts val="0"/>
              </a:spcAft>
              <a:buClr>
                <a:srgbClr val="FF3399"/>
              </a:buClr>
              <a:buSzPct val="100000"/>
              <a:buChar char="•"/>
            </a:pPr>
            <a:r>
              <a:rPr lang="en-US" sz="2400" dirty="0"/>
              <a:t>Four considerations:</a:t>
            </a:r>
          </a:p>
          <a:p>
            <a:pPr marL="514350" lvl="0" indent="-514350" algn="l" rtl="0">
              <a:lnSpc>
                <a:spcPct val="90000"/>
              </a:lnSpc>
              <a:spcBef>
                <a:spcPts val="1000"/>
              </a:spcBef>
              <a:spcAft>
                <a:spcPts val="0"/>
              </a:spcAft>
              <a:buClr>
                <a:srgbClr val="FF3399"/>
              </a:buClr>
              <a:buSzPct val="100000"/>
              <a:buAutoNum type="romanLcParenBoth"/>
            </a:pPr>
            <a:r>
              <a:rPr lang="en-US" sz="2400" dirty="0"/>
              <a:t>Purpose and character of use (commercial use is not fair use)</a:t>
            </a:r>
          </a:p>
          <a:p>
            <a:pPr marL="514350" lvl="0" indent="-514350" algn="l" rtl="0">
              <a:lnSpc>
                <a:spcPct val="90000"/>
              </a:lnSpc>
              <a:spcBef>
                <a:spcPts val="1000"/>
              </a:spcBef>
              <a:spcAft>
                <a:spcPts val="0"/>
              </a:spcAft>
              <a:buClr>
                <a:srgbClr val="FF3399"/>
              </a:buClr>
              <a:buSzPct val="100000"/>
              <a:buAutoNum type="romanLcParenBoth"/>
            </a:pPr>
            <a:r>
              <a:rPr lang="en-US" sz="2400" dirty="0"/>
              <a:t>Nature of copyrighted work (facts and ideas are not copyrighted)</a:t>
            </a:r>
          </a:p>
          <a:p>
            <a:pPr marL="514350" lvl="0" indent="-514350" algn="l" rtl="0">
              <a:lnSpc>
                <a:spcPct val="90000"/>
              </a:lnSpc>
              <a:spcBef>
                <a:spcPts val="1000"/>
              </a:spcBef>
              <a:spcAft>
                <a:spcPts val="0"/>
              </a:spcAft>
              <a:buClr>
                <a:srgbClr val="FF3399"/>
              </a:buClr>
              <a:buSzPct val="100000"/>
              <a:buAutoNum type="romanLcParenBoth"/>
            </a:pPr>
            <a:r>
              <a:rPr lang="en-US" sz="2400" dirty="0"/>
              <a:t>Amount and substantiality (minor violation of theme is not fair use)</a:t>
            </a:r>
          </a:p>
          <a:p>
            <a:pPr marL="514350" lvl="0" indent="-514350" algn="l" rtl="0">
              <a:lnSpc>
                <a:spcPct val="90000"/>
              </a:lnSpc>
              <a:spcBef>
                <a:spcPts val="1000"/>
              </a:spcBef>
              <a:spcAft>
                <a:spcPts val="0"/>
              </a:spcAft>
              <a:buClr>
                <a:srgbClr val="FF3399"/>
              </a:buClr>
              <a:buSzPct val="100000"/>
              <a:buAutoNum type="romanLcParenBoth"/>
            </a:pPr>
            <a:r>
              <a:rPr lang="en-US" sz="2400" dirty="0"/>
              <a:t>Effect on work’s value (if the work is adversely affected, it is not fair use)</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231494" y="1099595"/>
            <a:ext cx="3020992" cy="464144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br>
              <a:rPr lang="en-US" dirty="0"/>
            </a:br>
            <a:r>
              <a:rPr lang="en-US" dirty="0"/>
              <a:t>HONEST USAGE OF SOFTWARE </a:t>
            </a:r>
            <a:br>
              <a:rPr lang="en-US" dirty="0"/>
            </a:br>
            <a:endParaRPr lang="en-US" dirty="0"/>
          </a:p>
        </p:txBody>
      </p:sp>
      <p:sp>
        <p:nvSpPr>
          <p:cNvPr id="157" name="Google Shape;157;p25"/>
          <p:cNvSpPr txBox="1">
            <a:spLocks noGrp="1"/>
          </p:cNvSpPr>
          <p:nvPr>
            <p:ph type="body" idx="1"/>
          </p:nvPr>
        </p:nvSpPr>
        <p:spPr>
          <a:xfrm>
            <a:off x="3588152" y="1535515"/>
            <a:ext cx="7765648" cy="46414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400" dirty="0"/>
              <a:t>Acknowledge software package used in the work</a:t>
            </a:r>
            <a:endParaRPr sz="2400" dirty="0"/>
          </a:p>
          <a:p>
            <a:pPr marL="228600" lvl="0" indent="-228600" algn="l" rtl="0">
              <a:lnSpc>
                <a:spcPct val="90000"/>
              </a:lnSpc>
              <a:spcBef>
                <a:spcPts val="1000"/>
              </a:spcBef>
              <a:spcAft>
                <a:spcPts val="0"/>
              </a:spcAft>
              <a:buClr>
                <a:srgbClr val="FF3399"/>
              </a:buClr>
              <a:buSzPts val="2800"/>
              <a:buChar char="•"/>
            </a:pPr>
            <a:r>
              <a:rPr lang="en-US" sz="2400" dirty="0"/>
              <a:t>Cite source when computer programs written by others are used</a:t>
            </a:r>
            <a:endParaRPr sz="2400" dirty="0"/>
          </a:p>
          <a:p>
            <a:pPr marL="228600" lvl="0" indent="-228600" algn="l" rtl="0">
              <a:lnSpc>
                <a:spcPct val="90000"/>
              </a:lnSpc>
              <a:spcBef>
                <a:spcPts val="1000"/>
              </a:spcBef>
              <a:spcAft>
                <a:spcPts val="0"/>
              </a:spcAft>
              <a:buClr>
                <a:schemeClr val="dk1"/>
              </a:buClr>
              <a:buSzPts val="2800"/>
              <a:buChar char="•"/>
            </a:pPr>
            <a:r>
              <a:rPr lang="en-US" sz="2400" dirty="0"/>
              <a:t>If existing codes are modified, clearly mention type and extent of modifications done</a:t>
            </a:r>
            <a:endParaRPr sz="2400" dirty="0"/>
          </a:p>
          <a:p>
            <a:pPr marL="228600" lvl="0" indent="-228600" algn="l" rtl="0">
              <a:lnSpc>
                <a:spcPct val="90000"/>
              </a:lnSpc>
              <a:spcBef>
                <a:spcPts val="1000"/>
              </a:spcBef>
              <a:spcAft>
                <a:spcPts val="0"/>
              </a:spcAft>
              <a:buClr>
                <a:srgbClr val="FF3399"/>
              </a:buClr>
              <a:buSzPts val="2800"/>
              <a:buChar char="•"/>
            </a:pPr>
            <a:r>
              <a:rPr lang="en-US" sz="2400" dirty="0"/>
              <a:t>Minor modification in existing code or renaming of some code variables does not amount to original research contribution</a:t>
            </a:r>
            <a:endParaRPr sz="2400" dirty="0"/>
          </a:p>
          <a:p>
            <a:pPr marL="228600" lvl="0" indent="-228600" algn="l" rtl="0">
              <a:lnSpc>
                <a:spcPct val="90000"/>
              </a:lnSpc>
              <a:spcBef>
                <a:spcPts val="1000"/>
              </a:spcBef>
              <a:spcAft>
                <a:spcPts val="0"/>
              </a:spcAft>
              <a:buClr>
                <a:schemeClr val="dk1"/>
              </a:buClr>
              <a:buSzPts val="2800"/>
              <a:buChar char="•"/>
            </a:pPr>
            <a:r>
              <a:rPr lang="en-US" sz="2400" dirty="0"/>
              <a:t>Knowingly using an infringed copy of computer program is a punishable offence</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CF13-3572-5E56-7B97-95902775DC86}"/>
              </a:ext>
            </a:extLst>
          </p:cNvPr>
          <p:cNvSpPr>
            <a:spLocks noGrp="1"/>
          </p:cNvSpPr>
          <p:nvPr>
            <p:ph type="title"/>
          </p:nvPr>
        </p:nvSpPr>
        <p:spPr>
          <a:xfrm>
            <a:off x="3715473" y="1123837"/>
            <a:ext cx="7523544" cy="4601183"/>
          </a:xfrm>
        </p:spPr>
        <p:txBody>
          <a:bodyPr>
            <a:normAutofit/>
          </a:bodyPr>
          <a:lstStyle/>
          <a:p>
            <a:r>
              <a:rPr lang="en-IN" sz="6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88873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611301" y="365125"/>
            <a:ext cx="793972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INTELLECTUAL PROPERTY RIGHTS</a:t>
            </a:r>
            <a:endParaRPr dirty="0"/>
          </a:p>
        </p:txBody>
      </p:sp>
      <p:sp>
        <p:nvSpPr>
          <p:cNvPr id="91" name="Google Shape;91;p14"/>
          <p:cNvSpPr txBox="1">
            <a:spLocks noGrp="1"/>
          </p:cNvSpPr>
          <p:nvPr>
            <p:ph idx="1"/>
          </p:nvPr>
        </p:nvSpPr>
        <p:spPr>
          <a:xfrm>
            <a:off x="3611300" y="1574157"/>
            <a:ext cx="8310624" cy="446786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ct val="100000"/>
              <a:buChar char="•"/>
            </a:pPr>
            <a:r>
              <a:rPr lang="en-US" sz="2400" dirty="0"/>
              <a:t>According to World Intellectual Property Organization, </a:t>
            </a:r>
          </a:p>
          <a:p>
            <a:pPr marL="457200" lvl="1" indent="0" algn="l" rtl="0">
              <a:lnSpc>
                <a:spcPct val="90000"/>
              </a:lnSpc>
              <a:spcBef>
                <a:spcPts val="500"/>
              </a:spcBef>
              <a:spcAft>
                <a:spcPts val="0"/>
              </a:spcAft>
              <a:buClr>
                <a:srgbClr val="7030A0"/>
              </a:buClr>
              <a:buSzPct val="100000"/>
              <a:buNone/>
            </a:pPr>
            <a:r>
              <a:rPr lang="en-US" sz="2400" dirty="0"/>
              <a:t>Intellectual property refers to creations of mind; inventions; literary and artistic works; and symbols, names and images used in commerce</a:t>
            </a:r>
          </a:p>
          <a:p>
            <a:pPr marL="228600" lvl="0" indent="-228600" algn="l" rtl="0">
              <a:lnSpc>
                <a:spcPct val="90000"/>
              </a:lnSpc>
              <a:spcBef>
                <a:spcPts val="1000"/>
              </a:spcBef>
              <a:spcAft>
                <a:spcPts val="0"/>
              </a:spcAft>
              <a:buClr>
                <a:schemeClr val="dk1"/>
              </a:buClr>
              <a:buSzPct val="100000"/>
              <a:buChar char="•"/>
            </a:pPr>
            <a:r>
              <a:rPr lang="en-US" sz="2400" dirty="0"/>
              <a:t>India is a signatory to Agreement on Trade Related Intellectual Property Rights (TRIPS)</a:t>
            </a:r>
          </a:p>
          <a:p>
            <a:pPr marL="228600" lvl="0" indent="-228600" algn="l" rtl="0">
              <a:lnSpc>
                <a:spcPct val="90000"/>
              </a:lnSpc>
              <a:spcBef>
                <a:spcPts val="1000"/>
              </a:spcBef>
              <a:spcAft>
                <a:spcPts val="0"/>
              </a:spcAft>
              <a:buClr>
                <a:schemeClr val="dk1"/>
              </a:buClr>
              <a:buSzPct val="100000"/>
              <a:buChar char="•"/>
            </a:pPr>
            <a:r>
              <a:rPr lang="en-US" sz="2400" dirty="0"/>
              <a:t>It has promulgated its own Acts</a:t>
            </a:r>
          </a:p>
          <a:p>
            <a:pPr>
              <a:spcBef>
                <a:spcPts val="1000"/>
              </a:spcBef>
              <a:buClr>
                <a:schemeClr val="dk1"/>
              </a:buClr>
              <a:buSzPct val="100000"/>
            </a:pPr>
            <a:r>
              <a:rPr lang="en-US" sz="2400" dirty="0"/>
              <a:t>Copyright (Copyright Act, 2012)</a:t>
            </a:r>
          </a:p>
          <a:p>
            <a:pPr>
              <a:spcBef>
                <a:spcPts val="1000"/>
              </a:spcBef>
              <a:buClr>
                <a:schemeClr val="dk1"/>
              </a:buClr>
              <a:buSzPct val="100000"/>
            </a:pPr>
            <a:r>
              <a:rPr lang="en-US" sz="2400" dirty="0"/>
              <a:t>Patents (Patents Act, 1970; Patents Amendment Act 2005)</a:t>
            </a:r>
          </a:p>
          <a:p>
            <a:pPr>
              <a:spcBef>
                <a:spcPts val="1000"/>
              </a:spcBef>
              <a:buClr>
                <a:schemeClr val="dk1"/>
              </a:buClr>
              <a:buSzPct val="100000"/>
            </a:pPr>
            <a:r>
              <a:rPr lang="en-US" sz="2400" dirty="0"/>
              <a:t>Design (Designs Act, 2000)</a:t>
            </a:r>
          </a:p>
          <a:p>
            <a:pPr>
              <a:spcBef>
                <a:spcPts val="1000"/>
              </a:spcBef>
              <a:buClr>
                <a:schemeClr val="dk1"/>
              </a:buClr>
              <a:buSzPct val="100000"/>
            </a:pPr>
            <a:r>
              <a:rPr lang="en-US" sz="2400" dirty="0"/>
              <a:t>Trademark (Trade Marks Act, 1999)</a:t>
            </a:r>
          </a:p>
          <a:p>
            <a:pPr marL="457200" lvl="1" indent="0" algn="l" rtl="0">
              <a:lnSpc>
                <a:spcPct val="90000"/>
              </a:lnSpc>
              <a:spcBef>
                <a:spcPts val="500"/>
              </a:spcBef>
              <a:spcAft>
                <a:spcPts val="0"/>
              </a:spcAft>
              <a:buClr>
                <a:schemeClr val="dk1"/>
              </a:buClr>
              <a:buSzPct val="100000"/>
              <a:buNone/>
            </a:pPr>
            <a:endParaRPr lang="en-US" sz="2400" dirty="0"/>
          </a:p>
          <a:p>
            <a:pPr marL="0" lvl="0" indent="0" algn="l" rtl="0">
              <a:lnSpc>
                <a:spcPct val="90000"/>
              </a:lnSpc>
              <a:spcBef>
                <a:spcPts val="1000"/>
              </a:spcBef>
              <a:spcAft>
                <a:spcPts val="0"/>
              </a:spcAft>
              <a:buClr>
                <a:schemeClr val="dk1"/>
              </a:buClr>
              <a:buSzPct val="100000"/>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ACAAF46-FD94-6B6D-B2CB-BC9A662C849D}"/>
            </a:ext>
          </a:extLst>
        </p:cNvPr>
        <p:cNvGrpSpPr/>
        <p:nvPr/>
      </p:nvGrpSpPr>
      <p:grpSpPr>
        <a:xfrm>
          <a:off x="0" y="0"/>
          <a:ext cx="0" cy="0"/>
          <a:chOff x="0" y="0"/>
          <a:chExt cx="0" cy="0"/>
        </a:xfrm>
      </p:grpSpPr>
      <p:sp>
        <p:nvSpPr>
          <p:cNvPr id="90" name="Google Shape;90;p14">
            <a:extLst>
              <a:ext uri="{FF2B5EF4-FFF2-40B4-BE49-F238E27FC236}">
                <a16:creationId xmlns:a16="http://schemas.microsoft.com/office/drawing/2014/main" id="{36327951-DCD2-86C2-DEB8-3060EC1C8DE5}"/>
              </a:ext>
            </a:extLst>
          </p:cNvPr>
          <p:cNvSpPr txBox="1">
            <a:spLocks noGrp="1"/>
          </p:cNvSpPr>
          <p:nvPr>
            <p:ph type="title"/>
          </p:nvPr>
        </p:nvSpPr>
        <p:spPr>
          <a:xfrm>
            <a:off x="277793" y="1041721"/>
            <a:ext cx="2974694" cy="47687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t>WHAT </a:t>
            </a:r>
            <a:br>
              <a:rPr lang="en-IN" dirty="0"/>
            </a:br>
            <a:r>
              <a:rPr lang="en-IN" dirty="0"/>
              <a:t>IS COPYRIGHT?</a:t>
            </a:r>
            <a:endParaRPr dirty="0"/>
          </a:p>
        </p:txBody>
      </p:sp>
      <p:sp>
        <p:nvSpPr>
          <p:cNvPr id="91" name="Google Shape;91;p14">
            <a:extLst>
              <a:ext uri="{FF2B5EF4-FFF2-40B4-BE49-F238E27FC236}">
                <a16:creationId xmlns:a16="http://schemas.microsoft.com/office/drawing/2014/main" id="{16EB41C2-C6C4-AE7C-948D-72DF40607CAF}"/>
              </a:ext>
            </a:extLst>
          </p:cNvPr>
          <p:cNvSpPr txBox="1">
            <a:spLocks noGrp="1"/>
          </p:cNvSpPr>
          <p:nvPr>
            <p:ph idx="1"/>
          </p:nvPr>
        </p:nvSpPr>
        <p:spPr>
          <a:xfrm>
            <a:off x="3611300" y="601885"/>
            <a:ext cx="8102279" cy="5440142"/>
          </a:xfrm>
          <a:prstGeom prst="rect">
            <a:avLst/>
          </a:prstGeom>
          <a:noFill/>
          <a:ln>
            <a:noFill/>
          </a:ln>
        </p:spPr>
        <p:txBody>
          <a:bodyPr spcFirstLastPara="1" wrap="square" lIns="91425" tIns="45700" rIns="91425" bIns="45700" anchor="t" anchorCtr="0">
            <a:noAutofit/>
          </a:bodyPr>
          <a:lstStyle/>
          <a:p>
            <a:pPr marL="228600" lvl="0" indent="-228600">
              <a:lnSpc>
                <a:spcPct val="100000"/>
              </a:lnSpc>
              <a:spcBef>
                <a:spcPts val="0"/>
              </a:spcBef>
              <a:buClr>
                <a:schemeClr val="dk1"/>
              </a:buClr>
              <a:buSzPct val="100000"/>
              <a:buChar char="•"/>
            </a:pPr>
            <a:r>
              <a:rPr lang="en-US" sz="2400" dirty="0"/>
              <a:t>Copyright protects </a:t>
            </a:r>
            <a:r>
              <a:rPr lang="en-US" sz="2400" i="1" dirty="0"/>
              <a:t>original</a:t>
            </a:r>
            <a:r>
              <a:rPr lang="en-US" sz="2400" dirty="0"/>
              <a:t> </a:t>
            </a:r>
            <a:r>
              <a:rPr lang="en-US" sz="2400" i="1" dirty="0"/>
              <a:t>tangible</a:t>
            </a:r>
            <a:r>
              <a:rPr lang="en-US" sz="2400" dirty="0"/>
              <a:t> </a:t>
            </a:r>
            <a:r>
              <a:rPr lang="en-US" sz="2400" i="1" dirty="0"/>
              <a:t>expression</a:t>
            </a:r>
            <a:r>
              <a:rPr lang="en-US" sz="2400" dirty="0"/>
              <a:t> contained in an intellectual work used to express an idea, or describe a process, fact, or discovery e. g. book, article, paragraph, poem, painting, lecture, database, computer program, figure and table, drama, film, recording, and any other original literary, dramatic, musical or artistic work</a:t>
            </a:r>
          </a:p>
          <a:p>
            <a:pPr marL="228600" lvl="0" indent="-228600" algn="l" rtl="0">
              <a:lnSpc>
                <a:spcPct val="100000"/>
              </a:lnSpc>
              <a:spcBef>
                <a:spcPts val="0"/>
              </a:spcBef>
              <a:spcAft>
                <a:spcPts val="0"/>
              </a:spcAft>
              <a:buClr>
                <a:schemeClr val="dk1"/>
              </a:buClr>
              <a:buSzPts val="2400"/>
              <a:buChar char="•"/>
            </a:pPr>
            <a:r>
              <a:rPr lang="en-US" sz="2400" dirty="0"/>
              <a:t>Copyright is a ‘bundle’ of rights:</a:t>
            </a:r>
          </a:p>
          <a:p>
            <a:pPr marL="800100" lvl="1" indent="-342900">
              <a:lnSpc>
                <a:spcPct val="100000"/>
              </a:lnSpc>
              <a:spcBef>
                <a:spcPts val="500"/>
              </a:spcBef>
              <a:spcAft>
                <a:spcPts val="0"/>
              </a:spcAft>
              <a:buClr>
                <a:schemeClr val="dk1"/>
              </a:buClr>
              <a:buSzPts val="2400"/>
            </a:pPr>
            <a:r>
              <a:rPr lang="en-US" sz="2400" dirty="0"/>
              <a:t>Right to reproduce the work</a:t>
            </a:r>
          </a:p>
          <a:p>
            <a:pPr marL="800100" lvl="1" indent="-342900">
              <a:lnSpc>
                <a:spcPct val="100000"/>
              </a:lnSpc>
              <a:spcBef>
                <a:spcPts val="500"/>
              </a:spcBef>
              <a:spcAft>
                <a:spcPts val="0"/>
              </a:spcAft>
              <a:buClr>
                <a:schemeClr val="dk1"/>
              </a:buClr>
              <a:buSzPts val="2400"/>
            </a:pPr>
            <a:r>
              <a:rPr lang="en-US" sz="2400" dirty="0"/>
              <a:t>Right to distribute copies of the work to public</a:t>
            </a:r>
          </a:p>
          <a:p>
            <a:pPr marL="800100" lvl="1" indent="-342900">
              <a:lnSpc>
                <a:spcPct val="100000"/>
              </a:lnSpc>
              <a:spcBef>
                <a:spcPts val="500"/>
              </a:spcBef>
              <a:spcAft>
                <a:spcPts val="0"/>
              </a:spcAft>
              <a:buClr>
                <a:schemeClr val="dk1"/>
              </a:buClr>
              <a:buSzPts val="2400"/>
            </a:pPr>
            <a:r>
              <a:rPr lang="en-US" sz="2400" dirty="0"/>
              <a:t>Right to make derivative works such as translation, abridgement, dramatization, or other adaptations</a:t>
            </a:r>
          </a:p>
          <a:p>
            <a:pPr marL="800100" lvl="1" indent="-342900">
              <a:lnSpc>
                <a:spcPct val="100000"/>
              </a:lnSpc>
              <a:spcBef>
                <a:spcPts val="500"/>
              </a:spcBef>
              <a:spcAft>
                <a:spcPts val="0"/>
              </a:spcAft>
              <a:buClr>
                <a:schemeClr val="dk1"/>
              </a:buClr>
              <a:buSzPts val="2400"/>
            </a:pPr>
            <a:r>
              <a:rPr lang="en-US" sz="2400" dirty="0"/>
              <a:t>Right to perform and display the work publicly</a:t>
            </a:r>
          </a:p>
          <a:p>
            <a:pPr marL="228600" lvl="0" indent="-228600" algn="l" rtl="0">
              <a:lnSpc>
                <a:spcPct val="100000"/>
              </a:lnSpc>
              <a:spcBef>
                <a:spcPts val="1000"/>
              </a:spcBef>
              <a:spcAft>
                <a:spcPts val="0"/>
              </a:spcAft>
              <a:buClr>
                <a:schemeClr val="dk1"/>
              </a:buClr>
              <a:buSzPts val="2400"/>
              <a:buChar char="•"/>
            </a:pPr>
            <a:r>
              <a:rPr lang="en-US" sz="2400" dirty="0"/>
              <a:t>Rights belong to </a:t>
            </a:r>
            <a:r>
              <a:rPr lang="en-US" sz="2400" i="1" dirty="0"/>
              <a:t>author </a:t>
            </a:r>
            <a:r>
              <a:rPr lang="en-US" sz="2400" dirty="0"/>
              <a:t>of work, not to </a:t>
            </a:r>
            <a:r>
              <a:rPr lang="en-US" sz="2400" i="1" dirty="0"/>
              <a:t>creator</a:t>
            </a:r>
            <a:endParaRPr lang="en-US" sz="2400" dirty="0"/>
          </a:p>
          <a:p>
            <a:pPr marL="228600" lvl="0" indent="-228600" algn="l" rtl="0">
              <a:lnSpc>
                <a:spcPct val="100000"/>
              </a:lnSpc>
              <a:spcBef>
                <a:spcPts val="1000"/>
              </a:spcBef>
              <a:spcAft>
                <a:spcPts val="0"/>
              </a:spcAft>
              <a:buClr>
                <a:schemeClr val="dk1"/>
              </a:buClr>
              <a:buSzPts val="2400"/>
              <a:buChar char="•"/>
            </a:pPr>
            <a:r>
              <a:rPr lang="en-US" sz="2400" dirty="0"/>
              <a:t>Author holds copyright up to 60 years after he/ she expires</a:t>
            </a:r>
          </a:p>
          <a:p>
            <a:pPr marL="0" lvl="0" indent="0" algn="l" rtl="0">
              <a:lnSpc>
                <a:spcPct val="100000"/>
              </a:lnSpc>
              <a:spcBef>
                <a:spcPts val="1000"/>
              </a:spcBef>
              <a:spcAft>
                <a:spcPts val="0"/>
              </a:spcAft>
              <a:buClr>
                <a:schemeClr val="dk1"/>
              </a:buClr>
              <a:buSzPts val="2400"/>
              <a:buNone/>
            </a:pPr>
            <a:r>
              <a:rPr lang="en-US" sz="2400" dirty="0"/>
              <a:t> </a:t>
            </a:r>
          </a:p>
          <a:p>
            <a:pPr marL="0" lvl="0" indent="0" algn="l" rtl="0">
              <a:lnSpc>
                <a:spcPct val="100000"/>
              </a:lnSpc>
              <a:spcBef>
                <a:spcPts val="1000"/>
              </a:spcBef>
              <a:spcAft>
                <a:spcPts val="0"/>
              </a:spcAft>
              <a:buClr>
                <a:schemeClr val="dk1"/>
              </a:buClr>
              <a:buSzPts val="2400"/>
              <a:buNone/>
            </a:pPr>
            <a:endParaRPr lang="en-US" sz="2400" dirty="0"/>
          </a:p>
        </p:txBody>
      </p:sp>
    </p:spTree>
    <p:extLst>
      <p:ext uri="{BB962C8B-B14F-4D97-AF65-F5344CB8AC3E}">
        <p14:creationId xmlns:p14="http://schemas.microsoft.com/office/powerpoint/2010/main" val="323394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58814" y="1122744"/>
            <a:ext cx="2824223" cy="4699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CREATOR </a:t>
            </a:r>
            <a:br>
              <a:rPr lang="en-US" dirty="0"/>
            </a:br>
            <a:r>
              <a:rPr lang="en-US" dirty="0"/>
              <a:t>AND </a:t>
            </a:r>
            <a:br>
              <a:rPr lang="en-US" dirty="0"/>
            </a:br>
            <a:r>
              <a:rPr lang="en-US" dirty="0"/>
              <a:t>AUTHOR</a:t>
            </a:r>
          </a:p>
        </p:txBody>
      </p:sp>
      <p:sp>
        <p:nvSpPr>
          <p:cNvPr id="109" name="Google Shape;109;p17"/>
          <p:cNvSpPr txBox="1">
            <a:spLocks noGrp="1"/>
          </p:cNvSpPr>
          <p:nvPr>
            <p:ph type="body" idx="1"/>
          </p:nvPr>
        </p:nvSpPr>
        <p:spPr>
          <a:xfrm>
            <a:off x="3553428" y="289367"/>
            <a:ext cx="7800372" cy="5887596"/>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ct val="100000"/>
              <a:buChar char="•"/>
            </a:pPr>
            <a:r>
              <a:rPr lang="en-US" sz="2200" dirty="0"/>
              <a:t>When an employed person creates something as part of their work, then employee is ‘creator’, and employer is ‘author’ of work</a:t>
            </a:r>
            <a:endParaRPr sz="2200" dirty="0"/>
          </a:p>
          <a:p>
            <a:pPr marL="228600" lvl="0" indent="-228600" algn="l" rtl="0">
              <a:lnSpc>
                <a:spcPct val="100000"/>
              </a:lnSpc>
              <a:spcBef>
                <a:spcPts val="1000"/>
              </a:spcBef>
              <a:spcAft>
                <a:spcPts val="0"/>
              </a:spcAft>
              <a:buClr>
                <a:schemeClr val="dk1"/>
              </a:buClr>
              <a:buSzPct val="100000"/>
              <a:buChar char="•"/>
            </a:pPr>
            <a:r>
              <a:rPr lang="en-US" sz="2200" dirty="0"/>
              <a:t>Hence, copyright rests with employer</a:t>
            </a:r>
            <a:endParaRPr sz="2200" dirty="0"/>
          </a:p>
          <a:p>
            <a:pPr marL="228600" lvl="0" indent="-228600" algn="l" rtl="0">
              <a:lnSpc>
                <a:spcPct val="100000"/>
              </a:lnSpc>
              <a:spcBef>
                <a:spcPts val="1000"/>
              </a:spcBef>
              <a:spcAft>
                <a:spcPts val="0"/>
              </a:spcAft>
              <a:buClr>
                <a:schemeClr val="dk1"/>
              </a:buClr>
              <a:buSzPct val="100000"/>
              <a:buChar char="•"/>
            </a:pPr>
            <a:r>
              <a:rPr lang="en-US" sz="2200" dirty="0"/>
              <a:t>For literary, dramatic or artistic work, including photograph, painting or portrait, created during employment or under contract, for publication in newspaper, magazine or similar periodical, proprietor of such publication shall be first owner of copyright</a:t>
            </a:r>
          </a:p>
          <a:p>
            <a:pPr marL="228600" lvl="0" indent="-228600" algn="l" rtl="0">
              <a:lnSpc>
                <a:spcPct val="100000"/>
              </a:lnSpc>
              <a:spcBef>
                <a:spcPts val="1000"/>
              </a:spcBef>
              <a:spcAft>
                <a:spcPts val="0"/>
              </a:spcAft>
              <a:buClr>
                <a:schemeClr val="dk1"/>
              </a:buClr>
              <a:buSzPct val="100000"/>
              <a:buChar char="•"/>
            </a:pPr>
            <a:r>
              <a:rPr lang="en-US" sz="2200" dirty="0"/>
              <a:t>However, such ownership will remain valid only publishing or reproducing the work in a publication</a:t>
            </a:r>
          </a:p>
          <a:p>
            <a:pPr marL="228600" lvl="0" indent="-228600" algn="l" rtl="0">
              <a:lnSpc>
                <a:spcPct val="100000"/>
              </a:lnSpc>
              <a:spcBef>
                <a:spcPts val="1000"/>
              </a:spcBef>
              <a:spcAft>
                <a:spcPts val="0"/>
              </a:spcAft>
              <a:buClr>
                <a:schemeClr val="dk1"/>
              </a:buClr>
              <a:buSzPct val="100000"/>
              <a:buChar char="•"/>
            </a:pPr>
            <a:r>
              <a:rPr lang="en-US" sz="2200" dirty="0"/>
              <a:t>For all other purposes, copyright shall remain with author of work</a:t>
            </a:r>
          </a:p>
          <a:p>
            <a:pPr marL="228600" lvl="0" indent="-228600" algn="l" rtl="0">
              <a:lnSpc>
                <a:spcPct val="100000"/>
              </a:lnSpc>
              <a:spcBef>
                <a:spcPts val="0"/>
              </a:spcBef>
              <a:spcAft>
                <a:spcPts val="0"/>
              </a:spcAft>
              <a:buClr>
                <a:schemeClr val="dk1"/>
              </a:buClr>
              <a:buSzPts val="2800"/>
              <a:buChar char="•"/>
            </a:pPr>
            <a:r>
              <a:rPr lang="en-US" sz="2200" dirty="0"/>
              <a:t>Copyright in any work created on commissioned basis </a:t>
            </a:r>
            <a:r>
              <a:rPr lang="en-US" sz="2200" dirty="0" err="1"/>
              <a:t>i</a:t>
            </a:r>
            <a:r>
              <a:rPr lang="en-US" sz="2200" dirty="0"/>
              <a:t>. e. work done by an independent contractor, shall remain with creator, unless there is an agreement to the contrary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277792" y="1122743"/>
            <a:ext cx="2847373" cy="4722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200" dirty="0"/>
              <a:t>UNIVERSALITY OF </a:t>
            </a:r>
            <a:br>
              <a:rPr lang="en-US" sz="3200" dirty="0"/>
            </a:br>
            <a:r>
              <a:rPr lang="en-US" sz="3200" dirty="0"/>
              <a:t>COPYRIGHT</a:t>
            </a:r>
          </a:p>
        </p:txBody>
      </p:sp>
      <p:sp>
        <p:nvSpPr>
          <p:cNvPr id="121" name="Google Shape;121;p19"/>
          <p:cNvSpPr txBox="1">
            <a:spLocks noGrp="1"/>
          </p:cNvSpPr>
          <p:nvPr>
            <p:ph type="body" idx="1"/>
          </p:nvPr>
        </p:nvSpPr>
        <p:spPr>
          <a:xfrm>
            <a:off x="3750196" y="1585733"/>
            <a:ext cx="7603603" cy="42594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dirty="0"/>
              <a:t>India is a member of Berne Convention and Universal Copyright Convention </a:t>
            </a:r>
            <a:endParaRPr sz="2800" dirty="0"/>
          </a:p>
          <a:p>
            <a:pPr marL="228600" lvl="0" indent="-228600" algn="l" rtl="0">
              <a:lnSpc>
                <a:spcPct val="90000"/>
              </a:lnSpc>
              <a:spcBef>
                <a:spcPts val="1000"/>
              </a:spcBef>
              <a:spcAft>
                <a:spcPts val="0"/>
              </a:spcAft>
              <a:buClr>
                <a:schemeClr val="dk1"/>
              </a:buClr>
              <a:buSzPts val="2800"/>
              <a:buChar char="•"/>
            </a:pPr>
            <a:r>
              <a:rPr lang="en-US" sz="2800" dirty="0"/>
              <a:t>Government of India passed International Copyright Order, 1958 </a:t>
            </a:r>
            <a:endParaRPr sz="2800" dirty="0"/>
          </a:p>
          <a:p>
            <a:pPr marL="228600" lvl="0" indent="-228600" algn="l" rtl="0">
              <a:lnSpc>
                <a:spcPct val="90000"/>
              </a:lnSpc>
              <a:spcBef>
                <a:spcPts val="1000"/>
              </a:spcBef>
              <a:spcAft>
                <a:spcPts val="0"/>
              </a:spcAft>
              <a:buClr>
                <a:schemeClr val="dk1"/>
              </a:buClr>
              <a:buSzPts val="2800"/>
              <a:buChar char="•"/>
            </a:pPr>
            <a:r>
              <a:rPr lang="en-US" sz="2800" dirty="0"/>
              <a:t>Any work first published in any country, which is a member of any of the above conventions, is granted same treatment as if it was first published in India</a:t>
            </a:r>
            <a:endParaRPr sz="2800" dirty="0"/>
          </a:p>
          <a:p>
            <a:pPr marL="228600" lvl="0" indent="-50800" algn="l"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35666" y="972273"/>
            <a:ext cx="2824223" cy="47456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COPYRIGHT NOTICE</a:t>
            </a:r>
          </a:p>
        </p:txBody>
      </p:sp>
      <p:sp>
        <p:nvSpPr>
          <p:cNvPr id="127" name="Google Shape;127;p20"/>
          <p:cNvSpPr txBox="1">
            <a:spLocks noGrp="1"/>
          </p:cNvSpPr>
          <p:nvPr>
            <p:ph type="body" idx="1"/>
          </p:nvPr>
        </p:nvSpPr>
        <p:spPr>
          <a:xfrm>
            <a:off x="3738622" y="1678329"/>
            <a:ext cx="7615177" cy="403956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400" dirty="0"/>
              <a:t>‘Copyright notice’ consists of three parts:</a:t>
            </a:r>
            <a:endParaRPr sz="2400" dirty="0"/>
          </a:p>
          <a:p>
            <a:pPr marL="685800" lvl="1" indent="-228600" algn="l" rtl="0">
              <a:lnSpc>
                <a:spcPct val="90000"/>
              </a:lnSpc>
              <a:spcBef>
                <a:spcPts val="500"/>
              </a:spcBef>
              <a:spcAft>
                <a:spcPts val="0"/>
              </a:spcAft>
              <a:buClr>
                <a:schemeClr val="dk1"/>
              </a:buClr>
              <a:buSzPts val="2400"/>
              <a:buChar char="•"/>
            </a:pPr>
            <a:r>
              <a:rPr lang="en-US" sz="2400" dirty="0"/>
              <a:t>Symbol © or the word ‘copyright’</a:t>
            </a:r>
            <a:endParaRPr sz="2400" dirty="0"/>
          </a:p>
          <a:p>
            <a:pPr marL="685800" lvl="1" indent="-228600" algn="l" rtl="0">
              <a:lnSpc>
                <a:spcPct val="90000"/>
              </a:lnSpc>
              <a:spcBef>
                <a:spcPts val="500"/>
              </a:spcBef>
              <a:spcAft>
                <a:spcPts val="0"/>
              </a:spcAft>
              <a:buClr>
                <a:schemeClr val="dk1"/>
              </a:buClr>
              <a:buSzPts val="2400"/>
              <a:buChar char="•"/>
            </a:pPr>
            <a:r>
              <a:rPr lang="en-US" sz="2400" dirty="0"/>
              <a:t>Year of publication</a:t>
            </a:r>
            <a:endParaRPr sz="2400" dirty="0"/>
          </a:p>
          <a:p>
            <a:pPr marL="685800" lvl="1" indent="-228600" algn="l" rtl="0">
              <a:lnSpc>
                <a:spcPct val="90000"/>
              </a:lnSpc>
              <a:spcBef>
                <a:spcPts val="500"/>
              </a:spcBef>
              <a:spcAft>
                <a:spcPts val="0"/>
              </a:spcAft>
              <a:buClr>
                <a:schemeClr val="dk1"/>
              </a:buClr>
              <a:buSzPts val="2400"/>
              <a:buChar char="•"/>
            </a:pPr>
            <a:r>
              <a:rPr lang="en-US" sz="2400" dirty="0"/>
              <a:t>Name of copyright owner</a:t>
            </a:r>
            <a:endParaRPr sz="2400" dirty="0"/>
          </a:p>
          <a:p>
            <a:pPr marL="228600" lvl="0" indent="-228600" algn="l" rtl="0">
              <a:lnSpc>
                <a:spcPct val="90000"/>
              </a:lnSpc>
              <a:spcBef>
                <a:spcPts val="1000"/>
              </a:spcBef>
              <a:spcAft>
                <a:spcPts val="0"/>
              </a:spcAft>
              <a:buClr>
                <a:schemeClr val="dk1"/>
              </a:buClr>
              <a:buSzPts val="2800"/>
              <a:buChar char="•"/>
            </a:pPr>
            <a:r>
              <a:rPr lang="en-US" sz="2400" dirty="0"/>
              <a:t>Phrase ‘All rights reserved’ is sometimes included in copyright notice e. g.	</a:t>
            </a:r>
          </a:p>
          <a:p>
            <a:pPr marL="0" lvl="0" indent="0" algn="ctr" rtl="0">
              <a:lnSpc>
                <a:spcPct val="90000"/>
              </a:lnSpc>
              <a:spcBef>
                <a:spcPts val="1000"/>
              </a:spcBef>
              <a:spcAft>
                <a:spcPts val="0"/>
              </a:spcAft>
              <a:buClr>
                <a:schemeClr val="dk1"/>
              </a:buClr>
              <a:buSzPts val="2800"/>
              <a:buNone/>
            </a:pPr>
            <a:r>
              <a:rPr lang="en-US" sz="2800" dirty="0"/>
              <a:t>© 2017 Nihar Ranjan Sahoo. All Rights Reserved.</a:t>
            </a:r>
            <a:endParaRPr sz="2800" dirty="0"/>
          </a:p>
          <a:p>
            <a:pPr marL="228600" lvl="0" indent="-50800" algn="l" rtl="0">
              <a:lnSpc>
                <a:spcPct val="90000"/>
              </a:lnSpc>
              <a:spcBef>
                <a:spcPts val="1000"/>
              </a:spcBef>
              <a:spcAft>
                <a:spcPts val="0"/>
              </a:spcAft>
              <a:buClr>
                <a:schemeClr val="dk1"/>
              </a:buClr>
              <a:buSzPts val="2800"/>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254644" y="1122744"/>
            <a:ext cx="3020992" cy="46645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200" dirty="0"/>
              <a:t>COPYRIGHT REGISTRATION</a:t>
            </a:r>
          </a:p>
        </p:txBody>
      </p:sp>
      <p:sp>
        <p:nvSpPr>
          <p:cNvPr id="133" name="Google Shape;133;p21"/>
          <p:cNvSpPr txBox="1">
            <a:spLocks noGrp="1"/>
          </p:cNvSpPr>
          <p:nvPr>
            <p:ph type="body" idx="1"/>
          </p:nvPr>
        </p:nvSpPr>
        <p:spPr>
          <a:xfrm>
            <a:off x="3727048" y="1825625"/>
            <a:ext cx="7626752"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dirty="0"/>
              <a:t>Registration is not a prerequisite for acquiring copyright in a work </a:t>
            </a:r>
            <a:endParaRPr sz="2800" dirty="0"/>
          </a:p>
          <a:p>
            <a:pPr marL="228600" lvl="0" indent="-228600" algn="l" rtl="0">
              <a:lnSpc>
                <a:spcPct val="90000"/>
              </a:lnSpc>
              <a:spcBef>
                <a:spcPts val="1000"/>
              </a:spcBef>
              <a:spcAft>
                <a:spcPts val="0"/>
              </a:spcAft>
              <a:buClr>
                <a:schemeClr val="dk1"/>
              </a:buClr>
              <a:buSzPts val="2800"/>
              <a:buChar char="•"/>
            </a:pPr>
            <a:r>
              <a:rPr lang="en-US" sz="2800" dirty="0"/>
              <a:t>Copyright in work is created when the work is created and given material form, provided it is original</a:t>
            </a:r>
            <a:endParaRPr sz="2800" dirty="0"/>
          </a:p>
          <a:p>
            <a:pPr marL="228600" lvl="0" indent="-228600" algn="l" rtl="0">
              <a:lnSpc>
                <a:spcPct val="90000"/>
              </a:lnSpc>
              <a:spcBef>
                <a:spcPts val="1000"/>
              </a:spcBef>
              <a:spcAft>
                <a:spcPts val="0"/>
              </a:spcAft>
              <a:buClr>
                <a:schemeClr val="dk1"/>
              </a:buClr>
              <a:buSzPts val="2800"/>
              <a:buChar char="•"/>
            </a:pPr>
            <a:r>
              <a:rPr lang="en-US" sz="2800" dirty="0"/>
              <a:t>Copyright Act provides for a copyright registration procedure</a:t>
            </a:r>
            <a:endParaRPr sz="2800" dirty="0"/>
          </a:p>
          <a:p>
            <a:pPr marL="0" lvl="0" indent="0" algn="l"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58816" y="1076446"/>
            <a:ext cx="2801074" cy="46067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br>
              <a:rPr lang="en-US" dirty="0"/>
            </a:br>
            <a:r>
              <a:rPr lang="en-US" dirty="0"/>
              <a:t>LICENSING OF </a:t>
            </a:r>
            <a:br>
              <a:rPr lang="en-US" dirty="0"/>
            </a:br>
            <a:r>
              <a:rPr lang="en-US" dirty="0"/>
              <a:t>RIGHTS</a:t>
            </a:r>
            <a:br>
              <a:rPr lang="en-US" dirty="0"/>
            </a:br>
            <a:endParaRPr lang="en-US" dirty="0"/>
          </a:p>
        </p:txBody>
      </p:sp>
      <p:sp>
        <p:nvSpPr>
          <p:cNvPr id="139" name="Google Shape;139;p22"/>
          <p:cNvSpPr txBox="1">
            <a:spLocks noGrp="1"/>
          </p:cNvSpPr>
          <p:nvPr>
            <p:ph type="body" idx="1"/>
          </p:nvPr>
        </p:nvSpPr>
        <p:spPr>
          <a:xfrm>
            <a:off x="3669174" y="1284790"/>
            <a:ext cx="7684625" cy="489217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ct val="100000"/>
              <a:buChar char="•"/>
            </a:pPr>
            <a:r>
              <a:rPr lang="en-US" sz="2400" dirty="0"/>
              <a:t>Author may transfer copyright in its entirety or a few of its four component rights by ‘licensing’ or ‘assigning’  </a:t>
            </a:r>
            <a:endParaRPr sz="2400" dirty="0"/>
          </a:p>
          <a:p>
            <a:pPr marL="228600" lvl="0" indent="-228600" algn="l" rtl="0">
              <a:lnSpc>
                <a:spcPct val="90000"/>
              </a:lnSpc>
              <a:spcBef>
                <a:spcPts val="1000"/>
              </a:spcBef>
              <a:spcAft>
                <a:spcPts val="0"/>
              </a:spcAft>
              <a:buClr>
                <a:schemeClr val="dk1"/>
              </a:buClr>
              <a:buSzPct val="100000"/>
              <a:buChar char="•"/>
            </a:pPr>
            <a:r>
              <a:rPr lang="en-US" sz="2400" dirty="0"/>
              <a:t>Separate licenses may be given for different geographically dispersed regions, different times, or for different media</a:t>
            </a:r>
            <a:endParaRPr sz="2400" dirty="0"/>
          </a:p>
          <a:p>
            <a:pPr marL="228600" lvl="0" indent="-228600" algn="l" rtl="0">
              <a:lnSpc>
                <a:spcPct val="90000"/>
              </a:lnSpc>
              <a:spcBef>
                <a:spcPts val="1000"/>
              </a:spcBef>
              <a:spcAft>
                <a:spcPts val="0"/>
              </a:spcAft>
              <a:buClr>
                <a:schemeClr val="dk1"/>
              </a:buClr>
              <a:buSzPct val="100000"/>
              <a:buChar char="•"/>
            </a:pPr>
            <a:r>
              <a:rPr lang="en-US" sz="2400" dirty="0"/>
              <a:t>Licenses may be ‘exclusive’ or ‘non-exclusive’;  exclusive licensee of a right can sublicense others, whereas a non-exclusive licensee cannot</a:t>
            </a:r>
            <a:endParaRPr sz="2400" dirty="0"/>
          </a:p>
          <a:p>
            <a:pPr marL="228600" lvl="0" indent="-228600" algn="l" rtl="0">
              <a:lnSpc>
                <a:spcPct val="90000"/>
              </a:lnSpc>
              <a:spcBef>
                <a:spcPts val="1000"/>
              </a:spcBef>
              <a:spcAft>
                <a:spcPts val="0"/>
              </a:spcAft>
              <a:buClr>
                <a:schemeClr val="dk1"/>
              </a:buClr>
              <a:buSzPct val="100000"/>
              <a:buChar char="•"/>
            </a:pPr>
            <a:r>
              <a:rPr lang="en-US" sz="2400" dirty="0"/>
              <a:t>Author has right to (a) claim authorship of work; and (b) restrain or claim damages with respect to any distortion, mutilation, modification, or other act in relation to said work, if such acts are prejudicial to author’s repute</a:t>
            </a:r>
            <a:endParaRPr sz="2400" dirty="0"/>
          </a:p>
          <a:p>
            <a:pPr marL="228600" lvl="0" indent="-228600" algn="l" rtl="0">
              <a:lnSpc>
                <a:spcPct val="90000"/>
              </a:lnSpc>
              <a:spcBef>
                <a:spcPts val="1000"/>
              </a:spcBef>
              <a:spcAft>
                <a:spcPts val="0"/>
              </a:spcAft>
              <a:buClr>
                <a:schemeClr val="dk1"/>
              </a:buClr>
              <a:buSzPct val="100000"/>
              <a:buChar char="•"/>
            </a:pPr>
            <a:r>
              <a:rPr lang="en-US" sz="2400" dirty="0"/>
              <a:t>Right against distortion is available even after expiry of term of copyright</a:t>
            </a:r>
            <a:endParaRPr sz="2400" dirty="0"/>
          </a:p>
          <a:p>
            <a:pPr marL="228600" lvl="0" indent="-64135" algn="l" rtl="0">
              <a:lnSpc>
                <a:spcPct val="90000"/>
              </a:lnSpc>
              <a:spcBef>
                <a:spcPts val="1000"/>
              </a:spcBef>
              <a:spcAft>
                <a:spcPts val="0"/>
              </a:spcAft>
              <a:buClr>
                <a:schemeClr val="dk1"/>
              </a:buClr>
              <a:buSzPct val="100000"/>
              <a:buNone/>
            </a:pPr>
            <a:endParaRPr sz="2400" dirty="0"/>
          </a:p>
          <a:p>
            <a:pPr marL="228600" lvl="0" indent="-64135" algn="l" rtl="0">
              <a:lnSpc>
                <a:spcPct val="90000"/>
              </a:lnSpc>
              <a:spcBef>
                <a:spcPts val="1000"/>
              </a:spcBef>
              <a:spcAft>
                <a:spcPts val="0"/>
              </a:spcAft>
              <a:buClr>
                <a:schemeClr val="dk1"/>
              </a:buClr>
              <a:buSzPct val="100000"/>
              <a:buNone/>
            </a:pP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277792" y="1076446"/>
            <a:ext cx="2905246" cy="46530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br>
              <a:rPr lang="en-US" sz="3200" dirty="0">
                <a:solidFill>
                  <a:schemeClr val="dk1"/>
                </a:solidFill>
              </a:rPr>
            </a:br>
            <a:r>
              <a:rPr lang="en-US" sz="3200" dirty="0">
                <a:solidFill>
                  <a:schemeClr val="dk1"/>
                </a:solidFill>
              </a:rPr>
              <a:t>TRANSFER OF COPYRIGHTS </a:t>
            </a:r>
            <a:br>
              <a:rPr lang="en-US" sz="3200" dirty="0">
                <a:solidFill>
                  <a:schemeClr val="dk1"/>
                </a:solidFill>
              </a:rPr>
            </a:br>
            <a:r>
              <a:rPr lang="en-US" sz="3200" dirty="0">
                <a:solidFill>
                  <a:schemeClr val="dk1"/>
                </a:solidFill>
              </a:rPr>
              <a:t>OF PAPERS </a:t>
            </a:r>
            <a:br>
              <a:rPr lang="en-US" sz="3200" dirty="0">
                <a:solidFill>
                  <a:schemeClr val="dk1"/>
                </a:solidFill>
              </a:rPr>
            </a:br>
            <a:r>
              <a:rPr lang="en-US" sz="3200" dirty="0">
                <a:solidFill>
                  <a:schemeClr val="dk1"/>
                </a:solidFill>
              </a:rPr>
              <a:t>TO PUBLISHERS</a:t>
            </a:r>
            <a:br>
              <a:rPr lang="en-US" sz="3200" dirty="0">
                <a:solidFill>
                  <a:schemeClr val="dk1"/>
                </a:solidFill>
              </a:rPr>
            </a:br>
            <a:endParaRPr lang="en-US" sz="3200" dirty="0"/>
          </a:p>
        </p:txBody>
      </p:sp>
      <p:sp>
        <p:nvSpPr>
          <p:cNvPr id="145" name="Google Shape;145;p23"/>
          <p:cNvSpPr txBox="1">
            <a:spLocks noGrp="1"/>
          </p:cNvSpPr>
          <p:nvPr>
            <p:ph type="body" idx="1"/>
          </p:nvPr>
        </p:nvSpPr>
        <p:spPr>
          <a:xfrm>
            <a:off x="3657600" y="1600201"/>
            <a:ext cx="6781800" cy="4525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400" dirty="0"/>
              <a:t>When a ‘copyright transfer form’ is signed, publisher can license subsidiary rights to other publishers and grant permission to other publishers and authors to use portions of the work in their own publications  </a:t>
            </a:r>
            <a:endParaRPr sz="2400" dirty="0"/>
          </a:p>
          <a:p>
            <a:pPr marL="228600" lvl="0" indent="-228600" algn="l" rtl="0">
              <a:lnSpc>
                <a:spcPct val="90000"/>
              </a:lnSpc>
              <a:spcBef>
                <a:spcPts val="1000"/>
              </a:spcBef>
              <a:spcAft>
                <a:spcPts val="0"/>
              </a:spcAft>
              <a:buClr>
                <a:schemeClr val="dk1"/>
              </a:buClr>
              <a:buSzPts val="2800"/>
              <a:buFont typeface="Calibri"/>
              <a:buNone/>
            </a:pPr>
            <a:endParaRPr sz="2400" dirty="0"/>
          </a:p>
          <a:p>
            <a:pPr marL="228600" lvl="0" indent="-228600" algn="l" rtl="0">
              <a:lnSpc>
                <a:spcPct val="90000"/>
              </a:lnSpc>
              <a:spcBef>
                <a:spcPts val="1000"/>
              </a:spcBef>
              <a:spcAft>
                <a:spcPts val="0"/>
              </a:spcAft>
              <a:buClr>
                <a:schemeClr val="dk1"/>
              </a:buClr>
              <a:buSzPts val="2800"/>
              <a:buChar char="•"/>
            </a:pPr>
            <a:r>
              <a:rPr lang="en-US" sz="2400" dirty="0"/>
              <a:t>Also, author cannot include the work in their future work (including thesis) without publisher’s permission, unless otherwise mentioned explicitly in copyright transfer form</a:t>
            </a:r>
            <a:endParaRPr sz="2400" dirty="0"/>
          </a:p>
          <a:p>
            <a:pPr marL="228600" lvl="0" indent="-228600" algn="l" rtl="0">
              <a:lnSpc>
                <a:spcPct val="90000"/>
              </a:lnSpc>
              <a:spcBef>
                <a:spcPts val="1000"/>
              </a:spcBef>
              <a:spcAft>
                <a:spcPts val="0"/>
              </a:spcAft>
              <a:buClr>
                <a:schemeClr val="dk1"/>
              </a:buClr>
              <a:buSzPts val="2800"/>
              <a:buFont typeface="Calibri"/>
              <a:buNone/>
            </a:pPr>
            <a:endParaRPr sz="2400" dirty="0"/>
          </a:p>
          <a:p>
            <a:pPr marL="228600" lvl="0" indent="-50800" algn="l" rtl="0">
              <a:lnSpc>
                <a:spcPct val="90000"/>
              </a:lnSpc>
              <a:spcBef>
                <a:spcPts val="1000"/>
              </a:spcBef>
              <a:spcAft>
                <a:spcPts val="0"/>
              </a:spcAft>
              <a:buClr>
                <a:schemeClr val="dk1"/>
              </a:buClr>
              <a:buSzPts val="2800"/>
              <a:buNone/>
            </a:pPr>
            <a:endParaRPr sz="2400" dirty="0"/>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38</TotalTime>
  <Words>906</Words>
  <Application>Microsoft Office PowerPoint</Application>
  <PresentationFormat>Widescreen</PresentationFormat>
  <Paragraphs>70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Candara</vt:lpstr>
      <vt:lpstr>Corbel</vt:lpstr>
      <vt:lpstr>Maiandra GD</vt:lpstr>
      <vt:lpstr>Wingdings 2</vt:lpstr>
      <vt:lpstr>Frame</vt:lpstr>
      <vt:lpstr>STRUCTURE OF SCIENTIFIC DOCUMENTS</vt:lpstr>
      <vt:lpstr>INTELLECTUAL PROPERTY RIGHTS</vt:lpstr>
      <vt:lpstr>WHAT  IS COPYRIGHT?</vt:lpstr>
      <vt:lpstr>CREATOR  AND  AUTHOR</vt:lpstr>
      <vt:lpstr>UNIVERSALITY OF  COPYRIGHT</vt:lpstr>
      <vt:lpstr>COPYRIGHT NOTICE</vt:lpstr>
      <vt:lpstr>COPYRIGHT REGISTRATION</vt:lpstr>
      <vt:lpstr> LICENSING OF  RIGHTS </vt:lpstr>
      <vt:lpstr> TRANSFER OF COPYRIGHTS  OF PAPERS  TO PUBLISHERS </vt:lpstr>
      <vt:lpstr>FAIR USE PRINCIPLE</vt:lpstr>
      <vt:lpstr> HONEST USAGE OF SOFTWARE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SCIENTIFIC DOCUMENTS</dc:title>
  <dc:creator>105076</dc:creator>
  <cp:lastModifiedBy>105076</cp:lastModifiedBy>
  <cp:revision>3</cp:revision>
  <dcterms:modified xsi:type="dcterms:W3CDTF">2024-03-02T04:50:33Z</dcterms:modified>
</cp:coreProperties>
</file>