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58" r:id="rId1"/>
  </p:sldMasterIdLst>
  <p:notesMasterIdLst>
    <p:notesMasterId r:id="rId22"/>
  </p:notesMasterIdLst>
  <p:sldIdLst>
    <p:sldId id="256" r:id="rId2"/>
    <p:sldId id="272" r:id="rId3"/>
    <p:sldId id="259" r:id="rId4"/>
    <p:sldId id="261" r:id="rId5"/>
    <p:sldId id="264" r:id="rId6"/>
    <p:sldId id="274" r:id="rId7"/>
    <p:sldId id="263" r:id="rId8"/>
    <p:sldId id="283" r:id="rId9"/>
    <p:sldId id="284" r:id="rId10"/>
    <p:sldId id="257" r:id="rId11"/>
    <p:sldId id="291" r:id="rId12"/>
    <p:sldId id="287" r:id="rId13"/>
    <p:sldId id="262" r:id="rId14"/>
    <p:sldId id="288" r:id="rId15"/>
    <p:sldId id="289" r:id="rId16"/>
    <p:sldId id="265" r:id="rId17"/>
    <p:sldId id="266" r:id="rId18"/>
    <p:sldId id="268" r:id="rId19"/>
    <p:sldId id="270"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584" autoAdjust="0"/>
  </p:normalViewPr>
  <p:slideViewPr>
    <p:cSldViewPr snapToGrid="0">
      <p:cViewPr varScale="1">
        <p:scale>
          <a:sx n="51" d="100"/>
          <a:sy n="51" d="100"/>
        </p:scale>
        <p:origin x="123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692015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779228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524091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233113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72040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81576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52008056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50098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476987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326002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75504888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dirty="0"/>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624497224"/>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sldNum="0" hdr="0" ftr="0" dt="0"/>
  <p:txStyles>
    <p:titleStyle>
      <a:lvl1pPr algn="l" defTabSz="914400" rtl="0" eaLnBrk="1" latinLnBrk="0" hangingPunct="1">
        <a:lnSpc>
          <a:spcPct val="90000"/>
        </a:lnSpc>
        <a:spcBef>
          <a:spcPct val="0"/>
        </a:spcBef>
        <a:buNone/>
        <a:defRPr sz="3600" kern="1200" spc="-60" baseline="0">
          <a:solidFill>
            <a:schemeClr val="tx1"/>
          </a:solidFill>
          <a:latin typeface="Maiandra GD" panose="020E0502030308020204" pitchFamily="34" charset="0"/>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solidFill>
          <a:latin typeface="Candara" panose="020E0502030303020204" pitchFamily="34" charset="0"/>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solidFill>
          <a:latin typeface="Candara" panose="020E0502030303020204" pitchFamily="34" charset="0"/>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solidFill>
          <a:latin typeface="Candara" panose="020E0502030303020204" pitchFamily="34" charset="0"/>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solidFill>
          <a:latin typeface="Candara" panose="020E0502030303020204" pitchFamily="34" charset="0"/>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069848" y="1298448"/>
            <a:ext cx="7315200" cy="1942463"/>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IN" sz="4800" dirty="0">
                <a:solidFill>
                  <a:schemeClr val="tx1"/>
                </a:solidFill>
              </a:rPr>
              <a:t>STRUCTURE OF SCIENTIFIC DOCUMENTS</a:t>
            </a:r>
            <a:endParaRPr sz="4800" dirty="0">
              <a:solidFill>
                <a:schemeClr val="tx1"/>
              </a:solidFill>
            </a:endParaRPr>
          </a:p>
        </p:txBody>
      </p:sp>
      <p:sp>
        <p:nvSpPr>
          <p:cNvPr id="85" name="Google Shape;85;p13"/>
          <p:cNvSpPr txBox="1">
            <a:spLocks noGrp="1"/>
          </p:cNvSpPr>
          <p:nvPr>
            <p:ph type="subTitle" idx="1"/>
          </p:nvPr>
        </p:nvSpPr>
        <p:spPr>
          <a:xfrm>
            <a:off x="1100015" y="3617090"/>
            <a:ext cx="7315200" cy="2320723"/>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IN" sz="4400" dirty="0">
                <a:solidFill>
                  <a:schemeClr val="tx1"/>
                </a:solidFill>
              </a:rPr>
              <a:t>TITLE, ABSTRACT, KEYWORDS</a:t>
            </a:r>
          </a:p>
        </p:txBody>
      </p:sp>
      <p:sp>
        <p:nvSpPr>
          <p:cNvPr id="2" name="TextBox 1">
            <a:extLst>
              <a:ext uri="{FF2B5EF4-FFF2-40B4-BE49-F238E27FC236}">
                <a16:creationId xmlns:a16="http://schemas.microsoft.com/office/drawing/2014/main" id="{297BDA83-A9F8-AC0B-3392-700E15D5CED9}"/>
              </a:ext>
            </a:extLst>
          </p:cNvPr>
          <p:cNvSpPr txBox="1"/>
          <p:nvPr/>
        </p:nvSpPr>
        <p:spPr>
          <a:xfrm>
            <a:off x="9665813" y="2330237"/>
            <a:ext cx="2037144" cy="2197525"/>
          </a:xfrm>
          <a:prstGeom prst="rect">
            <a:avLst/>
          </a:prstGeom>
          <a:noFill/>
        </p:spPr>
        <p:txBody>
          <a:bodyPr wrap="square" rtlCol="0">
            <a:spAutoFit/>
          </a:bodyPr>
          <a:lstStyle/>
          <a:p>
            <a:pPr marL="0" lvl="0" indent="0" algn="ctr" rtl="0">
              <a:lnSpc>
                <a:spcPct val="90000"/>
              </a:lnSpc>
              <a:spcBef>
                <a:spcPts val="0"/>
              </a:spcBef>
              <a:spcAft>
                <a:spcPts val="0"/>
              </a:spcAft>
              <a:buClr>
                <a:schemeClr val="dk1"/>
              </a:buClr>
              <a:buSzPts val="2400"/>
              <a:buNone/>
            </a:pPr>
            <a:r>
              <a:rPr lang="en-IN" sz="3200" dirty="0">
                <a:solidFill>
                  <a:schemeClr val="tx1"/>
                </a:solidFill>
                <a:latin typeface="Candara" panose="020E0502030303020204" pitchFamily="34" charset="0"/>
              </a:rPr>
              <a:t>STW EX20003</a:t>
            </a:r>
          </a:p>
          <a:p>
            <a:pPr marL="0" lvl="0" indent="0" algn="ctr" rtl="0">
              <a:lnSpc>
                <a:spcPct val="90000"/>
              </a:lnSpc>
              <a:spcBef>
                <a:spcPts val="0"/>
              </a:spcBef>
              <a:spcAft>
                <a:spcPts val="0"/>
              </a:spcAft>
              <a:buClr>
                <a:schemeClr val="dk1"/>
              </a:buClr>
              <a:buSzPts val="2400"/>
              <a:buNone/>
            </a:pPr>
            <a:r>
              <a:rPr lang="en-IN" sz="3200" dirty="0">
                <a:solidFill>
                  <a:schemeClr val="tx1"/>
                </a:solidFill>
                <a:latin typeface="Candara" panose="020E0502030303020204" pitchFamily="34" charset="0"/>
              </a:rPr>
              <a:t>UNIT 04</a:t>
            </a:r>
            <a:br>
              <a:rPr lang="en-IN" sz="3200" dirty="0">
                <a:solidFill>
                  <a:schemeClr val="tx1"/>
                </a:solidFill>
                <a:latin typeface="Candara" panose="020E0502030303020204" pitchFamily="34" charset="0"/>
              </a:rPr>
            </a:br>
            <a:br>
              <a:rPr lang="en-IN" sz="3200" dirty="0">
                <a:solidFill>
                  <a:schemeClr val="tx1"/>
                </a:solidFill>
                <a:latin typeface="Candara" panose="020E0502030303020204" pitchFamily="34" charset="0"/>
              </a:rPr>
            </a:br>
            <a:endParaRPr lang="en-IN" sz="2400" dirty="0">
              <a:solidFill>
                <a:schemeClr val="tx1"/>
              </a:solidFill>
              <a:latin typeface="Candara" panose="020E0502030303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237996" y="1089764"/>
            <a:ext cx="2931090" cy="4722312"/>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IN" dirty="0"/>
              <a:t>ABSTRACT</a:t>
            </a:r>
            <a:endParaRPr dirty="0"/>
          </a:p>
        </p:txBody>
      </p:sp>
      <p:sp>
        <p:nvSpPr>
          <p:cNvPr id="91" name="Google Shape;91;p14"/>
          <p:cNvSpPr txBox="1">
            <a:spLocks noGrp="1"/>
          </p:cNvSpPr>
          <p:nvPr>
            <p:ph type="body" idx="1"/>
          </p:nvPr>
        </p:nvSpPr>
        <p:spPr>
          <a:xfrm>
            <a:off x="3707703" y="1403853"/>
            <a:ext cx="7816241" cy="4722312"/>
          </a:xfrm>
          <a:prstGeom prst="rect">
            <a:avLst/>
          </a:prstGeom>
          <a:noFill/>
          <a:ln>
            <a:noFill/>
          </a:ln>
        </p:spPr>
        <p:txBody>
          <a:bodyPr spcFirstLastPara="1" vert="horz" wrap="square" lIns="91425" tIns="45700" rIns="91425" bIns="45700" rtlCol="0" anchor="t" anchorCtr="0">
            <a:normAutofit/>
          </a:bodyPr>
          <a:lstStyle/>
          <a:p>
            <a:pPr>
              <a:spcBef>
                <a:spcPts val="0"/>
              </a:spcBef>
              <a:buClr>
                <a:schemeClr val="dk1"/>
              </a:buClr>
              <a:buSzPts val="3200"/>
            </a:pPr>
            <a:r>
              <a:rPr lang="en-US" sz="2800" dirty="0"/>
              <a:t>Abstract is a short, self-contained summary of paper/ thesis</a:t>
            </a:r>
            <a:endParaRPr sz="2800" dirty="0"/>
          </a:p>
          <a:p>
            <a:pPr>
              <a:spcBef>
                <a:spcPts val="640"/>
              </a:spcBef>
              <a:buClr>
                <a:schemeClr val="dk1"/>
              </a:buClr>
              <a:buSzPts val="3200"/>
            </a:pPr>
            <a:r>
              <a:rPr lang="en-US" sz="2800" dirty="0"/>
              <a:t>Some journals call it Summary</a:t>
            </a:r>
          </a:p>
          <a:p>
            <a:pPr>
              <a:spcBef>
                <a:spcPts val="640"/>
              </a:spcBef>
              <a:buClr>
                <a:schemeClr val="dk1"/>
              </a:buClr>
              <a:buSzPts val="3200"/>
            </a:pPr>
            <a:r>
              <a:rPr lang="en-US" sz="2800" dirty="0"/>
              <a:t>It helps reader to quickly understand essence of work</a:t>
            </a:r>
          </a:p>
          <a:p>
            <a:pPr>
              <a:spcBef>
                <a:spcPts val="640"/>
              </a:spcBef>
              <a:buClr>
                <a:schemeClr val="dk1"/>
              </a:buClr>
              <a:buSzPts val="3200"/>
            </a:pPr>
            <a:r>
              <a:rPr lang="en-US" sz="2800" dirty="0"/>
              <a:t>It helps to index work in electronic databases</a:t>
            </a:r>
          </a:p>
          <a:p>
            <a:pPr>
              <a:spcBef>
                <a:spcPts val="640"/>
              </a:spcBef>
              <a:buClr>
                <a:schemeClr val="dk1"/>
              </a:buClr>
              <a:buSzPts val="3200"/>
            </a:pPr>
            <a:r>
              <a:rPr lang="en-US" sz="2800" dirty="0"/>
              <a:t>It helps a future researcher to search for past works in area of their interest</a:t>
            </a:r>
          </a:p>
          <a:p>
            <a:pPr marL="342900" indent="-342900">
              <a:spcBef>
                <a:spcPts val="640"/>
              </a:spcBef>
              <a:buClr>
                <a:schemeClr val="dk1"/>
              </a:buClr>
              <a:buSzPts val="3200"/>
              <a:buNone/>
            </a:pPr>
            <a:endParaRPr sz="2800" dirty="0"/>
          </a:p>
          <a:p>
            <a:pPr marL="342900" indent="-342900">
              <a:spcBef>
                <a:spcPts val="640"/>
              </a:spcBef>
              <a:buClr>
                <a:schemeClr val="dk1"/>
              </a:buClr>
              <a:buSzPts val="3200"/>
              <a:buNone/>
            </a:pPr>
            <a:endParaRPr sz="2800" dirty="0"/>
          </a:p>
          <a:p>
            <a:pPr marL="342900" indent="-139700">
              <a:spcBef>
                <a:spcPts val="640"/>
              </a:spcBef>
              <a:buClr>
                <a:schemeClr val="dk1"/>
              </a:buClr>
              <a:buSzPts val="3200"/>
              <a:buNone/>
            </a:pPr>
            <a:endParaRPr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410EB-AACD-18EF-EC5F-D037255AB337}"/>
              </a:ext>
            </a:extLst>
          </p:cNvPr>
          <p:cNvSpPr>
            <a:spLocks noGrp="1"/>
          </p:cNvSpPr>
          <p:nvPr>
            <p:ph type="title"/>
          </p:nvPr>
        </p:nvSpPr>
        <p:spPr/>
        <p:txBody>
          <a:bodyPr/>
          <a:lstStyle/>
          <a:p>
            <a:r>
              <a:rPr lang="en-IN" dirty="0"/>
              <a:t>TYPES &amp; FORMS OF ABSTRACT</a:t>
            </a:r>
          </a:p>
        </p:txBody>
      </p:sp>
      <p:sp>
        <p:nvSpPr>
          <p:cNvPr id="3" name="Text Placeholder 2">
            <a:extLst>
              <a:ext uri="{FF2B5EF4-FFF2-40B4-BE49-F238E27FC236}">
                <a16:creationId xmlns:a16="http://schemas.microsoft.com/office/drawing/2014/main" id="{BAE88130-5456-EE43-302C-269A6D55352A}"/>
              </a:ext>
            </a:extLst>
          </p:cNvPr>
          <p:cNvSpPr>
            <a:spLocks noGrp="1"/>
          </p:cNvSpPr>
          <p:nvPr>
            <p:ph type="body" idx="1"/>
          </p:nvPr>
        </p:nvSpPr>
        <p:spPr>
          <a:xfrm>
            <a:off x="3867913" y="587830"/>
            <a:ext cx="3290534" cy="813172"/>
          </a:xfrm>
        </p:spPr>
        <p:txBody>
          <a:bodyPr>
            <a:normAutofit lnSpcReduction="10000"/>
          </a:bodyPr>
          <a:lstStyle/>
          <a:p>
            <a:pPr algn="ctr"/>
            <a:r>
              <a:rPr lang="en-IN" sz="2800" dirty="0"/>
              <a:t>TYPES OF ABSTRACT</a:t>
            </a:r>
          </a:p>
        </p:txBody>
      </p:sp>
      <p:sp>
        <p:nvSpPr>
          <p:cNvPr id="4" name="Content Placeholder 3">
            <a:extLst>
              <a:ext uri="{FF2B5EF4-FFF2-40B4-BE49-F238E27FC236}">
                <a16:creationId xmlns:a16="http://schemas.microsoft.com/office/drawing/2014/main" id="{0377DE23-142D-5007-687D-77B1AA994570}"/>
              </a:ext>
            </a:extLst>
          </p:cNvPr>
          <p:cNvSpPr>
            <a:spLocks noGrp="1"/>
          </p:cNvSpPr>
          <p:nvPr>
            <p:ph sz="half" idx="2"/>
          </p:nvPr>
        </p:nvSpPr>
        <p:spPr>
          <a:xfrm>
            <a:off x="3631474" y="1515291"/>
            <a:ext cx="3711158" cy="4754879"/>
          </a:xfrm>
        </p:spPr>
        <p:txBody>
          <a:bodyPr>
            <a:normAutofit/>
          </a:bodyPr>
          <a:lstStyle/>
          <a:p>
            <a:pPr marL="342900" indent="-342900">
              <a:spcBef>
                <a:spcPts val="0"/>
              </a:spcBef>
              <a:buClr>
                <a:srgbClr val="0070C0"/>
              </a:buClr>
              <a:buSzPts val="3200"/>
              <a:buChar char="•"/>
            </a:pPr>
            <a:r>
              <a:rPr lang="en-US" sz="2400" b="1" dirty="0"/>
              <a:t>Research paper abstract</a:t>
            </a:r>
          </a:p>
          <a:p>
            <a:pPr marL="0" indent="0">
              <a:spcBef>
                <a:spcPts val="640"/>
              </a:spcBef>
              <a:buClr>
                <a:schemeClr val="dk1"/>
              </a:buClr>
              <a:buSzPts val="3200"/>
              <a:buNone/>
            </a:pPr>
            <a:r>
              <a:rPr lang="en-US" sz="2400" dirty="0"/>
              <a:t>Information on every aspect of paper</a:t>
            </a:r>
          </a:p>
          <a:p>
            <a:pPr marL="342900" indent="-342900">
              <a:spcBef>
                <a:spcPts val="640"/>
              </a:spcBef>
              <a:buClr>
                <a:srgbClr val="0070C0"/>
              </a:buClr>
              <a:buSzPts val="3200"/>
              <a:buChar char="•"/>
            </a:pPr>
            <a:r>
              <a:rPr lang="en-US" sz="2400" b="1" dirty="0"/>
              <a:t>Review paper abstract </a:t>
            </a:r>
            <a:r>
              <a:rPr lang="en-US" sz="2400" dirty="0"/>
              <a:t>(Indicative abstract)</a:t>
            </a:r>
          </a:p>
          <a:p>
            <a:pPr marL="0" indent="0">
              <a:spcBef>
                <a:spcPts val="640"/>
              </a:spcBef>
              <a:buClr>
                <a:schemeClr val="dk1"/>
              </a:buClr>
              <a:buSzPts val="3200"/>
              <a:buNone/>
            </a:pPr>
            <a:r>
              <a:rPr lang="en-US" sz="2400" dirty="0"/>
              <a:t>General idea about contents of paper </a:t>
            </a:r>
          </a:p>
          <a:p>
            <a:pPr marL="0" indent="0">
              <a:spcBef>
                <a:spcPts val="640"/>
              </a:spcBef>
              <a:buClr>
                <a:schemeClr val="dk1"/>
              </a:buClr>
              <a:buSzPts val="3200"/>
              <a:buNone/>
            </a:pPr>
            <a:r>
              <a:rPr lang="en-US" sz="2400" dirty="0"/>
              <a:t>Table of contents in paragraph form</a:t>
            </a:r>
          </a:p>
        </p:txBody>
      </p:sp>
      <p:sp>
        <p:nvSpPr>
          <p:cNvPr id="5" name="Text Placeholder 4">
            <a:extLst>
              <a:ext uri="{FF2B5EF4-FFF2-40B4-BE49-F238E27FC236}">
                <a16:creationId xmlns:a16="http://schemas.microsoft.com/office/drawing/2014/main" id="{3FAB97FF-C643-B102-6736-D9EB660F5EC2}"/>
              </a:ext>
            </a:extLst>
          </p:cNvPr>
          <p:cNvSpPr>
            <a:spLocks noGrp="1"/>
          </p:cNvSpPr>
          <p:nvPr>
            <p:ph type="body" sz="quarter" idx="3"/>
          </p:nvPr>
        </p:nvSpPr>
        <p:spPr>
          <a:xfrm>
            <a:off x="7818463" y="587831"/>
            <a:ext cx="3474720" cy="813172"/>
          </a:xfrm>
        </p:spPr>
        <p:txBody>
          <a:bodyPr>
            <a:normAutofit lnSpcReduction="10000"/>
          </a:bodyPr>
          <a:lstStyle/>
          <a:p>
            <a:pPr algn="ctr"/>
            <a:r>
              <a:rPr lang="en-IN" sz="2800" dirty="0"/>
              <a:t>FORMS OF ABSTRACT</a:t>
            </a:r>
          </a:p>
        </p:txBody>
      </p:sp>
      <p:sp>
        <p:nvSpPr>
          <p:cNvPr id="6" name="Content Placeholder 5">
            <a:extLst>
              <a:ext uri="{FF2B5EF4-FFF2-40B4-BE49-F238E27FC236}">
                <a16:creationId xmlns:a16="http://schemas.microsoft.com/office/drawing/2014/main" id="{B0CE8979-25DB-924B-C754-0D9CFD6206A8}"/>
              </a:ext>
            </a:extLst>
          </p:cNvPr>
          <p:cNvSpPr>
            <a:spLocks noGrp="1"/>
          </p:cNvSpPr>
          <p:nvPr>
            <p:ph sz="quarter" idx="4"/>
          </p:nvPr>
        </p:nvSpPr>
        <p:spPr>
          <a:xfrm>
            <a:off x="7818463" y="1515291"/>
            <a:ext cx="3833606" cy="4754878"/>
          </a:xfrm>
        </p:spPr>
        <p:txBody>
          <a:bodyPr>
            <a:normAutofit/>
          </a:bodyPr>
          <a:lstStyle/>
          <a:p>
            <a:pPr marL="342900" indent="-342900">
              <a:spcBef>
                <a:spcPts val="0"/>
              </a:spcBef>
              <a:buClr>
                <a:srgbClr val="7030A0"/>
              </a:buClr>
              <a:buSzPct val="100000"/>
              <a:buChar char="•"/>
            </a:pPr>
            <a:r>
              <a:rPr lang="en-US" sz="2400" b="1" dirty="0"/>
              <a:t>Descriptive Abstract</a:t>
            </a:r>
          </a:p>
          <a:p>
            <a:pPr marL="0" indent="0">
              <a:spcBef>
                <a:spcPts val="544"/>
              </a:spcBef>
              <a:buClr>
                <a:schemeClr val="dk1"/>
              </a:buClr>
              <a:buSzPct val="100000"/>
              <a:buNone/>
            </a:pPr>
            <a:r>
              <a:rPr lang="en-US" sz="2400" dirty="0"/>
              <a:t>One paragraph with 3–5 sentences</a:t>
            </a:r>
          </a:p>
          <a:p>
            <a:pPr marL="0" indent="0">
              <a:spcBef>
                <a:spcPts val="544"/>
              </a:spcBef>
              <a:buClr>
                <a:schemeClr val="dk1"/>
              </a:buClr>
              <a:buSzPct val="100000"/>
              <a:buNone/>
            </a:pPr>
            <a:r>
              <a:rPr lang="en-US" sz="2400" dirty="0"/>
              <a:t>No results or conclusions</a:t>
            </a:r>
          </a:p>
          <a:p>
            <a:pPr marL="342900" indent="-342900">
              <a:spcBef>
                <a:spcPts val="544"/>
              </a:spcBef>
              <a:buClr>
                <a:srgbClr val="7030A0"/>
              </a:buClr>
              <a:buSzPct val="100000"/>
              <a:buChar char="•"/>
            </a:pPr>
            <a:r>
              <a:rPr lang="en-US" sz="2400" b="1" dirty="0"/>
              <a:t>Informative Abstract</a:t>
            </a:r>
          </a:p>
          <a:p>
            <a:pPr marL="0" indent="0">
              <a:spcBef>
                <a:spcPts val="544"/>
              </a:spcBef>
              <a:buClr>
                <a:schemeClr val="dk1"/>
              </a:buClr>
              <a:buSzPct val="100000"/>
              <a:buNone/>
            </a:pPr>
            <a:r>
              <a:rPr lang="en-US" sz="2400" dirty="0"/>
              <a:t>One paragraph with structured abstract</a:t>
            </a:r>
          </a:p>
          <a:p>
            <a:pPr marL="0" indent="0">
              <a:spcBef>
                <a:spcPts val="544"/>
              </a:spcBef>
              <a:buClr>
                <a:schemeClr val="dk1"/>
              </a:buClr>
              <a:buSzPct val="100000"/>
              <a:buNone/>
            </a:pPr>
            <a:r>
              <a:rPr lang="en-US" sz="2400" dirty="0"/>
              <a:t>OR</a:t>
            </a:r>
          </a:p>
          <a:p>
            <a:pPr marL="0" indent="0">
              <a:spcBef>
                <a:spcPts val="544"/>
              </a:spcBef>
              <a:buClr>
                <a:schemeClr val="dk1"/>
              </a:buClr>
              <a:buSzPct val="100000"/>
              <a:buNone/>
            </a:pPr>
            <a:r>
              <a:rPr lang="en-US" sz="2400" dirty="0"/>
              <a:t>Many Paragraphs, each on one specific issue, such as Research Problem, Method, Conclusions, and Contribution</a:t>
            </a:r>
            <a:endParaRPr lang="en-IN" sz="2400" dirty="0"/>
          </a:p>
        </p:txBody>
      </p:sp>
    </p:spTree>
    <p:extLst>
      <p:ext uri="{BB962C8B-B14F-4D97-AF65-F5344CB8AC3E}">
        <p14:creationId xmlns:p14="http://schemas.microsoft.com/office/powerpoint/2010/main" val="1862657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p:nvPr/>
        </p:nvSpPr>
        <p:spPr>
          <a:xfrm>
            <a:off x="1031965" y="1112520"/>
            <a:ext cx="10189029" cy="4893607"/>
          </a:xfrm>
          <a:prstGeom prst="rect">
            <a:avLst/>
          </a:prstGeom>
          <a:noFill/>
          <a:ln>
            <a:noFill/>
          </a:ln>
        </p:spPr>
        <p:txBody>
          <a:bodyPr spcFirstLastPara="1" wrap="square" lIns="91425" tIns="45700" rIns="91425" bIns="45700" anchor="t" anchorCtr="0">
            <a:spAutoFit/>
          </a:bodyPr>
          <a:lstStyle/>
          <a:p>
            <a:pPr algn="ctr"/>
            <a:r>
              <a:rPr lang="en-US" sz="3200" b="1" dirty="0">
                <a:solidFill>
                  <a:schemeClr val="dk1"/>
                </a:solidFill>
                <a:latin typeface="Candara" panose="020E0502030303020204" pitchFamily="34" charset="0"/>
                <a:ea typeface="Calibri"/>
                <a:cs typeface="Calibri"/>
                <a:sym typeface="Calibri"/>
              </a:rPr>
              <a:t>EXAMPLE OF DESCRIPTIVE ABSTRACT</a:t>
            </a:r>
          </a:p>
          <a:p>
            <a:pPr algn="ctr"/>
            <a:endParaRPr sz="2800" dirty="0">
              <a:solidFill>
                <a:schemeClr val="dk1"/>
              </a:solidFill>
              <a:latin typeface="Candara" panose="020E0502030303020204" pitchFamily="34" charset="0"/>
              <a:ea typeface="Calibri"/>
              <a:cs typeface="Calibri"/>
              <a:sym typeface="Calibri"/>
            </a:endParaRPr>
          </a:p>
          <a:p>
            <a:pPr>
              <a:lnSpc>
                <a:spcPct val="150000"/>
              </a:lnSpc>
            </a:pPr>
            <a:r>
              <a:rPr lang="en-US" sz="2800" dirty="0">
                <a:solidFill>
                  <a:schemeClr val="dk1"/>
                </a:solidFill>
                <a:latin typeface="Candara" panose="020E0502030303020204" pitchFamily="34" charset="0"/>
                <a:ea typeface="Calibri"/>
                <a:cs typeface="Calibri"/>
                <a:sym typeface="Calibri"/>
              </a:rPr>
              <a:t>This paper considers the problem of splitting orders between primary and back-up suppliers during supply disruption due to natural calamities.  It adapts the method of Duckworth-Lewis- Stern used in the game of cricket to split the order and uses an experimental approach with the help of a questionnaire survey to validate the results. </a:t>
            </a:r>
            <a:endParaRPr sz="2800" dirty="0">
              <a:latin typeface="Candara" panose="020E0502030303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p:nvPr/>
        </p:nvSpPr>
        <p:spPr>
          <a:xfrm>
            <a:off x="1086395" y="870176"/>
            <a:ext cx="10019210" cy="5755381"/>
          </a:xfrm>
          <a:prstGeom prst="rect">
            <a:avLst/>
          </a:prstGeom>
          <a:noFill/>
          <a:ln>
            <a:noFill/>
          </a:ln>
        </p:spPr>
        <p:txBody>
          <a:bodyPr spcFirstLastPara="1" wrap="square" lIns="91425" tIns="45700" rIns="91425" bIns="45700" anchor="t" anchorCtr="0">
            <a:spAutoFit/>
          </a:bodyPr>
          <a:lstStyle/>
          <a:p>
            <a:pPr algn="ctr"/>
            <a:r>
              <a:rPr lang="en-US" sz="3200" b="1" dirty="0">
                <a:solidFill>
                  <a:schemeClr val="dk1"/>
                </a:solidFill>
                <a:latin typeface="Calibri"/>
                <a:ea typeface="Calibri"/>
                <a:cs typeface="Calibri"/>
                <a:sym typeface="Calibri"/>
              </a:rPr>
              <a:t>EXAMPLE OF STRUCTURED ABSTRACT</a:t>
            </a:r>
            <a:endParaRPr lang="en-US" sz="3200" b="1" dirty="0"/>
          </a:p>
          <a:p>
            <a:endParaRPr sz="2800" dirty="0">
              <a:solidFill>
                <a:schemeClr val="dk1"/>
              </a:solidFill>
              <a:latin typeface="Calibri"/>
              <a:ea typeface="Calibri"/>
              <a:cs typeface="Calibri"/>
              <a:sym typeface="Calibri"/>
            </a:endParaRPr>
          </a:p>
          <a:p>
            <a:r>
              <a:rPr lang="en-US" sz="2800" b="1" dirty="0">
                <a:solidFill>
                  <a:schemeClr val="dk1"/>
                </a:solidFill>
                <a:latin typeface="Calibri"/>
                <a:ea typeface="Calibri"/>
                <a:cs typeface="Calibri"/>
                <a:sym typeface="Calibri"/>
              </a:rPr>
              <a:t>Title</a:t>
            </a:r>
            <a:r>
              <a:rPr lang="en-US" sz="2800" dirty="0">
                <a:solidFill>
                  <a:schemeClr val="dk1"/>
                </a:solidFill>
                <a:latin typeface="Calibri"/>
                <a:ea typeface="Calibri"/>
                <a:cs typeface="Calibri"/>
                <a:sym typeface="Calibri"/>
              </a:rPr>
              <a:t>: Optimal Order Splitting during Supply Disruption</a:t>
            </a:r>
            <a:endParaRPr sz="2800" b="1" dirty="0">
              <a:solidFill>
                <a:schemeClr val="dk1"/>
              </a:solidFill>
              <a:latin typeface="Calibri"/>
              <a:ea typeface="Calibri"/>
              <a:cs typeface="Calibri"/>
              <a:sym typeface="Calibri"/>
            </a:endParaRPr>
          </a:p>
          <a:p>
            <a:endParaRPr sz="2800" dirty="0">
              <a:solidFill>
                <a:schemeClr val="dk1"/>
              </a:solidFill>
              <a:latin typeface="Calibri"/>
              <a:ea typeface="Calibri"/>
              <a:cs typeface="Calibri"/>
              <a:sym typeface="Calibri"/>
            </a:endParaRPr>
          </a:p>
          <a:p>
            <a:r>
              <a:rPr lang="en-US" sz="2800" b="1" dirty="0">
                <a:solidFill>
                  <a:schemeClr val="dk1"/>
                </a:solidFill>
                <a:latin typeface="Calibri"/>
                <a:ea typeface="Calibri"/>
                <a:cs typeface="Calibri"/>
                <a:sym typeface="Calibri"/>
              </a:rPr>
              <a:t>Research Problem and Importance</a:t>
            </a:r>
            <a:r>
              <a:rPr lang="en-US" sz="2800" dirty="0">
                <a:solidFill>
                  <a:schemeClr val="dk1"/>
                </a:solidFill>
                <a:latin typeface="Calibri"/>
                <a:ea typeface="Calibri"/>
                <a:cs typeface="Calibri"/>
                <a:sym typeface="Calibri"/>
              </a:rPr>
              <a:t>: Natural calamities disrupt the natural endowment of a supplier and the promised order fulfilment schedules, thereby disturbing the production plan of the buyer.  Splitting orders between the primary supplier and a back-up supplier is a possible solution.  But the back-up supplier may also be </a:t>
            </a:r>
            <a:r>
              <a:rPr lang="en-US" sz="2800" dirty="0">
                <a:solidFill>
                  <a:schemeClr val="dk1"/>
                </a:solidFill>
                <a:latin typeface="Candara" panose="020E0502030303020204" pitchFamily="34" charset="0"/>
                <a:ea typeface="Calibri"/>
                <a:cs typeface="Calibri"/>
                <a:sym typeface="Calibri"/>
              </a:rPr>
              <a:t>affected</a:t>
            </a:r>
            <a:r>
              <a:rPr lang="en-US" sz="2800" dirty="0">
                <a:solidFill>
                  <a:schemeClr val="dk1"/>
                </a:solidFill>
                <a:latin typeface="Calibri"/>
                <a:ea typeface="Calibri"/>
                <a:cs typeface="Calibri"/>
                <a:sym typeface="Calibri"/>
              </a:rPr>
              <a:t> by the calamity.  So the problem is how to decide the optimal splitting of orders between the two suppliers to meet the requirements during a period.</a:t>
            </a:r>
            <a:endParaRPr sz="2800" dirty="0">
              <a:solidFill>
                <a:schemeClr val="dk1"/>
              </a:solidFill>
              <a:latin typeface="Calibri"/>
              <a:ea typeface="Calibri"/>
              <a:cs typeface="Calibri"/>
              <a:sym typeface="Calibri"/>
            </a:endParaRPr>
          </a:p>
          <a:p>
            <a:endParaRPr sz="2800" dirty="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0"/>
          <p:cNvSpPr/>
          <p:nvPr/>
        </p:nvSpPr>
        <p:spPr>
          <a:xfrm>
            <a:off x="1045029" y="612844"/>
            <a:ext cx="10058400" cy="5632311"/>
          </a:xfrm>
          <a:prstGeom prst="rect">
            <a:avLst/>
          </a:prstGeom>
          <a:noFill/>
          <a:ln>
            <a:noFill/>
          </a:ln>
        </p:spPr>
        <p:txBody>
          <a:bodyPr spcFirstLastPara="1" wrap="square" lIns="91425" tIns="45700" rIns="91425" bIns="45700" anchor="t" anchorCtr="0">
            <a:noAutofit/>
          </a:bodyPr>
          <a:lstStyle/>
          <a:p>
            <a:r>
              <a:rPr lang="en-US" sz="2400" b="1" dirty="0">
                <a:solidFill>
                  <a:schemeClr val="dk1"/>
                </a:solidFill>
                <a:latin typeface="Candara" panose="020E0502030303020204" pitchFamily="34" charset="0"/>
                <a:ea typeface="Calibri"/>
                <a:cs typeface="Calibri"/>
                <a:sym typeface="Calibri"/>
              </a:rPr>
              <a:t>Method Used</a:t>
            </a:r>
            <a:r>
              <a:rPr lang="en-US" sz="2400" dirty="0">
                <a:solidFill>
                  <a:schemeClr val="dk1"/>
                </a:solidFill>
                <a:latin typeface="Candara" panose="020E0502030303020204" pitchFamily="34" charset="0"/>
                <a:ea typeface="Calibri"/>
                <a:cs typeface="Calibri"/>
                <a:sym typeface="Calibri"/>
              </a:rPr>
              <a:t>: The DLS method is applied in the game of cricket during disruption due to rain, fading lights, or unwanted crowd behaviour to set revised targets for the two playing teams.  The paper uses the concepts underlying this method to split the order between the primary and the back-up supplier during calamity-affected supply disruption.  However, unlike the game of cricket where past information is available, no such information is available in a supply chain problem.  The paper uses a questionnaire survey among 300 purchase managers and uses their responses about decisions to split given their perceptions about the erosion of production capacities of the two suppliers. The risk-return behaviour of the participants is used to validate the decisions on previously decided order splits.</a:t>
            </a:r>
          </a:p>
          <a:p>
            <a:endParaRPr lang="en-US" sz="2400" dirty="0">
              <a:solidFill>
                <a:schemeClr val="dk1"/>
              </a:solidFill>
              <a:latin typeface="Candara" panose="020E0502030303020204" pitchFamily="34" charset="0"/>
              <a:ea typeface="Calibri"/>
              <a:cs typeface="Calibri"/>
              <a:sym typeface="Calibri"/>
            </a:endParaRPr>
          </a:p>
          <a:p>
            <a:r>
              <a:rPr lang="en-US" sz="2400" b="1" dirty="0">
                <a:solidFill>
                  <a:schemeClr val="dk1"/>
                </a:solidFill>
                <a:latin typeface="Candara" panose="020E0502030303020204" pitchFamily="34" charset="0"/>
                <a:ea typeface="Calibri"/>
                <a:cs typeface="Calibri"/>
                <a:sym typeface="Calibri"/>
              </a:rPr>
              <a:t>Results and Conclusions</a:t>
            </a:r>
            <a:r>
              <a:rPr lang="en-US" sz="2400" dirty="0">
                <a:solidFill>
                  <a:schemeClr val="dk1"/>
                </a:solidFill>
                <a:latin typeface="Candara" panose="020E0502030303020204" pitchFamily="34" charset="0"/>
                <a:ea typeface="Calibri"/>
                <a:cs typeface="Calibri"/>
                <a:sym typeface="Calibri"/>
              </a:rPr>
              <a:t>: XXX</a:t>
            </a:r>
            <a:endParaRPr lang="en-US" sz="2400" b="1" dirty="0">
              <a:solidFill>
                <a:schemeClr val="dk1"/>
              </a:solidFill>
              <a:latin typeface="Candara" panose="020E0502030303020204" pitchFamily="34" charset="0"/>
              <a:ea typeface="Calibri"/>
              <a:cs typeface="Calibri"/>
              <a:sym typeface="Calibri"/>
            </a:endParaRPr>
          </a:p>
          <a:p>
            <a:r>
              <a:rPr lang="en-US" sz="2400" b="1" dirty="0">
                <a:solidFill>
                  <a:schemeClr val="dk1"/>
                </a:solidFill>
                <a:latin typeface="Candara" panose="020E0502030303020204" pitchFamily="34" charset="0"/>
                <a:ea typeface="Calibri"/>
                <a:cs typeface="Calibri"/>
                <a:sym typeface="Calibri"/>
              </a:rPr>
              <a:t>Interpretation of the Results</a:t>
            </a:r>
            <a:r>
              <a:rPr lang="en-US" sz="2400" dirty="0">
                <a:solidFill>
                  <a:schemeClr val="dk1"/>
                </a:solidFill>
                <a:latin typeface="Candara" panose="020E0502030303020204" pitchFamily="34" charset="0"/>
                <a:ea typeface="Calibri"/>
                <a:cs typeface="Calibri"/>
                <a:sym typeface="Calibri"/>
              </a:rPr>
              <a:t>: YYY</a:t>
            </a:r>
            <a:endParaRPr lang="en-US" sz="2400" dirty="0">
              <a:latin typeface="Candara" panose="020E0502030303020204" pitchFamily="34" charset="0"/>
            </a:endParaRPr>
          </a:p>
          <a:p>
            <a:r>
              <a:rPr lang="en-US" sz="2400" b="1" dirty="0">
                <a:solidFill>
                  <a:schemeClr val="dk1"/>
                </a:solidFill>
                <a:latin typeface="Candara" panose="020E0502030303020204" pitchFamily="34" charset="0"/>
                <a:ea typeface="Calibri"/>
                <a:cs typeface="Calibri"/>
                <a:sym typeface="Calibri"/>
              </a:rPr>
              <a:t>Contribution</a:t>
            </a:r>
            <a:r>
              <a:rPr lang="en-US" sz="2400" dirty="0">
                <a:solidFill>
                  <a:schemeClr val="dk1"/>
                </a:solidFill>
                <a:latin typeface="Candara" panose="020E0502030303020204" pitchFamily="34" charset="0"/>
                <a:ea typeface="Calibri"/>
                <a:cs typeface="Calibri"/>
                <a:sym typeface="Calibri"/>
              </a:rPr>
              <a:t>: ZZZ</a:t>
            </a:r>
            <a:endParaRPr lang="en-US" sz="2400" b="1" dirty="0">
              <a:solidFill>
                <a:schemeClr val="dk1"/>
              </a:solidFill>
              <a:latin typeface="Candara" panose="020E0502030303020204" pitchFamily="34" charset="0"/>
              <a:ea typeface="Calibri"/>
              <a:cs typeface="Calibri"/>
              <a:sym typeface="Calibri"/>
            </a:endParaRPr>
          </a:p>
        </p:txBody>
      </p:sp>
      <p:sp>
        <p:nvSpPr>
          <p:cNvPr id="125" name="Google Shape;125;p20"/>
          <p:cNvSpPr/>
          <p:nvPr/>
        </p:nvSpPr>
        <p:spPr>
          <a:xfrm>
            <a:off x="1088571" y="4919008"/>
            <a:ext cx="10014858" cy="1938992"/>
          </a:xfrm>
          <a:prstGeom prst="rect">
            <a:avLst/>
          </a:prstGeom>
          <a:noFill/>
          <a:ln>
            <a:noFill/>
          </a:ln>
        </p:spPr>
        <p:txBody>
          <a:bodyPr spcFirstLastPara="1" wrap="square" lIns="91425" tIns="45700" rIns="91425" bIns="45700" anchor="t" anchorCtr="0">
            <a:noAutofit/>
          </a:bodyPr>
          <a:lstStyle/>
          <a:p>
            <a:endParaRPr sz="2400" b="1" dirty="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1"/>
          <p:cNvSpPr txBox="1">
            <a:spLocks noGrp="1"/>
          </p:cNvSpPr>
          <p:nvPr>
            <p:ph type="title"/>
          </p:nvPr>
        </p:nvSpPr>
        <p:spPr>
          <a:xfrm>
            <a:off x="326572" y="1240970"/>
            <a:ext cx="2769326" cy="4336869"/>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US" dirty="0"/>
              <a:t>QUESTIONS AN ABSTRACT ANSWERS</a:t>
            </a:r>
          </a:p>
        </p:txBody>
      </p:sp>
      <p:sp>
        <p:nvSpPr>
          <p:cNvPr id="131" name="Google Shape;131;p21"/>
          <p:cNvSpPr txBox="1">
            <a:spLocks noGrp="1"/>
          </p:cNvSpPr>
          <p:nvPr>
            <p:ph type="body" idx="1"/>
          </p:nvPr>
        </p:nvSpPr>
        <p:spPr>
          <a:xfrm>
            <a:off x="3905794" y="1600200"/>
            <a:ext cx="7249886" cy="3977640"/>
          </a:xfrm>
          <a:prstGeom prst="rect">
            <a:avLst/>
          </a:prstGeom>
          <a:noFill/>
          <a:ln>
            <a:noFill/>
          </a:ln>
        </p:spPr>
        <p:txBody>
          <a:bodyPr spcFirstLastPara="1" vert="horz" wrap="square" lIns="91425" tIns="45700" rIns="91425" bIns="45700" rtlCol="0" anchor="t" anchorCtr="0">
            <a:normAutofit/>
          </a:bodyPr>
          <a:lstStyle/>
          <a:p>
            <a:pPr>
              <a:spcBef>
                <a:spcPts val="640"/>
              </a:spcBef>
              <a:buClr>
                <a:schemeClr val="dk1"/>
              </a:buClr>
              <a:buSzPts val="3200"/>
            </a:pPr>
            <a:r>
              <a:rPr lang="en-US" sz="2800" dirty="0"/>
              <a:t>Why is the topic important?</a:t>
            </a:r>
            <a:endParaRPr sz="2800" dirty="0"/>
          </a:p>
          <a:p>
            <a:pPr>
              <a:spcBef>
                <a:spcPts val="640"/>
              </a:spcBef>
              <a:buClr>
                <a:schemeClr val="dk1"/>
              </a:buClr>
              <a:buSzPts val="3200"/>
            </a:pPr>
            <a:r>
              <a:rPr lang="en-US" sz="2800" dirty="0"/>
              <a:t>What is the research problem?</a:t>
            </a:r>
            <a:endParaRPr sz="2800" dirty="0"/>
          </a:p>
          <a:p>
            <a:pPr>
              <a:spcBef>
                <a:spcPts val="640"/>
              </a:spcBef>
              <a:buClr>
                <a:schemeClr val="dk1"/>
              </a:buClr>
              <a:buSzPts val="3200"/>
            </a:pPr>
            <a:r>
              <a:rPr lang="en-US" sz="2800" dirty="0"/>
              <a:t>What is the method of inquiry?</a:t>
            </a:r>
            <a:endParaRPr sz="2800" dirty="0"/>
          </a:p>
          <a:p>
            <a:pPr>
              <a:spcBef>
                <a:spcPts val="640"/>
              </a:spcBef>
              <a:buClr>
                <a:schemeClr val="dk1"/>
              </a:buClr>
              <a:buSzPts val="3200"/>
            </a:pPr>
            <a:r>
              <a:rPr lang="en-US" sz="2800" dirty="0"/>
              <a:t>What results have been achieved?</a:t>
            </a:r>
            <a:endParaRPr sz="2800" dirty="0"/>
          </a:p>
          <a:p>
            <a:pPr>
              <a:spcBef>
                <a:spcPts val="640"/>
              </a:spcBef>
              <a:buClr>
                <a:schemeClr val="dk1"/>
              </a:buClr>
              <a:buSzPts val="3200"/>
            </a:pPr>
            <a:r>
              <a:rPr lang="en-US" sz="2800" dirty="0"/>
              <a:t>What conclusions are derived?</a:t>
            </a:r>
            <a:endParaRPr sz="2800" dirty="0"/>
          </a:p>
          <a:p>
            <a:pPr>
              <a:spcBef>
                <a:spcPts val="640"/>
              </a:spcBef>
              <a:buClr>
                <a:schemeClr val="dk1"/>
              </a:buClr>
              <a:buSzPts val="3200"/>
            </a:pPr>
            <a:r>
              <a:rPr lang="en-US" sz="2800" dirty="0"/>
              <a:t>What are the implications?</a:t>
            </a:r>
            <a:endParaRPr sz="2800" dirty="0"/>
          </a:p>
          <a:p>
            <a:pPr>
              <a:spcBef>
                <a:spcPts val="640"/>
              </a:spcBef>
              <a:buClr>
                <a:schemeClr val="dk1"/>
              </a:buClr>
              <a:buSzPts val="3200"/>
            </a:pPr>
            <a:r>
              <a:rPr lang="en-US" sz="2800" dirty="0"/>
              <a:t>What are the contributions of the work?</a:t>
            </a:r>
            <a:endParaRPr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2"/>
          <p:cNvSpPr txBox="1">
            <a:spLocks noGrp="1"/>
          </p:cNvSpPr>
          <p:nvPr>
            <p:ph type="title"/>
          </p:nvPr>
        </p:nvSpPr>
        <p:spPr>
          <a:xfrm>
            <a:off x="378825" y="1240970"/>
            <a:ext cx="2795449" cy="4362995"/>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US" dirty="0"/>
              <a:t>GUIDELINES </a:t>
            </a:r>
          </a:p>
        </p:txBody>
      </p:sp>
      <p:sp>
        <p:nvSpPr>
          <p:cNvPr id="137" name="Google Shape;137;p22"/>
          <p:cNvSpPr txBox="1">
            <a:spLocks noGrp="1"/>
          </p:cNvSpPr>
          <p:nvPr>
            <p:ph type="body" idx="1"/>
          </p:nvPr>
        </p:nvSpPr>
        <p:spPr>
          <a:xfrm>
            <a:off x="3931920" y="762000"/>
            <a:ext cx="7746274" cy="5943600"/>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chemeClr val="dk1"/>
              </a:buClr>
              <a:buSzPct val="100000"/>
              <a:buNone/>
            </a:pPr>
            <a:r>
              <a:rPr lang="en-US" sz="2800" dirty="0"/>
              <a:t>An abstract should </a:t>
            </a:r>
            <a:endParaRPr sz="2800" dirty="0"/>
          </a:p>
          <a:p>
            <a:pPr marL="342900" indent="-342900">
              <a:spcBef>
                <a:spcPts val="592"/>
              </a:spcBef>
              <a:buClr>
                <a:schemeClr val="dk1"/>
              </a:buClr>
              <a:buSzPct val="100000"/>
              <a:buChar char="•"/>
            </a:pPr>
            <a:r>
              <a:rPr lang="en-US" sz="2800" dirty="0"/>
              <a:t>Be limited to 350 words for MS/ PhD thesis</a:t>
            </a:r>
            <a:endParaRPr sz="2800" dirty="0"/>
          </a:p>
          <a:p>
            <a:pPr marL="342900" indent="-342900">
              <a:spcBef>
                <a:spcPts val="592"/>
              </a:spcBef>
              <a:buClr>
                <a:schemeClr val="dk1"/>
              </a:buClr>
              <a:buSzPct val="100000"/>
              <a:buChar char="•"/>
            </a:pPr>
            <a:r>
              <a:rPr lang="en-US" sz="2800" dirty="0"/>
              <a:t>Be written in one paragraph</a:t>
            </a:r>
            <a:endParaRPr sz="2800" dirty="0"/>
          </a:p>
          <a:p>
            <a:pPr marL="342900" indent="-342900">
              <a:spcBef>
                <a:spcPts val="592"/>
              </a:spcBef>
              <a:buClr>
                <a:schemeClr val="dk1"/>
              </a:buClr>
              <a:buSzPct val="100000"/>
              <a:buChar char="•"/>
            </a:pPr>
            <a:r>
              <a:rPr lang="en-US" sz="2800" dirty="0"/>
              <a:t>Have no reference</a:t>
            </a:r>
            <a:endParaRPr sz="2800" dirty="0"/>
          </a:p>
          <a:p>
            <a:pPr marL="342900" indent="-342900">
              <a:spcBef>
                <a:spcPts val="592"/>
              </a:spcBef>
              <a:buClr>
                <a:schemeClr val="dk1"/>
              </a:buClr>
              <a:buSzPct val="100000"/>
              <a:buChar char="•"/>
            </a:pPr>
            <a:r>
              <a:rPr lang="en-US" sz="2800" dirty="0"/>
              <a:t>Have no quotation</a:t>
            </a:r>
          </a:p>
          <a:p>
            <a:pPr marL="342900" indent="-342900">
              <a:spcBef>
                <a:spcPts val="592"/>
              </a:spcBef>
              <a:buClr>
                <a:schemeClr val="dk1"/>
              </a:buClr>
              <a:buSzPct val="100000"/>
              <a:buChar char="•"/>
            </a:pPr>
            <a:r>
              <a:rPr lang="en-US" sz="2800" dirty="0"/>
              <a:t>Not use unnecessary words</a:t>
            </a:r>
            <a:endParaRPr sz="2800" dirty="0"/>
          </a:p>
          <a:p>
            <a:pPr marL="342900" indent="-342900">
              <a:spcBef>
                <a:spcPts val="592"/>
              </a:spcBef>
              <a:buClr>
                <a:schemeClr val="dk1"/>
              </a:buClr>
              <a:buSzPct val="100000"/>
              <a:buChar char="•"/>
            </a:pPr>
            <a:r>
              <a:rPr lang="en-US" sz="2800" dirty="0"/>
              <a:t>Contain information contained in document</a:t>
            </a:r>
            <a:endParaRPr sz="2800" dirty="0"/>
          </a:p>
          <a:p>
            <a:pPr marL="342900" indent="-342900">
              <a:spcBef>
                <a:spcPts val="592"/>
              </a:spcBef>
              <a:buClr>
                <a:schemeClr val="dk1"/>
              </a:buClr>
              <a:buSzPct val="100000"/>
              <a:buChar char="•"/>
            </a:pPr>
            <a:r>
              <a:rPr lang="en-US" sz="2800" dirty="0"/>
              <a:t>Have no abbreviation</a:t>
            </a:r>
            <a:endParaRPr sz="2800" dirty="0"/>
          </a:p>
          <a:p>
            <a:pPr marL="342900" indent="-342900">
              <a:spcBef>
                <a:spcPts val="592"/>
              </a:spcBef>
              <a:buClr>
                <a:schemeClr val="dk1"/>
              </a:buClr>
              <a:buSzPct val="100000"/>
              <a:buChar char="•"/>
            </a:pPr>
            <a:r>
              <a:rPr lang="en-US" sz="2800" dirty="0"/>
              <a:t>Have keywords of paper</a:t>
            </a:r>
            <a:endParaRPr sz="2800" dirty="0"/>
          </a:p>
          <a:p>
            <a:pPr marL="342900" indent="-342900">
              <a:spcBef>
                <a:spcPts val="592"/>
              </a:spcBef>
              <a:buClr>
                <a:srgbClr val="00B050"/>
              </a:buClr>
              <a:buSzPct val="100000"/>
              <a:buChar char="•"/>
            </a:pPr>
            <a:r>
              <a:rPr lang="en-US" sz="2800" dirty="0"/>
              <a:t>Not define terms</a:t>
            </a:r>
            <a:endParaRPr sz="2800" dirty="0"/>
          </a:p>
          <a:p>
            <a:pPr marL="342900" indent="-342900">
              <a:spcBef>
                <a:spcPts val="592"/>
              </a:spcBef>
              <a:buClr>
                <a:schemeClr val="dk1"/>
              </a:buClr>
              <a:buSzPct val="100000"/>
              <a:buChar char="•"/>
            </a:pPr>
            <a:r>
              <a:rPr lang="en-US" sz="2800" dirty="0"/>
              <a:t>Follow sequence of presentation of paper</a:t>
            </a:r>
            <a:endParaRPr sz="2800" dirty="0"/>
          </a:p>
          <a:p>
            <a:pPr marL="342900" indent="-154940">
              <a:spcBef>
                <a:spcPts val="592"/>
              </a:spcBef>
              <a:buClr>
                <a:schemeClr val="dk1"/>
              </a:buClr>
              <a:buSzPct val="100000"/>
              <a:buNone/>
            </a:pPr>
            <a:endParaRPr sz="2800" dirty="0"/>
          </a:p>
          <a:p>
            <a:pPr marL="342900" indent="-342900">
              <a:spcBef>
                <a:spcPts val="592"/>
              </a:spcBef>
              <a:buClr>
                <a:schemeClr val="dk1"/>
              </a:buClr>
              <a:buSzPct val="100000"/>
              <a:buNone/>
            </a:pPr>
            <a:endParaRPr sz="2800" dirty="0"/>
          </a:p>
          <a:p>
            <a:pPr marL="342900" indent="-154940">
              <a:spcBef>
                <a:spcPts val="592"/>
              </a:spcBef>
              <a:buClr>
                <a:schemeClr val="dk1"/>
              </a:buClr>
              <a:buSzPct val="100000"/>
              <a:buNone/>
            </a:pPr>
            <a:endParaRPr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xfrm>
            <a:off x="117567" y="1149531"/>
            <a:ext cx="3095896" cy="4363314"/>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ct val="100000"/>
            </a:pPr>
            <a:br>
              <a:rPr lang="en-US" dirty="0"/>
            </a:br>
            <a:r>
              <a:rPr lang="en-US" dirty="0"/>
              <a:t>Reverse Outlining </a:t>
            </a:r>
            <a:br>
              <a:rPr lang="en-US" dirty="0"/>
            </a:br>
            <a:r>
              <a:rPr lang="en-US" dirty="0"/>
              <a:t>Approach to Preparing an Abstract</a:t>
            </a:r>
            <a:br>
              <a:rPr lang="en-US" dirty="0"/>
            </a:br>
            <a:endParaRPr dirty="0"/>
          </a:p>
        </p:txBody>
      </p:sp>
      <p:sp>
        <p:nvSpPr>
          <p:cNvPr id="143" name="Google Shape;143;p23"/>
          <p:cNvSpPr txBox="1">
            <a:spLocks noGrp="1"/>
          </p:cNvSpPr>
          <p:nvPr>
            <p:ph type="body" idx="1"/>
          </p:nvPr>
        </p:nvSpPr>
        <p:spPr>
          <a:xfrm>
            <a:off x="3892730" y="1240972"/>
            <a:ext cx="7249887" cy="5159830"/>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chemeClr val="dk1"/>
              </a:buClr>
              <a:buSzPct val="100000"/>
              <a:buChar char="•"/>
            </a:pPr>
            <a:r>
              <a:rPr lang="en-US" sz="2800" dirty="0"/>
              <a:t>Write down main idea of each chapter/ section in one or two simple sentences</a:t>
            </a:r>
            <a:endParaRPr sz="2800" dirty="0"/>
          </a:p>
          <a:p>
            <a:pPr marL="342900" indent="-342900">
              <a:spcBef>
                <a:spcPts val="544"/>
              </a:spcBef>
              <a:buClr>
                <a:schemeClr val="dk1"/>
              </a:buClr>
              <a:buSzPct val="100000"/>
              <a:buChar char="•"/>
            </a:pPr>
            <a:r>
              <a:rPr lang="en-US" sz="2800" dirty="0"/>
              <a:t>Group sentences to reflect themes of main sections: Purpose, Methods, Results, and Conclusion (and Recommendation)</a:t>
            </a:r>
            <a:endParaRPr sz="2800" dirty="0"/>
          </a:p>
          <a:p>
            <a:pPr marL="342900" indent="-342900">
              <a:spcBef>
                <a:spcPts val="544"/>
              </a:spcBef>
              <a:buClr>
                <a:schemeClr val="dk1"/>
              </a:buClr>
              <a:buSzPct val="100000"/>
              <a:buChar char="•"/>
            </a:pPr>
            <a:r>
              <a:rPr lang="en-US" sz="2800" dirty="0"/>
              <a:t>Discover central idea of each group of sentences and write them concisely to create the abstract</a:t>
            </a:r>
          </a:p>
          <a:p>
            <a:pPr marL="342900" indent="-342900">
              <a:spcBef>
                <a:spcPts val="640"/>
              </a:spcBef>
              <a:buClr>
                <a:schemeClr val="dk1"/>
              </a:buClr>
              <a:buSzPts val="3200"/>
              <a:buChar char="•"/>
            </a:pPr>
            <a:r>
              <a:rPr lang="en-US" sz="2800" dirty="0"/>
              <a:t>Topic sentences can be grouped to reflect contents of paper, which help in developing abstract</a:t>
            </a:r>
            <a:endParaRPr sz="2800" dirty="0"/>
          </a:p>
          <a:p>
            <a:pPr marL="342900" indent="-170180">
              <a:spcBef>
                <a:spcPts val="544"/>
              </a:spcBef>
              <a:buClr>
                <a:schemeClr val="dk1"/>
              </a:buClr>
              <a:buSzPct val="100000"/>
              <a:buNone/>
            </a:pPr>
            <a:endParaRPr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p:nvPr/>
        </p:nvSpPr>
        <p:spPr>
          <a:xfrm>
            <a:off x="666206" y="1426334"/>
            <a:ext cx="7093131" cy="4893607"/>
          </a:xfrm>
          <a:prstGeom prst="rect">
            <a:avLst/>
          </a:prstGeom>
          <a:noFill/>
          <a:ln>
            <a:noFill/>
          </a:ln>
        </p:spPr>
        <p:txBody>
          <a:bodyPr spcFirstLastPara="1" wrap="square" lIns="91425" tIns="45700" rIns="91425" bIns="45700" anchor="t" anchorCtr="0">
            <a:spAutoFit/>
          </a:bodyPr>
          <a:lstStyle/>
          <a:p>
            <a:r>
              <a:rPr lang="en-US" sz="2400" dirty="0">
                <a:solidFill>
                  <a:schemeClr val="dk1"/>
                </a:solidFill>
                <a:latin typeface="Candara" panose="020E0502030303020204" pitchFamily="34" charset="0"/>
                <a:ea typeface="Calibri"/>
                <a:cs typeface="Calibri"/>
                <a:sym typeface="Calibri"/>
              </a:rPr>
              <a:t>An increased productivity of a given blast furnace depends on blast In-take, the through flow of gas, and a decreased coke rate.  The distribution of gas flow in the furnace is affected by fluidization of small particles, diminution of </a:t>
            </a:r>
            <a:r>
              <a:rPr lang="en-US" sz="2400" dirty="0" err="1">
                <a:solidFill>
                  <a:schemeClr val="dk1"/>
                </a:solidFill>
                <a:latin typeface="Candara" panose="020E0502030303020204" pitchFamily="34" charset="0"/>
                <a:ea typeface="Calibri"/>
                <a:cs typeface="Calibri"/>
                <a:sym typeface="Calibri"/>
              </a:rPr>
              <a:t>voidage</a:t>
            </a:r>
            <a:r>
              <a:rPr lang="en-US" sz="2400" dirty="0">
                <a:solidFill>
                  <a:schemeClr val="dk1"/>
                </a:solidFill>
                <a:latin typeface="Candara" panose="020E0502030303020204" pitchFamily="34" charset="0"/>
                <a:ea typeface="Calibri"/>
                <a:cs typeface="Calibri"/>
                <a:sym typeface="Calibri"/>
              </a:rPr>
              <a:t> due to swelling and softening-melting, flooding of slag in the bosh zone.  It is known fact that the usage of standard size (9 to 16 mm) pellet gives good permeability in Blast Furnace (BF) which enhances the production. The present paper deals with the usage of Hematite ore (Fluxed) pellets from KIOCL &amp; JSW during July 2007 – Sep 2007 in BF-1, and experience of its performance vis-à-vis usage of regular burden Sinter Iron ore.   </a:t>
            </a:r>
            <a:endParaRPr sz="2400" dirty="0">
              <a:latin typeface="Candara" panose="020E0502030303020204" pitchFamily="34" charset="0"/>
            </a:endParaRPr>
          </a:p>
        </p:txBody>
      </p:sp>
      <p:sp>
        <p:nvSpPr>
          <p:cNvPr id="155" name="Google Shape;155;p25"/>
          <p:cNvSpPr txBox="1"/>
          <p:nvPr/>
        </p:nvSpPr>
        <p:spPr>
          <a:xfrm>
            <a:off x="1665514" y="499587"/>
            <a:ext cx="8860971" cy="584735"/>
          </a:xfrm>
          <a:prstGeom prst="rect">
            <a:avLst/>
          </a:prstGeom>
          <a:noFill/>
          <a:ln>
            <a:noFill/>
          </a:ln>
        </p:spPr>
        <p:txBody>
          <a:bodyPr spcFirstLastPara="1" wrap="square" lIns="91425" tIns="45700" rIns="91425" bIns="45700" anchor="t" anchorCtr="0">
            <a:spAutoFit/>
          </a:bodyPr>
          <a:lstStyle/>
          <a:p>
            <a:pPr algn="ctr"/>
            <a:r>
              <a:rPr lang="en-US" sz="3200" b="1" dirty="0">
                <a:solidFill>
                  <a:schemeClr val="dk1"/>
                </a:solidFill>
                <a:latin typeface="Maiandra GD" panose="020E0502030308020204" pitchFamily="34" charset="0"/>
                <a:ea typeface="Calibri"/>
                <a:cs typeface="Calibri"/>
                <a:sym typeface="Calibri"/>
              </a:rPr>
              <a:t>EXAMPLE OF BADLY WRITTEN ABSTRACT</a:t>
            </a:r>
            <a:endParaRPr lang="en-US" dirty="0">
              <a:latin typeface="Maiandra GD" panose="020E0502030308020204" pitchFamily="34" charset="0"/>
            </a:endParaRPr>
          </a:p>
        </p:txBody>
      </p:sp>
      <p:sp>
        <p:nvSpPr>
          <p:cNvPr id="3" name="TextBox 2">
            <a:extLst>
              <a:ext uri="{FF2B5EF4-FFF2-40B4-BE49-F238E27FC236}">
                <a16:creationId xmlns:a16="http://schemas.microsoft.com/office/drawing/2014/main" id="{B12F3C53-FE5B-EAA2-0F0D-D5DA91DB4310}"/>
              </a:ext>
            </a:extLst>
          </p:cNvPr>
          <p:cNvSpPr txBox="1"/>
          <p:nvPr/>
        </p:nvSpPr>
        <p:spPr>
          <a:xfrm>
            <a:off x="8133807" y="1680229"/>
            <a:ext cx="3030582" cy="4385816"/>
          </a:xfrm>
          <a:prstGeom prst="rect">
            <a:avLst/>
          </a:prstGeom>
          <a:noFill/>
        </p:spPr>
        <p:txBody>
          <a:bodyPr wrap="square" rtlCol="0">
            <a:spAutoFit/>
          </a:bodyPr>
          <a:lstStyle/>
          <a:p>
            <a:pPr marL="342900" indent="-342900">
              <a:spcBef>
                <a:spcPts val="0"/>
              </a:spcBef>
              <a:buClr>
                <a:schemeClr val="dk1"/>
              </a:buClr>
              <a:buSzPts val="3200"/>
              <a:buChar char="•"/>
            </a:pPr>
            <a:r>
              <a:rPr lang="en-US" sz="2400" dirty="0">
                <a:latin typeface="Candara" panose="020E0502030303020204" pitchFamily="34" charset="0"/>
              </a:rPr>
              <a:t>Gives too much general information on known facts</a:t>
            </a:r>
          </a:p>
          <a:p>
            <a:pPr marL="342900" indent="-342900">
              <a:spcBef>
                <a:spcPts val="640"/>
              </a:spcBef>
              <a:buClr>
                <a:schemeClr val="dk1"/>
              </a:buClr>
              <a:buSzPts val="3200"/>
              <a:buChar char="•"/>
            </a:pPr>
            <a:r>
              <a:rPr lang="en-US" sz="2400" dirty="0">
                <a:latin typeface="Candara" panose="020E0502030303020204" pitchFamily="34" charset="0"/>
              </a:rPr>
              <a:t>Does not describe the problem being addressed</a:t>
            </a:r>
          </a:p>
          <a:p>
            <a:pPr marL="342900" indent="-342900">
              <a:spcBef>
                <a:spcPts val="640"/>
              </a:spcBef>
              <a:buClr>
                <a:schemeClr val="dk1"/>
              </a:buClr>
              <a:buSzPts val="3200"/>
              <a:buChar char="•"/>
            </a:pPr>
            <a:r>
              <a:rPr lang="en-US" sz="2400" dirty="0">
                <a:latin typeface="Candara" panose="020E0502030303020204" pitchFamily="34" charset="0"/>
              </a:rPr>
              <a:t>Gives no information on the results obtained</a:t>
            </a:r>
          </a:p>
          <a:p>
            <a:pPr marL="342900" indent="-342900">
              <a:spcBef>
                <a:spcPts val="640"/>
              </a:spcBef>
              <a:buClr>
                <a:schemeClr val="dk1"/>
              </a:buClr>
              <a:buSzPts val="3200"/>
              <a:buChar char="•"/>
            </a:pPr>
            <a:r>
              <a:rPr lang="en-US" sz="2400" dirty="0">
                <a:latin typeface="Candara" panose="020E0502030303020204" pitchFamily="34" charset="0"/>
              </a:rPr>
              <a:t>Uses abbreviations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a:spLocks noGrp="1"/>
          </p:cNvSpPr>
          <p:nvPr>
            <p:ph type="title"/>
          </p:nvPr>
        </p:nvSpPr>
        <p:spPr>
          <a:xfrm>
            <a:off x="365760" y="1219200"/>
            <a:ext cx="2860766" cy="4397828"/>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US" dirty="0"/>
              <a:t>KEYWORDS</a:t>
            </a:r>
          </a:p>
        </p:txBody>
      </p:sp>
      <p:sp>
        <p:nvSpPr>
          <p:cNvPr id="167" name="Google Shape;167;p27"/>
          <p:cNvSpPr txBox="1">
            <a:spLocks noGrp="1"/>
          </p:cNvSpPr>
          <p:nvPr>
            <p:ph type="body" idx="1"/>
          </p:nvPr>
        </p:nvSpPr>
        <p:spPr>
          <a:xfrm>
            <a:off x="3984170" y="1219200"/>
            <a:ext cx="7184573" cy="4983162"/>
          </a:xfrm>
          <a:prstGeom prst="rect">
            <a:avLst/>
          </a:prstGeom>
          <a:noFill/>
          <a:ln>
            <a:noFill/>
          </a:ln>
        </p:spPr>
        <p:txBody>
          <a:bodyPr spcFirstLastPara="1" vert="horz" wrap="square" lIns="91425" tIns="45700" rIns="91425" bIns="45700" rtlCol="0" anchor="t" anchorCtr="0">
            <a:noAutofit/>
          </a:bodyPr>
          <a:lstStyle/>
          <a:p>
            <a:pPr marL="342900" indent="-342900">
              <a:lnSpc>
                <a:spcPct val="100000"/>
              </a:lnSpc>
              <a:spcBef>
                <a:spcPts val="480"/>
              </a:spcBef>
              <a:buClr>
                <a:schemeClr val="dk1"/>
              </a:buClr>
              <a:buSzPts val="2400"/>
              <a:buChar char="•"/>
            </a:pPr>
            <a:r>
              <a:rPr lang="en-US" sz="2800" dirty="0"/>
              <a:t>There should be maximum five keywords</a:t>
            </a:r>
            <a:endParaRPr sz="2800" dirty="0"/>
          </a:p>
          <a:p>
            <a:pPr marL="342900" indent="-342900">
              <a:lnSpc>
                <a:spcPct val="100000"/>
              </a:lnSpc>
              <a:spcBef>
                <a:spcPts val="480"/>
              </a:spcBef>
              <a:buClr>
                <a:schemeClr val="dk1"/>
              </a:buClr>
              <a:buSzPts val="2400"/>
              <a:buChar char="•"/>
            </a:pPr>
            <a:r>
              <a:rPr lang="en-US" sz="2800" dirty="0"/>
              <a:t>Reflects most important concepts of paper</a:t>
            </a:r>
            <a:endParaRPr sz="2800" dirty="0"/>
          </a:p>
          <a:p>
            <a:pPr marL="342900" indent="-342900">
              <a:lnSpc>
                <a:spcPct val="100000"/>
              </a:lnSpc>
              <a:spcBef>
                <a:spcPts val="480"/>
              </a:spcBef>
              <a:buClr>
                <a:schemeClr val="dk1"/>
              </a:buClr>
              <a:buSzPts val="2400"/>
              <a:buChar char="•"/>
            </a:pPr>
            <a:r>
              <a:rPr lang="en-US" sz="2800" dirty="0"/>
              <a:t>Keywords when searched online should give document a high probability of being selected</a:t>
            </a:r>
            <a:endParaRPr sz="2800" dirty="0"/>
          </a:p>
          <a:p>
            <a:pPr marL="342900" indent="-342900">
              <a:lnSpc>
                <a:spcPct val="100000"/>
              </a:lnSpc>
              <a:spcBef>
                <a:spcPts val="480"/>
              </a:spcBef>
              <a:buClr>
                <a:schemeClr val="dk1"/>
              </a:buClr>
              <a:buSzPts val="2400"/>
              <a:buChar char="•"/>
            </a:pPr>
            <a:r>
              <a:rPr lang="en-US" sz="2800" dirty="0"/>
              <a:t>One keyword can be one word or a set of words (or noun phrases) describing a concept e. g. Quality of Coke, Blast Furnace Performance etc.</a:t>
            </a:r>
            <a:endParaRPr sz="2800" dirty="0"/>
          </a:p>
          <a:p>
            <a:pPr marL="342900" indent="-342900">
              <a:lnSpc>
                <a:spcPct val="100000"/>
              </a:lnSpc>
              <a:spcBef>
                <a:spcPts val="480"/>
              </a:spcBef>
              <a:buClr>
                <a:schemeClr val="dk1"/>
              </a:buClr>
              <a:buSzPts val="2400"/>
              <a:buNone/>
            </a:pPr>
            <a:endParaRPr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219920" y="914400"/>
            <a:ext cx="3044142" cy="4907666"/>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US" dirty="0"/>
              <a:t>PURPOSE </a:t>
            </a:r>
            <a:br>
              <a:rPr lang="en-US" dirty="0"/>
            </a:br>
            <a:r>
              <a:rPr lang="en-US" dirty="0"/>
              <a:t>OF TITLE</a:t>
            </a:r>
          </a:p>
        </p:txBody>
      </p:sp>
      <p:sp>
        <p:nvSpPr>
          <p:cNvPr id="91" name="Google Shape;91;p14"/>
          <p:cNvSpPr txBox="1">
            <a:spLocks noGrp="1"/>
          </p:cNvSpPr>
          <p:nvPr>
            <p:ph type="body" idx="1"/>
          </p:nvPr>
        </p:nvSpPr>
        <p:spPr>
          <a:xfrm>
            <a:off x="3727047" y="1446834"/>
            <a:ext cx="7784372" cy="4595151"/>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chemeClr val="dk1"/>
              </a:buClr>
              <a:buSzPts val="3200"/>
              <a:buChar char="•"/>
            </a:pPr>
            <a:r>
              <a:rPr lang="en-US" sz="2800" dirty="0"/>
              <a:t>Informative and meaningful description of work</a:t>
            </a:r>
            <a:endParaRPr sz="2800" dirty="0"/>
          </a:p>
          <a:p>
            <a:pPr marL="342900" indent="-342900">
              <a:spcBef>
                <a:spcPts val="640"/>
              </a:spcBef>
              <a:buClr>
                <a:schemeClr val="dk1"/>
              </a:buClr>
              <a:buSzPts val="3200"/>
              <a:buChar char="•"/>
            </a:pPr>
            <a:r>
              <a:rPr lang="en-US" sz="2800" dirty="0"/>
              <a:t>Indicative of specific research problem</a:t>
            </a:r>
          </a:p>
          <a:p>
            <a:pPr marL="342900" indent="-342900">
              <a:spcBef>
                <a:spcPts val="640"/>
              </a:spcBef>
              <a:buClr>
                <a:schemeClr val="dk1"/>
              </a:buClr>
              <a:buSzPts val="3200"/>
              <a:buChar char="•"/>
            </a:pPr>
            <a:r>
              <a:rPr lang="en-US" sz="2800" dirty="0"/>
              <a:t>Indicative of novel features and original contribution</a:t>
            </a:r>
          </a:p>
          <a:p>
            <a:pPr marL="342900" indent="-342900">
              <a:spcBef>
                <a:spcPts val="0"/>
              </a:spcBef>
              <a:buClr>
                <a:schemeClr val="dk1"/>
              </a:buClr>
              <a:buSzPts val="3200"/>
              <a:buChar char="•"/>
            </a:pPr>
            <a:endParaRPr lang="en-US" sz="2800" dirty="0"/>
          </a:p>
          <a:p>
            <a:pPr marL="342900" indent="-342900">
              <a:spcBef>
                <a:spcPts val="0"/>
              </a:spcBef>
              <a:buClr>
                <a:schemeClr val="dk1"/>
              </a:buClr>
              <a:buSzPts val="3200"/>
              <a:buChar char="•"/>
            </a:pPr>
            <a:endParaRPr lang="en-US" sz="2800" dirty="0"/>
          </a:p>
          <a:p>
            <a:pPr marL="342900" indent="-342900">
              <a:spcBef>
                <a:spcPts val="0"/>
              </a:spcBef>
              <a:buClr>
                <a:schemeClr val="dk1"/>
              </a:buClr>
              <a:buSzPts val="3200"/>
              <a:buChar char="•"/>
            </a:pPr>
            <a:endParaRPr lang="en-US" sz="2800" dirty="0"/>
          </a:p>
          <a:p>
            <a:pPr marL="342900" indent="-342900">
              <a:spcBef>
                <a:spcPts val="0"/>
              </a:spcBef>
              <a:buClr>
                <a:schemeClr val="dk1"/>
              </a:buClr>
              <a:buSzPts val="3200"/>
              <a:buChar char="•"/>
            </a:pPr>
            <a:r>
              <a:rPr lang="en-US" sz="2800" b="1" dirty="0"/>
              <a:t>Use of keywords in title raises probability of text to get selected in case of online query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6CF13-3572-5E56-7B97-95902775DC86}"/>
              </a:ext>
            </a:extLst>
          </p:cNvPr>
          <p:cNvSpPr>
            <a:spLocks noGrp="1"/>
          </p:cNvSpPr>
          <p:nvPr>
            <p:ph type="title"/>
          </p:nvPr>
        </p:nvSpPr>
        <p:spPr>
          <a:xfrm>
            <a:off x="3715473" y="1123837"/>
            <a:ext cx="7523544" cy="4601183"/>
          </a:xfrm>
        </p:spPr>
        <p:txBody>
          <a:bodyPr>
            <a:normAutofit/>
          </a:bodyPr>
          <a:lstStyle/>
          <a:p>
            <a:r>
              <a:rPr lang="en-IN" sz="6000" b="1"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1888730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162046" y="1064868"/>
            <a:ext cx="3125164" cy="4687749"/>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US" dirty="0"/>
              <a:t>STRATEGY </a:t>
            </a:r>
            <a:br>
              <a:rPr lang="en-US" dirty="0"/>
            </a:br>
            <a:r>
              <a:rPr lang="en-US" dirty="0"/>
              <a:t>TO DECIDE ON TITLE</a:t>
            </a:r>
          </a:p>
        </p:txBody>
      </p:sp>
      <p:sp>
        <p:nvSpPr>
          <p:cNvPr id="103" name="Google Shape;103;p16"/>
          <p:cNvSpPr txBox="1">
            <a:spLocks noGrp="1"/>
          </p:cNvSpPr>
          <p:nvPr>
            <p:ph type="body" idx="1"/>
          </p:nvPr>
        </p:nvSpPr>
        <p:spPr>
          <a:xfrm>
            <a:off x="3611300" y="1145894"/>
            <a:ext cx="7951809" cy="4687748"/>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chemeClr val="dk1"/>
              </a:buClr>
              <a:buSzPts val="3200"/>
              <a:buChar char="•"/>
            </a:pPr>
            <a:r>
              <a:rPr lang="en-US" sz="2400" dirty="0"/>
              <a:t>Decide on title after </a:t>
            </a:r>
            <a:r>
              <a:rPr lang="en-US" sz="2400" i="1" dirty="0"/>
              <a:t>at least </a:t>
            </a:r>
            <a:r>
              <a:rPr lang="en-US" sz="2400" dirty="0"/>
              <a:t>first draft is ready</a:t>
            </a:r>
            <a:endParaRPr sz="2400" dirty="0"/>
          </a:p>
          <a:p>
            <a:pPr marL="342900" indent="-342900">
              <a:spcBef>
                <a:spcPts val="640"/>
              </a:spcBef>
              <a:buClr>
                <a:schemeClr val="dk1"/>
              </a:buClr>
              <a:buSzPts val="3200"/>
              <a:buChar char="•"/>
            </a:pPr>
            <a:r>
              <a:rPr lang="en-US" sz="2400" dirty="0"/>
              <a:t>Make a list of key features of your work in form of keywords</a:t>
            </a:r>
            <a:endParaRPr sz="2400" dirty="0"/>
          </a:p>
          <a:p>
            <a:pPr marL="342900" indent="-342900">
              <a:spcBef>
                <a:spcPts val="640"/>
              </a:spcBef>
              <a:buClr>
                <a:schemeClr val="dk1"/>
              </a:buClr>
              <a:buSzPts val="3200"/>
              <a:buChar char="•"/>
            </a:pPr>
            <a:r>
              <a:rPr lang="en-US" sz="2400" dirty="0"/>
              <a:t>Write alternative titles using keywords</a:t>
            </a:r>
            <a:endParaRPr sz="2400" dirty="0"/>
          </a:p>
          <a:p>
            <a:pPr marL="342900" indent="-342900">
              <a:spcBef>
                <a:spcPts val="640"/>
              </a:spcBef>
              <a:buClr>
                <a:schemeClr val="dk1"/>
              </a:buClr>
              <a:buSzPts val="3200"/>
              <a:buChar char="•"/>
            </a:pPr>
            <a:r>
              <a:rPr lang="en-US" sz="2400" dirty="0"/>
              <a:t>Use noun phrase or statement or question</a:t>
            </a:r>
          </a:p>
          <a:p>
            <a:pPr marL="342900" indent="-342900">
              <a:spcBef>
                <a:spcPts val="640"/>
              </a:spcBef>
              <a:buClr>
                <a:schemeClr val="dk1"/>
              </a:buClr>
              <a:buSzPts val="3200"/>
              <a:buChar char="•"/>
            </a:pPr>
            <a:endParaRPr lang="en-US" sz="2400" dirty="0"/>
          </a:p>
          <a:p>
            <a:pPr marL="342900" indent="-342900">
              <a:spcBef>
                <a:spcPts val="640"/>
              </a:spcBef>
              <a:buClr>
                <a:schemeClr val="dk1"/>
              </a:buClr>
              <a:buSzPts val="3200"/>
              <a:buChar char="•"/>
            </a:pPr>
            <a:endParaRPr lang="en-US" sz="2400" dirty="0"/>
          </a:p>
          <a:p>
            <a:pPr marL="342900" indent="-342900">
              <a:spcBef>
                <a:spcPts val="0"/>
              </a:spcBef>
              <a:buClr>
                <a:schemeClr val="dk1"/>
              </a:buClr>
              <a:buSzPts val="3200"/>
              <a:buChar char="•"/>
            </a:pPr>
            <a:r>
              <a:rPr lang="en-US" sz="2400" dirty="0"/>
              <a:t>Limit number of words to 10–15 (not to exceed 20 words in any case)</a:t>
            </a:r>
          </a:p>
          <a:p>
            <a:pPr marL="342900" indent="-342900">
              <a:spcBef>
                <a:spcPts val="0"/>
              </a:spcBef>
              <a:buClr>
                <a:schemeClr val="dk1"/>
              </a:buClr>
              <a:buSzPts val="3200"/>
              <a:buChar char="•"/>
            </a:pPr>
            <a:r>
              <a:rPr lang="en-US" sz="2400" dirty="0"/>
              <a:t>Limit number of lines to two</a:t>
            </a:r>
          </a:p>
          <a:p>
            <a:pPr marL="342900" indent="-342900">
              <a:spcBef>
                <a:spcPts val="640"/>
              </a:spcBef>
              <a:buClr>
                <a:schemeClr val="dk1"/>
              </a:buClr>
              <a:buSzPts val="3200"/>
              <a:buChar char="•"/>
            </a:pPr>
            <a:r>
              <a:rPr lang="en-US" sz="2400" dirty="0"/>
              <a:t>Place sub-title (if any) on second line</a:t>
            </a:r>
          </a:p>
          <a:p>
            <a:pPr marL="342900" indent="-342900">
              <a:spcBef>
                <a:spcPts val="640"/>
              </a:spcBef>
              <a:buClr>
                <a:schemeClr val="dk1"/>
              </a:buClr>
              <a:buSzPts val="3200"/>
              <a:buChar char="•"/>
            </a:pPr>
            <a:r>
              <a:rPr lang="en-US" sz="2400" dirty="0"/>
              <a:t>Place colon breaking sub-title from title on first line</a:t>
            </a:r>
          </a:p>
          <a:p>
            <a:pPr marL="342900" indent="-342900">
              <a:spcBef>
                <a:spcPts val="640"/>
              </a:spcBef>
              <a:buClr>
                <a:schemeClr val="dk1"/>
              </a:buClr>
              <a:buSzPts val="3200"/>
              <a:buChar char="•"/>
            </a:pPr>
            <a:endParaRPr lang="en-US" sz="2400" dirty="0"/>
          </a:p>
          <a:p>
            <a:pPr marL="342900" indent="-342900">
              <a:spcBef>
                <a:spcPts val="640"/>
              </a:spcBef>
              <a:buClr>
                <a:schemeClr val="dk1"/>
              </a:buClr>
              <a:buSzPts val="3200"/>
              <a:buChar char="•"/>
            </a:pPr>
            <a:endParaRPr sz="2400" dirty="0"/>
          </a:p>
          <a:p>
            <a:pPr marL="342900" indent="-139700">
              <a:spcBef>
                <a:spcPts val="640"/>
              </a:spcBef>
              <a:buClr>
                <a:schemeClr val="dk1"/>
              </a:buClr>
              <a:buSzPts val="3200"/>
              <a:buNone/>
            </a:pPr>
            <a:endParaRPr sz="2400" dirty="0"/>
          </a:p>
          <a:p>
            <a:pPr marL="0" indent="0">
              <a:spcBef>
                <a:spcPts val="640"/>
              </a:spcBef>
              <a:buClr>
                <a:schemeClr val="dk1"/>
              </a:buClr>
              <a:buSzPts val="3200"/>
              <a:buNone/>
            </a:pPr>
            <a:endParaRPr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185195" y="983848"/>
            <a:ext cx="3067291" cy="4780344"/>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US" sz="3200" dirty="0"/>
              <a:t>TYPES OF TITLE</a:t>
            </a:r>
            <a:br>
              <a:rPr lang="en-US" sz="3200" dirty="0"/>
            </a:br>
            <a:br>
              <a:rPr lang="en-US" sz="3200" dirty="0"/>
            </a:br>
            <a:r>
              <a:rPr lang="en-US" sz="3200" dirty="0"/>
              <a:t>NOUN PHRASE, STATEMENT TITLE, QUESTION TITLE</a:t>
            </a:r>
            <a:endParaRPr sz="3200" dirty="0"/>
          </a:p>
        </p:txBody>
      </p:sp>
      <p:sp>
        <p:nvSpPr>
          <p:cNvPr id="115" name="Google Shape;115;p18"/>
          <p:cNvSpPr txBox="1">
            <a:spLocks noGrp="1"/>
          </p:cNvSpPr>
          <p:nvPr>
            <p:ph type="body" idx="1"/>
          </p:nvPr>
        </p:nvSpPr>
        <p:spPr>
          <a:xfrm>
            <a:off x="3808070" y="740780"/>
            <a:ext cx="7778188" cy="5324354"/>
          </a:xfrm>
          <a:prstGeom prst="rect">
            <a:avLst/>
          </a:prstGeom>
          <a:noFill/>
          <a:ln>
            <a:noFill/>
          </a:ln>
        </p:spPr>
        <p:txBody>
          <a:bodyPr spcFirstLastPara="1" vert="horz" wrap="square" lIns="91425" tIns="45700" rIns="91425" bIns="45700" rtlCol="0" anchor="t" anchorCtr="0">
            <a:normAutofit/>
          </a:bodyPr>
          <a:lstStyle/>
          <a:p>
            <a:pPr>
              <a:spcBef>
                <a:spcPts val="0"/>
              </a:spcBef>
              <a:buClr>
                <a:schemeClr val="dk1"/>
              </a:buClr>
              <a:buSzPct val="150000"/>
            </a:pPr>
            <a:r>
              <a:rPr lang="en-US" sz="2400" b="1" dirty="0"/>
              <a:t>Noun phrase is a group of words that cluster around an important ‘head’ noun and does not include a finite verb e. g.</a:t>
            </a:r>
            <a:endParaRPr sz="2400" b="1" dirty="0"/>
          </a:p>
          <a:p>
            <a:pPr marL="342900" indent="-342900">
              <a:spcBef>
                <a:spcPts val="592"/>
              </a:spcBef>
              <a:buClr>
                <a:schemeClr val="dk1"/>
              </a:buClr>
              <a:buSzPct val="100000"/>
              <a:buNone/>
            </a:pPr>
            <a:r>
              <a:rPr lang="en-US" sz="2400" dirty="0"/>
              <a:t>System Dynamics Paradigm</a:t>
            </a:r>
            <a:endParaRPr sz="2400" dirty="0"/>
          </a:p>
          <a:p>
            <a:pPr marL="342900" indent="-342900">
              <a:spcBef>
                <a:spcPts val="592"/>
              </a:spcBef>
              <a:buClr>
                <a:schemeClr val="dk1"/>
              </a:buClr>
              <a:buSzPct val="100000"/>
              <a:buNone/>
            </a:pPr>
            <a:r>
              <a:rPr lang="en-US" sz="2400" dirty="0"/>
              <a:t>Coordination between Supply Chain Members</a:t>
            </a:r>
          </a:p>
          <a:p>
            <a:pPr>
              <a:spcBef>
                <a:spcPts val="560"/>
              </a:spcBef>
              <a:buClr>
                <a:schemeClr val="dk1"/>
              </a:buClr>
              <a:buSzPts val="2800"/>
            </a:pPr>
            <a:r>
              <a:rPr lang="en-US" sz="2400" b="1" dirty="0"/>
              <a:t>Statement titles are suitable for papers that present a non-complex answer to a specific research question e. g. </a:t>
            </a:r>
          </a:p>
          <a:p>
            <a:pPr marL="0" indent="0">
              <a:spcBef>
                <a:spcPts val="560"/>
              </a:spcBef>
              <a:buClr>
                <a:schemeClr val="dk1"/>
              </a:buClr>
              <a:buSzPts val="2800"/>
              <a:buNone/>
            </a:pPr>
            <a:r>
              <a:rPr lang="en-US" sz="2400" b="0" i="0" dirty="0">
                <a:effectLst/>
              </a:rPr>
              <a:t>An </a:t>
            </a:r>
            <a:r>
              <a:rPr lang="en-US" sz="2400" dirty="0"/>
              <a:t>O</a:t>
            </a:r>
            <a:r>
              <a:rPr lang="en-US" sz="2400" b="0" i="0" dirty="0">
                <a:effectLst/>
              </a:rPr>
              <a:t>verview of the COVID-19 Pandemic Impact on Small Businesses in the U. S.</a:t>
            </a:r>
            <a:endParaRPr lang="en-US" sz="2400" dirty="0"/>
          </a:p>
          <a:p>
            <a:pPr>
              <a:spcBef>
                <a:spcPts val="560"/>
              </a:spcBef>
              <a:buClr>
                <a:schemeClr val="dk1"/>
              </a:buClr>
              <a:buSzPts val="2800"/>
            </a:pPr>
            <a:r>
              <a:rPr lang="en-US" sz="2400" b="1" dirty="0"/>
              <a:t>Question titles are suitable when there is no simple answer to research question</a:t>
            </a:r>
          </a:p>
          <a:p>
            <a:pPr marL="0" indent="0">
              <a:spcBef>
                <a:spcPts val="560"/>
              </a:spcBef>
              <a:buClr>
                <a:schemeClr val="dk1"/>
              </a:buClr>
              <a:buSzPts val="2800"/>
              <a:buNone/>
            </a:pPr>
            <a:r>
              <a:rPr lang="en-US" sz="2400" b="0" i="0" dirty="0">
                <a:effectLst/>
              </a:rPr>
              <a:t>Who Receives Climate Finance and Why? A Quantitative Analysis of Climate Adaptation and Mitigation Funds Allocation during 2003-2013</a:t>
            </a:r>
            <a:endParaRPr lang="en-US" sz="2400" dirty="0"/>
          </a:p>
          <a:p>
            <a:pPr marL="342900" indent="-342900">
              <a:spcBef>
                <a:spcPts val="592"/>
              </a:spcBef>
              <a:buClr>
                <a:schemeClr val="dk1"/>
              </a:buClr>
              <a:buSzPct val="100000"/>
              <a:buNone/>
            </a:pPr>
            <a:endParaRPr sz="2400" dirty="0"/>
          </a:p>
          <a:p>
            <a:pPr marL="342900" indent="-342900">
              <a:spcBef>
                <a:spcPts val="592"/>
              </a:spcBef>
              <a:buClr>
                <a:schemeClr val="dk1"/>
              </a:buClr>
              <a:buSzPct val="100000"/>
              <a:buNone/>
            </a:pP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266218" y="1014608"/>
            <a:ext cx="2974693" cy="4860098"/>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US" dirty="0"/>
              <a:t>TITLE GUIDELINES</a:t>
            </a:r>
            <a:endParaRPr dirty="0"/>
          </a:p>
        </p:txBody>
      </p:sp>
      <p:sp>
        <p:nvSpPr>
          <p:cNvPr id="133" name="Google Shape;133;p21"/>
          <p:cNvSpPr txBox="1">
            <a:spLocks noGrp="1"/>
          </p:cNvSpPr>
          <p:nvPr>
            <p:ph type="body" idx="1"/>
          </p:nvPr>
        </p:nvSpPr>
        <p:spPr>
          <a:xfrm>
            <a:off x="3622875" y="751562"/>
            <a:ext cx="8038857" cy="5749446"/>
          </a:xfrm>
          <a:prstGeom prst="rect">
            <a:avLst/>
          </a:prstGeom>
          <a:noFill/>
          <a:ln>
            <a:noFill/>
          </a:ln>
        </p:spPr>
        <p:txBody>
          <a:bodyPr spcFirstLastPara="1" vert="horz" wrap="square" lIns="91425" tIns="45700" rIns="91425" bIns="45700" rtlCol="0" anchor="t" anchorCtr="0">
            <a:noAutofit/>
          </a:bodyPr>
          <a:lstStyle/>
          <a:p>
            <a:pPr marL="342900" indent="-342900">
              <a:spcBef>
                <a:spcPts val="0"/>
              </a:spcBef>
              <a:buClr>
                <a:schemeClr val="dk1"/>
              </a:buClr>
              <a:buSzPct val="100000"/>
              <a:buChar char="•"/>
            </a:pPr>
            <a:r>
              <a:rPr lang="en-US" b="1" dirty="0"/>
              <a:t>Title should not contain formulas, symbols, subscripts, Greek letters, or other non-alphabetical symbols </a:t>
            </a:r>
            <a:endParaRPr b="1" dirty="0"/>
          </a:p>
          <a:p>
            <a:pPr marL="342900" indent="-342900">
              <a:spcBef>
                <a:spcPts val="544"/>
              </a:spcBef>
              <a:buClr>
                <a:schemeClr val="dk1"/>
              </a:buClr>
              <a:buSzPct val="100000"/>
              <a:buNone/>
            </a:pPr>
            <a:r>
              <a:rPr lang="en-US" dirty="0"/>
              <a:t>e. g. Effects of Ion Implantation and Annealing on the Properties of TiSi</a:t>
            </a:r>
            <a:r>
              <a:rPr lang="en-US" baseline="-25000" dirty="0"/>
              <a:t>2</a:t>
            </a:r>
            <a:r>
              <a:rPr lang="en-US" dirty="0"/>
              <a:t> Films on Silicon Substrates</a:t>
            </a:r>
            <a:endParaRPr dirty="0"/>
          </a:p>
          <a:p>
            <a:pPr marL="342900" indent="-342900">
              <a:spcBef>
                <a:spcPts val="544"/>
              </a:spcBef>
              <a:buClr>
                <a:schemeClr val="dk1"/>
              </a:buClr>
              <a:buSzPct val="100000"/>
              <a:buNone/>
            </a:pPr>
            <a:r>
              <a:rPr lang="en-US" dirty="0"/>
              <a:t>should be written as </a:t>
            </a:r>
            <a:endParaRPr dirty="0"/>
          </a:p>
          <a:p>
            <a:pPr marL="342900" indent="-342900">
              <a:spcBef>
                <a:spcPts val="544"/>
              </a:spcBef>
              <a:buClr>
                <a:schemeClr val="dk1"/>
              </a:buClr>
              <a:buSzPct val="100000"/>
              <a:buNone/>
            </a:pPr>
            <a:r>
              <a:rPr lang="en-US" dirty="0"/>
              <a:t>Effects of Ion Implantation and Annealing on the Properties of Titanium Silicide Films on Silicon Substrates</a:t>
            </a:r>
            <a:endParaRPr dirty="0"/>
          </a:p>
          <a:p>
            <a:pPr marL="342900" indent="-342900">
              <a:spcBef>
                <a:spcPts val="0"/>
              </a:spcBef>
              <a:buClr>
                <a:schemeClr val="dk1"/>
              </a:buClr>
              <a:buSzPct val="100000"/>
              <a:buChar char="•"/>
            </a:pPr>
            <a:r>
              <a:rPr lang="en-US" b="1" dirty="0"/>
              <a:t>Titles should not contain acronyms and abbreviations, not even within parentheses, unless they are extremely popular e. g.  </a:t>
            </a:r>
          </a:p>
          <a:p>
            <a:pPr marL="342900" indent="-342900">
              <a:spcBef>
                <a:spcPts val="544"/>
              </a:spcBef>
              <a:buClr>
                <a:schemeClr val="dk1"/>
              </a:buClr>
              <a:buSzPct val="100000"/>
              <a:buNone/>
            </a:pPr>
            <a:r>
              <a:rPr lang="en-US" dirty="0"/>
              <a:t>Global Positioning System, not GPS or Global Positioning System (GPS)</a:t>
            </a:r>
          </a:p>
          <a:p>
            <a:pPr marL="342900" indent="-342900">
              <a:spcBef>
                <a:spcPts val="0"/>
              </a:spcBef>
              <a:buClr>
                <a:schemeClr val="dk1"/>
              </a:buClr>
              <a:buSzPct val="100000"/>
              <a:buChar char="•"/>
            </a:pPr>
            <a:r>
              <a:rPr lang="en-US" b="1" dirty="0"/>
              <a:t>Write title in capital OR follow capitalization rules</a:t>
            </a:r>
          </a:p>
          <a:p>
            <a:pPr marL="342900" indent="-342900">
              <a:spcBef>
                <a:spcPts val="544"/>
              </a:spcBef>
              <a:buClr>
                <a:schemeClr val="dk1"/>
              </a:buClr>
              <a:buSzPct val="100000"/>
              <a:buChar char="•"/>
            </a:pPr>
            <a:r>
              <a:rPr lang="en-US" b="1" dirty="0"/>
              <a:t>All words except the following are capitalized:</a:t>
            </a:r>
          </a:p>
          <a:p>
            <a:pPr>
              <a:spcBef>
                <a:spcPts val="544"/>
              </a:spcBef>
              <a:buClr>
                <a:schemeClr val="dk1"/>
              </a:buClr>
              <a:buSzPct val="100000"/>
            </a:pPr>
            <a:r>
              <a:rPr lang="en-US" dirty="0"/>
              <a:t>articles (a, an, the)</a:t>
            </a:r>
          </a:p>
          <a:p>
            <a:pPr>
              <a:spcBef>
                <a:spcPts val="544"/>
              </a:spcBef>
              <a:buClr>
                <a:schemeClr val="dk1"/>
              </a:buClr>
              <a:buSzPct val="100000"/>
            </a:pPr>
            <a:r>
              <a:rPr lang="en-US" dirty="0"/>
              <a:t>prepositions (to, in, on, out of, for, before, etc.)</a:t>
            </a:r>
          </a:p>
          <a:p>
            <a:pPr>
              <a:spcBef>
                <a:spcPts val="544"/>
              </a:spcBef>
              <a:buClr>
                <a:schemeClr val="dk1"/>
              </a:buClr>
              <a:buSzPct val="100000"/>
            </a:pPr>
            <a:r>
              <a:rPr lang="en-US" dirty="0"/>
              <a:t>conjunctions (and, or, but etc.)</a:t>
            </a:r>
          </a:p>
          <a:p>
            <a:pPr marL="0" indent="0">
              <a:spcBef>
                <a:spcPts val="544"/>
              </a:spcBef>
              <a:buClr>
                <a:schemeClr val="dk1"/>
              </a:buClr>
              <a:buSzPct val="100000"/>
              <a:buNone/>
            </a:pPr>
            <a:r>
              <a:rPr lang="en-US" dirty="0"/>
              <a:t>First word and last word are always capitalized, and first word of subtitle is capitalized</a:t>
            </a:r>
          </a:p>
          <a:p>
            <a:pPr marL="342900" indent="-170180">
              <a:spcBef>
                <a:spcPts val="544"/>
              </a:spcBef>
              <a:buClr>
                <a:schemeClr val="dk1"/>
              </a:buClr>
              <a:buSzPct val="100000"/>
              <a:buNone/>
            </a:pPr>
            <a:endParaRPr lang="en-US" dirty="0"/>
          </a:p>
          <a:p>
            <a:pPr marL="342900" indent="-170180">
              <a:spcBef>
                <a:spcPts val="544"/>
              </a:spcBef>
              <a:buClr>
                <a:schemeClr val="dk1"/>
              </a:buClr>
              <a:buSzPct val="1000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277792" y="983848"/>
            <a:ext cx="2882097" cy="4815068"/>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US" dirty="0"/>
              <a:t>SUBTITLES</a:t>
            </a:r>
          </a:p>
        </p:txBody>
      </p:sp>
      <p:sp>
        <p:nvSpPr>
          <p:cNvPr id="151" name="Google Shape;151;p24"/>
          <p:cNvSpPr txBox="1">
            <a:spLocks noGrp="1"/>
          </p:cNvSpPr>
          <p:nvPr>
            <p:ph type="body" idx="1"/>
          </p:nvPr>
        </p:nvSpPr>
        <p:spPr>
          <a:xfrm>
            <a:off x="3588152" y="1600201"/>
            <a:ext cx="7893934"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chemeClr val="dk1"/>
              </a:buClr>
              <a:buSzPts val="2800"/>
              <a:buChar char="•"/>
            </a:pPr>
            <a:r>
              <a:rPr lang="en-US" sz="2800" dirty="0"/>
              <a:t>Subtitle is given to indicate some specific features of the work, such as</a:t>
            </a:r>
            <a:endParaRPr dirty="0"/>
          </a:p>
          <a:p>
            <a:pPr marL="342900" indent="-165100">
              <a:spcBef>
                <a:spcPts val="560"/>
              </a:spcBef>
              <a:buClr>
                <a:schemeClr val="dk1"/>
              </a:buClr>
              <a:buSzPts val="2800"/>
              <a:buNone/>
            </a:pPr>
            <a:endParaRPr sz="2800" dirty="0"/>
          </a:p>
          <a:p>
            <a:pPr marL="914400" lvl="1" indent="-457200">
              <a:spcBef>
                <a:spcPts val="520"/>
              </a:spcBef>
              <a:spcAft>
                <a:spcPts val="0"/>
              </a:spcAft>
              <a:buClr>
                <a:schemeClr val="dk1"/>
              </a:buClr>
              <a:buSzPts val="2600"/>
            </a:pPr>
            <a:r>
              <a:rPr lang="en-US" sz="2600" dirty="0"/>
              <a:t>form of investigation e. g. experimental or theoretical study</a:t>
            </a:r>
            <a:endParaRPr dirty="0"/>
          </a:p>
          <a:p>
            <a:pPr marL="914400" lvl="1" indent="-457200">
              <a:spcBef>
                <a:spcPts val="520"/>
              </a:spcBef>
              <a:spcAft>
                <a:spcPts val="0"/>
              </a:spcAft>
              <a:buClr>
                <a:schemeClr val="dk1"/>
              </a:buClr>
              <a:buSzPts val="2600"/>
            </a:pPr>
            <a:r>
              <a:rPr lang="en-US" sz="2600" dirty="0"/>
              <a:t>main research methods used e. g. system dynamics simulation study or game theory application </a:t>
            </a:r>
            <a:endParaRPr dirty="0"/>
          </a:p>
          <a:p>
            <a:pPr marL="914400" lvl="1" indent="-457200">
              <a:spcBef>
                <a:spcPts val="520"/>
              </a:spcBef>
              <a:spcAft>
                <a:spcPts val="0"/>
              </a:spcAft>
              <a:buClr>
                <a:schemeClr val="dk1"/>
              </a:buClr>
              <a:buSzPts val="2600"/>
            </a:pPr>
            <a:r>
              <a:rPr lang="en-US" sz="2600" dirty="0"/>
              <a:t>place of investigation e. g. cyclone-stricken coastal zone of Odisha</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263047" y="1027134"/>
            <a:ext cx="3006245" cy="4784942"/>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US" dirty="0"/>
              <a:t>EDITING REDUNDANT WORDS</a:t>
            </a:r>
          </a:p>
        </p:txBody>
      </p:sp>
      <p:sp>
        <p:nvSpPr>
          <p:cNvPr id="127" name="Google Shape;127;p20"/>
          <p:cNvSpPr txBox="1">
            <a:spLocks noGrp="1"/>
          </p:cNvSpPr>
          <p:nvPr>
            <p:ph type="body" idx="1"/>
          </p:nvPr>
        </p:nvSpPr>
        <p:spPr>
          <a:xfrm>
            <a:off x="3599726" y="1453019"/>
            <a:ext cx="7949271" cy="4672208"/>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chemeClr val="dk1"/>
              </a:buClr>
              <a:buSzPct val="100000"/>
              <a:buChar char="•"/>
            </a:pPr>
            <a:r>
              <a:rPr lang="en-US" sz="2400" dirty="0"/>
              <a:t>Titles are commonly indexed and compiled in numerous reference works, so inclusion of unnecessary words confuses search results</a:t>
            </a:r>
            <a:endParaRPr sz="2400" dirty="0"/>
          </a:p>
          <a:p>
            <a:pPr marL="342900" indent="-342900">
              <a:spcBef>
                <a:spcPts val="544"/>
              </a:spcBef>
              <a:buClr>
                <a:schemeClr val="dk1"/>
              </a:buClr>
              <a:buSzPct val="100000"/>
              <a:buChar char="•"/>
            </a:pPr>
            <a:r>
              <a:rPr lang="en-US" sz="2400" dirty="0"/>
              <a:t>Avoid words that serve no useful purpose e. g.</a:t>
            </a:r>
            <a:endParaRPr sz="2400" dirty="0"/>
          </a:p>
          <a:p>
            <a:pPr marL="342900" indent="-342900">
              <a:spcBef>
                <a:spcPts val="544"/>
              </a:spcBef>
              <a:buClr>
                <a:schemeClr val="dk1"/>
              </a:buClr>
              <a:buSzPct val="100000"/>
              <a:buNone/>
            </a:pPr>
            <a:r>
              <a:rPr lang="en-US" sz="2400" dirty="0"/>
              <a:t>		An Investigation of . . .</a:t>
            </a:r>
            <a:endParaRPr sz="2400" dirty="0"/>
          </a:p>
          <a:p>
            <a:pPr marL="342900" indent="-342900">
              <a:spcBef>
                <a:spcPts val="544"/>
              </a:spcBef>
              <a:buClr>
                <a:srgbClr val="FF0000"/>
              </a:buClr>
              <a:buSzPct val="100000"/>
              <a:buNone/>
            </a:pPr>
            <a:r>
              <a:rPr lang="en-US" sz="2400" dirty="0"/>
              <a:t>		A Study of . . .</a:t>
            </a:r>
            <a:endParaRPr sz="2400" dirty="0"/>
          </a:p>
          <a:p>
            <a:pPr marL="342900" indent="-342900">
              <a:spcBef>
                <a:spcPts val="544"/>
              </a:spcBef>
              <a:buClr>
                <a:srgbClr val="FF0000"/>
              </a:buClr>
              <a:buSzPct val="100000"/>
              <a:buNone/>
            </a:pPr>
            <a:r>
              <a:rPr lang="en-US" sz="2400" dirty="0"/>
              <a:t>		A Theory of . . .</a:t>
            </a:r>
            <a:endParaRPr sz="2400" dirty="0"/>
          </a:p>
          <a:p>
            <a:pPr marL="342900" indent="-342900">
              <a:spcBef>
                <a:spcPts val="544"/>
              </a:spcBef>
              <a:buClr>
                <a:srgbClr val="FF0000"/>
              </a:buClr>
              <a:buSzPct val="100000"/>
              <a:buNone/>
            </a:pPr>
            <a:r>
              <a:rPr lang="en-US" sz="2400" dirty="0"/>
              <a:t>		Some . . .</a:t>
            </a:r>
            <a:endParaRPr sz="2400" dirty="0"/>
          </a:p>
          <a:p>
            <a:pPr marL="342900" indent="-342900">
              <a:spcBef>
                <a:spcPts val="544"/>
              </a:spcBef>
              <a:buClr>
                <a:srgbClr val="FF0000"/>
              </a:buClr>
              <a:buSzPct val="100000"/>
              <a:buNone/>
            </a:pPr>
            <a:r>
              <a:rPr lang="en-US" sz="2400" dirty="0"/>
              <a:t>		An Experimental Investigation of . . .</a:t>
            </a:r>
            <a:endParaRPr sz="2400" dirty="0"/>
          </a:p>
          <a:p>
            <a:pPr marL="342900" indent="-342900">
              <a:spcBef>
                <a:spcPts val="544"/>
              </a:spcBef>
              <a:buClr>
                <a:srgbClr val="FF0000"/>
              </a:buClr>
              <a:buSzPct val="100000"/>
              <a:buNone/>
            </a:pPr>
            <a:r>
              <a:rPr lang="en-US" sz="2400" dirty="0"/>
              <a:t>		Toward a  . . .</a:t>
            </a:r>
            <a:endParaRPr sz="2400" dirty="0"/>
          </a:p>
          <a:p>
            <a:pPr marL="342900" indent="-170180">
              <a:spcBef>
                <a:spcPts val="544"/>
              </a:spcBef>
              <a:buClr>
                <a:schemeClr val="dk1"/>
              </a:buClr>
              <a:buSzPct val="100000"/>
              <a:buNone/>
            </a:pPr>
            <a:endParaRP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FA4C7-5523-DA1F-7783-F004E77057B2}"/>
              </a:ext>
            </a:extLst>
          </p:cNvPr>
          <p:cNvSpPr>
            <a:spLocks noGrp="1"/>
          </p:cNvSpPr>
          <p:nvPr>
            <p:ph type="title"/>
          </p:nvPr>
        </p:nvSpPr>
        <p:spPr/>
        <p:txBody>
          <a:bodyPr/>
          <a:lstStyle/>
          <a:p>
            <a:pPr algn="ctr"/>
            <a:r>
              <a:rPr lang="en-IN" dirty="0"/>
              <a:t>TITLE EDITING</a:t>
            </a:r>
          </a:p>
        </p:txBody>
      </p:sp>
      <p:sp>
        <p:nvSpPr>
          <p:cNvPr id="3" name="Content Placeholder 2">
            <a:extLst>
              <a:ext uri="{FF2B5EF4-FFF2-40B4-BE49-F238E27FC236}">
                <a16:creationId xmlns:a16="http://schemas.microsoft.com/office/drawing/2014/main" id="{19DD662D-0315-D80E-2804-358BE73BE065}"/>
              </a:ext>
            </a:extLst>
          </p:cNvPr>
          <p:cNvSpPr>
            <a:spLocks noGrp="1"/>
          </p:cNvSpPr>
          <p:nvPr>
            <p:ph sz="half" idx="1"/>
          </p:nvPr>
        </p:nvSpPr>
        <p:spPr/>
        <p:txBody>
          <a:bodyPr>
            <a:normAutofit/>
          </a:bodyPr>
          <a:lstStyle/>
          <a:p>
            <a:pPr marL="0" indent="0">
              <a:buNone/>
            </a:pPr>
            <a:r>
              <a:rPr lang="en-US" sz="2800" b="1" dirty="0"/>
              <a:t>Pilot Oven Testing – An Experience at Vizag Steel</a:t>
            </a:r>
          </a:p>
          <a:p>
            <a:pPr marL="342900" indent="-342900">
              <a:spcBef>
                <a:spcPts val="592"/>
              </a:spcBef>
              <a:buClr>
                <a:schemeClr val="dk1"/>
              </a:buClr>
              <a:buSzPct val="100000"/>
              <a:buFont typeface="Wingdings 2" pitchFamily="18" charset="2"/>
              <a:buChar char="•"/>
            </a:pPr>
            <a:r>
              <a:rPr lang="en-US" sz="2800" dirty="0"/>
              <a:t>Appropriate title, but colon is better substitute for dash</a:t>
            </a:r>
          </a:p>
          <a:p>
            <a:pPr marL="0" indent="0">
              <a:spcBef>
                <a:spcPts val="592"/>
              </a:spcBef>
              <a:buClr>
                <a:schemeClr val="dk1"/>
              </a:buClr>
              <a:buSzPct val="100000"/>
              <a:buNone/>
            </a:pPr>
            <a:r>
              <a:rPr lang="en-US" sz="2800" b="1" dirty="0"/>
              <a:t>EDITED:</a:t>
            </a:r>
          </a:p>
          <a:p>
            <a:pPr marL="0" indent="0">
              <a:spcBef>
                <a:spcPts val="592"/>
              </a:spcBef>
              <a:buClr>
                <a:schemeClr val="dk1"/>
              </a:buClr>
              <a:buSzPct val="100000"/>
              <a:buNone/>
            </a:pPr>
            <a:r>
              <a:rPr lang="en-US" sz="2800" b="1" dirty="0"/>
              <a:t>Pilot Oven Testing: An Experience at Vizag Steel</a:t>
            </a:r>
            <a:endParaRPr lang="en-IN" sz="2800" dirty="0"/>
          </a:p>
        </p:txBody>
      </p:sp>
      <p:sp>
        <p:nvSpPr>
          <p:cNvPr id="4" name="Content Placeholder 3">
            <a:extLst>
              <a:ext uri="{FF2B5EF4-FFF2-40B4-BE49-F238E27FC236}">
                <a16:creationId xmlns:a16="http://schemas.microsoft.com/office/drawing/2014/main" id="{3E65617B-D0B9-730C-D8F3-BF2EC465CF7F}"/>
              </a:ext>
            </a:extLst>
          </p:cNvPr>
          <p:cNvSpPr>
            <a:spLocks noGrp="1"/>
          </p:cNvSpPr>
          <p:nvPr>
            <p:ph sz="half" idx="2"/>
          </p:nvPr>
        </p:nvSpPr>
        <p:spPr/>
        <p:txBody>
          <a:bodyPr>
            <a:normAutofit/>
          </a:bodyPr>
          <a:lstStyle/>
          <a:p>
            <a:pPr marL="342900" indent="-342900">
              <a:spcBef>
                <a:spcPts val="592"/>
              </a:spcBef>
              <a:buClr>
                <a:schemeClr val="dk1"/>
              </a:buClr>
              <a:buSzPct val="100000"/>
              <a:buNone/>
            </a:pPr>
            <a:r>
              <a:rPr lang="en-US" sz="2800" b="1" dirty="0"/>
              <a:t>Study on Factors Affecting the Coke Size Fractions</a:t>
            </a:r>
          </a:p>
          <a:p>
            <a:pPr marL="342900" indent="-342900">
              <a:spcBef>
                <a:spcPts val="592"/>
              </a:spcBef>
              <a:buClr>
                <a:schemeClr val="dk1"/>
              </a:buClr>
              <a:buSzPct val="100000"/>
              <a:buChar char="•"/>
            </a:pPr>
            <a:r>
              <a:rPr lang="en-US" sz="2800" dirty="0"/>
              <a:t>First two words are redundant</a:t>
            </a:r>
          </a:p>
          <a:p>
            <a:pPr marL="0" indent="0">
              <a:buNone/>
            </a:pPr>
            <a:r>
              <a:rPr lang="en-US" sz="2800" b="1" dirty="0"/>
              <a:t>EDITED:</a:t>
            </a:r>
          </a:p>
          <a:p>
            <a:pPr marL="0" indent="0">
              <a:buNone/>
            </a:pPr>
            <a:r>
              <a:rPr lang="en-US" sz="2800" b="1" dirty="0"/>
              <a:t>Factors Affecting the Coke Size Fractions</a:t>
            </a:r>
          </a:p>
        </p:txBody>
      </p:sp>
    </p:spTree>
    <p:extLst>
      <p:ext uri="{BB962C8B-B14F-4D97-AF65-F5344CB8AC3E}">
        <p14:creationId xmlns:p14="http://schemas.microsoft.com/office/powerpoint/2010/main" val="1078373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4DDEB-39F4-9131-3E35-11527115BD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2FE6A6-FE15-7FEB-D063-E57B2470D996}"/>
              </a:ext>
            </a:extLst>
          </p:cNvPr>
          <p:cNvSpPr>
            <a:spLocks noGrp="1"/>
          </p:cNvSpPr>
          <p:nvPr>
            <p:ph type="title"/>
          </p:nvPr>
        </p:nvSpPr>
        <p:spPr/>
        <p:txBody>
          <a:bodyPr/>
          <a:lstStyle/>
          <a:p>
            <a:pPr algn="ctr"/>
            <a:r>
              <a:rPr lang="en-IN" dirty="0"/>
              <a:t>TITLE EDITING</a:t>
            </a:r>
          </a:p>
        </p:txBody>
      </p:sp>
      <p:sp>
        <p:nvSpPr>
          <p:cNvPr id="3" name="Content Placeholder 2">
            <a:extLst>
              <a:ext uri="{FF2B5EF4-FFF2-40B4-BE49-F238E27FC236}">
                <a16:creationId xmlns:a16="http://schemas.microsoft.com/office/drawing/2014/main" id="{5CCBF89E-38D4-211C-1726-0F36FFD8F8B7}"/>
              </a:ext>
            </a:extLst>
          </p:cNvPr>
          <p:cNvSpPr>
            <a:spLocks noGrp="1"/>
          </p:cNvSpPr>
          <p:nvPr>
            <p:ph sz="half" idx="1"/>
          </p:nvPr>
        </p:nvSpPr>
        <p:spPr/>
        <p:txBody>
          <a:bodyPr>
            <a:noAutofit/>
          </a:bodyPr>
          <a:lstStyle/>
          <a:p>
            <a:pPr marL="342900" indent="-342900">
              <a:spcBef>
                <a:spcPts val="0"/>
              </a:spcBef>
              <a:buClr>
                <a:schemeClr val="dk1"/>
              </a:buClr>
              <a:buSzPct val="100000"/>
              <a:buNone/>
            </a:pPr>
            <a:r>
              <a:rPr lang="en-US" sz="2400" b="1" dirty="0"/>
              <a:t>Petrography: An Effective Tool for Coal Blend Selection</a:t>
            </a:r>
          </a:p>
          <a:p>
            <a:pPr marL="342900" indent="-342900">
              <a:spcBef>
                <a:spcPts val="544"/>
              </a:spcBef>
              <a:buClr>
                <a:schemeClr val="dk1"/>
              </a:buClr>
              <a:buSzPct val="100000"/>
              <a:buChar char="•"/>
            </a:pPr>
            <a:r>
              <a:rPr lang="en-US" sz="2400" dirty="0"/>
              <a:t>Title sounds like review paper</a:t>
            </a:r>
          </a:p>
          <a:p>
            <a:pPr marL="342900" indent="-342900">
              <a:spcBef>
                <a:spcPts val="544"/>
              </a:spcBef>
              <a:buClr>
                <a:schemeClr val="dk1"/>
              </a:buClr>
              <a:buSzPct val="100000"/>
              <a:buChar char="•"/>
            </a:pPr>
            <a:r>
              <a:rPr lang="en-US" sz="2400" dirty="0"/>
              <a:t>In reality, paper introduces reader to Petrography, but mainly focuses on how petrography has been, and can be, used at Vizag Steel</a:t>
            </a:r>
          </a:p>
          <a:p>
            <a:pPr marL="342900" indent="-342900">
              <a:spcBef>
                <a:spcPts val="544"/>
              </a:spcBef>
              <a:buClr>
                <a:schemeClr val="dk1"/>
              </a:buClr>
              <a:buSzPct val="100000"/>
              <a:buNone/>
            </a:pPr>
            <a:r>
              <a:rPr lang="en-US" sz="2400" b="1" dirty="0"/>
              <a:t>EDITED:</a:t>
            </a:r>
          </a:p>
          <a:p>
            <a:pPr marL="342900" indent="-342900">
              <a:spcBef>
                <a:spcPts val="544"/>
              </a:spcBef>
              <a:buClr>
                <a:schemeClr val="dk1"/>
              </a:buClr>
              <a:buSzPct val="100000"/>
              <a:buNone/>
            </a:pPr>
            <a:r>
              <a:rPr lang="en-US" sz="2400" b="1" dirty="0"/>
              <a:t>Using Petrography at Vizag Steel for Coal Blend Selection: Initial Results</a:t>
            </a:r>
          </a:p>
        </p:txBody>
      </p:sp>
      <p:sp>
        <p:nvSpPr>
          <p:cNvPr id="4" name="Content Placeholder 3">
            <a:extLst>
              <a:ext uri="{FF2B5EF4-FFF2-40B4-BE49-F238E27FC236}">
                <a16:creationId xmlns:a16="http://schemas.microsoft.com/office/drawing/2014/main" id="{89E8A51D-7B6D-ACDA-E6A5-AE30DC00CB2F}"/>
              </a:ext>
            </a:extLst>
          </p:cNvPr>
          <p:cNvSpPr>
            <a:spLocks noGrp="1"/>
          </p:cNvSpPr>
          <p:nvPr>
            <p:ph sz="half" idx="2"/>
          </p:nvPr>
        </p:nvSpPr>
        <p:spPr/>
        <p:txBody>
          <a:bodyPr>
            <a:noAutofit/>
          </a:bodyPr>
          <a:lstStyle/>
          <a:p>
            <a:pPr marL="342900" indent="-342900">
              <a:spcBef>
                <a:spcPts val="0"/>
              </a:spcBef>
              <a:buClr>
                <a:schemeClr val="dk1"/>
              </a:buClr>
              <a:buSzPts val="3200"/>
              <a:buNone/>
            </a:pPr>
            <a:r>
              <a:rPr lang="en-US" sz="2400" b="1" dirty="0"/>
              <a:t>A Critical Study on the Influence of Process Parameters on Refractory Performance in Steel Melt Shop</a:t>
            </a:r>
          </a:p>
          <a:p>
            <a:pPr marL="342900" indent="-342900">
              <a:spcBef>
                <a:spcPts val="640"/>
              </a:spcBef>
              <a:buClr>
                <a:schemeClr val="dk1"/>
              </a:buClr>
              <a:buSzPts val="3200"/>
              <a:buChar char="•"/>
            </a:pPr>
            <a:r>
              <a:rPr lang="en-US" sz="2400" dirty="0"/>
              <a:t>First five words are redundant</a:t>
            </a:r>
          </a:p>
          <a:p>
            <a:pPr marL="0" indent="0">
              <a:spcBef>
                <a:spcPts val="640"/>
              </a:spcBef>
              <a:buClr>
                <a:schemeClr val="dk1"/>
              </a:buClr>
              <a:buSzPts val="3200"/>
              <a:buNone/>
            </a:pPr>
            <a:r>
              <a:rPr lang="en-US" sz="2400" b="1" dirty="0"/>
              <a:t>EDITED:</a:t>
            </a:r>
          </a:p>
          <a:p>
            <a:pPr marL="0" indent="0">
              <a:spcBef>
                <a:spcPts val="640"/>
              </a:spcBef>
              <a:buClr>
                <a:schemeClr val="dk1"/>
              </a:buClr>
              <a:buSzPts val="3200"/>
              <a:buNone/>
            </a:pPr>
            <a:r>
              <a:rPr lang="en-US" sz="2400" b="1" dirty="0"/>
              <a:t>Influence of Process Parameters on Refractory Performance in Steel Melt Shop</a:t>
            </a:r>
            <a:endParaRPr lang="en-US" sz="2400" dirty="0"/>
          </a:p>
        </p:txBody>
      </p:sp>
    </p:spTree>
    <p:extLst>
      <p:ext uri="{BB962C8B-B14F-4D97-AF65-F5344CB8AC3E}">
        <p14:creationId xmlns:p14="http://schemas.microsoft.com/office/powerpoint/2010/main" val="180559371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TM03457475[[fn=Frame]]</Template>
  <TotalTime>92</TotalTime>
  <Words>1508</Words>
  <Application>Microsoft Office PowerPoint</Application>
  <PresentationFormat>Widescreen</PresentationFormat>
  <Paragraphs>153</Paragraphs>
  <Slides>20</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Candara</vt:lpstr>
      <vt:lpstr>Corbel</vt:lpstr>
      <vt:lpstr>Maiandra GD</vt:lpstr>
      <vt:lpstr>Wingdings 2</vt:lpstr>
      <vt:lpstr>Frame</vt:lpstr>
      <vt:lpstr>STRUCTURE OF SCIENTIFIC DOCUMENTS</vt:lpstr>
      <vt:lpstr>PURPOSE  OF TITLE</vt:lpstr>
      <vt:lpstr>STRATEGY  TO DECIDE ON TITLE</vt:lpstr>
      <vt:lpstr>TYPES OF TITLE  NOUN PHRASE, STATEMENT TITLE, QUESTION TITLE</vt:lpstr>
      <vt:lpstr>TITLE GUIDELINES</vt:lpstr>
      <vt:lpstr>SUBTITLES</vt:lpstr>
      <vt:lpstr>EDITING REDUNDANT WORDS</vt:lpstr>
      <vt:lpstr>TITLE EDITING</vt:lpstr>
      <vt:lpstr>TITLE EDITING</vt:lpstr>
      <vt:lpstr>ABSTRACT</vt:lpstr>
      <vt:lpstr>TYPES &amp; FORMS OF ABSTRACT</vt:lpstr>
      <vt:lpstr>PowerPoint Presentation</vt:lpstr>
      <vt:lpstr>PowerPoint Presentation</vt:lpstr>
      <vt:lpstr>PowerPoint Presentation</vt:lpstr>
      <vt:lpstr>QUESTIONS AN ABSTRACT ANSWERS</vt:lpstr>
      <vt:lpstr>GUIDELINES </vt:lpstr>
      <vt:lpstr> Reverse Outlining  Approach to Preparing an Abstract </vt:lpstr>
      <vt:lpstr>PowerPoint Presentation</vt:lpstr>
      <vt:lpstr>KEYWORDS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 OF SCIENTIFIC DOCUMENTS</dc:title>
  <dc:creator>105076</dc:creator>
  <cp:lastModifiedBy>105076</cp:lastModifiedBy>
  <cp:revision>7</cp:revision>
  <dcterms:modified xsi:type="dcterms:W3CDTF">2024-03-02T04:52:43Z</dcterms:modified>
</cp:coreProperties>
</file>