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12"/>
  </p:notesMasterIdLst>
  <p:sldIdLst>
    <p:sldId id="256" r:id="rId2"/>
    <p:sldId id="257" r:id="rId3"/>
    <p:sldId id="267" r:id="rId4"/>
    <p:sldId id="272" r:id="rId5"/>
    <p:sldId id="273" r:id="rId6"/>
    <p:sldId id="276" r:id="rId7"/>
    <p:sldId id="275" r:id="rId8"/>
    <p:sldId id="274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F918FC51-D37B-CDFD-C8F2-24EA7C31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BFA5042-1691-547C-4272-4D17A9550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351CF7D-EABB-E489-4A91-0B97D322F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80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885847A-85CA-BE63-16FD-DAC098861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A9EA45D-4C80-69F5-85BB-07E27FA84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F571784F-F4BA-0D2D-C669-BD4E7EDF6F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32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7C50CA6A-E0B0-9068-7E75-74EFB236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2F30B13-48C5-6AF4-A919-C42722E5E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A8088F21-5E34-FAB9-ABF3-BA16B222F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0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02C14464-D934-F7EF-8935-352855D9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11E2ECFB-F98B-879E-D459-3A5EB7D38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775957E1-564E-6796-692E-31002E3F7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E2F29E5-CBD5-9AE9-16AD-0EA95CAA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D30388A-B5DB-D5E5-B1C7-19034DA9A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3E44809D-F955-B182-94D2-CDD16BDDF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22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7EA084CE-2FA7-9035-4E75-8CD5EA83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0FB450D2-A126-1EE2-611E-C294A3ED3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CF209BBD-C379-115B-AF2E-5F45FEDED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5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1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80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48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/>
              <a:t>ACKNOWLEDGEMENTS &amp; CONFLICT OF INTEREST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92182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PREFERRED SEQUENCE OF ACKNOWLEDGEMENTS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4011167" y="1220406"/>
            <a:ext cx="6746479" cy="482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Intellectual contributions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Technical support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Provision of materials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Helpful discussions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Revisions and preparations of the manuscript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Funds, grants, fellowships, or financial contributions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122-C386-37D3-28D2-910519DE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TO ACKNOWLEDGE </a:t>
            </a:r>
            <a:br>
              <a:rPr lang="en-IN" sz="2800" dirty="0"/>
            </a:br>
            <a:r>
              <a:rPr lang="en-IN" sz="2800" dirty="0"/>
              <a:t>OR </a:t>
            </a:r>
            <a:br>
              <a:rPr lang="en-IN" sz="2800" dirty="0"/>
            </a:br>
            <a:r>
              <a:rPr lang="en-IN" sz="2800" dirty="0"/>
              <a:t>NOT TO ACKNOWLEDGE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DB3A2-ABDB-D950-54B1-398B896A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168" y="740780"/>
            <a:ext cx="3331464" cy="8131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/>
              <a:t>TO ACKNOWLEDGE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D43F-6C60-7E2A-9A49-F4DDA55E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736203"/>
            <a:ext cx="3474720" cy="4381017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Individuals who shared ideas and information, gave advice, and edited your work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Organizations and individuals who provided grants, materials, data, or free technical assistance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B1176-16DA-6C27-67D6-51CE79B7E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40780"/>
            <a:ext cx="3571026" cy="8131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/>
              <a:t>NOT TO ACKNOWLEDGE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4211A-B514-D17E-12FA-3C857646D7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Individuals who got payment for work they did for you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Those who helped you as part of their day-to-day duty</a:t>
            </a:r>
          </a:p>
        </p:txBody>
      </p:sp>
    </p:spTree>
    <p:extLst>
      <p:ext uri="{BB962C8B-B14F-4D97-AF65-F5344CB8AC3E}">
        <p14:creationId xmlns:p14="http://schemas.microsoft.com/office/powerpoint/2010/main" val="37880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34AD48C9-A70E-D97A-527B-7823BA9D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A973B8CB-5D8C-B285-99EB-1852A59DE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PERMISSION FOR  ACKNOWLEDGEMENTS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4C7C75A7-BBE8-2599-7E65-D86225631A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6784" y="2109216"/>
            <a:ext cx="5669280" cy="273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If you want to acknowledge individuals by name, you should ask their permission for the same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You should also ask the individual to approve exact language of the acknowledgement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76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8D1F9513-12FA-7BA1-7C12-DD55D36B5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299E5677-6820-A60E-CF60-7421B7B964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CONFLICT OF INTEREST STATEMENT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DBE312E1-2D18-9339-FD83-9822FC5240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57600" y="987552"/>
            <a:ext cx="7936992" cy="534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Also known as Competing Interest Statement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Arises if author’s judgment, action and interpretation is affected due to (</a:t>
            </a:r>
            <a:r>
              <a:rPr lang="en-US" sz="2400" dirty="0" err="1"/>
              <a:t>i</a:t>
            </a:r>
            <a:r>
              <a:rPr lang="en-US" sz="2400" dirty="0"/>
              <a:t>) financial and other gains or (ii) work commitments or (iii) due to personal relationships and affiliations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Greater the personal gain of the author, more serious the conflict of interest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Disclosure helps to avoid future negative feedback, embarrassment, rejection of a publication, or monetary punishments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May appear as last sentence, or last paragraph in Acknowledgements, or separate section, or separate conflict of interest letter signed by all authors</a:t>
            </a: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60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C04F9E3D-556B-AE06-7579-738EF5FC1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ACEDDEFA-A490-64BC-55B2-E461A6A35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FINANCIAL CONFLICT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113D3A9A-354C-49C8-F3AE-7908B4B729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23488" y="524256"/>
            <a:ext cx="8253984" cy="576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dirty="0"/>
              <a:t>Sabotage or delay competitor’s work to patent own work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dirty="0"/>
              <a:t>Deliberately over- or under-emphasize research findings or indulge in research misconduct</a:t>
            </a:r>
          </a:p>
          <a:p>
            <a:pPr marL="514350" lvl="0" indent="-51435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400" dirty="0"/>
              <a:t>Indulge in research misconduct if commercial success/ failure depends on key publication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dirty="0"/>
              <a:t>Falsifying results for reasons e. g. private sponsor may withdraw project support if ‘</a:t>
            </a:r>
            <a:r>
              <a:rPr lang="en-US" sz="2400" dirty="0" err="1"/>
              <a:t>favourable</a:t>
            </a:r>
            <a:r>
              <a:rPr lang="en-US" sz="2400" dirty="0"/>
              <a:t>’ results are not provided, prompting researcher to falsify results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 dirty="0"/>
              <a:t>Disclosure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400" dirty="0"/>
              <a:t>Report significant conflicts before research is undertaken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400" dirty="0"/>
              <a:t>Manage, reduce, and eliminate significant financial conflicts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400" dirty="0"/>
              <a:t>Provide subsequent information on how conflicts were handled</a:t>
            </a:r>
          </a:p>
        </p:txBody>
      </p:sp>
    </p:spTree>
    <p:extLst>
      <p:ext uri="{BB962C8B-B14F-4D97-AF65-F5344CB8AC3E}">
        <p14:creationId xmlns:p14="http://schemas.microsoft.com/office/powerpoint/2010/main" val="285917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F8A9F934-74E9-0FCB-161D-AE8E2E8F5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D04D4C32-3DFD-0B0B-E598-0959F180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20406"/>
            <a:ext cx="339138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WORK COMMITMENT CONFLICT</a:t>
            </a:r>
            <a:endParaRPr sz="3200"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552C3565-9976-6D70-01DE-7CEA034837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38016" y="755904"/>
            <a:ext cx="7546848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Working on one or more funded projects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Preparing new project proposal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Teaching and guiding students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Attending meetings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Serving as a peer reviewer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Sitting on advisory boards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Working as a paid consultants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Representing outside entities (research results commercialized for use by primary employer)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 dirty="0"/>
              <a:t>Disclosure</a:t>
            </a:r>
            <a:r>
              <a:rPr lang="en-US" sz="2400" dirty="0"/>
              <a:t>: Should not inappropriately use institute facilities to advance private interests</a:t>
            </a:r>
          </a:p>
        </p:txBody>
      </p:sp>
    </p:spTree>
    <p:extLst>
      <p:ext uri="{BB962C8B-B14F-4D97-AF65-F5344CB8AC3E}">
        <p14:creationId xmlns:p14="http://schemas.microsoft.com/office/powerpoint/2010/main" val="17476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1254A46-4FB5-C57F-9B5C-24BC8D88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1E937E80-904E-D63C-F93A-CE5528242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PERSONAL/ INTELLECTUAL CONFLICT</a:t>
            </a:r>
            <a:endParaRPr sz="3200"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026D4363-0EFB-4EEF-47AC-91FE2C9B41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6784" y="1804416"/>
            <a:ext cx="6449568" cy="421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Reaching conclusions based solely on personal opinion or affiliation rather than on scientific evidence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Researchers should not serve as reviewers for grants and publications submitted by close colleagues and students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45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158CC6D-9AF4-287C-05EB-0F9DC4EA0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>
            <a:extLst>
              <a:ext uri="{FF2B5EF4-FFF2-40B4-BE49-F238E27FC236}">
                <a16:creationId xmlns:a16="http://schemas.microsoft.com/office/drawing/2014/main" id="{336CACF1-32A8-CC91-6B05-5BC828F01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25" y="1220406"/>
            <a:ext cx="2926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EXAMPLE OF  CONFLICT STATEMENT</a:t>
            </a:r>
            <a:endParaRPr dirty="0"/>
          </a:p>
        </p:txBody>
      </p:sp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E8BA2E0C-8999-982F-1D70-791336C563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560" y="792480"/>
            <a:ext cx="7754112" cy="523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authors declare no competing financial interests.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There exists no potential conflict of interest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first author serves as a consultant to ABC company and the second author had earlier worked at the XYZ hospital.  We report no other conflict of interest relevant to this article.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grant (No. XXX) has been awarded to the first author by RS for conducting this study.  No other author has any other financial link with RS.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MN university owns a patent (No. YYY) which uses the approach outlined in this article and which has been licensed to GH.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authors have nothing to disclose.</a:t>
            </a:r>
          </a:p>
        </p:txBody>
      </p:sp>
    </p:spTree>
    <p:extLst>
      <p:ext uri="{BB962C8B-B14F-4D97-AF65-F5344CB8AC3E}">
        <p14:creationId xmlns:p14="http://schemas.microsoft.com/office/powerpoint/2010/main" val="22049655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</TotalTime>
  <Words>543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PREFERRED SEQUENCE OF ACKNOWLEDGEMENTS</vt:lpstr>
      <vt:lpstr>TO ACKNOWLEDGE  OR  NOT TO ACKNOWLEDGE</vt:lpstr>
      <vt:lpstr>PERMISSION FOR  ACKNOWLEDGEMENTS</vt:lpstr>
      <vt:lpstr>CONFLICT OF INTEREST STATEMENT</vt:lpstr>
      <vt:lpstr>FINANCIAL CONFLICT</vt:lpstr>
      <vt:lpstr>WORK COMMITMENT CONFLICT</vt:lpstr>
      <vt:lpstr>PERSONAL/ INTELLECTUAL CONFLICT</vt:lpstr>
      <vt:lpstr>EXAMPLE OF  CONFLICT STATEMENT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4</cp:revision>
  <dcterms:modified xsi:type="dcterms:W3CDTF">2024-03-02T04:53:48Z</dcterms:modified>
</cp:coreProperties>
</file>