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24"/>
  </p:notesMasterIdLst>
  <p:sldIdLst>
    <p:sldId id="256" r:id="rId2"/>
    <p:sldId id="273" r:id="rId3"/>
    <p:sldId id="258" r:id="rId4"/>
    <p:sldId id="259" r:id="rId5"/>
    <p:sldId id="260" r:id="rId6"/>
    <p:sldId id="276" r:id="rId7"/>
    <p:sldId id="278" r:id="rId8"/>
    <p:sldId id="280" r:id="rId9"/>
    <p:sldId id="281" r:id="rId10"/>
    <p:sldId id="282" r:id="rId11"/>
    <p:sldId id="283" r:id="rId12"/>
    <p:sldId id="292" r:id="rId13"/>
    <p:sldId id="293" r:id="rId14"/>
    <p:sldId id="294" r:id="rId15"/>
    <p:sldId id="295" r:id="rId16"/>
    <p:sldId id="285" r:id="rId17"/>
    <p:sldId id="290" r:id="rId18"/>
    <p:sldId id="302" r:id="rId19"/>
    <p:sldId id="297" r:id="rId20"/>
    <p:sldId id="298" r:id="rId21"/>
    <p:sldId id="30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8B0A7B30-5A14-B909-A1FD-251F3274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>
            <a:extLst>
              <a:ext uri="{FF2B5EF4-FFF2-40B4-BE49-F238E27FC236}">
                <a16:creationId xmlns:a16="http://schemas.microsoft.com/office/drawing/2014/main" id="{46ABB6AD-1A49-BC10-3E68-2C443B833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:notes">
            <a:extLst>
              <a:ext uri="{FF2B5EF4-FFF2-40B4-BE49-F238E27FC236}">
                <a16:creationId xmlns:a16="http://schemas.microsoft.com/office/drawing/2014/main" id="{34B26BE1-BC4B-E14B-C2F6-DE4259F37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095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LITERATURE REVIEW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92182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335666" y="1030147"/>
            <a:ext cx="2847372" cy="47803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ACADEMIC DATABASES AND SEARCH ENGINES</a:t>
            </a:r>
            <a:endParaRPr lang="en-US" dirty="0"/>
          </a:p>
        </p:txBody>
      </p:sp>
      <p:sp>
        <p:nvSpPr>
          <p:cNvPr id="209" name="Google Shape;209;p31"/>
          <p:cNvSpPr txBox="1"/>
          <p:nvPr/>
        </p:nvSpPr>
        <p:spPr>
          <a:xfrm>
            <a:off x="1524000" y="-1559549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31"/>
          <p:cNvGraphicFramePr/>
          <p:nvPr>
            <p:extLst>
              <p:ext uri="{D42A27DB-BD31-4B8C-83A1-F6EECF244321}">
                <p14:modId xmlns:p14="http://schemas.microsoft.com/office/powerpoint/2010/main" val="1750880655"/>
              </p:ext>
            </p:extLst>
          </p:nvPr>
        </p:nvGraphicFramePr>
        <p:xfrm>
          <a:off x="3634449" y="810227"/>
          <a:ext cx="8032831" cy="52086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E-RESOURCE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DOMAIN AREA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Crossref</a:t>
                      </a:r>
                      <a:endParaRPr sz="1800" b="1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DOI Registration Office of International DOI Foundation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3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Google Scholar</a:t>
                      </a:r>
                      <a:endParaRPr sz="1800" b="1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Biggest academic database and search engine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6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Mendeley</a:t>
                      </a:r>
                      <a:endParaRPr sz="1800" b="1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Crowdsourced database of research documents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7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ORCID</a:t>
                      </a:r>
                      <a:endParaRPr sz="1800" b="1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Open and independent registry for contributor identification in research and academic publishing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7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PubMed</a:t>
                      </a:r>
                      <a:endParaRPr sz="1800" b="1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Primarily references and abstracts database on life sciences and biomedical topics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8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ResearchGate</a:t>
                      </a:r>
                      <a:endParaRPr sz="1800" b="1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Commercial social networking site for scientists and researchers 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55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Science Citation Index</a:t>
                      </a:r>
                      <a:endParaRPr sz="1800" b="1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Part of Web of Science</a:t>
                      </a:r>
                      <a:endParaRPr sz="1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1524000" y="7954338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324092" y="1076445"/>
            <a:ext cx="2870522" cy="47571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PORTAL FACILITIES</a:t>
            </a:r>
            <a:endParaRPr lang="en-US" dirty="0"/>
          </a:p>
        </p:txBody>
      </p:sp>
      <p:sp>
        <p:nvSpPr>
          <p:cNvPr id="217" name="Google Shape;217;p32"/>
          <p:cNvSpPr txBox="1"/>
          <p:nvPr/>
        </p:nvSpPr>
        <p:spPr>
          <a:xfrm>
            <a:off x="1524000" y="2575888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32"/>
          <p:cNvGraphicFramePr/>
          <p:nvPr>
            <p:extLst>
              <p:ext uri="{D42A27DB-BD31-4B8C-83A1-F6EECF244321}">
                <p14:modId xmlns:p14="http://schemas.microsoft.com/office/powerpoint/2010/main" val="1963943773"/>
              </p:ext>
            </p:extLst>
          </p:nvPr>
        </p:nvGraphicFramePr>
        <p:xfrm>
          <a:off x="3715473" y="1736204"/>
          <a:ext cx="7824485" cy="37501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44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JCCC</a:t>
                      </a:r>
                      <a:endParaRPr sz="28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Database of subscribed journals at all IITs, IISc, and IIMs</a:t>
                      </a:r>
                      <a:endParaRPr sz="2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7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JGATE</a:t>
                      </a:r>
                      <a:endParaRPr sz="2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E-Journal Portal, Search engine for open access journals on internet (both abstracts and full text)</a:t>
                      </a:r>
                      <a:endParaRPr sz="28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300942" y="1030147"/>
            <a:ext cx="2928395" cy="47803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TYPES OF LITERATURE REVIEW</a:t>
            </a:r>
            <a:endParaRPr lang="en-US"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1"/>
          </p:nvPr>
        </p:nvSpPr>
        <p:spPr>
          <a:xfrm>
            <a:off x="3727047" y="1600200"/>
            <a:ext cx="7836061" cy="37820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Three ways of </a:t>
            </a:r>
            <a:r>
              <a:rPr lang="en-US" sz="2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organising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literature review: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(1) Chronological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(2) Thematic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(3) Methodological  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0" y="1053295"/>
            <a:ext cx="3622876" cy="48150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CHRONOLOGICAL LITERATURE REVIEW</a:t>
            </a:r>
            <a:endParaRPr lang="en-US" sz="3200"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3750196" y="1600200"/>
            <a:ext cx="7870786" cy="4025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Divide years of publications into periods e. g. decades or 10-year durations</a:t>
            </a: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Highlight specific contributions made during each period with regard to issues addressed, research methods adopted, results obtained, and conclusions drawn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254644" y="1076446"/>
            <a:ext cx="2974694" cy="46530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THEMATIC LITERATURE REVIEW</a:t>
            </a:r>
            <a:endParaRPr lang="en-US" dirty="0"/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3634450" y="1076446"/>
            <a:ext cx="8032831" cy="502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600" dirty="0">
                <a:ea typeface="Calibri"/>
                <a:cs typeface="Calibri"/>
                <a:sym typeface="Calibri"/>
              </a:rPr>
              <a:t>For each theme, present in a summary form: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600" dirty="0">
                <a:ea typeface="Calibri"/>
                <a:cs typeface="Calibri"/>
                <a:sym typeface="Calibri"/>
              </a:rPr>
              <a:t>	(</a:t>
            </a:r>
            <a:r>
              <a:rPr lang="en-US" sz="2600" dirty="0" err="1">
                <a:ea typeface="Calibri"/>
                <a:cs typeface="Calibri"/>
                <a:sym typeface="Calibri"/>
              </a:rPr>
              <a:t>i</a:t>
            </a:r>
            <a:r>
              <a:rPr lang="en-US" sz="2600" dirty="0">
                <a:ea typeface="Calibri"/>
                <a:cs typeface="Calibri"/>
                <a:sym typeface="Calibri"/>
              </a:rPr>
              <a:t>) dominant viewpoints of authors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600" dirty="0">
                <a:ea typeface="Calibri"/>
                <a:cs typeface="Calibri"/>
                <a:sym typeface="Calibri"/>
              </a:rPr>
              <a:t>	(ii) sequence of developments in thematic context 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600" dirty="0">
                <a:ea typeface="Calibri"/>
                <a:cs typeface="Calibri"/>
                <a:sym typeface="Calibri"/>
              </a:rPr>
              <a:t>  	(iii) debates and controversies generated by the work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600" dirty="0">
                <a:ea typeface="Calibri"/>
                <a:cs typeface="Calibri"/>
                <a:sym typeface="Calibri"/>
              </a:rPr>
              <a:t>	(iv) independent critical analysis of the work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600" dirty="0">
                <a:ea typeface="Calibri"/>
                <a:cs typeface="Calibri"/>
                <a:sym typeface="Calibri"/>
              </a:rPr>
              <a:t>Give independent judgment on each of these aspects and bring out scope for future work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600" dirty="0">
                <a:ea typeface="Calibri"/>
                <a:cs typeface="Calibri"/>
                <a:sym typeface="Calibri"/>
              </a:rPr>
              <a:t>If possible, frame a set of hypotheses and raise research questions that need further inquiry to bridge research gap</a:t>
            </a:r>
            <a:endParaRPr sz="2600" dirty="0"/>
          </a:p>
          <a:p>
            <a:pPr marL="342900" indent="-34290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600" dirty="0">
                <a:ea typeface="Calibri"/>
                <a:cs typeface="Calibri"/>
                <a:sym typeface="Calibri"/>
              </a:rPr>
              <a:t>Highlight new issues unaddressed in past but have become significant in present context</a:t>
            </a:r>
            <a:endParaRPr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-1" y="972273"/>
            <a:ext cx="3912243" cy="48034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METHODOLOGICAL LITERATURE REVIEW</a:t>
            </a:r>
            <a:endParaRPr lang="en-US" sz="3200" dirty="0"/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4305783" y="2002420"/>
            <a:ext cx="6771190" cy="3646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Qualitative/ Quantitative, Theoretical/ Experimental</a:t>
            </a: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Focus on relative strengths and weaknesses of each approach to address a specific issue</a:t>
            </a: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Opportunity to develop new approach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277792" y="1088019"/>
            <a:ext cx="2882097" cy="46530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SOURCES</a:t>
            </a:r>
            <a:endParaRPr lang="en-US" sz="3200" dirty="0"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680748" y="1203767"/>
            <a:ext cx="7905510" cy="4922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Make sure sources are credible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landmark studies</a:t>
            </a:r>
            <a:r>
              <a:rPr lang="en-US" sz="2400" dirty="0">
                <a:sym typeface="Arial"/>
              </a:rPr>
              <a:t>, p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resent major theories</a:t>
            </a:r>
            <a:r>
              <a:rPr lang="en-US" sz="2400" dirty="0">
                <a:sym typeface="Arial"/>
              </a:rPr>
              <a:t>, and h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ave high citation index on Google Scholar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Abstracts are not sufficient; read full paper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Published materials may be very relevant, irrelevant, or peripheral to topic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Discard irrelevant materials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Judge peripheral materials for their usefulness to research topic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Document full details of source and update list of references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endParaRPr sz="2400" dirty="0"/>
          </a:p>
          <a:p>
            <a:pPr marL="5461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243068" y="1076445"/>
            <a:ext cx="3044142" cy="4803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EVALUATION OF PAST WORKS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3611300" y="1527857"/>
            <a:ext cx="8009681" cy="45372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400" u="sng" dirty="0">
                <a:ea typeface="Calibri"/>
                <a:cs typeface="Calibri"/>
                <a:sym typeface="Calibri"/>
              </a:rPr>
              <a:t>Phase I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Read abstracts, introductions, and conclusions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Judge their relevance to research topic 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</a:t>
            </a:r>
            <a:endParaRPr sz="2400" u="sng" dirty="0"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400" u="sng" dirty="0">
                <a:ea typeface="Calibri"/>
                <a:cs typeface="Calibri"/>
                <a:sym typeface="Calibri"/>
              </a:rPr>
              <a:t>Phase II</a:t>
            </a:r>
            <a:endParaRPr sz="2400" dirty="0"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Read full paper 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Critically analyze contents, research methods, arguments, results, and inferences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Know underlying assumptions and contributions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Find strengths, weaknesses, limitations, and flaws (if any)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>
          <a:extLst>
            <a:ext uri="{FF2B5EF4-FFF2-40B4-BE49-F238E27FC236}">
              <a16:creationId xmlns:a16="http://schemas.microsoft.com/office/drawing/2014/main" id="{6C1A0574-9BAB-B6C6-B51C-CBE9E813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>
            <a:extLst>
              <a:ext uri="{FF2B5EF4-FFF2-40B4-BE49-F238E27FC236}">
                <a16:creationId xmlns:a16="http://schemas.microsoft.com/office/drawing/2014/main" id="{9899641E-948E-82A9-46C4-2E359EF3B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068" y="1076445"/>
            <a:ext cx="3044142" cy="4803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EVALUATION OF PAST WORKS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261" name="Google Shape;261;p39">
            <a:extLst>
              <a:ext uri="{FF2B5EF4-FFF2-40B4-BE49-F238E27FC236}">
                <a16:creationId xmlns:a16="http://schemas.microsoft.com/office/drawing/2014/main" id="{68D28A23-8BF9-A0F5-6ACE-6DCC77D26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1300" y="1076445"/>
            <a:ext cx="8009681" cy="49886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400" u="sng" dirty="0">
                <a:ea typeface="Calibri"/>
                <a:cs typeface="Calibri"/>
                <a:sym typeface="Calibri"/>
              </a:rPr>
              <a:t>Phase III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ea typeface="Arial"/>
                <a:cs typeface="Arial"/>
                <a:sym typeface="Arial"/>
              </a:rPr>
              <a:t>Identify trends and patterns (in theory, method, or results), themes, debates, conflicts, and contradictions, pivotal publications, and gaps </a:t>
            </a:r>
            <a:endParaRPr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Formulate research questions and set objectives of research work to be pursued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endParaRPr lang="en-US" sz="2400" dirty="0"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400" u="sng" dirty="0">
                <a:ea typeface="Calibri"/>
                <a:cs typeface="Calibri"/>
                <a:sym typeface="Calibri"/>
              </a:rPr>
              <a:t>Phase IV</a:t>
            </a: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Identify invalid assumptions, unsubstantiated hypotheses, unconvincing arguments, weak methods of analysis, and areas of future work stated; these will help in formulating research questions</a:t>
            </a: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Research questions can be further articulated and specified as objectives of thesis 	</a:t>
            </a: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ts val="250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5780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300942" y="1006997"/>
            <a:ext cx="2939969" cy="47456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HOW TO WRITE LITERATURE REVIEW</a:t>
            </a:r>
            <a:endParaRPr lang="en-US" sz="3200" dirty="0"/>
          </a:p>
        </p:txBody>
      </p:sp>
      <p:sp>
        <p:nvSpPr>
          <p:cNvPr id="303" name="Google Shape;303;p46"/>
          <p:cNvSpPr txBox="1">
            <a:spLocks noGrp="1"/>
          </p:cNvSpPr>
          <p:nvPr>
            <p:ph type="body" idx="1"/>
          </p:nvPr>
        </p:nvSpPr>
        <p:spPr>
          <a:xfrm>
            <a:off x="3449257" y="706055"/>
            <a:ext cx="8441802" cy="56368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None/>
            </a:pPr>
            <a:r>
              <a:rPr lang="en-US" sz="24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review chapter/ section</a:t>
            </a:r>
            <a:r>
              <a:rPr lang="en-US" sz="2400" dirty="0">
                <a:sym typeface="Arial"/>
              </a:rPr>
              <a:t>: Mention 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Research question, Context, Timeliness</a:t>
            </a:r>
            <a:endParaRPr sz="2400" dirty="0"/>
          </a:p>
          <a:p>
            <a:pPr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standalone review</a:t>
            </a:r>
            <a:r>
              <a:rPr lang="en-US" sz="2400" dirty="0">
                <a:sym typeface="Arial"/>
              </a:rPr>
              <a:t>: Mention 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Background and importance of topic, Time period, Objective</a:t>
            </a:r>
          </a:p>
          <a:p>
            <a:pPr marL="0" indent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400" b="1" dirty="0">
                <a:solidFill>
                  <a:schemeClr val="dk1"/>
                </a:solidFill>
                <a:cs typeface="Arial"/>
                <a:sym typeface="Arial"/>
              </a:rPr>
              <a:t>BODY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Summarize and synthesize: Give overview of each source and combine into coherent whole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Analyze and interpret</a:t>
            </a:r>
            <a:r>
              <a:rPr lang="en-US" sz="2400" dirty="0">
                <a:sym typeface="Arial"/>
              </a:rPr>
              <a:t>: 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Paraphrase, give own interpretations, discuss significance of findings 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Critically evaluate: Mention strengths/ weaknesses of sources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Write well-structured paragraphs</a:t>
            </a:r>
            <a:r>
              <a:rPr lang="en-US" sz="2400" dirty="0">
                <a:sym typeface="Arial"/>
              </a:rPr>
              <a:t>: 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Use signposts, transition words, and topic sentences to</a:t>
            </a:r>
            <a:r>
              <a:rPr lang="en-US" sz="2400" dirty="0"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draw connections, comparisons and contrasts</a:t>
            </a: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endParaRPr sz="2400" dirty="0"/>
          </a:p>
          <a:p>
            <a:pPr marL="508000" indent="-342900">
              <a:spcBef>
                <a:spcPts val="520"/>
              </a:spcBef>
              <a:buClr>
                <a:schemeClr val="dk1"/>
              </a:buClr>
              <a:buSzPts val="2600"/>
            </a:pPr>
            <a:endParaRPr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43068" y="1041721"/>
            <a:ext cx="304414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ea typeface="Arial"/>
                <a:cs typeface="Arial"/>
                <a:sym typeface="Arial"/>
              </a:rPr>
              <a:t>RESEARCH AND LITERATURE REVIEW</a:t>
            </a:r>
            <a:endParaRPr lang="en-US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634450" y="1041721"/>
            <a:ext cx="7940234" cy="5084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>
                <a:solidFill>
                  <a:srgbClr val="333333"/>
                </a:solidFill>
              </a:rPr>
              <a:t>L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iterature review is a piece of academic writing demonstrating knowledge and understanding of academic literature (often previously conducted research) on a specific topic placed in context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>
                <a:solidFill>
                  <a:srgbClr val="333333"/>
                </a:solidFill>
              </a:rPr>
              <a:t>L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iterature review includes content covering existing research, theories and evidence, and reviewer’s own critical evaluation and discussion of this content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>
                <a:solidFill>
                  <a:srgbClr val="333333"/>
                </a:solidFill>
              </a:rPr>
              <a:t>Dimensions of past works may be (</a:t>
            </a:r>
            <a:r>
              <a:rPr lang="en-US" sz="2800" dirty="0" err="1">
                <a:solidFill>
                  <a:srgbClr val="333333"/>
                </a:solidFill>
              </a:rPr>
              <a:t>i</a:t>
            </a:r>
            <a:r>
              <a:rPr lang="en-US" sz="2800" dirty="0">
                <a:solidFill>
                  <a:srgbClr val="333333"/>
                </a:solidFill>
              </a:rPr>
              <a:t>) cross-sectional or (ii) longitudinal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title"/>
          </p:nvPr>
        </p:nvSpPr>
        <p:spPr>
          <a:xfrm>
            <a:off x="254643" y="1088020"/>
            <a:ext cx="2974694" cy="46298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HOW TO WRITE LITERATURE REVIEW</a:t>
            </a:r>
            <a:endParaRPr lang="en-US" sz="3200" dirty="0"/>
          </a:p>
        </p:txBody>
      </p:sp>
      <p:sp>
        <p:nvSpPr>
          <p:cNvPr id="309" name="Google Shape;309;p47"/>
          <p:cNvSpPr txBox="1">
            <a:spLocks noGrp="1"/>
          </p:cNvSpPr>
          <p:nvPr>
            <p:ph type="body" idx="1"/>
          </p:nvPr>
        </p:nvSpPr>
        <p:spPr>
          <a:xfrm>
            <a:off x="3703899" y="1250066"/>
            <a:ext cx="6735502" cy="4190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US" sz="24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CONCLUSION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Summarize key findings and their significance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review in thesis/ paper: Show research gaps and discuss how you could build upon existing theories and methods to build a framework for your research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standalone review: Discuss overall implications and make suggestions for future research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400" dirty="0"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B13-DBAA-3D82-2784-990C09DD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9162" cy="4601183"/>
          </a:xfrm>
        </p:spPr>
        <p:txBody>
          <a:bodyPr>
            <a:normAutofit/>
          </a:bodyPr>
          <a:lstStyle/>
          <a:p>
            <a:r>
              <a:rPr lang="en-US" sz="3200" dirty="0"/>
              <a:t>REVIEW PRESENTATION TIPS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6F98-3F0D-B7B6-D8A4-0812F767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853" y="752354"/>
            <a:ext cx="3800779" cy="59030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DO’S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1DE83-273F-4F85-187C-AD7A17B2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1853" y="1458411"/>
            <a:ext cx="4276610" cy="4601183"/>
          </a:xfrm>
        </p:spPr>
        <p:txBody>
          <a:bodyPr>
            <a:noAutofit/>
          </a:bodyPr>
          <a:lstStyle/>
          <a:p>
            <a:pPr>
              <a:spcBef>
                <a:spcPts val="520"/>
              </a:spcBef>
              <a:buClr>
                <a:srgbClr val="0070C0"/>
              </a:buClr>
              <a:buSzPts val="2600"/>
            </a:pPr>
            <a:r>
              <a:rPr lang="en-US" dirty="0">
                <a:ea typeface="Calibri"/>
                <a:cs typeface="Calibri"/>
                <a:sym typeface="Calibri"/>
              </a:rPr>
              <a:t>While quoting verbatim from a work, give reference and page number(s)</a:t>
            </a:r>
            <a:endParaRPr lang="en-US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dirty="0">
                <a:ea typeface="Calibri"/>
                <a:cs typeface="Calibri"/>
                <a:sym typeface="Calibri"/>
              </a:rPr>
              <a:t>Highlight differences in approaches, results, and interpretations, and also inconsistencies, thus providing a good background for your suggested alternative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dirty="0">
                <a:ea typeface="Calibri"/>
                <a:cs typeface="Calibri"/>
                <a:sym typeface="Calibri"/>
              </a:rPr>
              <a:t>Link developments in cause-and-effect or problem-and-solution manner</a:t>
            </a:r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dirty="0">
                <a:ea typeface="Calibri"/>
                <a:cs typeface="Calibri"/>
                <a:sym typeface="Calibri"/>
              </a:rPr>
              <a:t>Draw attention to previously unnoticed or less-cited work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9320-5DFB-683B-F56F-E14CB8B2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52354"/>
            <a:ext cx="3474720" cy="70605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DON’T’S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0852F-299F-7290-2C6C-EE711A1AE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90704" y="1979271"/>
            <a:ext cx="3565001" cy="3745749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Do not start a sentence (or paragraph) by always citing name of author</a:t>
            </a:r>
          </a:p>
          <a:p>
            <a:r>
              <a:rPr lang="en-US" dirty="0">
                <a:ea typeface="Calibri"/>
                <a:cs typeface="Calibri"/>
                <a:sym typeface="Calibri"/>
              </a:rPr>
              <a:t>Do not give hundreds of references</a:t>
            </a:r>
          </a:p>
          <a:p>
            <a:r>
              <a:rPr lang="en-US" dirty="0">
                <a:ea typeface="Calibri"/>
                <a:cs typeface="Calibri"/>
                <a:sym typeface="Calibri"/>
              </a:rPr>
              <a:t>Do not miss milestone papers/ articles/ other works in research area</a:t>
            </a:r>
          </a:p>
          <a:p>
            <a:r>
              <a:rPr lang="en-US" dirty="0">
                <a:ea typeface="Calibri"/>
                <a:cs typeface="Calibri"/>
                <a:sym typeface="Calibri"/>
              </a:rPr>
              <a:t>Do not always quote; paraphrase with proper citation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47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943100" y="766753"/>
            <a:ext cx="8305800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CROSS-SECTIONAL DIMENSION</a:t>
            </a:r>
          </a:p>
          <a:p>
            <a:pPr algn="ctr">
              <a:buClr>
                <a:schemeClr val="dk1"/>
              </a:buClr>
              <a:buSzPts val="2400"/>
            </a:pPr>
            <a:endParaRPr lang="en-US" sz="3200" dirty="0">
              <a:latin typeface="Maiandra GD" panose="020E0502030308020204" pitchFamily="34" charset="0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Researchers working in a particular field throughout the world during a particular time period tend to address similar issues within premises of an accepted research paradigm using same or different research methods and sometimes drawing different conclusions</a:t>
            </a:r>
            <a:endParaRPr sz="2800" dirty="0">
              <a:latin typeface="Candara" panose="020E0502030303020204" pitchFamily="34" charset="0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A period of repetitive research works, of debate and controversy, of development of new research tools, and of gaining new insights</a:t>
            </a:r>
            <a:endParaRPr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1226917" y="893182"/>
            <a:ext cx="9965803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3200" b="1" dirty="0">
                <a:latin typeface="Maiandra GD" panose="020E0502030308020204" pitchFamily="34" charset="0"/>
                <a:ea typeface="Arial"/>
                <a:cs typeface="Arial"/>
                <a:sym typeface="Arial"/>
              </a:rPr>
              <a:t>LONGITUDINAL DIMENSION</a:t>
            </a:r>
            <a:endParaRPr lang="en-US" sz="3200" dirty="0">
              <a:latin typeface="Maiandra GD" panose="020E0502030308020204" pitchFamily="34" charset="0"/>
            </a:endParaRPr>
          </a:p>
          <a:p>
            <a:pPr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Research on related issues using different research methods done during different time periods</a:t>
            </a:r>
            <a:endParaRPr sz="2800" dirty="0">
              <a:latin typeface="Candara" panose="020E0502030303020204" pitchFamily="34" charset="0"/>
            </a:endParaRPr>
          </a:p>
          <a:p>
            <a:pPr indent="-152400"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Branching or bifurcation of a research field into different issues</a:t>
            </a:r>
            <a:endParaRPr sz="2800" dirty="0">
              <a:latin typeface="Candara" panose="020E0502030303020204" pitchFamily="34" charset="0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How a particular research field originates, branches out to embrace new issues, and finally saturates</a:t>
            </a:r>
            <a:endParaRPr sz="2800" dirty="0">
              <a:latin typeface="Candara" panose="020E0502030303020204" pitchFamily="34" charset="0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Researchers who caused bifurcations to occur are dominant contributors to growth of research in that field</a:t>
            </a:r>
            <a:endParaRPr lang="en-US" sz="2800" dirty="0">
              <a:latin typeface="Candara" panose="020E0502030303020204" pitchFamily="34" charset="0"/>
              <a:sym typeface="Arial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>
                <a:latin typeface="Candara" panose="020E0502030303020204" pitchFamily="34" charset="0"/>
                <a:ea typeface="Arial"/>
                <a:cs typeface="Arial"/>
                <a:sym typeface="Arial"/>
              </a:rPr>
              <a:t>Researcher must trace bifurcation points, and understand their circumstances</a:t>
            </a:r>
            <a:endParaRPr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7386637" y="1755997"/>
            <a:ext cx="3655612" cy="4401164"/>
          </a:xfrm>
          <a:prstGeom prst="rect">
            <a:avLst/>
          </a:prstGeom>
          <a:noFill/>
          <a:ln w="38100" cap="flat" cmpd="sng">
            <a:solidFill>
              <a:srgbClr val="CC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Trends and milestones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Paradigm shifts and bifurcation points</a:t>
            </a:r>
            <a:endParaRPr lang="en-US" sz="2000" dirty="0">
              <a:latin typeface="Candara" panose="020E0502030303020204" pitchFamily="34" charset="0"/>
              <a:sym typeface="Arial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Interdisciplinary in-migrations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Strengths and weaknesses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Flawed assumptions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Weak derivations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Inadequate experimentation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Unsubstantiated conclusions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Debates and controversies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Contradictions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Research gap</a:t>
            </a:r>
            <a:endParaRPr sz="2000" dirty="0">
              <a:latin typeface="Candara" panose="020E0502030303020204" pitchFamily="34" charset="0"/>
            </a:endParaRPr>
          </a:p>
          <a:p>
            <a: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Unaddressed research questions and applications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802312" y="2389188"/>
            <a:ext cx="220662" cy="650875"/>
          </a:xfrm>
          <a:prstGeom prst="downArrow">
            <a:avLst>
              <a:gd name="adj1" fmla="val 17939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972051" y="1641475"/>
            <a:ext cx="19129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UNBIASED CRITICAL EVALUATION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738313" y="762001"/>
            <a:ext cx="25209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PAST WORKS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140326" y="3040062"/>
            <a:ext cx="1576387" cy="147955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126037" y="3424416"/>
            <a:ext cx="1628777" cy="707846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LITERATURE REVIEW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740525" y="3665537"/>
            <a:ext cx="646112" cy="233362"/>
          </a:xfrm>
          <a:prstGeom prst="rightArrow">
            <a:avLst>
              <a:gd name="adj1" fmla="val 17699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676400" y="1152526"/>
            <a:ext cx="2709862" cy="4624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863726" y="1255713"/>
            <a:ext cx="2314575" cy="1015622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Encyclopedia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Handbooks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Books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863726" y="2187575"/>
            <a:ext cx="2314575" cy="1015622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State-of-the-Art Reviews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Committee Reports</a:t>
            </a:r>
            <a:endParaRPr sz="2000" dirty="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863726" y="3131503"/>
            <a:ext cx="2314575" cy="1015622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Journals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Conf. Proceedings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E-Databases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863726" y="4048126"/>
            <a:ext cx="2314575" cy="707846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Theses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Working Papers</a:t>
            </a:r>
            <a:endParaRPr sz="2000" dirty="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63727" y="4694417"/>
            <a:ext cx="2305050" cy="1938952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Personal Communications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Unpublished Documents</a:t>
            </a:r>
            <a:endParaRPr sz="20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Blogs and Social Media Contents</a:t>
            </a:r>
            <a:endParaRPr sz="2000" dirty="0">
              <a:latin typeface="Candara" panose="020E0502030303020204" pitchFamily="34" charset="0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 flipH="1">
            <a:off x="4259262" y="1162051"/>
            <a:ext cx="55562" cy="5595937"/>
          </a:xfrm>
          <a:prstGeom prst="straightConnector1">
            <a:avLst/>
          </a:pr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1700213" y="6753226"/>
            <a:ext cx="2586037" cy="1587"/>
          </a:xfrm>
          <a:prstGeom prst="straightConnector1">
            <a:avLst/>
          </a:pr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4033837" y="179388"/>
            <a:ext cx="43116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300"/>
            </a:pPr>
            <a:r>
              <a:rPr lang="en-US" sz="3200" dirty="0">
                <a:solidFill>
                  <a:schemeClr val="dk1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LITERATURE REVIEW</a:t>
            </a:r>
            <a:endParaRPr lang="en-US" sz="3200" dirty="0">
              <a:latin typeface="Maiandra GD" panose="020E0502030308020204" pitchFamily="34" charset="0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rot="10800000" flipH="1">
            <a:off x="1738313" y="1162050"/>
            <a:ext cx="2586037" cy="4762"/>
          </a:xfrm>
          <a:prstGeom prst="straightConnector1">
            <a:avLst/>
          </a:pr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</p:cNvCxnSpPr>
          <p:nvPr/>
        </p:nvCxnSpPr>
        <p:spPr>
          <a:xfrm>
            <a:off x="1728788" y="1177925"/>
            <a:ext cx="9525" cy="5580062"/>
          </a:xfrm>
          <a:prstGeom prst="straightConnector1">
            <a:avLst/>
          </a:pr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4314825" y="3605213"/>
            <a:ext cx="787400" cy="250825"/>
          </a:xfrm>
          <a:prstGeom prst="rightArrow">
            <a:avLst>
              <a:gd name="adj1" fmla="val 1816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345487" y="1232938"/>
            <a:ext cx="12874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REVIEW</a:t>
            </a:r>
            <a:endParaRPr lang="en-US" sz="2000"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26720" y="1118932"/>
            <a:ext cx="26334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PURPOSE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584448" y="1475232"/>
            <a:ext cx="8022336" cy="43159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Critical, unbiased, and comprehensive evaluation of published information in a chosen, specific area of study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Describes, summarizes, evaluates, and articulates relationships among concepts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Provides general understanding of findings, conclusions, and recommendations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Brings out their strengths and weaknesses, and identifies gaps, conflicting ideas (if any), and generalized concepts in existing body of knowledge</a:t>
            </a:r>
            <a:endParaRPr lang="en-US" sz="2400" dirty="0">
              <a:sym typeface="Calibri"/>
            </a:endParaRP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Helps in formulating research questions and shaping research objectives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182880" y="1194816"/>
            <a:ext cx="3084576" cy="45476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b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</a:br>
            <a: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SOURCES OF INFORMATION</a:t>
            </a:r>
            <a:b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</a:br>
            <a:endParaRPr lang="en-US" sz="3200"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645408" y="1295400"/>
            <a:ext cx="8083296" cy="46786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Books, journals, conference proceedings, theses, handbooks, encyclopedias, bibliographies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Government publications, publications by industrial organizations 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E-databases, worldwide web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Personal communications and unpublished documents  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References given in abovementioned sources</a:t>
            </a:r>
            <a:endParaRPr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Audience during seminar presentations, friends, and critics</a:t>
            </a:r>
            <a:endParaRPr lang="en-US" sz="2400" dirty="0"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and document-delivery system in libraries which includes (a) Indexing and Abstracting Service, (b) Full-Text Service, and (c) Portal Facility to locate sources of information for literature review</a:t>
            </a:r>
            <a:endParaRPr lang="en-US" sz="2400"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92597" y="1134319"/>
            <a:ext cx="3298785" cy="47340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000"/>
            </a:pPr>
            <a:r>
              <a:rPr lang="en-US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INDEXING AND ABSTRACTING SERVICES</a:t>
            </a:r>
            <a:endParaRPr lang="en-US"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3634451" y="1516284"/>
            <a:ext cx="7998105" cy="42479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COMPENDEX		Engineering disciplines 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INSPEC		includes COMPENDEX, Science 				and Engineering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4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SciFinder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Scholar	Chemical and Medical Science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ISI Web of Science	Science and Engineering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Math Sci Net		Mathematical Sciences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METADEX		Metal Abstracts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SCOPUS		All disciplines</a:t>
            </a:r>
            <a:endParaRPr sz="24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WIPS			World-wide Patents</a:t>
            </a:r>
            <a:endParaRPr sz="2400"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771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FULL-TEXT SERVICE</a:t>
            </a:r>
            <a:endParaRPr lang="en-US"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1524000" y="-1559549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30"/>
          <p:cNvGraphicFramePr/>
          <p:nvPr>
            <p:extLst>
              <p:ext uri="{D42A27DB-BD31-4B8C-83A1-F6EECF244321}">
                <p14:modId xmlns:p14="http://schemas.microsoft.com/office/powerpoint/2010/main" val="1484947596"/>
              </p:ext>
            </p:extLst>
          </p:nvPr>
        </p:nvGraphicFramePr>
        <p:xfrm>
          <a:off x="277791" y="771139"/>
          <a:ext cx="11528385" cy="6126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E-RESOURCE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DOMAIN AREA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IEL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Electrical, Applied Physics, and Science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Science Direct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Elsevier (Physical, Engineering Sciences, Life, Health, Social Sciences, and Humanities)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5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Springer Link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Springer, Architecture, Behavioural Biomedical &amp; Life Science, Business, Economics, Chemistry, Material, Computer Earth &amp; Environment  Science, Engineering, Humanities &amp; Social Science,  Law, Mathematics &amp; Statistics, Physics &amp; Astronomy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Pro quest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Full-Text Portal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Pro Quest ASTP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Science &amp; Technology journals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ACM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Collection of all journals published by ACM Portal Associate for computing machinery</a:t>
                      </a:r>
                      <a:endParaRPr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ASME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Mechanical engineering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ASCE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Civil Engineering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EBSCO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Portal – Business, Mass Communication, English Literature</a:t>
                      </a:r>
                      <a:endParaRPr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Emerald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Collection of all journals published by Emerald Group Publishing Ltd.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Nature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Eight Nature group of journals (Nature Publishing Groups)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CAPITALINE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Corporate Database</a:t>
                      </a:r>
                      <a:endParaRPr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BIS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All Publications on Standards by Bureau of Indian Standards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AIP/APS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Physics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ACS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Chemical Engineering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Euclid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Mathematics</a:t>
                      </a:r>
                      <a:endParaRPr sz="1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02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Informaworld</a:t>
                      </a:r>
                      <a:endParaRPr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Times New Roman"/>
                          <a:cs typeface="Times New Roman"/>
                          <a:sym typeface="Times New Roman"/>
                        </a:rPr>
                        <a:t>Journals in Humanities &amp; Social Sciences, Business, Management, Economics, Physics and Material Science (by Taylor &amp; Francis)</a:t>
                      </a:r>
                      <a:endParaRPr sz="1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3" name="Google Shape;203;p30"/>
          <p:cNvSpPr txBox="1"/>
          <p:nvPr/>
        </p:nvSpPr>
        <p:spPr>
          <a:xfrm>
            <a:off x="1524000" y="7954338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150</TotalTime>
  <Words>1460</Words>
  <Application>Microsoft Office PowerPoint</Application>
  <PresentationFormat>Widescreen</PresentationFormat>
  <Paragraphs>206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Candara</vt:lpstr>
      <vt:lpstr>Corbel</vt:lpstr>
      <vt:lpstr>Maiandra GD</vt:lpstr>
      <vt:lpstr>Times New Roman</vt:lpstr>
      <vt:lpstr>Wingdings 2</vt:lpstr>
      <vt:lpstr>Frame</vt:lpstr>
      <vt:lpstr>STRUCTURE OF SCIENTIFIC DOCUMENTS</vt:lpstr>
      <vt:lpstr>RESEARCH AND LITERATURE REVIEW</vt:lpstr>
      <vt:lpstr>PowerPoint Presentation</vt:lpstr>
      <vt:lpstr>PowerPoint Presentation</vt:lpstr>
      <vt:lpstr>PowerPoint Presentation</vt:lpstr>
      <vt:lpstr>PURPOSE</vt:lpstr>
      <vt:lpstr> SOURCES OF INFORMATION </vt:lpstr>
      <vt:lpstr>INDEXING AND ABSTRACTING SERVICES</vt:lpstr>
      <vt:lpstr>FULL-TEXT SERVICE</vt:lpstr>
      <vt:lpstr>ACADEMIC DATABASES AND SEARCH ENGINES</vt:lpstr>
      <vt:lpstr>PORTAL FACILITIES</vt:lpstr>
      <vt:lpstr>TYPES OF LITERATURE REVIEW</vt:lpstr>
      <vt:lpstr>CHRONOLOGICAL LITERATURE REVIEW</vt:lpstr>
      <vt:lpstr>THEMATIC LITERATURE REVIEW</vt:lpstr>
      <vt:lpstr>METHODOLOGICAL LITERATURE REVIEW</vt:lpstr>
      <vt:lpstr>SOURCES</vt:lpstr>
      <vt:lpstr>EVALUATION OF PAST WORKS </vt:lpstr>
      <vt:lpstr>EVALUATION OF PAST WORKS </vt:lpstr>
      <vt:lpstr>HOW TO WRITE LITERATURE REVIEW</vt:lpstr>
      <vt:lpstr>HOW TO WRITE LITERATURE REVIEW</vt:lpstr>
      <vt:lpstr>REVIEW PRESENTATION TIPS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8</cp:revision>
  <dcterms:modified xsi:type="dcterms:W3CDTF">2024-03-02T04:58:16Z</dcterms:modified>
</cp:coreProperties>
</file>