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58" r:id="rId1"/>
  </p:sldMasterIdLst>
  <p:notesMasterIdLst>
    <p:notesMasterId r:id="rId11"/>
  </p:notesMasterIdLst>
  <p:sldIdLst>
    <p:sldId id="256" r:id="rId2"/>
    <p:sldId id="257" r:id="rId3"/>
    <p:sldId id="272" r:id="rId4"/>
    <p:sldId id="273" r:id="rId5"/>
    <p:sldId id="274" r:id="rId6"/>
    <p:sldId id="276" r:id="rId7"/>
    <p:sldId id="279" r:id="rId8"/>
    <p:sldId id="282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07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>
          <a:extLst>
            <a:ext uri="{FF2B5EF4-FFF2-40B4-BE49-F238E27FC236}">
              <a16:creationId xmlns:a16="http://schemas.microsoft.com/office/drawing/2014/main" id="{70E9A768-6979-481E-0E2B-C23775D76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>
            <a:extLst>
              <a:ext uri="{FF2B5EF4-FFF2-40B4-BE49-F238E27FC236}">
                <a16:creationId xmlns:a16="http://schemas.microsoft.com/office/drawing/2014/main" id="{B5643C0F-F34B-7B0C-2273-5AD62DA4B8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>
            <a:extLst>
              <a:ext uri="{FF2B5EF4-FFF2-40B4-BE49-F238E27FC236}">
                <a16:creationId xmlns:a16="http://schemas.microsoft.com/office/drawing/2014/main" id="{660FE22D-51D4-8A41-73B9-DEC128AC10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8340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>
          <a:extLst>
            <a:ext uri="{FF2B5EF4-FFF2-40B4-BE49-F238E27FC236}">
              <a16:creationId xmlns:a16="http://schemas.microsoft.com/office/drawing/2014/main" id="{60CA5D4F-7BBE-0DD9-DBFC-BD84DD178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>
            <a:extLst>
              <a:ext uri="{FF2B5EF4-FFF2-40B4-BE49-F238E27FC236}">
                <a16:creationId xmlns:a16="http://schemas.microsoft.com/office/drawing/2014/main" id="{0AC923CF-67CD-6620-D75C-F5D5967174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>
            <a:extLst>
              <a:ext uri="{FF2B5EF4-FFF2-40B4-BE49-F238E27FC236}">
                <a16:creationId xmlns:a16="http://schemas.microsoft.com/office/drawing/2014/main" id="{552937E2-1F6F-EC53-114A-521061E8AB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271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>
          <a:extLst>
            <a:ext uri="{FF2B5EF4-FFF2-40B4-BE49-F238E27FC236}">
              <a16:creationId xmlns:a16="http://schemas.microsoft.com/office/drawing/2014/main" id="{E1FCFA67-9618-1D5B-CA44-FA96959DF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>
            <a:extLst>
              <a:ext uri="{FF2B5EF4-FFF2-40B4-BE49-F238E27FC236}">
                <a16:creationId xmlns:a16="http://schemas.microsoft.com/office/drawing/2014/main" id="{33E7938E-B087-F8F7-33F1-653997DF5E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>
            <a:extLst>
              <a:ext uri="{FF2B5EF4-FFF2-40B4-BE49-F238E27FC236}">
                <a16:creationId xmlns:a16="http://schemas.microsoft.com/office/drawing/2014/main" id="{19378E39-487C-4F7E-D810-66DDAE829C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7933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>
          <a:extLst>
            <a:ext uri="{FF2B5EF4-FFF2-40B4-BE49-F238E27FC236}">
              <a16:creationId xmlns:a16="http://schemas.microsoft.com/office/drawing/2014/main" id="{3C88D862-0C0F-FDCC-28E0-B4EEF43A1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>
            <a:extLst>
              <a:ext uri="{FF2B5EF4-FFF2-40B4-BE49-F238E27FC236}">
                <a16:creationId xmlns:a16="http://schemas.microsoft.com/office/drawing/2014/main" id="{3CF739AD-CE09-2C9E-B3AF-3AAF105E8A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>
            <a:extLst>
              <a:ext uri="{FF2B5EF4-FFF2-40B4-BE49-F238E27FC236}">
                <a16:creationId xmlns:a16="http://schemas.microsoft.com/office/drawing/2014/main" id="{F5F0B59D-938B-9DAD-CBD3-A14C0A60F7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0030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>
          <a:extLst>
            <a:ext uri="{FF2B5EF4-FFF2-40B4-BE49-F238E27FC236}">
              <a16:creationId xmlns:a16="http://schemas.microsoft.com/office/drawing/2014/main" id="{A072B153-C656-1C7C-7E11-C829FA11B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>
            <a:extLst>
              <a:ext uri="{FF2B5EF4-FFF2-40B4-BE49-F238E27FC236}">
                <a16:creationId xmlns:a16="http://schemas.microsoft.com/office/drawing/2014/main" id="{D8968D18-6B2E-2CA6-C4FB-F33397167D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>
            <a:extLst>
              <a:ext uri="{FF2B5EF4-FFF2-40B4-BE49-F238E27FC236}">
                <a16:creationId xmlns:a16="http://schemas.microsoft.com/office/drawing/2014/main" id="{18A58AF4-5A0D-808F-5F3B-A3F572D4EC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5932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>
          <a:extLst>
            <a:ext uri="{FF2B5EF4-FFF2-40B4-BE49-F238E27FC236}">
              <a16:creationId xmlns:a16="http://schemas.microsoft.com/office/drawing/2014/main" id="{E50AE97B-D4AF-24EC-35AD-EB25E576E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>
            <a:extLst>
              <a:ext uri="{FF2B5EF4-FFF2-40B4-BE49-F238E27FC236}">
                <a16:creationId xmlns:a16="http://schemas.microsoft.com/office/drawing/2014/main" id="{39C8E57E-011A-2F21-CA91-B866B00EB7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>
            <a:extLst>
              <a:ext uri="{FF2B5EF4-FFF2-40B4-BE49-F238E27FC236}">
                <a16:creationId xmlns:a16="http://schemas.microsoft.com/office/drawing/2014/main" id="{628F944F-CBE9-1FF2-AE66-1AE75E0A2E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4719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015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22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091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113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4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76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08056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98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98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002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04888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49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chemeClr val="tx1"/>
          </a:solidFill>
          <a:latin typeface="Maiandra GD" panose="020E0502030308020204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069848" y="1298448"/>
            <a:ext cx="7315200" cy="24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 sz="4800" dirty="0">
                <a:solidFill>
                  <a:schemeClr val="tx1"/>
                </a:solidFill>
              </a:rPr>
              <a:t>STRUCTURE OF SCIENTIFIC DOCUMENTS</a:t>
            </a:r>
            <a:endParaRPr sz="4800" dirty="0">
              <a:solidFill>
                <a:schemeClr val="tx1"/>
              </a:solidFill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100015" y="3900668"/>
            <a:ext cx="7315200" cy="1683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4400" dirty="0">
                <a:solidFill>
                  <a:schemeClr val="tx1"/>
                </a:solidFill>
              </a:rPr>
              <a:t>SYMBOLS &amp; ABBREVIATIONS</a:t>
            </a:r>
            <a:endParaRPr sz="44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7BDA83-A9F8-AC0B-3392-700E15D5CED9}"/>
              </a:ext>
            </a:extLst>
          </p:cNvPr>
          <p:cNvSpPr txBox="1"/>
          <p:nvPr/>
        </p:nvSpPr>
        <p:spPr>
          <a:xfrm>
            <a:off x="9780607" y="2604303"/>
            <a:ext cx="175935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3200" dirty="0">
                <a:solidFill>
                  <a:schemeClr val="tx1"/>
                </a:solidFill>
              </a:rPr>
              <a:t>STW EX20003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3200" dirty="0">
                <a:solidFill>
                  <a:schemeClr val="tx1"/>
                </a:solidFill>
              </a:rPr>
              <a:t>UNIT 04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3611301" y="365125"/>
            <a:ext cx="79397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dirty="0"/>
              <a:t>SYMBOLS &amp; ABBREVIATIONS</a:t>
            </a:r>
            <a:endParaRPr dirty="0"/>
          </a:p>
        </p:txBody>
      </p:sp>
      <p:sp>
        <p:nvSpPr>
          <p:cNvPr id="91" name="Google Shape;91;p14"/>
          <p:cNvSpPr txBox="1">
            <a:spLocks noGrp="1"/>
          </p:cNvSpPr>
          <p:nvPr>
            <p:ph idx="1"/>
          </p:nvPr>
        </p:nvSpPr>
        <p:spPr>
          <a:xfrm>
            <a:off x="3611301" y="1690688"/>
            <a:ext cx="7146346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800" dirty="0"/>
              <a:t>Provide list of symbols and abbreviations immediately after Keywords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lang="en-US" sz="2800" dirty="0"/>
              <a:t>List of symbols is followed by list of abbreviations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800" dirty="0"/>
              <a:t>Separate Roman symbols and Greek symbols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lang="en-US" sz="2800" dirty="0"/>
              <a:t>Arrange two symbol lists and list of abbreviations alphabetically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>
          <a:extLst>
            <a:ext uri="{FF2B5EF4-FFF2-40B4-BE49-F238E27FC236}">
              <a16:creationId xmlns:a16="http://schemas.microsoft.com/office/drawing/2014/main" id="{63203D94-A416-B109-4623-F89BC79FE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>
            <a:extLst>
              <a:ext uri="{FF2B5EF4-FFF2-40B4-BE49-F238E27FC236}">
                <a16:creationId xmlns:a16="http://schemas.microsoft.com/office/drawing/2014/main" id="{8052BB93-B000-CCF8-78EB-2C39C988ED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6219" y="1134319"/>
            <a:ext cx="2951544" cy="461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dirty="0"/>
              <a:t>SEQUENCE OF SMALL GREEK LETTERS</a:t>
            </a:r>
            <a:endParaRPr dirty="0"/>
          </a:p>
        </p:txBody>
      </p:sp>
      <p:sp>
        <p:nvSpPr>
          <p:cNvPr id="91" name="Google Shape;91;p14">
            <a:extLst>
              <a:ext uri="{FF2B5EF4-FFF2-40B4-BE49-F238E27FC236}">
                <a16:creationId xmlns:a16="http://schemas.microsoft.com/office/drawing/2014/main" id="{161EC08E-0C9B-D0CE-6FEF-568AB39ABF8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25701" y="983848"/>
            <a:ext cx="6991108" cy="5058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l-GR" sz="2800" dirty="0">
                <a:latin typeface="Cambria Math"/>
                <a:ea typeface="Cambria Math"/>
                <a:cs typeface="Cambria Math"/>
                <a:sym typeface="Cambria Math"/>
              </a:rPr>
              <a:t>α</a:t>
            </a:r>
            <a:r>
              <a:rPr lang="en-US" sz="2800" dirty="0">
                <a:latin typeface="Cambria Math"/>
                <a:ea typeface="Cambria Math"/>
                <a:cs typeface="Cambria Math"/>
                <a:sym typeface="Cambria Math"/>
              </a:rPr>
              <a:t> (alpha)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l-GR" sz="2800" dirty="0">
                <a:latin typeface="Cambria Math"/>
                <a:ea typeface="Cambria Math"/>
                <a:cs typeface="Cambria Math"/>
                <a:sym typeface="Cambria Math"/>
              </a:rPr>
              <a:t>β</a:t>
            </a:r>
            <a:r>
              <a:rPr lang="en-US" sz="2800" dirty="0">
                <a:latin typeface="Cambria Math"/>
                <a:ea typeface="Cambria Math"/>
                <a:cs typeface="Cambria Math"/>
                <a:sym typeface="Cambria Math"/>
              </a:rPr>
              <a:t> (beta)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l-GR" sz="2800" dirty="0">
                <a:latin typeface="Cambria Math"/>
                <a:ea typeface="Cambria Math"/>
                <a:cs typeface="Cambria Math"/>
                <a:sym typeface="Cambria Math"/>
              </a:rPr>
              <a:t>γ</a:t>
            </a:r>
            <a:r>
              <a:rPr lang="en-US" sz="2800" dirty="0">
                <a:latin typeface="Cambria Math"/>
                <a:ea typeface="Cambria Math"/>
                <a:cs typeface="Cambria Math"/>
                <a:sym typeface="Cambria Math"/>
              </a:rPr>
              <a:t> (gamma)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l-GR" sz="2800" dirty="0">
                <a:latin typeface="Cambria Math"/>
                <a:ea typeface="Cambria Math"/>
                <a:cs typeface="Cambria Math"/>
                <a:sym typeface="Cambria Math"/>
              </a:rPr>
              <a:t>δ</a:t>
            </a:r>
            <a:r>
              <a:rPr lang="en-US" sz="2800" dirty="0">
                <a:latin typeface="Cambria Math"/>
                <a:ea typeface="Cambria Math"/>
                <a:cs typeface="Cambria Math"/>
                <a:sym typeface="Cambria Math"/>
              </a:rPr>
              <a:t> (delta)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l-GR" sz="2800" dirty="0">
                <a:latin typeface="Cambria Math"/>
                <a:ea typeface="Cambria Math"/>
                <a:cs typeface="Cambria Math"/>
                <a:sym typeface="Cambria Math"/>
              </a:rPr>
              <a:t>ε</a:t>
            </a:r>
            <a:r>
              <a:rPr lang="en-US" sz="2800" dirty="0">
                <a:latin typeface="Cambria Math"/>
                <a:ea typeface="Cambria Math"/>
                <a:cs typeface="Cambria Math"/>
                <a:sym typeface="Cambria Math"/>
              </a:rPr>
              <a:t> (epsilon)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l-GR" sz="2800" dirty="0">
                <a:latin typeface="Cambria Math"/>
                <a:ea typeface="Cambria Math"/>
                <a:cs typeface="Cambria Math"/>
                <a:sym typeface="Cambria Math"/>
              </a:rPr>
              <a:t>ζ (</a:t>
            </a:r>
            <a:r>
              <a:rPr lang="en-US" sz="2800" dirty="0">
                <a:latin typeface="Cambria Math"/>
                <a:ea typeface="Cambria Math"/>
                <a:cs typeface="Cambria Math"/>
                <a:sym typeface="Cambria Math"/>
              </a:rPr>
              <a:t>zeta)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l-GR" sz="2800" dirty="0">
                <a:latin typeface="Cambria Math"/>
                <a:ea typeface="Cambria Math"/>
                <a:cs typeface="Cambria Math"/>
                <a:sym typeface="Cambria Math"/>
              </a:rPr>
              <a:t>η</a:t>
            </a:r>
            <a:r>
              <a:rPr lang="en-US" sz="2800" dirty="0">
                <a:latin typeface="Cambria Math"/>
                <a:ea typeface="Cambria Math"/>
                <a:cs typeface="Cambria Math"/>
                <a:sym typeface="Cambria Math"/>
              </a:rPr>
              <a:t> (eta)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l-GR" sz="2800" dirty="0">
                <a:latin typeface="Cambria Math"/>
                <a:ea typeface="Cambria Math"/>
                <a:cs typeface="Cambria Math"/>
                <a:sym typeface="Cambria Math"/>
              </a:rPr>
              <a:t>θ</a:t>
            </a:r>
            <a:r>
              <a:rPr lang="en-US" sz="2800" dirty="0">
                <a:latin typeface="Cambria Math"/>
                <a:ea typeface="Cambria Math"/>
                <a:cs typeface="Cambria Math"/>
                <a:sym typeface="Cambria Math"/>
              </a:rPr>
              <a:t> (theta)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l-GR" sz="2800" dirty="0">
                <a:latin typeface="Cambria Math"/>
                <a:ea typeface="Cambria Math"/>
                <a:cs typeface="Cambria Math"/>
                <a:sym typeface="Cambria Math"/>
              </a:rPr>
              <a:t>ι (</a:t>
            </a:r>
            <a:r>
              <a:rPr lang="en-US" sz="2800" dirty="0">
                <a:latin typeface="Cambria Math"/>
                <a:ea typeface="Cambria Math"/>
                <a:cs typeface="Cambria Math"/>
                <a:sym typeface="Cambria Math"/>
              </a:rPr>
              <a:t>iota)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l-GR" sz="2800" dirty="0">
                <a:latin typeface="Cambria Math"/>
                <a:ea typeface="Cambria Math"/>
                <a:cs typeface="Cambria Math"/>
                <a:sym typeface="Cambria Math"/>
              </a:rPr>
              <a:t>κ (</a:t>
            </a:r>
            <a:r>
              <a:rPr lang="en-US" sz="2800" dirty="0">
                <a:latin typeface="Cambria Math"/>
                <a:ea typeface="Cambria Math"/>
                <a:cs typeface="Cambria Math"/>
                <a:sym typeface="Cambria Math"/>
              </a:rPr>
              <a:t>kappa)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l-GR" sz="2800" dirty="0">
                <a:latin typeface="Cambria Math"/>
                <a:ea typeface="Cambria Math"/>
                <a:cs typeface="Cambria Math"/>
                <a:sym typeface="Cambria Math"/>
              </a:rPr>
              <a:t>λ</a:t>
            </a:r>
            <a:r>
              <a:rPr lang="en-US" sz="2800" dirty="0">
                <a:latin typeface="Cambria Math"/>
                <a:ea typeface="Cambria Math"/>
                <a:cs typeface="Cambria Math"/>
                <a:sym typeface="Cambria Math"/>
              </a:rPr>
              <a:t> (lambda)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l-GR" sz="2800" dirty="0">
                <a:latin typeface="Cambria Math"/>
                <a:ea typeface="Cambria Math"/>
                <a:cs typeface="Cambria Math"/>
                <a:sym typeface="Cambria Math"/>
              </a:rPr>
              <a:t>μ</a:t>
            </a:r>
            <a:r>
              <a:rPr lang="en-US" sz="2800" dirty="0">
                <a:latin typeface="Cambria Math"/>
                <a:ea typeface="Cambria Math"/>
                <a:cs typeface="Cambria Math"/>
                <a:sym typeface="Cambria Math"/>
              </a:rPr>
              <a:t> (mu)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sz="2800" dirty="0">
              <a:latin typeface="Cambria Math"/>
              <a:ea typeface="Cambria Math"/>
              <a:cs typeface="Cambria Math"/>
              <a:sym typeface="Cambria Math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l-GR" sz="2800" dirty="0">
                <a:latin typeface="Cambria Math"/>
                <a:ea typeface="Cambria Math"/>
                <a:cs typeface="Cambria Math"/>
                <a:sym typeface="Cambria Math"/>
              </a:rPr>
              <a:t>ν (</a:t>
            </a:r>
            <a:r>
              <a:rPr lang="en-US" sz="2800" dirty="0">
                <a:latin typeface="Cambria Math"/>
                <a:ea typeface="Cambria Math"/>
                <a:cs typeface="Cambria Math"/>
                <a:sym typeface="Cambria Math"/>
              </a:rPr>
              <a:t>nu)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l-GR" sz="2800" dirty="0">
                <a:latin typeface="Cambria Math"/>
                <a:ea typeface="Cambria Math"/>
                <a:cs typeface="Cambria Math"/>
                <a:sym typeface="Cambria Math"/>
              </a:rPr>
              <a:t>ξ (</a:t>
            </a:r>
            <a:r>
              <a:rPr lang="en-US" sz="2800" dirty="0">
                <a:latin typeface="Cambria Math"/>
                <a:ea typeface="Cambria Math"/>
                <a:cs typeface="Cambria Math"/>
                <a:sym typeface="Cambria Math"/>
              </a:rPr>
              <a:t>xi)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l-GR" sz="2800" dirty="0">
                <a:latin typeface="Cambria Math"/>
                <a:ea typeface="Cambria Math"/>
                <a:cs typeface="Cambria Math"/>
                <a:sym typeface="Cambria Math"/>
              </a:rPr>
              <a:t>ο (</a:t>
            </a:r>
            <a:r>
              <a:rPr lang="en-US" sz="2800" dirty="0">
                <a:latin typeface="Cambria Math"/>
                <a:ea typeface="Cambria Math"/>
                <a:cs typeface="Cambria Math"/>
                <a:sym typeface="Cambria Math"/>
              </a:rPr>
              <a:t>omicron)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l-GR" sz="2800" dirty="0">
                <a:latin typeface="Cambria Math"/>
                <a:ea typeface="Cambria Math"/>
                <a:cs typeface="Cambria Math"/>
                <a:sym typeface="Cambria Math"/>
              </a:rPr>
              <a:t>π</a:t>
            </a:r>
            <a:r>
              <a:rPr lang="en-US" sz="2800" dirty="0">
                <a:latin typeface="Cambria Math"/>
                <a:ea typeface="Cambria Math"/>
                <a:cs typeface="Cambria Math"/>
                <a:sym typeface="Cambria Math"/>
              </a:rPr>
              <a:t> (pi)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l-GR" sz="2800" dirty="0">
                <a:latin typeface="Cambria Math"/>
                <a:ea typeface="Cambria Math"/>
                <a:cs typeface="Cambria Math"/>
                <a:sym typeface="Cambria Math"/>
              </a:rPr>
              <a:t>ρ</a:t>
            </a:r>
            <a:r>
              <a:rPr lang="en-US" sz="2800" dirty="0">
                <a:latin typeface="Cambria Math"/>
                <a:ea typeface="Cambria Math"/>
                <a:cs typeface="Cambria Math"/>
                <a:sym typeface="Cambria Math"/>
              </a:rPr>
              <a:t> (</a:t>
            </a:r>
            <a:r>
              <a:rPr lang="en-US" sz="2800" dirty="0" err="1">
                <a:latin typeface="Cambria Math"/>
                <a:ea typeface="Cambria Math"/>
                <a:cs typeface="Cambria Math"/>
                <a:sym typeface="Cambria Math"/>
              </a:rPr>
              <a:t>ro</a:t>
            </a:r>
            <a:r>
              <a:rPr lang="en-US" sz="2800" dirty="0">
                <a:latin typeface="Cambria Math"/>
                <a:ea typeface="Cambria Math"/>
                <a:cs typeface="Cambria Math"/>
                <a:sym typeface="Cambria Math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l-GR" sz="2800" dirty="0">
                <a:latin typeface="Cambria Math"/>
                <a:ea typeface="Cambria Math"/>
                <a:cs typeface="Cambria Math"/>
                <a:sym typeface="Cambria Math"/>
              </a:rPr>
              <a:t>σ</a:t>
            </a:r>
            <a:r>
              <a:rPr lang="en-US" sz="2800" dirty="0">
                <a:latin typeface="Cambria Math"/>
                <a:ea typeface="Cambria Math"/>
                <a:cs typeface="Cambria Math"/>
                <a:sym typeface="Cambria Math"/>
              </a:rPr>
              <a:t>/ </a:t>
            </a:r>
            <a:r>
              <a:rPr lang="el-GR" sz="2800" dirty="0">
                <a:latin typeface="Cambria Math"/>
                <a:ea typeface="Cambria Math"/>
                <a:cs typeface="Cambria Math"/>
                <a:sym typeface="Cambria Math"/>
              </a:rPr>
              <a:t>ς </a:t>
            </a:r>
            <a:r>
              <a:rPr lang="en-US" sz="2800" dirty="0">
                <a:latin typeface="Cambria Math"/>
                <a:ea typeface="Cambria Math"/>
                <a:cs typeface="Cambria Math"/>
                <a:sym typeface="Cambria Math"/>
              </a:rPr>
              <a:t>(sigma)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l-GR" sz="2800" dirty="0">
                <a:latin typeface="Cambria Math"/>
                <a:ea typeface="Cambria Math"/>
                <a:cs typeface="Cambria Math"/>
                <a:sym typeface="Cambria Math"/>
              </a:rPr>
              <a:t>τ</a:t>
            </a:r>
            <a:r>
              <a:rPr lang="en-US" sz="2800" dirty="0">
                <a:latin typeface="Cambria Math"/>
                <a:ea typeface="Cambria Math"/>
                <a:cs typeface="Cambria Math"/>
                <a:sym typeface="Cambria Math"/>
              </a:rPr>
              <a:t> (tau)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l-GR" sz="2800" dirty="0">
                <a:latin typeface="Cambria Math"/>
                <a:ea typeface="Cambria Math"/>
                <a:cs typeface="Cambria Math"/>
                <a:sym typeface="Cambria Math"/>
              </a:rPr>
              <a:t>υ (</a:t>
            </a:r>
            <a:r>
              <a:rPr lang="en-US" sz="2800" dirty="0">
                <a:latin typeface="Cambria Math"/>
                <a:ea typeface="Cambria Math"/>
                <a:cs typeface="Cambria Math"/>
                <a:sym typeface="Cambria Math"/>
              </a:rPr>
              <a:t>upsilon)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l-GR" sz="2800" dirty="0">
                <a:latin typeface="Cambria Math"/>
                <a:ea typeface="Cambria Math"/>
                <a:cs typeface="Cambria Math"/>
                <a:sym typeface="Cambria Math"/>
              </a:rPr>
              <a:t>φ</a:t>
            </a:r>
            <a:r>
              <a:rPr lang="en-US" sz="2800" dirty="0">
                <a:latin typeface="Cambria Math"/>
                <a:ea typeface="Cambria Math"/>
                <a:cs typeface="Cambria Math"/>
                <a:sym typeface="Cambria Math"/>
              </a:rPr>
              <a:t> (phi)</a:t>
            </a:r>
            <a:r>
              <a:rPr lang="el-GR" sz="2800" dirty="0">
                <a:latin typeface="Cambria Math"/>
                <a:ea typeface="Cambria Math"/>
                <a:cs typeface="Cambria Math"/>
                <a:sym typeface="Cambria Math"/>
              </a:rPr>
              <a:t>, χ</a:t>
            </a:r>
            <a:r>
              <a:rPr lang="en-US" sz="2800" dirty="0">
                <a:latin typeface="Cambria Math"/>
                <a:ea typeface="Cambria Math"/>
                <a:cs typeface="Cambria Math"/>
                <a:sym typeface="Cambria Math"/>
              </a:rPr>
              <a:t> (chi)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l-GR" sz="2800" dirty="0">
                <a:latin typeface="Cambria Math"/>
                <a:ea typeface="Cambria Math"/>
                <a:cs typeface="Cambria Math"/>
                <a:sym typeface="Cambria Math"/>
              </a:rPr>
              <a:t>ψ (</a:t>
            </a:r>
            <a:r>
              <a:rPr lang="en-US" sz="2800" dirty="0">
                <a:latin typeface="Cambria Math"/>
                <a:ea typeface="Cambria Math"/>
                <a:cs typeface="Cambria Math"/>
                <a:sym typeface="Cambria Math"/>
              </a:rPr>
              <a:t>psi)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l-GR" sz="2800" dirty="0">
                <a:latin typeface="Cambria Math"/>
                <a:ea typeface="Cambria Math"/>
                <a:cs typeface="Cambria Math"/>
                <a:sym typeface="Cambria Math"/>
              </a:rPr>
              <a:t>ω</a:t>
            </a:r>
            <a:r>
              <a:rPr lang="en-US" sz="2800" dirty="0">
                <a:latin typeface="Cambria Math"/>
                <a:ea typeface="Cambria Math"/>
                <a:cs typeface="Cambria Math"/>
                <a:sym typeface="Cambria Math"/>
              </a:rPr>
              <a:t> (omega)</a:t>
            </a:r>
            <a:endParaRPr lang="el-GR" sz="2800" dirty="0"/>
          </a:p>
        </p:txBody>
      </p:sp>
    </p:spTree>
    <p:extLst>
      <p:ext uri="{BB962C8B-B14F-4D97-AF65-F5344CB8AC3E}">
        <p14:creationId xmlns:p14="http://schemas.microsoft.com/office/powerpoint/2010/main" val="3401185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>
          <a:extLst>
            <a:ext uri="{FF2B5EF4-FFF2-40B4-BE49-F238E27FC236}">
              <a16:creationId xmlns:a16="http://schemas.microsoft.com/office/drawing/2014/main" id="{AFC9186E-C967-E78C-135D-3364A936C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>
            <a:extLst>
              <a:ext uri="{FF2B5EF4-FFF2-40B4-BE49-F238E27FC236}">
                <a16:creationId xmlns:a16="http://schemas.microsoft.com/office/drawing/2014/main" id="{288954D4-3553-3CA8-A505-40F31C469C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9367" y="1122744"/>
            <a:ext cx="2870522" cy="4629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dirty="0"/>
              <a:t>SYMBOLS NOT </a:t>
            </a:r>
            <a:br>
              <a:rPr lang="en-IN" dirty="0"/>
            </a:br>
            <a:r>
              <a:rPr lang="en-IN" dirty="0"/>
              <a:t>LISTED</a:t>
            </a:r>
            <a:endParaRPr dirty="0"/>
          </a:p>
        </p:txBody>
      </p:sp>
      <p:sp>
        <p:nvSpPr>
          <p:cNvPr id="91" name="Google Shape;91;p14">
            <a:extLst>
              <a:ext uri="{FF2B5EF4-FFF2-40B4-BE49-F238E27FC236}">
                <a16:creationId xmlns:a16="http://schemas.microsoft.com/office/drawing/2014/main" id="{21FB780E-8FE9-DF5A-91BF-60A48788212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11301" y="1331089"/>
            <a:ext cx="8055980" cy="4710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2600"/>
            </a:pPr>
            <a:r>
              <a:rPr lang="en-US" sz="2800" dirty="0"/>
              <a:t>Units of measure such as mm, dB, min, </a:t>
            </a:r>
            <a:r>
              <a:rPr lang="en-US" sz="2800" dirty="0" err="1"/>
              <a:t>hr</a:t>
            </a:r>
            <a:r>
              <a:rPr lang="en-US" sz="2800" dirty="0"/>
              <a:t>, and </a:t>
            </a:r>
            <a:r>
              <a:rPr lang="en-US" sz="2800" baseline="30000" dirty="0" err="1"/>
              <a:t>o</a:t>
            </a:r>
            <a:r>
              <a:rPr lang="en-US" sz="2800" dirty="0" err="1"/>
              <a:t>C</a:t>
            </a:r>
            <a:r>
              <a:rPr lang="en-US" sz="2800" dirty="0"/>
              <a:t> </a:t>
            </a:r>
          </a:p>
          <a:p>
            <a:pPr>
              <a:spcBef>
                <a:spcPts val="520"/>
              </a:spcBef>
              <a:buClr>
                <a:schemeClr val="dk1"/>
              </a:buClr>
              <a:buSzPts val="2600"/>
            </a:pPr>
            <a:r>
              <a:rPr lang="en-US" sz="2800" dirty="0"/>
              <a:t>Statistical symbols such as %,, </a:t>
            </a:r>
            <a:r>
              <a:rPr lang="el-GR" sz="2800" dirty="0"/>
              <a:t>μ, σ</a:t>
            </a:r>
            <a:r>
              <a:rPr lang="el-GR" sz="2800" baseline="30000" dirty="0"/>
              <a:t>2</a:t>
            </a:r>
            <a:r>
              <a:rPr lang="el-GR" sz="2800" dirty="0"/>
              <a:t>, </a:t>
            </a:r>
            <a:r>
              <a:rPr lang="en-US" sz="2800" dirty="0"/>
              <a:t>ANOVA, </a:t>
            </a:r>
            <a:r>
              <a:rPr lang="en-US" sz="2800" i="1" dirty="0"/>
              <a:t>R</a:t>
            </a:r>
            <a:r>
              <a:rPr lang="en-US" sz="2800" baseline="30000" dirty="0"/>
              <a:t>2</a:t>
            </a:r>
            <a:r>
              <a:rPr lang="en-US" sz="2800" dirty="0"/>
              <a:t>,</a:t>
            </a:r>
            <a:r>
              <a:rPr lang="en-US" sz="2800" i="1" dirty="0"/>
              <a:t>t</a:t>
            </a:r>
            <a:r>
              <a:rPr lang="en-US" sz="2800" dirty="0"/>
              <a:t>, </a:t>
            </a:r>
            <a:r>
              <a:rPr lang="en-US" sz="2800" i="1" dirty="0"/>
              <a:t>F</a:t>
            </a:r>
            <a:r>
              <a:rPr lang="en-US" sz="2800" dirty="0"/>
              <a:t>, </a:t>
            </a:r>
            <a:r>
              <a:rPr lang="en-US" sz="2800" i="1" dirty="0" err="1"/>
              <a:t>df</a:t>
            </a:r>
            <a:r>
              <a:rPr lang="en-US" sz="2800" dirty="0"/>
              <a:t>, </a:t>
            </a:r>
            <a:r>
              <a:rPr lang="el-GR" sz="2800" dirty="0"/>
              <a:t>α, β, χ</a:t>
            </a:r>
            <a:r>
              <a:rPr lang="el-GR" sz="2800" baseline="30000" dirty="0"/>
              <a:t>2</a:t>
            </a:r>
            <a:endParaRPr lang="el-GR" sz="2800" dirty="0"/>
          </a:p>
          <a:p>
            <a:pPr>
              <a:spcBef>
                <a:spcPts val="520"/>
              </a:spcBef>
              <a:buClr>
                <a:schemeClr val="dk1"/>
              </a:buClr>
              <a:buSzPts val="2600"/>
            </a:pPr>
            <a:r>
              <a:rPr lang="en-US" sz="2800" dirty="0"/>
              <a:t>Mathematical operations such as max and min </a:t>
            </a:r>
          </a:p>
          <a:p>
            <a:pPr>
              <a:spcBef>
                <a:spcPts val="520"/>
              </a:spcBef>
              <a:buClr>
                <a:schemeClr val="dk1"/>
              </a:buClr>
              <a:buSzPts val="2600"/>
            </a:pPr>
            <a:r>
              <a:rPr lang="en-US" sz="2800" dirty="0"/>
              <a:t>Special symbols such as ∍, ∀, and ∃ </a:t>
            </a:r>
          </a:p>
          <a:p>
            <a:pPr>
              <a:spcBef>
                <a:spcPts val="520"/>
              </a:spcBef>
              <a:buClr>
                <a:schemeClr val="dk1"/>
              </a:buClr>
              <a:buSzPts val="2600"/>
            </a:pPr>
            <a:r>
              <a:rPr lang="en-US" sz="2800" dirty="0"/>
              <a:t>Abbreviations related to SI units </a:t>
            </a:r>
          </a:p>
          <a:p>
            <a:pPr>
              <a:spcBef>
                <a:spcPts val="520"/>
              </a:spcBef>
              <a:buClr>
                <a:schemeClr val="dk1"/>
              </a:buClr>
              <a:buSzPts val="2600"/>
            </a:pPr>
            <a:r>
              <a:rPr lang="en-US" sz="2800" dirty="0"/>
              <a:t>Chemical compounds such as H</a:t>
            </a:r>
            <a:r>
              <a:rPr lang="en-US" sz="2800" baseline="-25000" dirty="0"/>
              <a:t>2</a:t>
            </a:r>
            <a:r>
              <a:rPr lang="en-US" sz="2800" dirty="0"/>
              <a:t>SO</a:t>
            </a:r>
            <a:r>
              <a:rPr lang="en-US" sz="2800" baseline="-25000" dirty="0"/>
              <a:t>4</a:t>
            </a:r>
            <a:r>
              <a:rPr lang="en-US" sz="2800" dirty="0"/>
              <a:t> and C</a:t>
            </a:r>
            <a:r>
              <a:rPr lang="en-US" sz="2800" baseline="-25000" dirty="0"/>
              <a:t>9</a:t>
            </a:r>
            <a:r>
              <a:rPr lang="en-US" sz="2800" dirty="0"/>
              <a:t>H</a:t>
            </a:r>
            <a:r>
              <a:rPr lang="en-US" sz="2800" baseline="-25000" dirty="0"/>
              <a:t>8</a:t>
            </a:r>
            <a:r>
              <a:rPr lang="en-US" sz="2800" dirty="0"/>
              <a:t>O</a:t>
            </a:r>
            <a:r>
              <a:rPr lang="en-US" sz="2800" baseline="-25000" dirty="0"/>
              <a:t>4</a:t>
            </a:r>
            <a:r>
              <a:rPr lang="en-US" sz="2800" dirty="0"/>
              <a:t> </a:t>
            </a:r>
          </a:p>
          <a:p>
            <a:pPr>
              <a:spcBef>
                <a:spcPts val="520"/>
              </a:spcBef>
              <a:buClr>
                <a:schemeClr val="dk1"/>
              </a:buClr>
              <a:buSzPts val="2600"/>
            </a:pPr>
            <a:r>
              <a:rPr lang="en-US" sz="2800" dirty="0"/>
              <a:t>Well-known abbreviations such as UK, DNA, ERP, </a:t>
            </a:r>
            <a:r>
              <a:rPr lang="en-US" sz="2800" dirty="0" err="1"/>
              <a:t>wk</a:t>
            </a:r>
            <a:r>
              <a:rPr lang="en-US" sz="2800" dirty="0"/>
              <a:t>, and Fig.</a:t>
            </a:r>
          </a:p>
          <a:p>
            <a:pPr>
              <a:spcBef>
                <a:spcPts val="520"/>
              </a:spcBef>
              <a:buClr>
                <a:schemeClr val="dk1"/>
              </a:buClr>
              <a:buSzPts val="2600"/>
            </a:pPr>
            <a:r>
              <a:rPr lang="en-US" sz="2800" dirty="0"/>
              <a:t>Latin abbreviations such as i.e., e.g., and viz.</a:t>
            </a:r>
          </a:p>
          <a:p>
            <a:pPr marL="622300" indent="-457200">
              <a:spcBef>
                <a:spcPts val="520"/>
              </a:spcBef>
              <a:buClr>
                <a:schemeClr val="dk1"/>
              </a:buClr>
              <a:buSzPts val="2600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65690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>
          <a:extLst>
            <a:ext uri="{FF2B5EF4-FFF2-40B4-BE49-F238E27FC236}">
              <a16:creationId xmlns:a16="http://schemas.microsoft.com/office/drawing/2014/main" id="{4C2CD3AD-616F-D57A-9B31-B8B3C073E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>
            <a:extLst>
              <a:ext uri="{FF2B5EF4-FFF2-40B4-BE49-F238E27FC236}">
                <a16:creationId xmlns:a16="http://schemas.microsoft.com/office/drawing/2014/main" id="{58D1948F-AE2E-45E8-2B7D-77053C3D68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11301" y="365125"/>
            <a:ext cx="79397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dirty="0"/>
              <a:t>ABBREVIATIONS</a:t>
            </a:r>
            <a:endParaRPr dirty="0"/>
          </a:p>
        </p:txBody>
      </p:sp>
      <p:sp>
        <p:nvSpPr>
          <p:cNvPr id="91" name="Google Shape;91;p14">
            <a:extLst>
              <a:ext uri="{FF2B5EF4-FFF2-40B4-BE49-F238E27FC236}">
                <a16:creationId xmlns:a16="http://schemas.microsoft.com/office/drawing/2014/main" id="{1D20249F-B342-2CD5-5401-77ECFA1E83A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449256" y="1400537"/>
            <a:ext cx="8437944" cy="464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400" dirty="0"/>
              <a:t>Use instead of repeating long technical terms in scientific writing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400" dirty="0"/>
              <a:t>Use sparingly and only when absolutely necessary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 dirty="0"/>
              <a:t>Write in full when abbreviating for the first time, and then follow with abbreviation in parentheses e. g. Enterprise resource planning (ERP) is defined . . . </a:t>
            </a:r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 dirty="0"/>
              <a:t>After this, use abbreviation without expansion</a:t>
            </a:r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US" sz="2400" dirty="0"/>
              <a:t>Do not switch between abbreviation and its expanded form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 dirty="0"/>
              <a:t>Do not use too many abbreviations</a:t>
            </a:r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US" sz="2400" dirty="0"/>
              <a:t>Do not abbreviate a term that will be used a few times</a:t>
            </a:r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 dirty="0"/>
              <a:t>Do not explain standard abbreviations (appearing in dictionaries as words) e. g. RADAR and AIDS</a:t>
            </a:r>
          </a:p>
        </p:txBody>
      </p:sp>
    </p:spTree>
    <p:extLst>
      <p:ext uri="{BB962C8B-B14F-4D97-AF65-F5344CB8AC3E}">
        <p14:creationId xmlns:p14="http://schemas.microsoft.com/office/powerpoint/2010/main" val="53161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>
          <a:extLst>
            <a:ext uri="{FF2B5EF4-FFF2-40B4-BE49-F238E27FC236}">
              <a16:creationId xmlns:a16="http://schemas.microsoft.com/office/drawing/2014/main" id="{AE249F20-00C3-5FEF-CC01-7E9C94FAF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>
            <a:extLst>
              <a:ext uri="{FF2B5EF4-FFF2-40B4-BE49-F238E27FC236}">
                <a16:creationId xmlns:a16="http://schemas.microsoft.com/office/drawing/2014/main" id="{346F27DE-CA58-1584-657B-85503A6806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3620" y="1122703"/>
            <a:ext cx="3183037" cy="4606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sz="3200" dirty="0"/>
              <a:t>STANDARD ABBREVIATIONS</a:t>
            </a:r>
            <a:endParaRPr sz="3200" dirty="0"/>
          </a:p>
        </p:txBody>
      </p:sp>
      <p:sp>
        <p:nvSpPr>
          <p:cNvPr id="91" name="Google Shape;91;p14">
            <a:extLst>
              <a:ext uri="{FF2B5EF4-FFF2-40B4-BE49-F238E27FC236}">
                <a16:creationId xmlns:a16="http://schemas.microsoft.com/office/drawing/2014/main" id="{C16536E3-9C80-0D6D-D8AD-E6AA10ABD7A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178461" y="937549"/>
            <a:ext cx="7454096" cy="5104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dirty="0"/>
              <a:t>Fig.	Figure		</a:t>
            </a:r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dirty="0"/>
              <a:t>Eq.	Equation </a:t>
            </a:r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dirty="0" err="1"/>
              <a:t>Eqs</a:t>
            </a:r>
            <a:r>
              <a:rPr lang="en-US" sz="2400" dirty="0"/>
              <a:t>.	Equations </a:t>
            </a:r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dirty="0"/>
              <a:t>Ed.	Editor 		</a:t>
            </a:r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dirty="0"/>
              <a:t>Eds.	Editors</a:t>
            </a:r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dirty="0"/>
              <a:t>ed.	Edition</a:t>
            </a:r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dirty="0"/>
              <a:t>p.		page		</a:t>
            </a:r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dirty="0"/>
              <a:t>pp.	Pages 	</a:t>
            </a:r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dirty="0"/>
              <a:t>Chap. 	Chapter	</a:t>
            </a:r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dirty="0"/>
              <a:t>Vol.	Volume</a:t>
            </a:r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dirty="0"/>
              <a:t>No.	Number 	</a:t>
            </a:r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dirty="0"/>
              <a:t>Pt. 	Part  </a:t>
            </a:r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dirty="0"/>
              <a:t>Cont. 	Continued 	</a:t>
            </a:r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dirty="0"/>
              <a:t>PS	 	Postscript </a:t>
            </a:r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dirty="0"/>
              <a:t>N.B. 	Take note</a:t>
            </a:r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dirty="0"/>
              <a:t>e. g.	for example 	</a:t>
            </a:r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dirty="0"/>
              <a:t>et al. 	and others </a:t>
            </a:r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dirty="0"/>
              <a:t>etc. 	and so forth	</a:t>
            </a:r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dirty="0"/>
              <a:t>i.e. 	that is 		</a:t>
            </a:r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dirty="0"/>
              <a:t>vide 	see		</a:t>
            </a:r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dirty="0"/>
              <a:t>vs. 	versus </a:t>
            </a:r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dirty="0"/>
              <a:t>viz. 	namely	</a:t>
            </a:r>
          </a:p>
        </p:txBody>
      </p:sp>
    </p:spTree>
    <p:extLst>
      <p:ext uri="{BB962C8B-B14F-4D97-AF65-F5344CB8AC3E}">
        <p14:creationId xmlns:p14="http://schemas.microsoft.com/office/powerpoint/2010/main" val="342943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>
          <a:extLst>
            <a:ext uri="{FF2B5EF4-FFF2-40B4-BE49-F238E27FC236}">
              <a16:creationId xmlns:a16="http://schemas.microsoft.com/office/drawing/2014/main" id="{44DAE1D3-806A-E12E-FCE7-9996E9F3E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>
            <a:extLst>
              <a:ext uri="{FF2B5EF4-FFF2-40B4-BE49-F238E27FC236}">
                <a16:creationId xmlns:a16="http://schemas.microsoft.com/office/drawing/2014/main" id="{05A8B959-8B8A-D64B-8451-85AEE88235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1495" y="1041722"/>
            <a:ext cx="2986267" cy="471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sz="3200" dirty="0"/>
              <a:t>ABBREVIATION RULES</a:t>
            </a:r>
            <a:endParaRPr sz="3200" dirty="0"/>
          </a:p>
        </p:txBody>
      </p:sp>
      <p:sp>
        <p:nvSpPr>
          <p:cNvPr id="91" name="Google Shape;91;p14">
            <a:extLst>
              <a:ext uri="{FF2B5EF4-FFF2-40B4-BE49-F238E27FC236}">
                <a16:creationId xmlns:a16="http://schemas.microsoft.com/office/drawing/2014/main" id="{A1DEF280-00A1-E935-C278-2A6892E4BEA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92324" y="868101"/>
            <a:ext cx="8113853" cy="5142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Use periods with abbreviations for the following: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Initials e. g. J. W. Forrester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Latin abbreviations e. g. a. m., cf., and </a:t>
            </a:r>
            <a:r>
              <a:rPr lang="en-US" dirty="0" err="1"/>
              <a:t>i</a:t>
            </a:r>
            <a:r>
              <a:rPr lang="en-US" dirty="0"/>
              <a:t>. e.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Reference abbreviations e. g. Vol. 1, p. 52, and 2</a:t>
            </a:r>
            <a:r>
              <a:rPr lang="en-US" baseline="30000" dirty="0"/>
              <a:t>nd</a:t>
            </a:r>
            <a:r>
              <a:rPr lang="en-US" dirty="0"/>
              <a:t> ed.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Do not use period with following abbreviation types: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Capital letter abbreviations and acronyms e. g. SAP, IQ, and RADAR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Metric and non-metric measurement abbreviations e. g. cm, kg, and s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To form a plural of an abbreviation, add an ‘s’ e. g. Vols., eds.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dirty="0"/>
              <a:t>Do not start a sentence with symbol of chemical element</a:t>
            </a:r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dirty="0"/>
              <a:t>Use ‘ % ’ with a numeral, but use ‘percent’ with numeral’s word equivalent e. g. 5 % but five percent</a:t>
            </a:r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dirty="0"/>
              <a:t>Use ‘ % ’ only at end of a series of numbers e. g. 5–8 %</a:t>
            </a:r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dirty="0"/>
              <a:t>If there is a series of numbers, give the unit only at end of series e. g. 2–10 </a:t>
            </a:r>
            <a:r>
              <a:rPr lang="en-US" baseline="30000" dirty="0" err="1"/>
              <a:t>o</a:t>
            </a:r>
            <a:r>
              <a:rPr lang="en-US" dirty="0" err="1"/>
              <a:t>C</a:t>
            </a:r>
            <a:endParaRPr lang="en-US" dirty="0"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dirty="0"/>
              <a:t>Use U. S. only as adjective, but use US in noun form e. g. ‘U. S. dollar’, but ‘in the US’</a:t>
            </a:r>
          </a:p>
        </p:txBody>
      </p:sp>
    </p:spTree>
    <p:extLst>
      <p:ext uri="{BB962C8B-B14F-4D97-AF65-F5344CB8AC3E}">
        <p14:creationId xmlns:p14="http://schemas.microsoft.com/office/powerpoint/2010/main" val="672409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>
          <a:extLst>
            <a:ext uri="{FF2B5EF4-FFF2-40B4-BE49-F238E27FC236}">
              <a16:creationId xmlns:a16="http://schemas.microsoft.com/office/drawing/2014/main" id="{E27CBCEE-B385-E506-4E57-D79052500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>
            <a:extLst>
              <a:ext uri="{FF2B5EF4-FFF2-40B4-BE49-F238E27FC236}">
                <a16:creationId xmlns:a16="http://schemas.microsoft.com/office/drawing/2014/main" id="{395CFE84-BB2A-5869-E7FB-91857C5147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1495" y="1041722"/>
            <a:ext cx="2986267" cy="471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sz="3200" dirty="0"/>
              <a:t>ABBREVIATION RULES</a:t>
            </a:r>
            <a:endParaRPr sz="3200" dirty="0"/>
          </a:p>
        </p:txBody>
      </p:sp>
      <p:sp>
        <p:nvSpPr>
          <p:cNvPr id="91" name="Google Shape;91;p14">
            <a:extLst>
              <a:ext uri="{FF2B5EF4-FFF2-40B4-BE49-F238E27FC236}">
                <a16:creationId xmlns:a16="http://schemas.microsoft.com/office/drawing/2014/main" id="{1D3493CE-472B-D960-19E9-88F35151824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42795" y="1331130"/>
            <a:ext cx="7662440" cy="471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544"/>
              </a:spcBef>
              <a:buClr>
                <a:schemeClr val="dk1"/>
              </a:buClr>
              <a:buSzPct val="100000"/>
              <a:buNone/>
            </a:pPr>
            <a:r>
              <a:rPr lang="en-US" sz="2400" dirty="0"/>
              <a:t>Do not begin a sentence with an abbreviation: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2400" dirty="0"/>
          </a:p>
          <a:p>
            <a:pPr marL="342900" lvl="0" indent="-342900" algn="l" rtl="0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dirty="0"/>
              <a:t>Incorrect: MRR increases as Feed increases (Fig. 2).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dirty="0"/>
              <a:t>Incorrect: Fig. 2 shows that MRR increases as Feed increases.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2400" dirty="0"/>
          </a:p>
          <a:p>
            <a:pPr marL="342900" lvl="0" indent="-342900" algn="l" rtl="0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dirty="0"/>
              <a:t>Correct: Material Removal Rate increases as Feed increases (Fig. 2).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dirty="0"/>
              <a:t>Correct: Figure 2 shows that MRR increases as Feed increases.</a:t>
            </a:r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endParaRPr lang="en-US" sz="2400" dirty="0"/>
          </a:p>
          <a:p>
            <a:pPr marL="342900" lvl="0" indent="-1778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2797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6CF13-3572-5E56-7B97-95902775D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5473" y="1123837"/>
            <a:ext cx="7523544" cy="4601183"/>
          </a:xfrm>
        </p:spPr>
        <p:txBody>
          <a:bodyPr>
            <a:normAutofit/>
          </a:bodyPr>
          <a:lstStyle/>
          <a:p>
            <a:r>
              <a:rPr lang="en-IN" sz="6000" b="1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8873007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54</TotalTime>
  <Words>765</Words>
  <Application>Microsoft Office PowerPoint</Application>
  <PresentationFormat>Widescreen</PresentationFormat>
  <Paragraphs>98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Cambria Math</vt:lpstr>
      <vt:lpstr>Candara</vt:lpstr>
      <vt:lpstr>Corbel</vt:lpstr>
      <vt:lpstr>Maiandra GD</vt:lpstr>
      <vt:lpstr>Wingdings 2</vt:lpstr>
      <vt:lpstr>Frame</vt:lpstr>
      <vt:lpstr>STRUCTURE OF SCIENTIFIC DOCUMENTS</vt:lpstr>
      <vt:lpstr>SYMBOLS &amp; ABBREVIATIONS</vt:lpstr>
      <vt:lpstr>SEQUENCE OF SMALL GREEK LETTERS</vt:lpstr>
      <vt:lpstr>SYMBOLS NOT  LISTED</vt:lpstr>
      <vt:lpstr>ABBREVIATIONS</vt:lpstr>
      <vt:lpstr>STANDARD ABBREVIATIONS</vt:lpstr>
      <vt:lpstr>ABBREVIATION RULES</vt:lpstr>
      <vt:lpstr>ABBREVIATION RULES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OF SCIENTIFIC DOCUMENTS</dc:title>
  <dc:creator>105076</dc:creator>
  <cp:lastModifiedBy>105076</cp:lastModifiedBy>
  <cp:revision>5</cp:revision>
  <dcterms:modified xsi:type="dcterms:W3CDTF">2024-03-02T04:55:14Z</dcterms:modified>
</cp:coreProperties>
</file>