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32"/>
  </p:notesMasterIdLst>
  <p:sldIdLst>
    <p:sldId id="256" r:id="rId2"/>
    <p:sldId id="319" r:id="rId3"/>
    <p:sldId id="322" r:id="rId4"/>
    <p:sldId id="323" r:id="rId5"/>
    <p:sldId id="324" r:id="rId6"/>
    <p:sldId id="268" r:id="rId7"/>
    <p:sldId id="327" r:id="rId8"/>
    <p:sldId id="328" r:id="rId9"/>
    <p:sldId id="330" r:id="rId10"/>
    <p:sldId id="276" r:id="rId11"/>
    <p:sldId id="260" r:id="rId12"/>
    <p:sldId id="278" r:id="rId13"/>
    <p:sldId id="280" r:id="rId14"/>
    <p:sldId id="281" r:id="rId15"/>
    <p:sldId id="284" r:id="rId16"/>
    <p:sldId id="286" r:id="rId17"/>
    <p:sldId id="288" r:id="rId18"/>
    <p:sldId id="291" r:id="rId19"/>
    <p:sldId id="296" r:id="rId20"/>
    <p:sldId id="298" r:id="rId21"/>
    <p:sldId id="301" r:id="rId22"/>
    <p:sldId id="303" r:id="rId23"/>
    <p:sldId id="304" r:id="rId24"/>
    <p:sldId id="333" r:id="rId25"/>
    <p:sldId id="335" r:id="rId26"/>
    <p:sldId id="309" r:id="rId27"/>
    <p:sldId id="336" r:id="rId28"/>
    <p:sldId id="313" r:id="rId29"/>
    <p:sldId id="33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MATHEMATICAL MATERIALS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92182" y="2210764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0" y="1099595"/>
            <a:ext cx="3472404" cy="4606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MODIFICATION OF NOUN</a:t>
            </a: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472404" y="1736203"/>
            <a:ext cx="8090705" cy="43173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Units of measurement are nouns and should not be used to modify another noun:</a:t>
            </a:r>
            <a:endParaRPr sz="28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/>
              <a:t>	Incorrect:	The signal generator had a 15-kHz frequency. </a:t>
            </a:r>
            <a:endParaRPr sz="28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/>
              <a:t>	Correct: The signal generator had a frequency of 15 kHz. </a:t>
            </a:r>
            <a:endParaRPr sz="2800" dirty="0"/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800" dirty="0"/>
              <a:t>	Incorrect: It is a 6-centimeter long pipe.</a:t>
            </a:r>
            <a:endParaRPr sz="2800" dirty="0"/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800" dirty="0"/>
              <a:t>	Correct: The length of the pipe is 6 cm.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24092" y="1076446"/>
            <a:ext cx="2870522" cy="4791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LIST OF SYMBOLS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460830" y="474563"/>
            <a:ext cx="8407078" cy="5651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Research document should contain list of symbols in the beginning</a:t>
            </a:r>
            <a:endParaRPr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List of symbols helps to </a:t>
            </a:r>
            <a:endParaRPr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To ensure that same symbol is neither used for more than one purpose nor defined in more than one way</a:t>
            </a:r>
            <a:endParaRPr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Reader to refer to one place to find definition of a symbol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List of symbols should be arranged with Latin letters followed by Greek letters, each arranged alphabetically</a:t>
            </a: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Whenever applicable, unit of measure should be given for each symbol: </a:t>
            </a: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400" i="1" dirty="0">
                <a:ea typeface="Calibri" panose="020F0502020204030204" pitchFamily="34" charset="0"/>
                <a:cs typeface="Calibri" panose="020F0502020204030204" pitchFamily="34" charset="0"/>
              </a:rPr>
              <a:t>		c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	Velocity (km/h)</a:t>
            </a:r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400" i="1" dirty="0">
                <a:ea typeface="Calibri" panose="020F0502020204030204" pitchFamily="34" charset="0"/>
                <a:cs typeface="Calibri" panose="020F0502020204030204" pitchFamily="34" charset="0"/>
              </a:rPr>
              <a:t>		m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	Mass (kg)</a:t>
            </a:r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		 . . .</a:t>
            </a:r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		β: Regression coefficient (unit/rupee)</a:t>
            </a:r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		η: Efficiency (1)</a:t>
            </a:r>
          </a:p>
          <a:p>
            <a:pPr marL="457200" lvl="1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243068" y="1053296"/>
            <a:ext cx="2986269" cy="48266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BASIC ARITHMETIC OPERATIONS</a:t>
            </a: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437679" y="1273216"/>
            <a:ext cx="8368497" cy="48266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Signs for basic arithmetic operations:</a:t>
            </a:r>
            <a:endParaRPr sz="24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400" dirty="0"/>
              <a:t>Plus 			+ 	</a:t>
            </a:r>
            <a:endParaRPr sz="24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400" dirty="0"/>
              <a:t>Minus		−  (different from hyphen - look at length, vertical location, and intensity) </a:t>
            </a:r>
            <a:endParaRPr sz="24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400" dirty="0"/>
              <a:t>Multiplication	×  (different from the letter x or symbol asterisk *)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400" dirty="0"/>
              <a:t>Division 		∕  (different from solidus </a:t>
            </a:r>
            <a:r>
              <a:rPr lang="en-US" sz="2400" dirty="0" err="1"/>
              <a:t>i</a:t>
            </a:r>
            <a:r>
              <a:rPr lang="en-US" sz="2400" dirty="0"/>
              <a:t>. e. slash or oblique / look at the inclination) and ÷  </a:t>
            </a: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lang="en-US"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Except plus symbol, no symbol is available on a keyboard normally available in the market  </a:t>
            </a: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All other symbols are to be selected from Symbols list</a:t>
            </a:r>
            <a:endParaRPr sz="2400" dirty="0"/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81966" y="1088020"/>
            <a:ext cx="2812648" cy="46993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SCALARS, VECTORS,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MATRICES</a:t>
            </a:r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3483979" y="1600201"/>
            <a:ext cx="8229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Scalars, vectors, and matrices are written as follows: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		scalar:		lightface italic (</a:t>
            </a:r>
            <a:r>
              <a:rPr lang="en-US" sz="2400" i="1" dirty="0"/>
              <a:t>v, l, m, …</a:t>
            </a:r>
            <a:r>
              <a:rPr lang="en-US" sz="2400" dirty="0"/>
              <a:t> 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		vector: 	boldface, lower-case (</a:t>
            </a:r>
            <a:r>
              <a:rPr lang="en-US" sz="2400" b="1" dirty="0"/>
              <a:t>v</a:t>
            </a:r>
            <a:r>
              <a:rPr lang="en-US" sz="2400" dirty="0"/>
              <a:t>,</a:t>
            </a:r>
            <a:r>
              <a:rPr lang="en-US" sz="2400" b="1" dirty="0"/>
              <a:t> l</a:t>
            </a:r>
            <a:r>
              <a:rPr lang="en-US" sz="2400" dirty="0"/>
              <a:t>,</a:t>
            </a:r>
            <a:r>
              <a:rPr lang="en-US" sz="2400" b="1" dirty="0"/>
              <a:t> m</a:t>
            </a:r>
            <a:r>
              <a:rPr lang="en-US" sz="2400" dirty="0"/>
              <a:t>, … 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		matrix:		boldface, upper-case (</a:t>
            </a:r>
            <a:r>
              <a:rPr lang="en-US" sz="2400" b="1" dirty="0"/>
              <a:t>V</a:t>
            </a:r>
            <a:r>
              <a:rPr lang="en-US" sz="2400" dirty="0"/>
              <a:t>, </a:t>
            </a:r>
            <a:r>
              <a:rPr lang="en-US" sz="2400" b="1" dirty="0"/>
              <a:t>L</a:t>
            </a:r>
            <a:r>
              <a:rPr lang="en-US" sz="2400" dirty="0"/>
              <a:t>, . . .)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		tensor:		boldface, italic (</a:t>
            </a:r>
            <a:r>
              <a:rPr lang="en-US" sz="2400" b="1" i="1" dirty="0"/>
              <a:t>V</a:t>
            </a:r>
            <a:r>
              <a:rPr lang="en-US" sz="2400" dirty="0"/>
              <a:t>, </a:t>
            </a:r>
            <a:r>
              <a:rPr lang="en-US" sz="2400" b="1" i="1" dirty="0"/>
              <a:t>L)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Purpose of italicizing scalars is to distinguish them from SI units that are always written upright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266218" y="1180618"/>
            <a:ext cx="2986268" cy="46067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VARIABLES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CONSTANTS</a:t>
            </a:r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437680" y="775504"/>
            <a:ext cx="8380072" cy="5301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Symbols for variables, constants, and unknown quantities are italicized e. g. </a:t>
            </a:r>
            <a:r>
              <a:rPr lang="en-US" sz="2400" i="1" dirty="0"/>
              <a:t>x, l, m</a:t>
            </a:r>
            <a:r>
              <a:rPr lang="en-US" sz="2400" dirty="0"/>
              <a:t> </a:t>
            </a:r>
            <a:endParaRPr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Greek letters ( α, β, etc.) are always written upright</a:t>
            </a:r>
            <a:endParaRPr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Greek letters ( α, β, etc.) are always set in Roman</a:t>
            </a: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Subscripted variables follow different writing styles:</a:t>
            </a:r>
            <a:endParaRPr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400" dirty="0"/>
              <a:t>		Subscripts are numbers:	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endParaRPr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400" dirty="0"/>
              <a:t>		Subscripts are variables:	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ij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Subscript is upright when it refers to input or output variable or entities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       other than a quantity e. g. </a:t>
            </a:r>
            <a:r>
              <a:rPr lang="en-US" sz="2400" i="1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 (input variable), </a:t>
            </a:r>
            <a:r>
              <a:rPr lang="en-US" sz="2400" i="1" dirty="0"/>
              <a:t>x</a:t>
            </a:r>
            <a:r>
              <a:rPr lang="en-US" sz="2400" baseline="-25000" dirty="0"/>
              <a:t>o </a:t>
            </a:r>
            <a:r>
              <a:rPr lang="en-US" sz="2400" dirty="0"/>
              <a:t>(output variable),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e</a:t>
            </a:r>
            <a:r>
              <a:rPr lang="en-US" sz="2400" i="1" dirty="0"/>
              <a:t> </a:t>
            </a:r>
            <a:r>
              <a:rPr lang="en-US" sz="2400" dirty="0"/>
              <a:t>(mass of electron)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Font typeface="Wingdings 2" pitchFamily="18" charset="2"/>
              <a:buChar char="•"/>
            </a:pPr>
            <a:r>
              <a:rPr lang="en-US" sz="2400" dirty="0"/>
              <a:t>Subscript is upright when it refers to values of upper and lower limits or maximum and minimum values e. g. </a:t>
            </a:r>
            <a:r>
              <a:rPr lang="en-US" sz="2400" i="1" dirty="0"/>
              <a:t>x</a:t>
            </a:r>
            <a:r>
              <a:rPr lang="en-US" sz="2400" baseline="-25000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baseline="-25000" dirty="0"/>
              <a:t>l</a:t>
            </a:r>
            <a:r>
              <a:rPr lang="en-US" sz="2400" dirty="0"/>
              <a:t> 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max</a:t>
            </a:r>
            <a:r>
              <a:rPr lang="en-US" sz="2400" dirty="0"/>
              <a:t> and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min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3472404" y="1469986"/>
            <a:ext cx="8322199" cy="4595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Abbreviations for standard functions, such as log, max, min, exp, sin, cos, tan, </a:t>
            </a:r>
            <a:r>
              <a:rPr lang="en-US" sz="2800" dirty="0" err="1"/>
              <a:t>cosh</a:t>
            </a:r>
            <a:r>
              <a:rPr lang="en-US" sz="2800" dirty="0"/>
              <a:t>, </a:t>
            </a:r>
            <a:r>
              <a:rPr lang="en-US" sz="2800" dirty="0" err="1"/>
              <a:t>lim</a:t>
            </a:r>
            <a:r>
              <a:rPr lang="en-US" sz="2800" dirty="0"/>
              <a:t>, avg, </a:t>
            </a:r>
            <a:r>
              <a:rPr lang="en-US" sz="2800" dirty="0" err="1"/>
              <a:t>cov</a:t>
            </a:r>
            <a:r>
              <a:rPr lang="en-US" sz="2800" dirty="0"/>
              <a:t>, </a:t>
            </a:r>
            <a:r>
              <a:rPr lang="en-US" sz="2800" dirty="0" err="1"/>
              <a:t>diag</a:t>
            </a:r>
            <a:r>
              <a:rPr lang="en-US" sz="2800" dirty="0"/>
              <a:t>, and ln, are set in Roman (upright)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A space separates function name from expression e. g. log </a:t>
            </a:r>
            <a:r>
              <a:rPr lang="en-US" sz="2800" i="1" dirty="0"/>
              <a:t>x</a:t>
            </a:r>
            <a:r>
              <a:rPr lang="en-US" sz="2800" dirty="0"/>
              <a:t>, sin (</a:t>
            </a:r>
            <a:r>
              <a:rPr lang="en-US" sz="2800" i="1" dirty="0"/>
              <a:t>x</a:t>
            </a:r>
            <a:r>
              <a:rPr lang="en-US" sz="2800" dirty="0"/>
              <a:t> + </a:t>
            </a:r>
            <a:r>
              <a:rPr lang="en-US" sz="2800" i="1" dirty="0"/>
              <a:t>y</a:t>
            </a:r>
            <a:r>
              <a:rPr lang="en-US" sz="2800" dirty="0"/>
              <a:t>), . . .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Operators for expectation and transposition are in italic e. g. </a:t>
            </a:r>
            <a:r>
              <a:rPr lang="en-US" sz="2800" i="1" dirty="0"/>
              <a:t>E</a:t>
            </a:r>
            <a:r>
              <a:rPr lang="en-US" sz="2800" dirty="0"/>
              <a:t> and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342900" indent="-15494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157BE-55AA-2984-8C1B-AFEB0E6DD0D7}"/>
              </a:ext>
            </a:extLst>
          </p:cNvPr>
          <p:cNvSpPr txBox="1"/>
          <p:nvPr/>
        </p:nvSpPr>
        <p:spPr>
          <a:xfrm>
            <a:off x="138897" y="2551837"/>
            <a:ext cx="305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Maiandra GD" panose="020E0502030308020204" pitchFamily="34" charset="0"/>
              </a:rPr>
              <a:t>FUNCTIONS </a:t>
            </a:r>
          </a:p>
          <a:p>
            <a:pPr algn="ctr"/>
            <a:r>
              <a:rPr lang="en-IN" sz="3600" dirty="0">
                <a:latin typeface="Maiandra GD" panose="020E0502030308020204" pitchFamily="34" charset="0"/>
              </a:rPr>
              <a:t>&amp; </a:t>
            </a:r>
          </a:p>
          <a:p>
            <a:pPr algn="ctr"/>
            <a:r>
              <a:rPr lang="en-IN" sz="3600" dirty="0">
                <a:latin typeface="Maiandra GD" panose="020E0502030308020204" pitchFamily="34" charset="0"/>
              </a:rPr>
              <a:t>OPERATORS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3429000" y="775504"/>
            <a:ext cx="8377176" cy="5625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Transpose of a vector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		</a:t>
            </a:r>
            <a:r>
              <a:rPr lang="en-US" sz="2800" b="1" dirty="0" err="1"/>
              <a:t>x</a:t>
            </a:r>
            <a:r>
              <a:rPr lang="en-US" sz="2800" i="1" baseline="30000" dirty="0" err="1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		not 		</a:t>
            </a:r>
            <a:r>
              <a:rPr lang="en-US" sz="2800" b="1" dirty="0"/>
              <a:t> x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baseline="30000" dirty="0"/>
              <a:t>T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Power of a scalar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		</a:t>
            </a:r>
            <a:r>
              <a:rPr lang="en-US" sz="2800" b="1" dirty="0"/>
              <a:t>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		not 		</a:t>
            </a:r>
            <a:r>
              <a:rPr lang="en-US" sz="2800" b="1" dirty="0"/>
              <a:t> </a:t>
            </a:r>
            <a:r>
              <a:rPr lang="en-US" sz="2800" i="1" dirty="0"/>
              <a:t>x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Vertical alignment of superscript and subscript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	            		not </a:t>
            </a:r>
            <a:endParaRPr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Indexing a subscripted variable: </a:t>
            </a:r>
          </a:p>
          <a:p>
            <a:pPr marL="0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			not  </a:t>
            </a:r>
            <a:endParaRPr sz="2800"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398362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0820" y="3983621"/>
            <a:ext cx="685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4208" y="5396696"/>
            <a:ext cx="762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920" y="526744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9A22C3-AA04-373F-AA3D-D05977B7375B}"/>
              </a:ext>
            </a:extLst>
          </p:cNvPr>
          <p:cNvSpPr txBox="1"/>
          <p:nvPr/>
        </p:nvSpPr>
        <p:spPr>
          <a:xfrm>
            <a:off x="0" y="3053534"/>
            <a:ext cx="342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SUPERSCRIPTS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393539" y="1192192"/>
            <a:ext cx="2754775" cy="45257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USE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ELLIPSES</a:t>
            </a:r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3426106" y="1331089"/>
            <a:ext cx="8599990" cy="47803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700"/>
              <a:buChar char="•"/>
            </a:pPr>
            <a:r>
              <a:rPr lang="en-US" sz="2800" dirty="0"/>
              <a:t>Ellipsis indicate omitted words, sentences, or symbols</a:t>
            </a:r>
            <a:endParaRPr sz="2800" dirty="0"/>
          </a:p>
          <a:p>
            <a:pPr marL="342900" indent="-342900">
              <a:spcBef>
                <a:spcPts val="540"/>
              </a:spcBef>
              <a:buClr>
                <a:schemeClr val="dk1"/>
              </a:buClr>
              <a:buSzPts val="2700"/>
              <a:buChar char="•"/>
            </a:pPr>
            <a:r>
              <a:rPr lang="en-US" sz="2800" dirty="0"/>
              <a:t>Ellipses indicate a series of variables e. g. </a:t>
            </a:r>
          </a:p>
          <a:p>
            <a:pPr marL="0" indent="0">
              <a:spcBef>
                <a:spcPts val="540"/>
              </a:spcBef>
              <a:buClr>
                <a:schemeClr val="dk1"/>
              </a:buClr>
              <a:buSzPts val="2700"/>
              <a:buNone/>
            </a:pPr>
            <a:r>
              <a:rPr lang="en-US" sz="2800" i="1" dirty="0"/>
              <a:t>	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, . . .,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i="1" baseline="-25000" dirty="0"/>
              <a:t>		</a:t>
            </a:r>
            <a:r>
              <a:rPr lang="en-US" sz="2800" dirty="0"/>
              <a:t>(not 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. . .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  <a:endParaRPr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Three raised ellipses (centered dots) are used for series of additions or multiplications of variables e. g. 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i="1" dirty="0"/>
              <a:t>		x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+ · · · 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	(not 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+ . . .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i="1" dirty="0"/>
              <a:t>		x</a:t>
            </a:r>
            <a:r>
              <a:rPr lang="en-US" sz="2800" baseline="-25000" dirty="0"/>
              <a:t>1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· · ·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		(not 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. . .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Three ellipses indicate range of  variable e. g. 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i="1" dirty="0"/>
              <a:t>		x</a:t>
            </a:r>
            <a:r>
              <a:rPr lang="en-US" sz="2800" i="1" baseline="-25000" dirty="0"/>
              <a:t>i</a:t>
            </a:r>
            <a:r>
              <a:rPr lang="en-US" sz="2800" dirty="0"/>
              <a:t>, </a:t>
            </a:r>
            <a:r>
              <a:rPr lang="en-US" sz="2800" i="1" dirty="0" err="1"/>
              <a:t>i</a:t>
            </a:r>
            <a:r>
              <a:rPr lang="en-US" sz="2800" dirty="0"/>
              <a:t> = 1, 2, . . . 	(not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/>
              <a:t>, </a:t>
            </a:r>
            <a:r>
              <a:rPr lang="en-US" sz="2800" i="1" dirty="0" err="1"/>
              <a:t>i</a:t>
            </a:r>
            <a:r>
              <a:rPr lang="en-US" sz="2800" dirty="0"/>
              <a:t> = 1, 2 . . .)</a:t>
            </a:r>
            <a:endParaRPr sz="2800" dirty="0"/>
          </a:p>
          <a:p>
            <a:pPr marL="342900" indent="-342900">
              <a:spcBef>
                <a:spcPts val="540"/>
              </a:spcBef>
              <a:buClr>
                <a:schemeClr val="dk1"/>
              </a:buClr>
              <a:buSzPts val="2700"/>
              <a:buNone/>
            </a:pPr>
            <a:endParaRPr sz="2800" dirty="0"/>
          </a:p>
          <a:p>
            <a:pPr marL="342900" indent="-342900">
              <a:spcBef>
                <a:spcPts val="540"/>
              </a:spcBef>
              <a:buClr>
                <a:schemeClr val="dk1"/>
              </a:buClr>
              <a:buSzPts val="2700"/>
              <a:buNone/>
            </a:pPr>
            <a:endParaRPr sz="2800" dirty="0"/>
          </a:p>
          <a:p>
            <a:pPr marL="342900" indent="-171450">
              <a:spcBef>
                <a:spcPts val="540"/>
              </a:spcBef>
              <a:buClr>
                <a:schemeClr val="dk1"/>
              </a:buClr>
              <a:buSzPts val="27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3460829" y="185195"/>
            <a:ext cx="8507393" cy="60632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One space should be provided on both sides of a mathematical operator</a:t>
            </a:r>
            <a:endParaRPr sz="22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200" i="1" dirty="0"/>
              <a:t>		z </a:t>
            </a:r>
            <a:r>
              <a:rPr lang="en-US" sz="2200" dirty="0"/>
              <a:t>=</a:t>
            </a:r>
            <a:r>
              <a:rPr lang="en-US" sz="2200" i="1" dirty="0"/>
              <a:t> x </a:t>
            </a:r>
            <a:r>
              <a:rPr lang="en-US" sz="2200" dirty="0"/>
              <a:t>+</a:t>
            </a:r>
            <a:r>
              <a:rPr lang="en-US" sz="2200" i="1" dirty="0"/>
              <a:t> y		z </a:t>
            </a:r>
            <a:r>
              <a:rPr lang="en-US" sz="2200" dirty="0"/>
              <a:t>=</a:t>
            </a:r>
            <a:r>
              <a:rPr lang="en-US" sz="2200" i="1" dirty="0"/>
              <a:t> x </a:t>
            </a:r>
            <a:r>
              <a:rPr lang="en-US" sz="2200" dirty="0"/>
              <a:t>−</a:t>
            </a:r>
            <a:r>
              <a:rPr lang="en-US" sz="2200" i="1" dirty="0"/>
              <a:t> y	</a:t>
            </a:r>
            <a:endParaRPr sz="2200" dirty="0"/>
          </a:p>
          <a:p>
            <a:pPr marL="342900" indent="-342900">
              <a:spcBef>
                <a:spcPts val="560"/>
              </a:spcBef>
              <a:buClr>
                <a:srgbClr val="0070C0"/>
              </a:buClr>
              <a:buSzPts val="2800"/>
              <a:buNone/>
            </a:pPr>
            <a:r>
              <a:rPr lang="en-US" sz="2200" i="1" dirty="0"/>
              <a:t>		z </a:t>
            </a:r>
            <a:r>
              <a:rPr lang="en-US" sz="2200" dirty="0"/>
              <a:t>=</a:t>
            </a:r>
            <a:r>
              <a:rPr lang="en-US" sz="2200" i="1" dirty="0"/>
              <a:t> x </a:t>
            </a:r>
            <a:r>
              <a:rPr lang="en-US" sz="2200" dirty="0"/>
              <a:t>× </a:t>
            </a:r>
            <a:r>
              <a:rPr lang="en-US" sz="2200" i="1" dirty="0"/>
              <a:t>y		z </a:t>
            </a:r>
            <a:r>
              <a:rPr lang="en-US" sz="2200" dirty="0"/>
              <a:t>=</a:t>
            </a:r>
            <a:r>
              <a:rPr lang="en-US" sz="2200" i="1" dirty="0"/>
              <a:t> x </a:t>
            </a:r>
            <a:r>
              <a:rPr lang="en-US" sz="2200" dirty="0"/>
              <a:t>÷</a:t>
            </a:r>
            <a:r>
              <a:rPr lang="en-US" sz="2200" i="1" dirty="0"/>
              <a:t> y</a:t>
            </a:r>
            <a:endParaRPr sz="22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No space appears if division is indicated by the symbol  ∕  and also when multiplication is implied</a:t>
            </a:r>
            <a:endParaRPr sz="22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200" i="1" dirty="0"/>
              <a:t>		z </a:t>
            </a:r>
            <a:r>
              <a:rPr lang="en-US" sz="2200" dirty="0"/>
              <a:t>=</a:t>
            </a:r>
            <a:r>
              <a:rPr lang="en-US" sz="2200" i="1" dirty="0"/>
              <a:t> </a:t>
            </a:r>
            <a:r>
              <a:rPr lang="en-US" sz="2200" i="1" dirty="0" err="1"/>
              <a:t>x</a:t>
            </a:r>
            <a:r>
              <a:rPr lang="en-US" sz="2200" dirty="0" err="1"/>
              <a:t>∕</a:t>
            </a:r>
            <a:r>
              <a:rPr lang="en-US" sz="2200" i="1" dirty="0" err="1"/>
              <a:t>y</a:t>
            </a:r>
            <a:r>
              <a:rPr lang="en-US" sz="2200" i="1" dirty="0"/>
              <a:t>		z </a:t>
            </a:r>
            <a:r>
              <a:rPr lang="en-US" sz="2200" dirty="0"/>
              <a:t>=</a:t>
            </a:r>
            <a:r>
              <a:rPr lang="en-US" sz="2200" i="1" dirty="0"/>
              <a:t> </a:t>
            </a:r>
            <a:r>
              <a:rPr lang="en-US" sz="2200" i="1" dirty="0" err="1"/>
              <a:t>xy</a:t>
            </a:r>
            <a:r>
              <a:rPr lang="en-US" sz="2200" i="1" dirty="0"/>
              <a:t>		z </a:t>
            </a:r>
            <a:r>
              <a:rPr lang="en-US" sz="2200" dirty="0"/>
              <a:t>=</a:t>
            </a:r>
            <a:r>
              <a:rPr lang="en-US" sz="2200" i="1" dirty="0"/>
              <a:t> </a:t>
            </a:r>
            <a:r>
              <a:rPr lang="en-US" sz="2200" dirty="0"/>
              <a:t>25</a:t>
            </a:r>
            <a:r>
              <a:rPr lang="en-US" sz="2200" i="1" dirty="0"/>
              <a:t>x	</a:t>
            </a:r>
            <a:endParaRPr sz="2200" dirty="0"/>
          </a:p>
          <a:p>
            <a:r>
              <a:rPr lang="en-US" sz="2200" dirty="0">
                <a:ea typeface="Calibri"/>
                <a:cs typeface="Calibri"/>
                <a:sym typeface="Calibri"/>
              </a:rPr>
              <a:t>Negative number should not have space separating sign and number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Calibri"/>
                <a:cs typeface="Calibri"/>
                <a:sym typeface="Calibri"/>
              </a:rPr>
              <a:t>	The number −2 (not − 2) is more than −3 (not − 3).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Calibri"/>
                <a:cs typeface="Calibri"/>
                <a:sym typeface="Calibri"/>
              </a:rPr>
              <a:t>	−3 &lt; −2 (correct)		− 3 &lt; − 2 (not correct)</a:t>
            </a:r>
            <a:endParaRPr lang="en-US" sz="2200" dirty="0"/>
          </a:p>
          <a:p>
            <a:r>
              <a:rPr lang="en-US" sz="2200" dirty="0">
                <a:ea typeface="Calibri"/>
                <a:cs typeface="Calibri"/>
                <a:sym typeface="Calibri"/>
              </a:rPr>
              <a:t> When plus sign indicates positive number then no space appears between sign and number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Calibri"/>
                <a:cs typeface="Calibri"/>
                <a:sym typeface="Calibri"/>
              </a:rPr>
              <a:t>	−3 ≤</a:t>
            </a:r>
            <a:r>
              <a:rPr lang="en-US" sz="2200" i="1" dirty="0">
                <a:ea typeface="Calibri"/>
                <a:cs typeface="Calibri"/>
                <a:sym typeface="Calibri"/>
              </a:rPr>
              <a:t> x </a:t>
            </a:r>
            <a:r>
              <a:rPr lang="en-US" sz="2200" dirty="0">
                <a:ea typeface="Calibri"/>
                <a:cs typeface="Calibri"/>
                <a:sym typeface="Calibri"/>
              </a:rPr>
              <a:t>≤</a:t>
            </a:r>
            <a:r>
              <a:rPr lang="en-US" sz="2200" i="1" dirty="0"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ea typeface="Calibri"/>
                <a:cs typeface="Calibri"/>
                <a:sym typeface="Calibri"/>
              </a:rPr>
              <a:t>+3</a:t>
            </a:r>
            <a:endParaRPr lang="en-US" sz="2200" dirty="0"/>
          </a:p>
          <a:p>
            <a:r>
              <a:rPr lang="en-US" sz="2200" dirty="0">
                <a:ea typeface="Calibri"/>
                <a:cs typeface="Calibri"/>
                <a:sym typeface="Calibri"/>
              </a:rPr>
              <a:t> No space appears between a variable and its subscripts (or superscripts) and between a variable and its power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>
                <a:ea typeface="Calibri"/>
                <a:cs typeface="Calibri"/>
                <a:sym typeface="Calibri"/>
              </a:rPr>
              <a:t>	x</a:t>
            </a:r>
            <a:r>
              <a:rPr lang="en-US" sz="2200" i="1" baseline="-25000" dirty="0"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ea typeface="Calibri"/>
                <a:cs typeface="Calibri"/>
                <a:sym typeface="Calibri"/>
              </a:rPr>
              <a:t>, 	</a:t>
            </a:r>
            <a:r>
              <a:rPr lang="en-US" sz="2200" i="1" dirty="0" err="1">
                <a:ea typeface="Calibri"/>
                <a:cs typeface="Calibri"/>
                <a:sym typeface="Calibri"/>
              </a:rPr>
              <a:t>x</a:t>
            </a:r>
            <a:r>
              <a:rPr lang="en-US" sz="2200" i="1" baseline="-25000" dirty="0" err="1">
                <a:ea typeface="Calibri"/>
                <a:cs typeface="Calibri"/>
                <a:sym typeface="Calibri"/>
              </a:rPr>
              <a:t>ij</a:t>
            </a:r>
            <a:r>
              <a:rPr lang="en-US" sz="2200" dirty="0">
                <a:ea typeface="Calibri"/>
                <a:cs typeface="Calibri"/>
                <a:sym typeface="Calibri"/>
              </a:rPr>
              <a:t>, 	</a:t>
            </a:r>
            <a:r>
              <a:rPr lang="en-US" sz="2200" i="1" dirty="0">
                <a:ea typeface="Calibri"/>
                <a:cs typeface="Calibri"/>
                <a:sym typeface="Calibri"/>
              </a:rPr>
              <a:t>x</a:t>
            </a:r>
            <a:r>
              <a:rPr lang="en-US" sz="2200" baseline="30000" dirty="0">
                <a:ea typeface="Calibri"/>
                <a:cs typeface="Calibri"/>
                <a:sym typeface="Calibri"/>
              </a:rPr>
              <a:t>2</a:t>
            </a:r>
            <a:endParaRPr lang="en-US" sz="2200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0D0DB-E61D-4F22-F071-019E0964BDDC}"/>
              </a:ext>
            </a:extLst>
          </p:cNvPr>
          <p:cNvSpPr txBox="1"/>
          <p:nvPr/>
        </p:nvSpPr>
        <p:spPr>
          <a:xfrm>
            <a:off x="0" y="2141316"/>
            <a:ext cx="3541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SPACE ACCOMPANYING MATHEMATICAL OPERATORS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219919" y="1099594"/>
            <a:ext cx="3032567" cy="47224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REFERENCING EQUATIONS</a:t>
            </a:r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3483979" y="798653"/>
            <a:ext cx="8356922" cy="53012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Each equation should appear immediately after it is referenced in text for first time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Explanation for each equation should appear in text that precedes it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Explanation should define important variables and their relationships that lead to equation</a:t>
            </a:r>
            <a:endParaRPr sz="24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Subsequent referencing takes place by citing equation number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All symbols appearing in equation should be defined immediately after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Symbols should be sequenced in order of their appearance in equation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Unambiguous definitions should be given along with units of measure (wherever applicable)</a:t>
            </a:r>
          </a:p>
          <a:p>
            <a:pPr marL="342900" indent="-17018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17018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15748" y="1041722"/>
            <a:ext cx="3229336" cy="47687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800" dirty="0"/>
              <a:t>WHAT ARE MATHEMATICAL MATERIALS 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553427" y="1600201"/>
            <a:ext cx="8229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Numbers 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Expressions involving basic arithmetic operations, variables, parameters, and constants used in mathematical models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Functions that work like mathematical operators 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Subscripts and superscripts in a series of variables</a:t>
            </a:r>
            <a:endParaRPr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Equations 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347242" y="1053296"/>
            <a:ext cx="2882096" cy="4734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EXPLANATION OF TERMS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EQUATION NUMBER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LOCATION OF EQUATION</a:t>
            </a:r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3495553" y="690008"/>
            <a:ext cx="8349205" cy="54779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 dirty="0"/>
              <a:t>A long equation can have many terms, each representing a particular aspect of theme of equation</a:t>
            </a:r>
            <a:endParaRPr sz="2200" dirty="0"/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2200" dirty="0"/>
              <a:t>Each term should be explained before or immediately after equation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sz="2200" dirty="0"/>
              <a:t>***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 dirty="0"/>
              <a:t>Equations are referred to in text by equation numbers</a:t>
            </a:r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2200" dirty="0"/>
              <a:t>Equations are numbered in order of appearance (like tables and figures)</a:t>
            </a:r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2200" dirty="0"/>
              <a:t>When document is divided into chapters, equation number bears chapter number and number reflecting order of appearance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IN" sz="2200" dirty="0"/>
              <a:t>***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 dirty="0"/>
              <a:t>Equation should be separated from texts preceding and following it by a larger line spacing (compared to one in text)</a:t>
            </a:r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2200" dirty="0"/>
              <a:t>It should be set off from left margin with an indentation </a:t>
            </a:r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2200" dirty="0"/>
              <a:t>Equation numbers should be right justified and should be preceded by three raised ellipses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</a:pPr>
            <a:endParaRPr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>
            <a:spLocks noGrp="1"/>
          </p:cNvSpPr>
          <p:nvPr>
            <p:ph type="title"/>
          </p:nvPr>
        </p:nvSpPr>
        <p:spPr>
          <a:xfrm>
            <a:off x="312516" y="1250066"/>
            <a:ext cx="2916821" cy="45025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EXAMPLES</a:t>
            </a:r>
          </a:p>
        </p:txBody>
      </p:sp>
      <p:sp>
        <p:nvSpPr>
          <p:cNvPr id="354" name="Google Shape;354;p58"/>
          <p:cNvSpPr txBox="1">
            <a:spLocks noGrp="1"/>
          </p:cNvSpPr>
          <p:nvPr>
            <p:ph type="body" idx="1"/>
          </p:nvPr>
        </p:nvSpPr>
        <p:spPr>
          <a:xfrm>
            <a:off x="3518704" y="752354"/>
            <a:ext cx="7917083" cy="55326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rgbClr val="0070C0"/>
              </a:buClr>
              <a:buSzPct val="100000"/>
              <a:buChar char="•"/>
            </a:pPr>
            <a:r>
              <a:rPr lang="en-US" sz="2400" dirty="0"/>
              <a:t>Number of students (</a:t>
            </a:r>
            <a:r>
              <a:rPr lang="en-US" sz="2400" i="1" dirty="0"/>
              <a:t>z</a:t>
            </a:r>
            <a:r>
              <a:rPr lang="en-US" sz="2400" dirty="0"/>
              <a:t>) in class is given in Eq. 4.2 as sum of number of male students (</a:t>
            </a:r>
            <a:r>
              <a:rPr lang="en-US" sz="2400" i="1" dirty="0"/>
              <a:t>x</a:t>
            </a:r>
            <a:r>
              <a:rPr lang="en-US" sz="2400" dirty="0"/>
              <a:t>) and number of female students (</a:t>
            </a:r>
            <a:r>
              <a:rPr lang="en-US" sz="2400" i="1" dirty="0"/>
              <a:t>y</a:t>
            </a:r>
            <a:r>
              <a:rPr lang="en-US" sz="2400" dirty="0"/>
              <a:t>):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		</a:t>
            </a:r>
            <a:r>
              <a:rPr lang="en-US" sz="2400" i="1" dirty="0"/>
              <a:t>z </a:t>
            </a:r>
            <a:r>
              <a:rPr lang="en-US" sz="2400" dirty="0"/>
              <a:t>=</a:t>
            </a:r>
            <a:r>
              <a:rPr lang="en-US" sz="2400" i="1" dirty="0"/>
              <a:t> x </a:t>
            </a:r>
            <a:r>
              <a:rPr lang="en-US" sz="2400" dirty="0"/>
              <a:t>+</a:t>
            </a:r>
            <a:r>
              <a:rPr lang="en-US" sz="2400" i="1" dirty="0"/>
              <a:t> y		</a:t>
            </a:r>
            <a:r>
              <a:rPr lang="en-US" sz="2400" dirty="0"/>
              <a:t>		            · · · (4.2)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This equation is second in order of appearance in Chapter 4 of document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Note abbreviation “Eq.” used in text preceding equation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lang="en-IN"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lang="en-IN"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i="1" dirty="0"/>
              <a:t>Concentration</a:t>
            </a:r>
            <a:r>
              <a:rPr lang="en-US" sz="2400" dirty="0"/>
              <a:t> = (</a:t>
            </a:r>
            <a:r>
              <a:rPr lang="en-US" sz="2400" i="1" dirty="0"/>
              <a:t>ma</a:t>
            </a:r>
            <a:r>
              <a:rPr lang="en-US" sz="2400" dirty="0"/>
              <a:t>’ + </a:t>
            </a:r>
            <a:r>
              <a:rPr lang="en-US" sz="2400" i="1" dirty="0"/>
              <a:t>b</a:t>
            </a:r>
            <a:r>
              <a:rPr lang="en-US" sz="2400" dirty="0"/>
              <a:t>) × </a:t>
            </a:r>
            <a:r>
              <a:rPr lang="en-US" sz="2400" i="1" dirty="0"/>
              <a:t>dilution factor</a:t>
            </a:r>
            <a:endParaRPr lang="en-US"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where 	</a:t>
            </a:r>
            <a:r>
              <a:rPr lang="en-US" sz="2400" i="1" dirty="0"/>
              <a:t>a</a:t>
            </a:r>
            <a:r>
              <a:rPr lang="en-US" sz="2400" dirty="0"/>
              <a:t>’: 	unknown sample absorption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		</a:t>
            </a:r>
            <a:r>
              <a:rPr lang="en-US" sz="2400" i="1" dirty="0"/>
              <a:t>m:</a:t>
            </a:r>
            <a:r>
              <a:rPr lang="en-US" sz="2400" dirty="0"/>
              <a:t> 	slope of calibration graph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		</a:t>
            </a:r>
            <a:r>
              <a:rPr lang="en-US" sz="2400" i="1" dirty="0"/>
              <a:t>b:	</a:t>
            </a:r>
            <a:r>
              <a:rPr lang="en-US" sz="2400" dirty="0"/>
              <a:t>intercept on concentration axis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Note: ‘where’ is not capitalized</a:t>
            </a:r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title"/>
          </p:nvPr>
        </p:nvSpPr>
        <p:spPr>
          <a:xfrm>
            <a:off x="196771" y="1134318"/>
            <a:ext cx="3136738" cy="45044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PUNCTUATION</a:t>
            </a:r>
            <a:endParaRPr sz="3200" dirty="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>
            <a:off x="3414532" y="752354"/>
            <a:ext cx="8368496" cy="5324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2600" dirty="0"/>
              <a:t>Equations should be punctuated as a sentence e. g. </a:t>
            </a:r>
            <a:endParaRPr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600" dirty="0"/>
              <a:t>	Defining </a:t>
            </a:r>
            <a:r>
              <a:rPr lang="en-US" sz="2600" i="1" dirty="0"/>
              <a:t>y</a:t>
            </a:r>
            <a:r>
              <a:rPr lang="en-US" sz="2600" dirty="0"/>
              <a:t> as a quadratic function of </a:t>
            </a:r>
            <a:r>
              <a:rPr lang="en-US" sz="2600" i="1" dirty="0"/>
              <a:t>x</a:t>
            </a:r>
            <a:r>
              <a:rPr lang="en-US" sz="2600" dirty="0"/>
              <a:t>,</a:t>
            </a:r>
            <a:endParaRPr sz="2600" i="1" dirty="0"/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r>
              <a:rPr lang="en-US" sz="2600" dirty="0"/>
              <a:t>	</a:t>
            </a:r>
            <a:r>
              <a:rPr lang="en-US" sz="2600" i="1" dirty="0"/>
              <a:t>y</a:t>
            </a:r>
            <a:r>
              <a:rPr lang="en-US" sz="2600" dirty="0"/>
              <a:t> = </a:t>
            </a:r>
            <a:r>
              <a:rPr lang="en-US" sz="2600" i="1" dirty="0"/>
              <a:t>ax</a:t>
            </a:r>
            <a:r>
              <a:rPr lang="en-US" sz="2600" dirty="0"/>
              <a:t> + </a:t>
            </a:r>
            <a:r>
              <a:rPr lang="en-US" sz="2600" i="1" dirty="0"/>
              <a:t>bx</a:t>
            </a:r>
            <a:r>
              <a:rPr lang="en-US" sz="2600" baseline="30000" dirty="0"/>
              <a:t>2</a:t>
            </a:r>
            <a:r>
              <a:rPr lang="en-US" sz="2600" dirty="0"/>
              <a:t>,			· · ·	(3)</a:t>
            </a:r>
            <a:endParaRPr dirty="0"/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r>
              <a:rPr lang="en-US" sz="2600" dirty="0"/>
              <a:t>	the gradient of </a:t>
            </a:r>
            <a:r>
              <a:rPr lang="en-US" sz="2600" i="1" dirty="0"/>
              <a:t>y</a:t>
            </a:r>
            <a:r>
              <a:rPr lang="en-US" sz="2600" dirty="0"/>
              <a:t> is given as</a:t>
            </a:r>
            <a:endParaRPr dirty="0"/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r>
              <a:rPr lang="en-US" sz="2600" dirty="0"/>
              <a:t>	 .				· · · 	(4)</a:t>
            </a:r>
            <a:endParaRPr dirty="0"/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endParaRPr lang="en-US" sz="2600" dirty="0">
              <a:solidFill>
                <a:srgbClr val="0070C0"/>
              </a:solidFill>
            </a:endParaRPr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endParaRPr lang="en-US" sz="2600" dirty="0">
              <a:solidFill>
                <a:srgbClr val="0070C0"/>
              </a:solidFill>
            </a:endParaRPr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endParaRPr lang="en-US" sz="2600" dirty="0">
              <a:solidFill>
                <a:srgbClr val="0070C0"/>
              </a:solidFill>
            </a:endParaRPr>
          </a:p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r>
              <a:rPr lang="en-US" sz="2600" b="1" dirty="0"/>
              <a:t>Note</a:t>
            </a:r>
            <a:r>
              <a:rPr lang="en-US" sz="2600" dirty="0"/>
              <a:t>: commas, full stop, raised dots, vertical alignments</a:t>
            </a:r>
            <a:endParaRPr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endParaRPr sz="26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60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600" dirty="0">
              <a:solidFill>
                <a:srgbClr val="0070C0"/>
              </a:solidFill>
            </a:endParaRPr>
          </a:p>
        </p:txBody>
      </p:sp>
      <p:pic>
        <p:nvPicPr>
          <p:cNvPr id="367" name="Google Shape;36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6452" y="2386313"/>
            <a:ext cx="19843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title"/>
          </p:nvPr>
        </p:nvSpPr>
        <p:spPr>
          <a:xfrm>
            <a:off x="370390" y="833378"/>
            <a:ext cx="2847372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PARAMETERS </a:t>
            </a:r>
            <a:br>
              <a:rPr lang="en-US" sz="3200" dirty="0"/>
            </a:br>
            <a:r>
              <a:rPr lang="en-US" sz="3200" dirty="0"/>
              <a:t>IN EQUATIONS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EQUATION IN TEXT LINE</a:t>
            </a:r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>
            <a:off x="3483979" y="1345821"/>
            <a:ext cx="8310623" cy="47803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Not numbers but parameters appear in equations (because they are estimated values and not constants):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i="1" dirty="0"/>
              <a:t>	</a:t>
            </a:r>
            <a:r>
              <a:rPr lang="en-US" sz="2400" dirty="0"/>
              <a:t>Not recommended:</a:t>
            </a:r>
            <a:r>
              <a:rPr lang="en-US" sz="2400" i="1" dirty="0"/>
              <a:t>	z </a:t>
            </a:r>
            <a:r>
              <a:rPr lang="en-US" sz="2400" dirty="0"/>
              <a:t>=</a:t>
            </a:r>
            <a:r>
              <a:rPr lang="en-US" sz="2400" i="1" dirty="0"/>
              <a:t> x </a:t>
            </a:r>
            <a:r>
              <a:rPr lang="en-US" sz="2400" dirty="0"/>
              <a:t>+</a:t>
            </a:r>
            <a:r>
              <a:rPr lang="en-US" sz="2400" i="1" dirty="0"/>
              <a:t> </a:t>
            </a:r>
            <a:r>
              <a:rPr lang="en-US" sz="2400" dirty="0"/>
              <a:t>2</a:t>
            </a:r>
            <a:endParaRPr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i="1" dirty="0"/>
              <a:t>	</a:t>
            </a:r>
            <a:r>
              <a:rPr lang="en-US" sz="2400" dirty="0"/>
              <a:t>Recommended: 		</a:t>
            </a:r>
            <a:r>
              <a:rPr lang="en-US" sz="2400" i="1" dirty="0"/>
              <a:t>z </a:t>
            </a:r>
            <a:r>
              <a:rPr lang="en-US" sz="2400" dirty="0"/>
              <a:t>=</a:t>
            </a:r>
            <a:r>
              <a:rPr lang="en-US" sz="2400" i="1" dirty="0"/>
              <a:t> x </a:t>
            </a:r>
            <a:r>
              <a:rPr lang="en-US" sz="2400" dirty="0"/>
              <a:t>+</a:t>
            </a:r>
            <a:r>
              <a:rPr lang="en-US" sz="2400" i="1" dirty="0"/>
              <a:t> y</a:t>
            </a:r>
            <a:r>
              <a:rPr lang="en-US" sz="2400" dirty="0"/>
              <a:t>		</a:t>
            </a:r>
            <a:r>
              <a:rPr lang="en-US" sz="2400" i="1" dirty="0"/>
              <a:t>y </a:t>
            </a:r>
            <a:r>
              <a:rPr lang="en-US" sz="2400" dirty="0"/>
              <a:t>=</a:t>
            </a:r>
            <a:r>
              <a:rPr lang="en-US" sz="2400" i="1" dirty="0"/>
              <a:t> </a:t>
            </a:r>
            <a:r>
              <a:rPr lang="en-US" sz="2400" dirty="0"/>
              <a:t>2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A numbered equation should not appear in a line in the text  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Incorrect:</a:t>
            </a:r>
            <a:r>
              <a:rPr lang="en-US" sz="2400" u="sng" dirty="0"/>
              <a:t> </a:t>
            </a:r>
            <a:r>
              <a:rPr lang="en-US" sz="2400" dirty="0"/>
              <a:t>It thus comes out to be true that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i="1" dirty="0"/>
              <a:t>y</a:t>
            </a:r>
            <a:r>
              <a:rPr lang="en-US" sz="2400" baseline="30000" dirty="0"/>
              <a:t>2</a:t>
            </a:r>
            <a:r>
              <a:rPr lang="en-US" sz="2400" dirty="0"/>
              <a:t>    · · · (4.3)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r>
              <a:rPr lang="en-US" sz="2400" dirty="0"/>
              <a:t>	Correct: Thus the following equation holds:</a:t>
            </a: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400" dirty="0"/>
              <a:t>	</a:t>
            </a:r>
            <a:r>
              <a:rPr lang="en-US" sz="2400" i="1" dirty="0"/>
              <a:t> 		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i="1" dirty="0"/>
              <a:t>y</a:t>
            </a:r>
            <a:r>
              <a:rPr lang="en-US" sz="2400" baseline="30000" dirty="0"/>
              <a:t>2			</a:t>
            </a:r>
            <a:r>
              <a:rPr lang="en-US" sz="2400" dirty="0"/>
              <a:t>· · · (4.3)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title"/>
          </p:nvPr>
        </p:nvSpPr>
        <p:spPr>
          <a:xfrm>
            <a:off x="277792" y="983848"/>
            <a:ext cx="2882097" cy="48034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BREAKING EQUATIONS</a:t>
            </a:r>
          </a:p>
        </p:txBody>
      </p:sp>
      <p:sp>
        <p:nvSpPr>
          <p:cNvPr id="385" name="Google Shape;385;p63"/>
          <p:cNvSpPr txBox="1">
            <a:spLocks noGrp="1"/>
          </p:cNvSpPr>
          <p:nvPr>
            <p:ph type="body" idx="1"/>
          </p:nvPr>
        </p:nvSpPr>
        <p:spPr>
          <a:xfrm>
            <a:off x="3472404" y="763930"/>
            <a:ext cx="8229600" cy="29052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Long equation may not fit in one line, and may be broken in two ways:</a:t>
            </a:r>
            <a:endParaRPr dirty="0"/>
          </a:p>
          <a:p>
            <a:pPr>
              <a:spcBef>
                <a:spcPts val="460"/>
              </a:spcBef>
              <a:buClr>
                <a:schemeClr val="dk1"/>
              </a:buClr>
              <a:buSzPts val="2300"/>
            </a:pPr>
            <a:r>
              <a:rPr lang="en-US" sz="2300" dirty="0"/>
              <a:t>before verb operator (such as =, ≠, &lt;, &gt;, ≤, ≥) or</a:t>
            </a:r>
            <a:endParaRPr dirty="0"/>
          </a:p>
          <a:p>
            <a:pPr>
              <a:spcBef>
                <a:spcPts val="460"/>
              </a:spcBef>
              <a:buClr>
                <a:schemeClr val="dk1"/>
              </a:buClr>
              <a:buSzPts val="2300"/>
            </a:pPr>
            <a:r>
              <a:rPr lang="en-US" sz="2300" dirty="0"/>
              <a:t>before conjunction  (such as +, ×) that follows an aggregation</a:t>
            </a:r>
            <a:r>
              <a:rPr lang="en-US" dirty="0"/>
              <a:t> </a:t>
            </a:r>
            <a:r>
              <a:rPr lang="en-US" sz="2300" dirty="0"/>
              <a:t>(</a:t>
            </a:r>
            <a:r>
              <a:rPr lang="en-US" sz="2300" dirty="0" err="1"/>
              <a:t>i</a:t>
            </a:r>
            <a:r>
              <a:rPr lang="en-US" sz="2300" dirty="0"/>
              <a:t>. e. meaningful expression within brackets)</a:t>
            </a:r>
            <a:endParaRPr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In first case, </a:t>
            </a:r>
            <a:r>
              <a:rPr lang="en-US" sz="2300" b="1" dirty="0"/>
              <a:t>run-over lines </a:t>
            </a:r>
            <a:r>
              <a:rPr lang="en-US" sz="2300" dirty="0"/>
              <a:t>are aligned on verb operators </a:t>
            </a:r>
            <a:endParaRPr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Char char="•"/>
            </a:pPr>
            <a:r>
              <a:rPr lang="en-US" sz="2300" dirty="0"/>
              <a:t>In second case, </a:t>
            </a:r>
            <a:r>
              <a:rPr lang="en-US" sz="2300" b="1" dirty="0"/>
              <a:t>conjunction on run-over line </a:t>
            </a:r>
            <a:r>
              <a:rPr lang="en-US" sz="2300" dirty="0"/>
              <a:t>is lined up with right of verb in line above</a:t>
            </a:r>
            <a:endParaRPr dirty="0"/>
          </a:p>
          <a:p>
            <a:pPr marL="342900" indent="-19685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endParaRPr sz="2300" dirty="0"/>
          </a:p>
        </p:txBody>
      </p:sp>
      <p:sp>
        <p:nvSpPr>
          <p:cNvPr id="2" name="Google Shape;390;p64">
            <a:extLst>
              <a:ext uri="{FF2B5EF4-FFF2-40B4-BE49-F238E27FC236}">
                <a16:creationId xmlns:a16="http://schemas.microsoft.com/office/drawing/2014/main" id="{72FF4A60-9A3F-5258-122F-66FF21449E91}"/>
              </a:ext>
            </a:extLst>
          </p:cNvPr>
          <p:cNvSpPr txBox="1"/>
          <p:nvPr/>
        </p:nvSpPr>
        <p:spPr>
          <a:xfrm>
            <a:off x="3824468" y="3785786"/>
            <a:ext cx="288209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Example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 	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z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= (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x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y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n-US" sz="2400" i="1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ef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	      + 2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y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n-US" sz="2400" i="1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ef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endParaRPr sz="2400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	      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 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</a:t>
            </a:r>
            <a:r>
              <a:rPr lang="en-U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n-U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f) </a:t>
            </a:r>
          </a:p>
        </p:txBody>
      </p:sp>
      <p:cxnSp>
        <p:nvCxnSpPr>
          <p:cNvPr id="3" name="Google Shape;392;p64">
            <a:extLst>
              <a:ext uri="{FF2B5EF4-FFF2-40B4-BE49-F238E27FC236}">
                <a16:creationId xmlns:a16="http://schemas.microsoft.com/office/drawing/2014/main" id="{21F3DE3F-6D1E-321F-5C4D-56314C8443FC}"/>
              </a:ext>
            </a:extLst>
          </p:cNvPr>
          <p:cNvCxnSpPr/>
          <p:nvPr/>
        </p:nvCxnSpPr>
        <p:spPr>
          <a:xfrm flipH="1">
            <a:off x="5035951" y="3785786"/>
            <a:ext cx="990600" cy="533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391;p64">
            <a:extLst>
              <a:ext uri="{FF2B5EF4-FFF2-40B4-BE49-F238E27FC236}">
                <a16:creationId xmlns:a16="http://schemas.microsoft.com/office/drawing/2014/main" id="{5A957773-A489-2D60-213F-A19FE53F6AB6}"/>
              </a:ext>
            </a:extLst>
          </p:cNvPr>
          <p:cNvSpPr txBox="1"/>
          <p:nvPr/>
        </p:nvSpPr>
        <p:spPr>
          <a:xfrm>
            <a:off x="5937811" y="3585751"/>
            <a:ext cx="2438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Verb Operator</a:t>
            </a:r>
            <a:endParaRPr sz="2000" dirty="0">
              <a:latin typeface="Candara" panose="020E0502030303020204" pitchFamily="34" charset="0"/>
            </a:endParaRPr>
          </a:p>
        </p:txBody>
      </p:sp>
      <p:cxnSp>
        <p:nvCxnSpPr>
          <p:cNvPr id="5" name="Google Shape;394;p64">
            <a:extLst>
              <a:ext uri="{FF2B5EF4-FFF2-40B4-BE49-F238E27FC236}">
                <a16:creationId xmlns:a16="http://schemas.microsoft.com/office/drawing/2014/main" id="{5CE20AFC-3989-3883-810D-80760537F18F}"/>
              </a:ext>
            </a:extLst>
          </p:cNvPr>
          <p:cNvCxnSpPr/>
          <p:nvPr/>
        </p:nvCxnSpPr>
        <p:spPr>
          <a:xfrm rot="10800000" flipH="1">
            <a:off x="4627945" y="4872942"/>
            <a:ext cx="533400" cy="762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4B00A3-9198-3E00-FEAE-AE3C413268F3}"/>
              </a:ext>
            </a:extLst>
          </p:cNvPr>
          <p:cNvSpPr txBox="1"/>
          <p:nvPr/>
        </p:nvSpPr>
        <p:spPr>
          <a:xfrm>
            <a:off x="8619279" y="447826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(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x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y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ES" sz="2400" i="1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ef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lang="es-ES" sz="2400" i="1" dirty="0"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&lt;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(2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y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– </a:t>
            </a:r>
            <a:r>
              <a:rPr lang="es-ES" sz="2400" i="1" dirty="0" err="1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ef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s-ES" sz="2400" i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r>
              <a:rPr lang="es-ES" sz="2400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 </a:t>
            </a:r>
          </a:p>
        </p:txBody>
      </p:sp>
      <p:cxnSp>
        <p:nvCxnSpPr>
          <p:cNvPr id="7" name="Google Shape;395;p64">
            <a:extLst>
              <a:ext uri="{FF2B5EF4-FFF2-40B4-BE49-F238E27FC236}">
                <a16:creationId xmlns:a16="http://schemas.microsoft.com/office/drawing/2014/main" id="{AF87E2D4-9FC7-3AF4-09DE-CB59CD9B3519}"/>
              </a:ext>
            </a:extLst>
          </p:cNvPr>
          <p:cNvCxnSpPr/>
          <p:nvPr/>
        </p:nvCxnSpPr>
        <p:spPr>
          <a:xfrm rot="10800000" flipH="1">
            <a:off x="4704145" y="5220829"/>
            <a:ext cx="457200" cy="41411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393;p64">
            <a:extLst>
              <a:ext uri="{FF2B5EF4-FFF2-40B4-BE49-F238E27FC236}">
                <a16:creationId xmlns:a16="http://schemas.microsoft.com/office/drawing/2014/main" id="{26E84AFA-EA9B-1D9B-4AB0-6377CCF49BAC}"/>
              </a:ext>
            </a:extLst>
          </p:cNvPr>
          <p:cNvSpPr/>
          <p:nvPr/>
        </p:nvSpPr>
        <p:spPr>
          <a:xfrm>
            <a:off x="3824468" y="5525732"/>
            <a:ext cx="33518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conjunction on run-over line </a:t>
            </a:r>
            <a:endParaRPr sz="20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5"/>
          <p:cNvSpPr txBox="1">
            <a:spLocks noGrp="1"/>
          </p:cNvSpPr>
          <p:nvPr>
            <p:ph type="title"/>
          </p:nvPr>
        </p:nvSpPr>
        <p:spPr>
          <a:xfrm>
            <a:off x="277792" y="1238490"/>
            <a:ext cx="2974694" cy="44215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br>
              <a:rPr lang="en-US" dirty="0"/>
            </a:br>
            <a:r>
              <a:rPr lang="en-US" dirty="0"/>
              <a:t>USE OF NUMBERS IN SENTENCES</a:t>
            </a:r>
            <a:br>
              <a:rPr lang="en-US" dirty="0"/>
            </a:br>
            <a:endParaRPr lang="en-US" dirty="0"/>
          </a:p>
        </p:txBody>
      </p:sp>
      <p:sp>
        <p:nvSpPr>
          <p:cNvPr id="401" name="Google Shape;401;p65"/>
          <p:cNvSpPr txBox="1">
            <a:spLocks noGrp="1"/>
          </p:cNvSpPr>
          <p:nvPr>
            <p:ph type="body" idx="1"/>
          </p:nvPr>
        </p:nvSpPr>
        <p:spPr>
          <a:xfrm>
            <a:off x="3472404" y="1238490"/>
            <a:ext cx="8310624" cy="48497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300"/>
              <a:buChar char="•"/>
            </a:pPr>
            <a:r>
              <a:rPr lang="en-US" sz="2400" dirty="0"/>
              <a:t>Provide numerical values and avoid ambiguous words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r>
              <a:rPr lang="en-US" sz="2400" dirty="0"/>
              <a:t>	Incorrect: The voltage across a forward-biased silicon diode is small.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r>
              <a:rPr lang="en-US" sz="2400" dirty="0"/>
              <a:t>	Correct: The voltage across a forward-biased silicon diode is about 0.7 V. 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rgbClr val="0070C0"/>
              </a:buClr>
              <a:buSzPts val="2300"/>
              <a:buNone/>
            </a:pPr>
            <a:r>
              <a:rPr lang="en-US" sz="2400" dirty="0"/>
              <a:t>	Correct: The voltage across a forward-biased silicon diode is small (about 0.7 V).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Char char="•"/>
            </a:pPr>
            <a:endParaRPr lang="en-US"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Char char="•"/>
            </a:pPr>
            <a:r>
              <a:rPr lang="en-US" sz="2400" dirty="0"/>
              <a:t>Avoid dangling comparatives and superlatives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r>
              <a:rPr lang="en-US" sz="2400" dirty="0"/>
              <a:t>	Incorrect: The voltage across the diode is </a:t>
            </a:r>
            <a:r>
              <a:rPr lang="en-US" sz="2400" i="1" dirty="0"/>
              <a:t>smaller</a:t>
            </a:r>
            <a:r>
              <a:rPr lang="en-US" sz="2400" dirty="0"/>
              <a:t>. </a:t>
            </a:r>
            <a:endParaRPr sz="2400" dirty="0"/>
          </a:p>
          <a:p>
            <a:pPr marL="342900" indent="-34290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r>
              <a:rPr lang="en-US" sz="2400" dirty="0"/>
              <a:t>	Correct: The voltage across the diode is smaller than the voltage across resistor R1. </a:t>
            </a:r>
            <a:endParaRPr sz="2400" dirty="0"/>
          </a:p>
          <a:p>
            <a:pPr marL="342900" indent="-196850">
              <a:spcBef>
                <a:spcPts val="460"/>
              </a:spcBef>
              <a:buClr>
                <a:schemeClr val="dk1"/>
              </a:buClr>
              <a:buSzPts val="23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6"/>
          <p:cNvSpPr txBox="1">
            <a:spLocks noGrp="1"/>
          </p:cNvSpPr>
          <p:nvPr>
            <p:ph type="title"/>
          </p:nvPr>
        </p:nvSpPr>
        <p:spPr>
          <a:xfrm>
            <a:off x="312516" y="1053296"/>
            <a:ext cx="2870522" cy="47571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FRACTIONS &amp; MIXED NUMBERS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OF HYPHENS</a:t>
            </a:r>
          </a:p>
        </p:txBody>
      </p:sp>
      <p:sp>
        <p:nvSpPr>
          <p:cNvPr id="407" name="Google Shape;407;p66"/>
          <p:cNvSpPr txBox="1">
            <a:spLocks noGrp="1"/>
          </p:cNvSpPr>
          <p:nvPr>
            <p:ph type="body" idx="1"/>
          </p:nvPr>
        </p:nvSpPr>
        <p:spPr>
          <a:xfrm>
            <a:off x="3495554" y="763929"/>
            <a:ext cx="8229600" cy="5362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/>
              <a:t>Incorrect			Correct</a:t>
            </a:r>
            <a:endParaRPr sz="2400" b="1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3 ½ 				3½ </a:t>
            </a:r>
            <a:endParaRPr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3½ kilograms			3-½ kilograms</a:t>
            </a:r>
            <a:endParaRPr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			3-1/2 kilograms 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/>
              <a:t>Incorrect			Correct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A ten members committee	A ten-member committee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25 inch cloth			25-inch cloth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5-A current			5 A current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3, 5, 10 ampere current	3-, 5-, 10-ampere current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1 foot long wire		1-foot-long wire</a:t>
            </a:r>
            <a:endParaRPr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</a:t>
            </a:r>
            <a:endParaRPr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>
            <a:spLocks noGrp="1"/>
          </p:cNvSpPr>
          <p:nvPr>
            <p:ph type="title"/>
          </p:nvPr>
        </p:nvSpPr>
        <p:spPr>
          <a:xfrm>
            <a:off x="219920" y="949124"/>
            <a:ext cx="3020992" cy="4849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ORDERS OF MAGNITUDE</a:t>
            </a:r>
          </a:p>
        </p:txBody>
      </p:sp>
      <p:sp>
        <p:nvSpPr>
          <p:cNvPr id="419" name="Google Shape;419;p68"/>
          <p:cNvSpPr txBox="1">
            <a:spLocks noGrp="1"/>
          </p:cNvSpPr>
          <p:nvPr>
            <p:ph type="body" idx="1"/>
          </p:nvPr>
        </p:nvSpPr>
        <p:spPr>
          <a:xfrm>
            <a:off x="3507128" y="1261642"/>
            <a:ext cx="8229600" cy="4849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Same ‘order of magnitude’ means their ratio is less than ten e. g. 5 and 45 are of same order of magnitude</a:t>
            </a:r>
            <a:endParaRPr sz="2800" dirty="0"/>
          </a:p>
          <a:p>
            <a:pPr marL="0" indent="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/>
              <a:t> </a:t>
            </a:r>
            <a:endParaRPr sz="28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An order of magnitude larger means ten times as large e. g. 125 is an order of magnitude larger than 10</a:t>
            </a:r>
            <a:endParaRPr sz="2800" dirty="0"/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8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Two orders of magnitude larger means 100 times larger e. g. 825 is two orders of magnitude larger than 7</a:t>
            </a:r>
            <a:endParaRPr sz="2800" dirty="0"/>
          </a:p>
          <a:p>
            <a:pPr marL="0" indent="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/>
              <a:t> </a:t>
            </a:r>
            <a:endParaRPr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0"/>
          <p:cNvSpPr txBox="1">
            <a:spLocks noGrp="1"/>
          </p:cNvSpPr>
          <p:nvPr>
            <p:ph type="title"/>
          </p:nvPr>
        </p:nvSpPr>
        <p:spPr>
          <a:xfrm>
            <a:off x="243068" y="1064870"/>
            <a:ext cx="2916821" cy="47224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dirty="0"/>
              <a:t>SPECIAL SYMBOLS</a:t>
            </a:r>
          </a:p>
        </p:txBody>
      </p:sp>
      <p:sp>
        <p:nvSpPr>
          <p:cNvPr id="431" name="Google Shape;431;p70"/>
          <p:cNvSpPr txBox="1">
            <a:spLocks noGrp="1"/>
          </p:cNvSpPr>
          <p:nvPr>
            <p:ph type="body" idx="1"/>
          </p:nvPr>
        </p:nvSpPr>
        <p:spPr>
          <a:xfrm>
            <a:off x="3437679" y="949124"/>
            <a:ext cx="8299049" cy="5116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92" t="-1499" r="-1286"/>
            </a:stretch>
          </a:blip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 txBox="1">
            <a:spLocks noGrp="1"/>
          </p:cNvSpPr>
          <p:nvPr>
            <p:ph type="title"/>
          </p:nvPr>
        </p:nvSpPr>
        <p:spPr>
          <a:xfrm>
            <a:off x="335666" y="1122744"/>
            <a:ext cx="2789499" cy="45835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OTHER SYMBOLS</a:t>
            </a:r>
          </a:p>
        </p:txBody>
      </p:sp>
      <p:sp>
        <p:nvSpPr>
          <p:cNvPr id="437" name="Google Shape;437;p71"/>
          <p:cNvSpPr txBox="1">
            <a:spLocks noGrp="1"/>
          </p:cNvSpPr>
          <p:nvPr>
            <p:ph type="body" idx="1"/>
          </p:nvPr>
        </p:nvSpPr>
        <p:spPr>
          <a:xfrm>
            <a:off x="3626734" y="1007000"/>
            <a:ext cx="8229600" cy="5266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06" t="-2585"/>
            </a:stretch>
          </a:blip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89367" y="1006997"/>
            <a:ext cx="2963119" cy="4699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CONSISTENCY IN WRITING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565002" y="2164466"/>
            <a:ext cx="8044406" cy="4388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000" dirty="0"/>
              <a:t>Consistency should be maintained throughout text e. g. writing 5000 in two places like this:</a:t>
            </a:r>
            <a:r>
              <a:rPr lang="en-US" dirty="0"/>
              <a:t> </a:t>
            </a:r>
            <a:r>
              <a:rPr lang="en-US" sz="3000" dirty="0"/>
              <a:t>0.05 × 10</a:t>
            </a:r>
            <a:r>
              <a:rPr lang="en-US" sz="3000" baseline="30000" dirty="0"/>
              <a:t>5</a:t>
            </a:r>
            <a:r>
              <a:rPr lang="en-US" sz="3000" dirty="0"/>
              <a:t> in one place and 0.5 × 10</a:t>
            </a:r>
            <a:r>
              <a:rPr lang="en-US" sz="3000" baseline="30000" dirty="0"/>
              <a:t>4</a:t>
            </a:r>
            <a:r>
              <a:rPr lang="en-US" sz="3000" dirty="0"/>
              <a:t> in another, is inconsistent practice</a:t>
            </a:r>
            <a:endParaRPr dirty="0"/>
          </a:p>
          <a:p>
            <a:pPr marL="342900" indent="-342900">
              <a:spcBef>
                <a:spcPts val="555"/>
              </a:spcBef>
              <a:buClr>
                <a:schemeClr val="dk1"/>
              </a:buClr>
              <a:buSzPct val="100000"/>
              <a:buNone/>
            </a:pPr>
            <a:r>
              <a:rPr lang="en-US" sz="3000" dirty="0"/>
              <a:t>	Consistently, it should be stated as 5 × 10</a:t>
            </a:r>
            <a:r>
              <a:rPr lang="en-US" sz="3000" baseline="30000" dirty="0"/>
              <a:t>3</a:t>
            </a:r>
            <a:endParaRPr sz="3000" dirty="0"/>
          </a:p>
          <a:p>
            <a:pPr marL="342900" indent="-166687">
              <a:spcBef>
                <a:spcPts val="555"/>
              </a:spcBef>
              <a:buClr>
                <a:schemeClr val="dk1"/>
              </a:buClr>
              <a:buSzPct val="100000"/>
              <a:buNone/>
            </a:pPr>
            <a:endParaRPr sz="3000" dirty="0"/>
          </a:p>
          <a:p>
            <a:pPr marL="342900" indent="-166687">
              <a:spcBef>
                <a:spcPts val="555"/>
              </a:spcBef>
              <a:buClr>
                <a:schemeClr val="dk1"/>
              </a:buClr>
              <a:buSzPct val="1000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31494" y="1157468"/>
            <a:ext cx="3009417" cy="4629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SI (Engineering) &amp; Scientific Notation of Numbers</a:t>
            </a:r>
            <a:endParaRPr sz="3200"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483979" y="1597306"/>
            <a:ext cx="8229599" cy="40048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i="1" dirty="0"/>
              <a:t>a</a:t>
            </a:r>
            <a:r>
              <a:rPr lang="en-US" sz="2800" dirty="0"/>
              <a:t> × 10</a:t>
            </a:r>
            <a:r>
              <a:rPr lang="en-US" sz="2800" i="1" baseline="30000" dirty="0"/>
              <a:t>b</a:t>
            </a:r>
            <a:endParaRPr sz="28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800" i="1" dirty="0"/>
              <a:t>a</a:t>
            </a:r>
            <a:r>
              <a:rPr lang="en-US" sz="2800" dirty="0"/>
              <a:t>: Coefficient, 10: Base, </a:t>
            </a:r>
            <a:r>
              <a:rPr lang="en-US" sz="2800" i="1" dirty="0"/>
              <a:t>b</a:t>
            </a:r>
            <a:r>
              <a:rPr lang="en-US" sz="2800" dirty="0"/>
              <a:t>: Exponent</a:t>
            </a:r>
            <a:endParaRPr sz="28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SI (Engineering) Notation</a:t>
            </a:r>
            <a:endParaRPr sz="28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800" i="1" dirty="0"/>
              <a:t>b</a:t>
            </a:r>
            <a:r>
              <a:rPr lang="en-US" sz="2800" dirty="0"/>
              <a:t> takes values 0, 3, 6, 9, . . and –3, –6, . . .</a:t>
            </a:r>
            <a:endParaRPr sz="28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Scientific Notation</a:t>
            </a:r>
            <a:endParaRPr sz="28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800" dirty="0"/>
              <a:t>0 &lt; </a:t>
            </a:r>
            <a:r>
              <a:rPr lang="en-US" sz="2800" i="1" dirty="0"/>
              <a:t>a </a:t>
            </a:r>
            <a:r>
              <a:rPr lang="en-US" sz="2800" dirty="0"/>
              <a:t>&lt; 10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77792" y="949124"/>
            <a:ext cx="2916821" cy="50349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SI Notation of Numbers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Standard Scientific Notation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460830" y="949124"/>
            <a:ext cx="8009681" cy="5177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525 is written as 0.525 × 10</a:t>
            </a:r>
            <a:r>
              <a:rPr lang="en-US" sz="2800" baseline="30000" dirty="0"/>
              <a:t>3 </a:t>
            </a:r>
            <a:endParaRPr lang="en-US" sz="28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0.005 is written as 5 × 10</a:t>
            </a:r>
            <a:r>
              <a:rPr lang="en-US" sz="2800" baseline="30000" dirty="0"/>
              <a:t>–3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endParaRPr lang="en-US" sz="2800" baseline="300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endParaRPr lang="en-US"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Standard scientific notations are preferred to computer exponentials e. g. </a:t>
            </a:r>
            <a:r>
              <a:rPr lang="en-US" sz="2800" dirty="0">
                <a:solidFill>
                  <a:srgbClr val="0070C0"/>
                </a:solidFill>
              </a:rPr>
              <a:t>5.0 × 10</a:t>
            </a:r>
            <a:r>
              <a:rPr lang="en-US" sz="2800" baseline="30000" dirty="0">
                <a:solidFill>
                  <a:srgbClr val="0070C0"/>
                </a:solidFill>
              </a:rPr>
              <a:t>−3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instead of 5.0 E−3</a:t>
            </a:r>
          </a:p>
          <a:p>
            <a:pPr marL="342900" indent="-342900">
              <a:spcBef>
                <a:spcPts val="544"/>
              </a:spcBef>
              <a:buClr>
                <a:srgbClr val="FF0000"/>
              </a:buClr>
              <a:buSzPct val="100000"/>
              <a:buNone/>
            </a:pPr>
            <a:r>
              <a:rPr lang="en-US" sz="2800" dirty="0"/>
              <a:t>    Computer exponentials (using E) appearing in computer output may be given in Appendixes, but not in main text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25.5 is represented as  2.55 × 10</a:t>
            </a:r>
            <a:r>
              <a:rPr lang="en-US" sz="2800" baseline="30000" dirty="0"/>
              <a:t>1</a:t>
            </a:r>
            <a:endParaRPr lang="en-US" sz="28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0.055 is represented as 5.5 × 10</a:t>
            </a:r>
            <a:r>
              <a:rPr lang="en-US" sz="2800" baseline="30000" dirty="0"/>
              <a:t>-2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428263" y="1134056"/>
            <a:ext cx="2754775" cy="4525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br>
              <a:rPr lang="en-US" dirty="0"/>
            </a:br>
            <a:r>
              <a:rPr lang="en-US" dirty="0"/>
              <a:t>USE OF </a:t>
            </a:r>
            <a:br>
              <a:rPr lang="en-US" dirty="0"/>
            </a:br>
            <a:r>
              <a:rPr lang="en-US" dirty="0"/>
              <a:t>% SYMBOL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COMPUND NUMBERS</a:t>
            </a:r>
            <a:br>
              <a:rPr lang="en-US" dirty="0"/>
            </a:br>
            <a:endParaRPr lang="en-US"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437680" y="1238490"/>
            <a:ext cx="8356923" cy="48876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% symbol is used with Indo-Arabic numbers</a:t>
            </a:r>
            <a:endParaRPr sz="28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‘Per cent’ is used with word version of number e. g. 5 % and five per cent (not 5 per cent)</a:t>
            </a:r>
            <a:endParaRPr sz="28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% symbol is not repeated with each number in a series or with each number in a range of values e. g. 5, 10, and 15 %, OR 5–10 %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endParaRPr lang="en-US" sz="2800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endParaRPr lang="en-US"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Hyphen separates individual numbers of compound number and their ordinal counterparts e. g. twenty-one, thirty-four, . . . twenty-first, thirty-fourth, . . .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endParaRPr sz="2800" dirty="0"/>
          </a:p>
          <a:p>
            <a:pPr marL="342900" indent="-170180">
              <a:spcBef>
                <a:spcPts val="544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243068" y="1111170"/>
            <a:ext cx="2974694" cy="46067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NUMERALS </a:t>
            </a:r>
            <a:br>
              <a:rPr lang="en-US" dirty="0"/>
            </a:br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WORDS?</a:t>
            </a:r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449256" y="821804"/>
            <a:ext cx="8333772" cy="52317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endParaRPr lang="en-US" sz="26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endParaRPr lang="en-US" sz="26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endParaRPr lang="en-US" sz="26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Numbers (nine or less) should be written in words e. g. We carried out two experiments . . . </a:t>
            </a:r>
            <a:endParaRPr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If a series of numbers contain numbers both less and more than 10, then only Arabic numerals should be used e. g. There are 25 samples, with a sample size of 5.</a:t>
            </a:r>
            <a:endParaRPr dirty="0"/>
          </a:p>
          <a:p>
            <a:pPr marL="342900" indent="-342900"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sz="2600" dirty="0"/>
              <a:t>		Marks secured by the students are: 2, 5, 10, and 15.</a:t>
            </a:r>
            <a:endParaRPr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Exception:	We assume that </a:t>
            </a:r>
            <a:r>
              <a:rPr lang="en-US" sz="2600" i="1" dirty="0"/>
              <a:t>x</a:t>
            </a:r>
            <a:r>
              <a:rPr lang="en-US" sz="2600" dirty="0"/>
              <a:t> is greater than 1.</a:t>
            </a:r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27323" y="1145631"/>
            <a:ext cx="32409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THOUSAND OPERATOR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NUMBER OF MATHEMATICAL OPERATIONS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460829" y="1145631"/>
            <a:ext cx="8368497" cy="4980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For very large and very small numbers, give a space in the thousand operator e. g. 10 000 000, 0.254 25</a:t>
            </a:r>
            <a:endParaRPr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Always use figures when symbol of unit of measurement follows e. g. 5 A</a:t>
            </a:r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endParaRPr lang="en-US"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endParaRPr lang="en-US"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Font typeface="Wingdings 2" pitchFamily="18" charset="2"/>
              <a:buChar char="•"/>
            </a:pPr>
            <a:r>
              <a:rPr lang="en-US" sz="2800" dirty="0"/>
              <a:t>Use figures when mathematical operations are implied e. g. factor of 2,   3 × 3 matrix</a:t>
            </a:r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Font typeface="Wingdings 2" pitchFamily="18" charset="2"/>
              <a:buChar char="•"/>
            </a:pPr>
            <a:endParaRPr lang="en-US"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endParaRPr lang="en-US" sz="28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2516" y="1088020"/>
            <a:ext cx="2939970" cy="46877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ROUND NUMBERS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APPROXIMATE VALUES</a:t>
            </a:r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414532" y="1724628"/>
            <a:ext cx="8067554" cy="43173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Wingdings 2" pitchFamily="18" charset="2"/>
              <a:buChar char="•"/>
            </a:pPr>
            <a:r>
              <a:rPr lang="en-US" sz="2800" dirty="0"/>
              <a:t>Always spell approximate values, ‘round numbers’ e. g. about five years, two orders of magnitude, about four times larger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Wingdings 2" pitchFamily="18" charset="2"/>
              <a:buChar char="•"/>
            </a:pPr>
            <a:endParaRPr lang="en-US"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Wingdings 2" pitchFamily="18" charset="2"/>
              <a:buChar char="•"/>
            </a:pPr>
            <a:endParaRPr lang="en-US"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Wingdings 2" pitchFamily="18" charset="2"/>
              <a:buChar char="•"/>
            </a:pPr>
            <a:endParaRPr lang="en-US" sz="28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If approximate value is followed by a unit, then the unit is not expressed in symbols e. g. several kilovolts, a few tens of megahertz, a few volts </a:t>
            </a:r>
            <a:endParaRPr sz="28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439</TotalTime>
  <Words>2519</Words>
  <Application>Microsoft Office PowerPoint</Application>
  <PresentationFormat>Widescreen</PresentationFormat>
  <Paragraphs>248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Candara</vt:lpstr>
      <vt:lpstr>Corbel</vt:lpstr>
      <vt:lpstr>Courier New</vt:lpstr>
      <vt:lpstr>Maiandra GD</vt:lpstr>
      <vt:lpstr>Wingdings 2</vt:lpstr>
      <vt:lpstr>Frame</vt:lpstr>
      <vt:lpstr>STRUCTURE OF SCIENTIFIC DOCUMENTS</vt:lpstr>
      <vt:lpstr>WHAT ARE MATHEMATICAL MATERIALS </vt:lpstr>
      <vt:lpstr>CONSISTENCY IN WRITING</vt:lpstr>
      <vt:lpstr>SI (Engineering) &amp; Scientific Notation of Numbers</vt:lpstr>
      <vt:lpstr>SI Notation of Numbers  Standard Scientific Notation</vt:lpstr>
      <vt:lpstr> USE OF  % SYMBOL   COMPUND NUMBERS </vt:lpstr>
      <vt:lpstr>NUMERALS  OR  WORDS?</vt:lpstr>
      <vt:lpstr>   THOUSAND OPERATOR   NUMBER OF MATHEMATICAL OPERATIONS     </vt:lpstr>
      <vt:lpstr>ROUND NUMBERS    APPROXIMATE VALUES</vt:lpstr>
      <vt:lpstr>MODIFICATION OF NOUN</vt:lpstr>
      <vt:lpstr>LIST OF SYMBOLS</vt:lpstr>
      <vt:lpstr>BASIC ARITHMETIC OPERATIONS</vt:lpstr>
      <vt:lpstr>SCALARS, VECTORS,  AND  MATRICES</vt:lpstr>
      <vt:lpstr>VARIABLES  &amp;  CONSTANTS</vt:lpstr>
      <vt:lpstr>PowerPoint Presentation</vt:lpstr>
      <vt:lpstr>PowerPoint Presentation</vt:lpstr>
      <vt:lpstr>USE  OF  ELLIPSES</vt:lpstr>
      <vt:lpstr>PowerPoint Presentation</vt:lpstr>
      <vt:lpstr>REFERENCING EQUATIONS</vt:lpstr>
      <vt:lpstr>EXPLANATION OF TERMS   EQUATION NUMBER   LOCATION OF EQUATION</vt:lpstr>
      <vt:lpstr>EXAMPLES</vt:lpstr>
      <vt:lpstr>PUNCTUATION</vt:lpstr>
      <vt:lpstr>PARAMETERS  IN EQUATIONS   EQUATION IN TEXT LINE</vt:lpstr>
      <vt:lpstr>BREAKING EQUATIONS</vt:lpstr>
      <vt:lpstr> USE OF NUMBERS IN SENTENCES </vt:lpstr>
      <vt:lpstr>FRACTIONS &amp; MIXED NUMBERS   USE OF HYPHENS</vt:lpstr>
      <vt:lpstr>ORDERS OF MAGNITUDE</vt:lpstr>
      <vt:lpstr>SPECIAL SYMBOLS</vt:lpstr>
      <vt:lpstr>OTHER SYMBOLS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13</cp:revision>
  <dcterms:modified xsi:type="dcterms:W3CDTF">2024-03-02T05:05:53Z</dcterms:modified>
</cp:coreProperties>
</file>