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6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5" r:id="rId17"/>
    <p:sldId id="28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1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9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1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6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805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0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488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1"/>
          </a:solidFill>
          <a:latin typeface="Maiandra GD" panose="020E0502030308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2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4800" dirty="0">
                <a:solidFill>
                  <a:schemeClr val="tx1"/>
                </a:solidFill>
              </a:rPr>
              <a:t>STRUCTURE OF SCIENTIFIC DOCUMENTS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00015" y="3900668"/>
            <a:ext cx="7315200" cy="168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4400" dirty="0"/>
              <a:t>METHODOLOGY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DA83-A9F8-AC0B-3392-700E15D5CED9}"/>
              </a:ext>
            </a:extLst>
          </p:cNvPr>
          <p:cNvSpPr txBox="1"/>
          <p:nvPr/>
        </p:nvSpPr>
        <p:spPr>
          <a:xfrm>
            <a:off x="9780607" y="2512748"/>
            <a:ext cx="175935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STW EX20003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UNIT 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266218" y="1076446"/>
            <a:ext cx="2847372" cy="47340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BASIC CONSTRUCTS </a:t>
            </a:r>
            <a:br>
              <a:rPr lang="en-US" sz="3200" dirty="0"/>
            </a:br>
            <a:r>
              <a:rPr lang="en-US" sz="3200" dirty="0"/>
              <a:t>OF </a:t>
            </a:r>
            <a:br>
              <a:rPr lang="en-US" sz="3200" dirty="0"/>
            </a:br>
            <a:r>
              <a:rPr lang="en-US" sz="3200" dirty="0"/>
              <a:t>LOGIC </a:t>
            </a:r>
            <a:br>
              <a:rPr lang="en-US" sz="3200" dirty="0"/>
            </a:br>
            <a:r>
              <a:rPr lang="en-US" sz="3200" dirty="0"/>
              <a:t>FLOW</a:t>
            </a:r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3565002" y="1076446"/>
            <a:ext cx="8229600" cy="503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57200">
              <a:spcBef>
                <a:spcPts val="0"/>
              </a:spcBef>
              <a:buClr>
                <a:srgbClr val="D60093"/>
              </a:buClr>
              <a:buSzPct val="100000"/>
              <a:buFont typeface="+mj-lt"/>
              <a:buAutoNum type="arabicParenR"/>
            </a:pPr>
            <a:r>
              <a:rPr lang="en-US" sz="2400" b="1" dirty="0">
                <a:solidFill>
                  <a:srgbClr val="D60093"/>
                </a:solidFill>
              </a:rPr>
              <a:t>SEQUENCE</a:t>
            </a:r>
            <a:r>
              <a:rPr lang="en-US" sz="2400" dirty="0"/>
              <a:t>: One task is performed sequentially after another</a:t>
            </a:r>
            <a:endParaRPr sz="2400" dirty="0"/>
          </a:p>
          <a:p>
            <a:pPr marL="457200" indent="-457200">
              <a:spcBef>
                <a:spcPts val="448"/>
              </a:spcBef>
              <a:buClr>
                <a:srgbClr val="D60093"/>
              </a:buClr>
              <a:buSzPct val="100000"/>
              <a:buFont typeface="+mj-lt"/>
              <a:buAutoNum type="arabicParenR"/>
            </a:pPr>
            <a:r>
              <a:rPr lang="en-US" sz="2400" b="1" dirty="0">
                <a:solidFill>
                  <a:srgbClr val="D60093"/>
                </a:solidFill>
              </a:rPr>
              <a:t>SELECTION: </a:t>
            </a:r>
            <a:endParaRPr sz="2400" dirty="0"/>
          </a:p>
          <a:p>
            <a:pPr marL="457200" indent="-457200">
              <a:spcBef>
                <a:spcPts val="448"/>
              </a:spcBef>
              <a:buClr>
                <a:schemeClr val="dk1"/>
              </a:buClr>
              <a:buSzPct val="100000"/>
              <a:buFont typeface="+mj-lt"/>
              <a:buAutoNum type="alphaLcParenR"/>
            </a:pPr>
            <a:r>
              <a:rPr lang="en-US" sz="2400" b="1" dirty="0">
                <a:solidFill>
                  <a:srgbClr val="0070C0"/>
                </a:solidFill>
              </a:rPr>
              <a:t>IF-THEN-ELSE</a:t>
            </a:r>
            <a:r>
              <a:rPr lang="en-US" sz="2400" dirty="0"/>
              <a:t>: Decision (selection) in which a choice is made between two alternative courses of action</a:t>
            </a:r>
            <a:endParaRPr sz="2400" dirty="0"/>
          </a:p>
          <a:p>
            <a:pPr marL="457200" indent="-457200">
              <a:spcBef>
                <a:spcPts val="448"/>
              </a:spcBef>
              <a:buClr>
                <a:schemeClr val="dk1"/>
              </a:buClr>
              <a:buSzPct val="100000"/>
              <a:buFont typeface="+mj-lt"/>
              <a:buAutoNum type="alphaLcParenR"/>
            </a:pPr>
            <a:r>
              <a:rPr lang="en-US" sz="2400" b="1" dirty="0">
                <a:solidFill>
                  <a:srgbClr val="0070C0"/>
                </a:solidFill>
              </a:rPr>
              <a:t>CASE</a:t>
            </a:r>
            <a:r>
              <a:rPr lang="en-US" sz="2400" dirty="0"/>
              <a:t>: Multi-way branch (decision) based on value of an expression</a:t>
            </a:r>
            <a:endParaRPr sz="2400" dirty="0"/>
          </a:p>
          <a:p>
            <a:pPr marL="457200" indent="-457200">
              <a:spcBef>
                <a:spcPts val="448"/>
              </a:spcBef>
              <a:buClr>
                <a:srgbClr val="D60093"/>
              </a:buClr>
              <a:buSzPct val="100000"/>
              <a:buFont typeface="+mj-lt"/>
              <a:buAutoNum type="arabicParenR" startAt="3"/>
            </a:pPr>
            <a:r>
              <a:rPr lang="en-US" sz="2400" b="1" dirty="0">
                <a:solidFill>
                  <a:srgbClr val="D60093"/>
                </a:solidFill>
              </a:rPr>
              <a:t>LOOP: </a:t>
            </a:r>
            <a:endParaRPr sz="2400" dirty="0"/>
          </a:p>
          <a:p>
            <a:pPr marL="457200" indent="-457200">
              <a:spcBef>
                <a:spcPts val="448"/>
              </a:spcBef>
              <a:buClr>
                <a:schemeClr val="dk1"/>
              </a:buClr>
              <a:buSzPct val="100000"/>
              <a:buFont typeface="+mj-lt"/>
              <a:buAutoNum type="alphaLcParenR"/>
            </a:pPr>
            <a:r>
              <a:rPr lang="en-US" sz="2400" b="1" dirty="0">
                <a:solidFill>
                  <a:srgbClr val="0070C0"/>
                </a:solidFill>
              </a:rPr>
              <a:t>WHILE . . . DO</a:t>
            </a:r>
            <a:r>
              <a:rPr lang="en-US" sz="2400" dirty="0"/>
              <a:t>: Loop (repetition) with simple conditional test in the beginning</a:t>
            </a:r>
            <a:endParaRPr sz="2400" dirty="0"/>
          </a:p>
          <a:p>
            <a:pPr marL="457200" indent="-457200">
              <a:spcBef>
                <a:spcPts val="448"/>
              </a:spcBef>
              <a:buClr>
                <a:schemeClr val="dk1"/>
              </a:buClr>
              <a:buSzPct val="100000"/>
              <a:buFont typeface="+mj-lt"/>
              <a:buAutoNum type="alphaLcParenR"/>
            </a:pPr>
            <a:r>
              <a:rPr lang="en-US" sz="2400" b="1" dirty="0">
                <a:solidFill>
                  <a:srgbClr val="0070C0"/>
                </a:solidFill>
              </a:rPr>
              <a:t>REPEAT . . . UNTIL</a:t>
            </a:r>
            <a:r>
              <a:rPr lang="en-US" sz="2400" dirty="0"/>
              <a:t>: Loop with simple conditional test at the end</a:t>
            </a:r>
          </a:p>
          <a:p>
            <a:pPr marL="457200" indent="-457200">
              <a:spcBef>
                <a:spcPts val="448"/>
              </a:spcBef>
              <a:buClr>
                <a:schemeClr val="dk1"/>
              </a:buClr>
              <a:buSzPct val="100000"/>
              <a:buFont typeface="+mj-lt"/>
              <a:buAutoNum type="alphaLcParenR"/>
            </a:pP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dirty="0"/>
              <a:t>: ‘Counting’ loop</a:t>
            </a:r>
            <a:endParaRPr sz="2400" dirty="0"/>
          </a:p>
          <a:p>
            <a:pPr marL="485140" indent="-342900">
              <a:spcBef>
                <a:spcPts val="448"/>
              </a:spcBef>
              <a:buClr>
                <a:schemeClr val="dk1"/>
              </a:buClr>
              <a:buSzPct val="100000"/>
            </a:pP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231494" y="1261378"/>
            <a:ext cx="3009417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FLOWCHARTS</a:t>
            </a:r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3460830" y="1600201"/>
            <a:ext cx="8499676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Basic symbols: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800" dirty="0"/>
              <a:t>(1) </a:t>
            </a:r>
            <a:r>
              <a:rPr lang="en-US" sz="2800" i="1" dirty="0">
                <a:solidFill>
                  <a:srgbClr val="0070C0"/>
                </a:solidFill>
              </a:rPr>
              <a:t>ellipse</a:t>
            </a:r>
            <a:r>
              <a:rPr lang="en-US" sz="2800" dirty="0"/>
              <a:t> – start or end of flow of logic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800" dirty="0"/>
              <a:t>(2) </a:t>
            </a:r>
            <a:r>
              <a:rPr lang="en-US" sz="2800" i="1" dirty="0">
                <a:solidFill>
                  <a:srgbClr val="0070C0"/>
                </a:solidFill>
              </a:rPr>
              <a:t>square</a:t>
            </a:r>
            <a:r>
              <a:rPr lang="en-US" sz="2800" dirty="0"/>
              <a:t> or </a:t>
            </a:r>
            <a:r>
              <a:rPr lang="en-US" sz="2800" i="1" dirty="0">
                <a:solidFill>
                  <a:srgbClr val="0070C0"/>
                </a:solidFill>
              </a:rPr>
              <a:t>rectangle</a:t>
            </a:r>
            <a:r>
              <a:rPr lang="en-US" sz="2800" dirty="0"/>
              <a:t> – actions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800" dirty="0"/>
              <a:t>(3) </a:t>
            </a:r>
            <a:r>
              <a:rPr lang="en-US" sz="2800" i="1" dirty="0">
                <a:solidFill>
                  <a:srgbClr val="0070C0"/>
                </a:solidFill>
              </a:rPr>
              <a:t>decision box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(rhombus) – alternative decisions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800" dirty="0"/>
              <a:t>(4) </a:t>
            </a:r>
            <a:r>
              <a:rPr lang="en-US" sz="2800" i="1" dirty="0">
                <a:solidFill>
                  <a:srgbClr val="0070C0"/>
                </a:solidFill>
              </a:rPr>
              <a:t>arrow</a:t>
            </a:r>
            <a:r>
              <a:rPr lang="en-US" sz="2800" dirty="0"/>
              <a:t> – flow of logic 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en-US" sz="2800" dirty="0"/>
              <a:t>(5) </a:t>
            </a:r>
            <a:r>
              <a:rPr lang="en-US" sz="2800" i="1" dirty="0">
                <a:solidFill>
                  <a:srgbClr val="0070C0"/>
                </a:solidFill>
              </a:rPr>
              <a:t>circle</a:t>
            </a:r>
            <a:r>
              <a:rPr lang="en-US" sz="2800" dirty="0"/>
              <a:t> – continuity of flow from one place to another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8"/>
          <p:cNvGrpSpPr/>
          <p:nvPr/>
        </p:nvGrpSpPr>
        <p:grpSpPr>
          <a:xfrm>
            <a:off x="1668684" y="381000"/>
            <a:ext cx="8854632" cy="5943600"/>
            <a:chOff x="2961" y="4144"/>
            <a:chExt cx="8364" cy="7366"/>
          </a:xfrm>
        </p:grpSpPr>
        <p:sp>
          <p:nvSpPr>
            <p:cNvPr id="194" name="Google Shape;194;p28"/>
            <p:cNvSpPr/>
            <p:nvPr/>
          </p:nvSpPr>
          <p:spPr>
            <a:xfrm>
              <a:off x="4401" y="5452"/>
              <a:ext cx="2628" cy="1098"/>
            </a:xfrm>
            <a:prstGeom prst="diamond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905" y="4144"/>
              <a:ext cx="1632" cy="7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6" name="Google Shape;196;p28"/>
            <p:cNvCxnSpPr/>
            <p:nvPr/>
          </p:nvCxnSpPr>
          <p:spPr>
            <a:xfrm>
              <a:off x="5727" y="4960"/>
              <a:ext cx="0" cy="49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7" name="Google Shape;197;p28"/>
            <p:cNvSpPr/>
            <p:nvPr/>
          </p:nvSpPr>
          <p:spPr>
            <a:xfrm>
              <a:off x="4407" y="7096"/>
              <a:ext cx="2628" cy="1098"/>
            </a:xfrm>
            <a:prstGeom prst="diamond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8" name="Google Shape;198;p28"/>
            <p:cNvCxnSpPr/>
            <p:nvPr/>
          </p:nvCxnSpPr>
          <p:spPr>
            <a:xfrm>
              <a:off x="5712" y="6580"/>
              <a:ext cx="0" cy="49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9" name="Google Shape;199;p28"/>
            <p:cNvSpPr/>
            <p:nvPr/>
          </p:nvSpPr>
          <p:spPr>
            <a:xfrm>
              <a:off x="7107" y="7108"/>
              <a:ext cx="2628" cy="1098"/>
            </a:xfrm>
            <a:prstGeom prst="diamond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8"/>
            <p:cNvCxnSpPr/>
            <p:nvPr/>
          </p:nvCxnSpPr>
          <p:spPr>
            <a:xfrm>
              <a:off x="8415" y="5992"/>
              <a:ext cx="0" cy="111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" name="Google Shape;201;p28"/>
            <p:cNvCxnSpPr/>
            <p:nvPr/>
          </p:nvCxnSpPr>
          <p:spPr>
            <a:xfrm rot="10800000">
              <a:off x="6993" y="5980"/>
              <a:ext cx="139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2" name="Google Shape;202;p28"/>
            <p:cNvGrpSpPr/>
            <p:nvPr/>
          </p:nvGrpSpPr>
          <p:grpSpPr>
            <a:xfrm>
              <a:off x="2961" y="8548"/>
              <a:ext cx="1830" cy="822"/>
              <a:chOff x="1650" y="7560"/>
              <a:chExt cx="1830" cy="822"/>
            </a:xfrm>
          </p:grpSpPr>
          <p:sp>
            <p:nvSpPr>
              <p:cNvPr id="203" name="Google Shape;203;p28"/>
              <p:cNvSpPr/>
              <p:nvPr/>
            </p:nvSpPr>
            <p:spPr>
              <a:xfrm>
                <a:off x="1650" y="7560"/>
                <a:ext cx="1830" cy="82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8"/>
              <p:cNvSpPr txBox="1"/>
              <p:nvPr/>
            </p:nvSpPr>
            <p:spPr>
              <a:xfrm>
                <a:off x="1662" y="7632"/>
                <a:ext cx="1800" cy="6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Waitlist book for next year</a:t>
                </a:r>
                <a:endParaRPr sz="1600" dirty="0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205" name="Google Shape;205;p28"/>
            <p:cNvGrpSpPr/>
            <p:nvPr/>
          </p:nvGrpSpPr>
          <p:grpSpPr>
            <a:xfrm>
              <a:off x="4863" y="8554"/>
              <a:ext cx="1830" cy="822"/>
              <a:chOff x="4380" y="7542"/>
              <a:chExt cx="1830" cy="822"/>
            </a:xfrm>
          </p:grpSpPr>
          <p:sp>
            <p:nvSpPr>
              <p:cNvPr id="206" name="Google Shape;206;p28"/>
              <p:cNvSpPr/>
              <p:nvPr/>
            </p:nvSpPr>
            <p:spPr>
              <a:xfrm>
                <a:off x="4380" y="7542"/>
                <a:ext cx="1830" cy="82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8"/>
              <p:cNvSpPr txBox="1"/>
              <p:nvPr/>
            </p:nvSpPr>
            <p:spPr>
              <a:xfrm>
                <a:off x="4392" y="7614"/>
                <a:ext cx="1800" cy="6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en-US" sz="1600" b="1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Buy the book</a:t>
                </a:r>
                <a:endParaRPr sz="1600">
                  <a:latin typeface="Candara" panose="020E0502030303020204" pitchFamily="34" charset="0"/>
                </a:endParaRPr>
              </a:p>
            </p:txBody>
          </p:sp>
          <p:sp>
            <p:nvSpPr>
              <p:cNvPr id="208" name="Google Shape;208;p28"/>
              <p:cNvSpPr txBox="1"/>
              <p:nvPr/>
            </p:nvSpPr>
            <p:spPr>
              <a:xfrm>
                <a:off x="4392" y="7674"/>
                <a:ext cx="1800" cy="6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en-US" sz="1600" b="1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Buy the book</a:t>
                </a:r>
                <a:endParaRPr sz="1600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209" name="Google Shape;209;p28"/>
            <p:cNvGrpSpPr/>
            <p:nvPr/>
          </p:nvGrpSpPr>
          <p:grpSpPr>
            <a:xfrm>
              <a:off x="7581" y="8536"/>
              <a:ext cx="1830" cy="822"/>
              <a:chOff x="6300" y="7524"/>
              <a:chExt cx="1830" cy="822"/>
            </a:xfrm>
          </p:grpSpPr>
          <p:sp>
            <p:nvSpPr>
              <p:cNvPr id="210" name="Google Shape;210;p28"/>
              <p:cNvSpPr/>
              <p:nvPr/>
            </p:nvSpPr>
            <p:spPr>
              <a:xfrm>
                <a:off x="6300" y="7524"/>
                <a:ext cx="1830" cy="82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8"/>
              <p:cNvSpPr txBox="1"/>
              <p:nvPr/>
            </p:nvSpPr>
            <p:spPr>
              <a:xfrm>
                <a:off x="6324" y="7644"/>
                <a:ext cx="1800" cy="6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en-US" sz="1600" b="1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Buy the book</a:t>
                </a:r>
                <a:endParaRPr sz="160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12" name="Google Shape;212;p28"/>
            <p:cNvSpPr txBox="1"/>
            <p:nvPr/>
          </p:nvSpPr>
          <p:spPr>
            <a:xfrm>
              <a:off x="9447" y="8590"/>
              <a:ext cx="1800" cy="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Wait list the book for the next </a:t>
              </a:r>
              <a:endParaRPr sz="1600">
                <a:latin typeface="Candara" panose="020E0502030303020204" pitchFamily="34" charset="0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9495" y="8518"/>
              <a:ext cx="1830" cy="82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8"/>
            <p:cNvSpPr txBox="1"/>
            <p:nvPr/>
          </p:nvSpPr>
          <p:spPr>
            <a:xfrm>
              <a:off x="9513" y="8590"/>
              <a:ext cx="1800" cy="6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Return </a:t>
              </a:r>
              <a:r>
                <a:rPr lang="en-US" sz="1600" b="1" dirty="0" err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Reco</a:t>
              </a:r>
              <a:r>
                <a:rPr lang="en-US" sz="1600" b="1" dirty="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. to HOD</a:t>
              </a:r>
              <a:endParaRPr sz="1600" dirty="0">
                <a:latin typeface="Candara" panose="020E0502030303020204" pitchFamily="34" charset="0"/>
              </a:endParaRPr>
            </a:p>
          </p:txBody>
        </p:sp>
        <p:cxnSp>
          <p:nvCxnSpPr>
            <p:cNvPr id="215" name="Google Shape;215;p28"/>
            <p:cNvCxnSpPr/>
            <p:nvPr/>
          </p:nvCxnSpPr>
          <p:spPr>
            <a:xfrm>
              <a:off x="9723" y="7660"/>
              <a:ext cx="75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8"/>
            <p:cNvCxnSpPr/>
            <p:nvPr/>
          </p:nvCxnSpPr>
          <p:spPr>
            <a:xfrm>
              <a:off x="10443" y="7660"/>
              <a:ext cx="0" cy="85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Google Shape;217;p28"/>
            <p:cNvCxnSpPr/>
            <p:nvPr/>
          </p:nvCxnSpPr>
          <p:spPr>
            <a:xfrm>
              <a:off x="8403" y="8200"/>
              <a:ext cx="0" cy="33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8" name="Google Shape;218;p28"/>
            <p:cNvCxnSpPr/>
            <p:nvPr/>
          </p:nvCxnSpPr>
          <p:spPr>
            <a:xfrm>
              <a:off x="5703" y="8200"/>
              <a:ext cx="0" cy="33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" name="Google Shape;219;p28"/>
            <p:cNvCxnSpPr/>
            <p:nvPr/>
          </p:nvCxnSpPr>
          <p:spPr>
            <a:xfrm>
              <a:off x="3837" y="7678"/>
              <a:ext cx="0" cy="85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0" name="Google Shape;220;p28"/>
            <p:cNvCxnSpPr/>
            <p:nvPr/>
          </p:nvCxnSpPr>
          <p:spPr>
            <a:xfrm>
              <a:off x="3843" y="7660"/>
              <a:ext cx="57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8"/>
            <p:cNvCxnSpPr/>
            <p:nvPr/>
          </p:nvCxnSpPr>
          <p:spPr>
            <a:xfrm>
              <a:off x="5703" y="9388"/>
              <a:ext cx="0" cy="33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2" name="Google Shape;222;p28"/>
            <p:cNvSpPr/>
            <p:nvPr/>
          </p:nvSpPr>
          <p:spPr>
            <a:xfrm>
              <a:off x="4905" y="9736"/>
              <a:ext cx="1632" cy="7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3" name="Google Shape;223;p28"/>
            <p:cNvCxnSpPr/>
            <p:nvPr/>
          </p:nvCxnSpPr>
          <p:spPr>
            <a:xfrm>
              <a:off x="10425" y="9358"/>
              <a:ext cx="0" cy="7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28"/>
            <p:cNvCxnSpPr/>
            <p:nvPr/>
          </p:nvCxnSpPr>
          <p:spPr>
            <a:xfrm rot="10800000">
              <a:off x="6573" y="10138"/>
              <a:ext cx="384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5" name="Google Shape;225;p28"/>
            <p:cNvCxnSpPr/>
            <p:nvPr/>
          </p:nvCxnSpPr>
          <p:spPr>
            <a:xfrm rot="10800000">
              <a:off x="6453" y="9958"/>
              <a:ext cx="226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" name="Google Shape;226;p28"/>
            <p:cNvCxnSpPr/>
            <p:nvPr/>
          </p:nvCxnSpPr>
          <p:spPr>
            <a:xfrm rot="10800000">
              <a:off x="8715" y="9358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8"/>
            <p:cNvCxnSpPr/>
            <p:nvPr/>
          </p:nvCxnSpPr>
          <p:spPr>
            <a:xfrm>
              <a:off x="3813" y="9388"/>
              <a:ext cx="0" cy="78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28"/>
            <p:cNvCxnSpPr/>
            <p:nvPr/>
          </p:nvCxnSpPr>
          <p:spPr>
            <a:xfrm>
              <a:off x="3813" y="10150"/>
              <a:ext cx="109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9" name="Google Shape;229;p28"/>
            <p:cNvSpPr txBox="1"/>
            <p:nvPr/>
          </p:nvSpPr>
          <p:spPr>
            <a:xfrm>
              <a:off x="4863" y="7355"/>
              <a:ext cx="1770" cy="2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Are Funds Available?</a:t>
              </a:r>
              <a:endParaRPr sz="1600">
                <a:latin typeface="Candara" panose="020E0502030303020204" pitchFamily="34" charset="0"/>
              </a:endParaRPr>
            </a:p>
          </p:txBody>
        </p:sp>
        <p:sp>
          <p:nvSpPr>
            <p:cNvPr id="230" name="Google Shape;230;p28"/>
            <p:cNvSpPr txBox="1"/>
            <p:nvPr/>
          </p:nvSpPr>
          <p:spPr>
            <a:xfrm>
              <a:off x="7533" y="7326"/>
              <a:ext cx="1830" cy="3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Are Funds Available?</a:t>
              </a:r>
              <a:endParaRPr sz="1600">
                <a:latin typeface="Candara" panose="020E0502030303020204" pitchFamily="34" charset="0"/>
              </a:endParaRPr>
            </a:p>
          </p:txBody>
        </p:sp>
        <p:sp>
          <p:nvSpPr>
            <p:cNvPr id="231" name="Google Shape;231;p28"/>
            <p:cNvSpPr txBox="1"/>
            <p:nvPr/>
          </p:nvSpPr>
          <p:spPr>
            <a:xfrm>
              <a:off x="4863" y="5836"/>
              <a:ext cx="1770" cy="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Is it a  textbook?</a:t>
              </a:r>
              <a:endParaRPr sz="1600">
                <a:latin typeface="Candara" panose="020E0502030303020204" pitchFamily="34" charset="0"/>
              </a:endParaRPr>
            </a:p>
          </p:txBody>
        </p:sp>
        <p:sp>
          <p:nvSpPr>
            <p:cNvPr id="232" name="Google Shape;232;p28"/>
            <p:cNvSpPr txBox="1"/>
            <p:nvPr/>
          </p:nvSpPr>
          <p:spPr>
            <a:xfrm>
              <a:off x="5301" y="4384"/>
              <a:ext cx="870" cy="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Start</a:t>
              </a:r>
              <a:endParaRPr sz="1600">
                <a:latin typeface="Candara" panose="020E0502030303020204" pitchFamily="34" charset="0"/>
              </a:endParaRPr>
            </a:p>
          </p:txBody>
        </p:sp>
        <p:sp>
          <p:nvSpPr>
            <p:cNvPr id="233" name="Google Shape;233;p28"/>
            <p:cNvSpPr txBox="1"/>
            <p:nvPr/>
          </p:nvSpPr>
          <p:spPr>
            <a:xfrm>
              <a:off x="3976" y="10970"/>
              <a:ext cx="6294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FLOW CHART OF BUYING BOOKS FOR LIBRARY</a:t>
              </a:r>
              <a:endParaRPr lang="en-US" sz="2000" dirty="0">
                <a:latin typeface="Candara" panose="020E0502030303020204" pitchFamily="34" charset="0"/>
              </a:endParaRPr>
            </a:p>
          </p:txBody>
        </p:sp>
        <p:sp>
          <p:nvSpPr>
            <p:cNvPr id="234" name="Google Shape;234;p28"/>
            <p:cNvSpPr txBox="1"/>
            <p:nvPr/>
          </p:nvSpPr>
          <p:spPr>
            <a:xfrm>
              <a:off x="3729" y="7264"/>
              <a:ext cx="720" cy="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No</a:t>
              </a:r>
              <a:endParaRPr sz="1600">
                <a:latin typeface="Candara" panose="020E0502030303020204" pitchFamily="34" charset="0"/>
              </a:endParaRPr>
            </a:p>
          </p:txBody>
        </p:sp>
        <p:sp>
          <p:nvSpPr>
            <p:cNvPr id="235" name="Google Shape;235;p28"/>
            <p:cNvSpPr txBox="1"/>
            <p:nvPr/>
          </p:nvSpPr>
          <p:spPr>
            <a:xfrm>
              <a:off x="5034" y="6568"/>
              <a:ext cx="537" cy="4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Yes</a:t>
              </a:r>
              <a:endParaRPr sz="1600">
                <a:latin typeface="Candara" panose="020E0502030303020204" pitchFamily="34" charset="0"/>
              </a:endParaRPr>
            </a:p>
          </p:txBody>
        </p:sp>
        <p:sp>
          <p:nvSpPr>
            <p:cNvPr id="236" name="Google Shape;236;p28"/>
            <p:cNvSpPr txBox="1"/>
            <p:nvPr/>
          </p:nvSpPr>
          <p:spPr>
            <a:xfrm>
              <a:off x="4887" y="8164"/>
              <a:ext cx="726" cy="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Yes</a:t>
              </a:r>
              <a:endParaRPr sz="1600">
                <a:latin typeface="Candara" panose="020E0502030303020204" pitchFamily="34" charset="0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9759" y="8188"/>
              <a:ext cx="534" cy="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No</a:t>
              </a:r>
              <a:endParaRPr sz="1600">
                <a:latin typeface="Candara" panose="020E0502030303020204" pitchFamily="34" charset="0"/>
              </a:endParaRPr>
            </a:p>
          </p:txBody>
        </p:sp>
        <p:sp>
          <p:nvSpPr>
            <p:cNvPr id="238" name="Google Shape;238;p28"/>
            <p:cNvSpPr txBox="1"/>
            <p:nvPr/>
          </p:nvSpPr>
          <p:spPr>
            <a:xfrm>
              <a:off x="7734" y="6110"/>
              <a:ext cx="534" cy="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No</a:t>
              </a:r>
              <a:endParaRPr sz="1600">
                <a:latin typeface="Candara" panose="020E0502030303020204" pitchFamily="34" charset="0"/>
              </a:endParaRPr>
            </a:p>
          </p:txBody>
        </p:sp>
        <p:sp>
          <p:nvSpPr>
            <p:cNvPr id="239" name="Google Shape;239;p28"/>
            <p:cNvSpPr txBox="1"/>
            <p:nvPr/>
          </p:nvSpPr>
          <p:spPr>
            <a:xfrm>
              <a:off x="7587" y="8164"/>
              <a:ext cx="726" cy="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Yes</a:t>
              </a:r>
              <a:endParaRPr sz="1600">
                <a:latin typeface="Candara" panose="020E0502030303020204" pitchFamily="34" charset="0"/>
              </a:endParaRPr>
            </a:p>
          </p:txBody>
        </p:sp>
        <p:sp>
          <p:nvSpPr>
            <p:cNvPr id="240" name="Google Shape;240;p28"/>
            <p:cNvSpPr txBox="1"/>
            <p:nvPr/>
          </p:nvSpPr>
          <p:spPr>
            <a:xfrm>
              <a:off x="5214" y="9890"/>
              <a:ext cx="108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600" b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     End</a:t>
              </a:r>
              <a:endParaRPr sz="1600">
                <a:latin typeface="Candara" panose="020E050203030302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9"/>
          <p:cNvGrpSpPr/>
          <p:nvPr/>
        </p:nvGrpSpPr>
        <p:grpSpPr>
          <a:xfrm>
            <a:off x="4088757" y="346275"/>
            <a:ext cx="7705845" cy="6172200"/>
            <a:chOff x="0" y="0"/>
            <a:chExt cx="4665345" cy="4031615"/>
          </a:xfrm>
        </p:grpSpPr>
        <p:sp>
          <p:nvSpPr>
            <p:cNvPr id="246" name="Google Shape;246;p29"/>
            <p:cNvSpPr/>
            <p:nvPr/>
          </p:nvSpPr>
          <p:spPr>
            <a:xfrm>
              <a:off x="0" y="0"/>
              <a:ext cx="4665345" cy="4031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2422391" y="194400"/>
              <a:ext cx="835022" cy="3816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9"/>
            <p:cNvSpPr txBox="1"/>
            <p:nvPr/>
          </p:nvSpPr>
          <p:spPr>
            <a:xfrm>
              <a:off x="2620800" y="266400"/>
              <a:ext cx="417600" cy="230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Start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2152800" y="2638780"/>
              <a:ext cx="1418400" cy="655200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9"/>
            <p:cNvSpPr txBox="1"/>
            <p:nvPr/>
          </p:nvSpPr>
          <p:spPr>
            <a:xfrm>
              <a:off x="1973800" y="806376"/>
              <a:ext cx="1749504" cy="288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Count = 1, </a:t>
              </a:r>
              <a:r>
                <a:rPr lang="en-US" i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a </a:t>
              </a:r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= 10, </a:t>
              </a:r>
              <a:r>
                <a:rPr lang="en-US" i="1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b </a:t>
              </a:r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= 20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251" name="Google Shape;251;p29"/>
            <p:cNvSpPr txBox="1"/>
            <p:nvPr/>
          </p:nvSpPr>
          <p:spPr>
            <a:xfrm>
              <a:off x="2167500" y="1324800"/>
              <a:ext cx="1374300" cy="40920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106000"/>
                </a:lnSpc>
              </a:pPr>
              <a:r>
                <a:rPr lang="en-US" dirty="0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rPr>
                <a:t>Generate a random number </a:t>
              </a:r>
              <a:r>
                <a:rPr lang="en-US" i="1" dirty="0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rPr>
                <a:t>r</a:t>
              </a:r>
              <a:endParaRPr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29"/>
            <p:cNvSpPr txBox="1"/>
            <p:nvPr/>
          </p:nvSpPr>
          <p:spPr>
            <a:xfrm>
              <a:off x="1112754" y="1893600"/>
              <a:ext cx="1173600" cy="287655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106000"/>
                </a:lnSpc>
              </a:pPr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rPr>
                <a:t>Count = Count + 1</a:t>
              </a:r>
              <a:endParaRPr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3" name="Google Shape;253;p29"/>
            <p:cNvCxnSpPr/>
            <p:nvPr/>
          </p:nvCxnSpPr>
          <p:spPr>
            <a:xfrm rot="10800000">
              <a:off x="1684800" y="2958922"/>
              <a:ext cx="453600" cy="0"/>
            </a:xfrm>
            <a:prstGeom prst="straightConnector1">
              <a:avLst/>
            </a:pr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4" name="Google Shape;254;p29"/>
            <p:cNvSpPr txBox="1"/>
            <p:nvPr/>
          </p:nvSpPr>
          <p:spPr>
            <a:xfrm>
              <a:off x="2343492" y="2640792"/>
              <a:ext cx="1022400" cy="28765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106000"/>
                </a:lnSpc>
              </a:pPr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rPr>
                <a:t>Is </a:t>
              </a:r>
              <a:endParaRPr>
                <a:latin typeface="Candara" panose="020E0502030303020204" pitchFamily="34" charset="0"/>
              </a:endParaRPr>
            </a:p>
            <a:p>
              <a:pPr algn="ctr">
                <a:lnSpc>
                  <a:spcPct val="106000"/>
                </a:lnSpc>
                <a:spcBef>
                  <a:spcPts val="800"/>
                </a:spcBef>
              </a:pPr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rPr>
                <a:t>Count &lt; 1000?</a:t>
              </a:r>
              <a:endParaRPr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5" name="Google Shape;255;p29"/>
            <p:cNvCxnSpPr/>
            <p:nvPr/>
          </p:nvCxnSpPr>
          <p:spPr>
            <a:xfrm rot="10800000">
              <a:off x="1677600" y="2188800"/>
              <a:ext cx="0" cy="776780"/>
            </a:xfrm>
            <a:prstGeom prst="straightConnector1">
              <a:avLst/>
            </a:pr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56" name="Google Shape;256;p29"/>
            <p:cNvCxnSpPr>
              <a:stCxn id="252" idx="0"/>
            </p:cNvCxnSpPr>
            <p:nvPr/>
          </p:nvCxnSpPr>
          <p:spPr>
            <a:xfrm rot="10800000">
              <a:off x="1684854" y="1209600"/>
              <a:ext cx="14700" cy="684000"/>
            </a:xfrm>
            <a:prstGeom prst="straightConnector1">
              <a:avLst/>
            </a:pr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29"/>
            <p:cNvCxnSpPr/>
            <p:nvPr/>
          </p:nvCxnSpPr>
          <p:spPr>
            <a:xfrm rot="10800000" flipH="1">
              <a:off x="1684800" y="1209483"/>
              <a:ext cx="1152000" cy="117"/>
            </a:xfrm>
            <a:prstGeom prst="straightConnector1">
              <a:avLst/>
            </a:pr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8" name="Google Shape;258;p29"/>
            <p:cNvCxnSpPr>
              <a:cxnSpLocks/>
              <a:stCxn id="250" idx="2"/>
              <a:endCxn id="251" idx="0"/>
            </p:cNvCxnSpPr>
            <p:nvPr/>
          </p:nvCxnSpPr>
          <p:spPr>
            <a:xfrm>
              <a:off x="2848553" y="1094376"/>
              <a:ext cx="6098" cy="230424"/>
            </a:xfrm>
            <a:prstGeom prst="straightConnector1">
              <a:avLst/>
            </a:pr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9" name="Google Shape;259;p29"/>
            <p:cNvCxnSpPr>
              <a:endCxn id="250" idx="0"/>
            </p:cNvCxnSpPr>
            <p:nvPr/>
          </p:nvCxnSpPr>
          <p:spPr>
            <a:xfrm>
              <a:off x="2836852" y="575976"/>
              <a:ext cx="11700" cy="230400"/>
            </a:xfrm>
            <a:prstGeom prst="straightConnector1">
              <a:avLst/>
            </a:pr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60" name="Google Shape;260;p29"/>
            <p:cNvCxnSpPr>
              <a:cxnSpLocks/>
              <a:stCxn id="251" idx="2"/>
            </p:cNvCxnSpPr>
            <p:nvPr/>
          </p:nvCxnSpPr>
          <p:spPr>
            <a:xfrm flipH="1">
              <a:off x="2851200" y="1734002"/>
              <a:ext cx="3450" cy="174000"/>
            </a:xfrm>
            <a:prstGeom prst="straightConnector1">
              <a:avLst/>
            </a:pr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61" name="Google Shape;261;p29"/>
            <p:cNvCxnSpPr/>
            <p:nvPr/>
          </p:nvCxnSpPr>
          <p:spPr>
            <a:xfrm>
              <a:off x="2862000" y="3272380"/>
              <a:ext cx="3175" cy="172720"/>
            </a:xfrm>
            <a:prstGeom prst="straightConnector1">
              <a:avLst/>
            </a:pr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2" name="Google Shape;262;p29"/>
            <p:cNvSpPr/>
            <p:nvPr/>
          </p:nvSpPr>
          <p:spPr>
            <a:xfrm>
              <a:off x="2426268" y="3452279"/>
              <a:ext cx="885234" cy="39252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9"/>
            <p:cNvSpPr txBox="1"/>
            <p:nvPr/>
          </p:nvSpPr>
          <p:spPr>
            <a:xfrm>
              <a:off x="2656780" y="3531418"/>
              <a:ext cx="417195" cy="22987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106000"/>
                </a:lnSpc>
              </a:pPr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rPr>
                <a:t>End</a:t>
              </a:r>
              <a:endParaRPr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29"/>
            <p:cNvSpPr txBox="1"/>
            <p:nvPr/>
          </p:nvSpPr>
          <p:spPr>
            <a:xfrm>
              <a:off x="2311200" y="1885122"/>
              <a:ext cx="1260000" cy="60253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t="-1922" r="-279" b="-6407"/>
              </a:stretch>
            </a:blip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 </a:t>
              </a:r>
              <a:endParaRPr>
                <a:latin typeface="Candara" panose="020E0502030303020204" pitchFamily="34" charset="0"/>
              </a:endParaRPr>
            </a:p>
          </p:txBody>
        </p:sp>
        <p:cxnSp>
          <p:nvCxnSpPr>
            <p:cNvPr id="265" name="Google Shape;265;p29"/>
            <p:cNvCxnSpPr/>
            <p:nvPr/>
          </p:nvCxnSpPr>
          <p:spPr>
            <a:xfrm>
              <a:off x="2848552" y="2494839"/>
              <a:ext cx="9634" cy="161861"/>
            </a:xfrm>
            <a:prstGeom prst="straightConnector1">
              <a:avLst/>
            </a:prstGeom>
            <a:noFill/>
            <a:ln w="28575" cap="flat" cmpd="sng">
              <a:solidFill>
                <a:srgbClr val="D6009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6" name="Google Shape;266;p29"/>
            <p:cNvSpPr txBox="1"/>
            <p:nvPr/>
          </p:nvSpPr>
          <p:spPr>
            <a:xfrm>
              <a:off x="1260000" y="2411820"/>
              <a:ext cx="396000" cy="22695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rPr>
                <a:t>Yes</a:t>
              </a:r>
              <a:endParaRPr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" name="Google Shape;267;p29"/>
            <p:cNvSpPr txBox="1"/>
            <p:nvPr/>
          </p:nvSpPr>
          <p:spPr>
            <a:xfrm>
              <a:off x="2887200" y="3218114"/>
              <a:ext cx="395605" cy="22669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rPr>
                <a:t>No</a:t>
              </a:r>
              <a:endParaRPr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8" name="Google Shape;268;p29"/>
          <p:cNvSpPr txBox="1"/>
          <p:nvPr/>
        </p:nvSpPr>
        <p:spPr>
          <a:xfrm>
            <a:off x="1537311" y="468601"/>
            <a:ext cx="3760493" cy="923289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Generate 1000 uniform random variates </a:t>
            </a:r>
            <a:r>
              <a:rPr lang="en-US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U </a:t>
            </a:r>
            <a:r>
              <a:rPr lang="en-US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within numbers </a:t>
            </a:r>
            <a:r>
              <a:rPr lang="en-US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 = </a:t>
            </a:r>
            <a:r>
              <a:rPr lang="en-US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10</a:t>
            </a:r>
            <a:r>
              <a:rPr lang="en-US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and </a:t>
            </a:r>
            <a:r>
              <a:rPr lang="en-US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b</a:t>
            </a:r>
            <a:r>
              <a:rPr lang="en-US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= 20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1459663" y="1870275"/>
            <a:ext cx="4334725" cy="41946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06" t="-1012" b="-724"/>
            </a:stretch>
          </a:blip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 </a:t>
            </a:r>
            <a:endParaRPr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532435" y="1099594"/>
            <a:ext cx="2581155" cy="46298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Structured English</a:t>
            </a:r>
            <a:endParaRPr dirty="0"/>
          </a:p>
        </p:txBody>
      </p:sp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3437680" y="787078"/>
            <a:ext cx="8310624" cy="14352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Natural English written with the basic constructs of logic e. g. generate a uniformly distributed random variable varying between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</a:t>
            </a:r>
            <a:endParaRPr sz="2400" dirty="0"/>
          </a:p>
        </p:txBody>
      </p:sp>
      <p:sp>
        <p:nvSpPr>
          <p:cNvPr id="276" name="Google Shape;276;p30"/>
          <p:cNvSpPr txBox="1"/>
          <p:nvPr/>
        </p:nvSpPr>
        <p:spPr>
          <a:xfrm>
            <a:off x="3697147" y="2711688"/>
            <a:ext cx="4343400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BEGIN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    Count = 1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    </a:t>
            </a:r>
            <a:r>
              <a:rPr lang="en-US" sz="20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FOR</a:t>
            </a: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Count = 1 to 1000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Generate random number 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Generate uniform random 	     variate 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u </a:t>
            </a: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= 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 </a:t>
            </a: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+ 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b </a:t>
            </a: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(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 </a:t>
            </a: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– 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</a:t>
            </a: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)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    	Increment Count by 1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Print 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u</a:t>
            </a:r>
            <a:endParaRPr sz="20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    </a:t>
            </a:r>
            <a:r>
              <a:rPr lang="en-US" sz="2000" b="1" dirty="0" err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EndFOR</a:t>
            </a:r>
            <a:endParaRPr sz="2000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END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</a:t>
            </a:r>
            <a:endParaRPr sz="2000" dirty="0">
              <a:latin typeface="Candara" panose="020E0502030303020204" pitchFamily="34" charset="0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7592992" y="2711688"/>
            <a:ext cx="434340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BEGIN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    Count = 1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    </a:t>
            </a:r>
            <a:r>
              <a:rPr lang="en-US" sz="20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WHILE</a:t>
            </a: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Count &lt; = 1000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Generate random number 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Generate uniform random 	     variate 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u </a:t>
            </a: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= 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 </a:t>
            </a: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+ 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b </a:t>
            </a: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(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 </a:t>
            </a: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– 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</a:t>
            </a: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)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    	Increment Count by 1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Print </a:t>
            </a:r>
            <a:r>
              <a:rPr lang="en-US" sz="20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u</a:t>
            </a:r>
            <a:endParaRPr sz="20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END</a:t>
            </a:r>
            <a:endParaRPr sz="2000" dirty="0">
              <a:latin typeface="Candara" panose="020E0502030303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</a:t>
            </a:r>
            <a:endParaRPr sz="20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>
            <a:spLocks noGrp="1"/>
          </p:cNvSpPr>
          <p:nvPr>
            <p:ph type="title"/>
          </p:nvPr>
        </p:nvSpPr>
        <p:spPr>
          <a:xfrm>
            <a:off x="300942" y="1180355"/>
            <a:ext cx="2858947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 dirty="0"/>
              <a:t>ALGORITHM</a:t>
            </a:r>
            <a:endParaRPr dirty="0"/>
          </a:p>
        </p:txBody>
      </p:sp>
      <p:sp>
        <p:nvSpPr>
          <p:cNvPr id="289" name="Google Shape;289;p32"/>
          <p:cNvSpPr txBox="1">
            <a:spLocks noGrp="1"/>
          </p:cNvSpPr>
          <p:nvPr>
            <p:ph type="body" idx="1"/>
          </p:nvPr>
        </p:nvSpPr>
        <p:spPr>
          <a:xfrm>
            <a:off x="3460829" y="1493134"/>
            <a:ext cx="8148579" cy="46330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Algorithm is a finite set of instructions that, if followed, accomplishes a particular task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Features:</a:t>
            </a:r>
            <a:endParaRPr sz="2400" dirty="0"/>
          </a:p>
          <a:p>
            <a:pPr marL="342900" indent="-342900">
              <a:spcBef>
                <a:spcPts val="0"/>
              </a:spcBef>
              <a:buClr>
                <a:srgbClr val="D60093"/>
              </a:buClr>
              <a:buSzPts val="2400"/>
              <a:buChar char="•"/>
            </a:pPr>
            <a:r>
              <a:rPr lang="en-US" sz="2400" dirty="0">
                <a:solidFill>
                  <a:srgbClr val="D60093"/>
                </a:solidFill>
              </a:rPr>
              <a:t>Input</a:t>
            </a:r>
            <a:r>
              <a:rPr lang="en-US" sz="2400" dirty="0"/>
              <a:t>: Zero or more inputs externally supplied</a:t>
            </a:r>
          </a:p>
          <a:p>
            <a:pPr marL="342900" indent="-342900">
              <a:spcBef>
                <a:spcPts val="480"/>
              </a:spcBef>
              <a:buClr>
                <a:srgbClr val="D60093"/>
              </a:buClr>
              <a:buSzPts val="2400"/>
              <a:buChar char="•"/>
            </a:pPr>
            <a:r>
              <a:rPr lang="en-US" sz="2400" dirty="0">
                <a:solidFill>
                  <a:srgbClr val="D60093"/>
                </a:solidFill>
              </a:rPr>
              <a:t>Output</a:t>
            </a:r>
            <a:r>
              <a:rPr lang="en-US" sz="2400" dirty="0"/>
              <a:t>: At least one quantity is produced</a:t>
            </a:r>
          </a:p>
          <a:p>
            <a:pPr marL="342900" indent="-342900">
              <a:spcBef>
                <a:spcPts val="480"/>
              </a:spcBef>
              <a:buClr>
                <a:srgbClr val="D60093"/>
              </a:buClr>
              <a:buSzPts val="2400"/>
              <a:buChar char="•"/>
            </a:pPr>
            <a:r>
              <a:rPr lang="en-US" sz="2400" dirty="0">
                <a:solidFill>
                  <a:srgbClr val="D60093"/>
                </a:solidFill>
              </a:rPr>
              <a:t>Definiteness</a:t>
            </a:r>
            <a:r>
              <a:rPr lang="en-US" sz="2400" dirty="0"/>
              <a:t>: Each instruction is clear and unambiguous</a:t>
            </a:r>
          </a:p>
          <a:p>
            <a:pPr marL="342900" indent="-342900">
              <a:spcBef>
                <a:spcPts val="480"/>
              </a:spcBef>
              <a:buClr>
                <a:srgbClr val="D60093"/>
              </a:buClr>
              <a:buSzPts val="2400"/>
              <a:buChar char="•"/>
            </a:pPr>
            <a:r>
              <a:rPr lang="en-US" sz="2400" dirty="0">
                <a:solidFill>
                  <a:srgbClr val="D60093"/>
                </a:solidFill>
              </a:rPr>
              <a:t>Finiteness</a:t>
            </a:r>
            <a:r>
              <a:rPr lang="en-US" sz="2400" dirty="0"/>
              <a:t>: Terminates after a finite number of steps</a:t>
            </a:r>
          </a:p>
          <a:p>
            <a:pPr marL="342900" indent="-342900">
              <a:spcBef>
                <a:spcPts val="480"/>
              </a:spcBef>
              <a:buClr>
                <a:srgbClr val="D60093"/>
              </a:buClr>
              <a:buSzPts val="2400"/>
              <a:buChar char="•"/>
            </a:pPr>
            <a:r>
              <a:rPr lang="en-US" sz="2400" dirty="0">
                <a:solidFill>
                  <a:srgbClr val="D60093"/>
                </a:solidFill>
              </a:rPr>
              <a:t>Effectiveness</a:t>
            </a:r>
            <a:r>
              <a:rPr lang="en-US" sz="2400" dirty="0"/>
              <a:t>: Every instruction must be basic so that it can be carried out, in principle, by a person using only pencil and paper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/>
        </p:nvSpPr>
        <p:spPr>
          <a:xfrm>
            <a:off x="2133600" y="1295401"/>
            <a:ext cx="792480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Generate and print 1000 uniform random variates with minimum and maximum values as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 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and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b</a:t>
            </a:r>
            <a:endParaRPr sz="2400" dirty="0">
              <a:latin typeface="Candara" panose="020E0502030303020204" pitchFamily="34" charset="0"/>
            </a:endParaRPr>
          </a:p>
          <a:p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Calibri"/>
              <a:buAutoNum type="arabicPlain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Uniform random variate</a:t>
            </a:r>
            <a:endParaRPr sz="24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Calibri"/>
              <a:buAutoNum type="arabicPlain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Input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b</a:t>
            </a:r>
            <a:endParaRPr sz="2400" dirty="0">
              <a:latin typeface="Candara" panose="020E0502030303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3    Count = 1</a:t>
            </a:r>
            <a:endParaRPr sz="2400" dirty="0">
              <a:latin typeface="Candara" panose="020E0502030303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4    IF Count &lt; =1000 </a:t>
            </a:r>
            <a:endParaRPr sz="2400" dirty="0">
              <a:latin typeface="Candara" panose="020E0502030303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5	Generate random number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</a:t>
            </a:r>
            <a:endParaRPr sz="2400" dirty="0">
              <a:latin typeface="Candara" panose="020E0502030303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6	Generate uniform random variate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u 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=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 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+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b 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(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 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–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)</a:t>
            </a:r>
            <a:endParaRPr sz="24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Calibri"/>
              <a:buAutoNum type="arabicPlain" startAt="7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     	Increment Count by 1</a:t>
            </a:r>
            <a:endParaRPr sz="24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Calibri"/>
              <a:buAutoNum type="arabicPlain" startAt="7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	Print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u</a:t>
            </a: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9    </a:t>
            </a:r>
            <a:r>
              <a:rPr lang="en-US" sz="2400" dirty="0" err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EndIF</a:t>
            </a: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</a:t>
            </a:r>
            <a:endParaRPr sz="24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>
            <a:off x="3246120" y="1346285"/>
            <a:ext cx="569976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2200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Find the largest of a series of numbers</a:t>
            </a: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.</a:t>
            </a:r>
            <a:endParaRPr sz="2400" b="1" dirty="0">
              <a:solidFill>
                <a:schemeClr val="dk1"/>
              </a:solidFill>
              <a:latin typeface="Candara" panose="020E0502030303020204" pitchFamily="34" charset="0"/>
              <a:ea typeface="Arimo"/>
              <a:cs typeface="Arimo"/>
              <a:sym typeface="Arimo"/>
            </a:endParaRPr>
          </a:p>
          <a:p>
            <a:pPr>
              <a:buClr>
                <a:schemeClr val="dk1"/>
              </a:buClr>
              <a:buSzPts val="2200"/>
            </a:pP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Algorithm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LargestNumber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</a:t>
            </a:r>
            <a:endParaRPr sz="24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200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    </a:t>
            </a: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Input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: A list of numbers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L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. </a:t>
            </a:r>
            <a:endParaRPr sz="24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200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    </a:t>
            </a: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Output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: The largest number in the list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L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. </a:t>
            </a:r>
            <a:endParaRPr sz="24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200"/>
            </a:pP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    if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size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of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L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= 0 </a:t>
            </a: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return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null </a:t>
            </a:r>
            <a:endParaRPr sz="24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200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   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largest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←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L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[0] </a:t>
            </a:r>
            <a:endParaRPr sz="24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200"/>
            </a:pP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    for each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item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in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L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do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</a:t>
            </a:r>
            <a:endParaRPr sz="24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200"/>
            </a:pP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	if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item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&gt;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largest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then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</a:t>
            </a:r>
            <a:endParaRPr sz="24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200"/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	    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largest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←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item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</a:t>
            </a:r>
            <a:endParaRPr sz="24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200"/>
            </a:pPr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    return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</a:t>
            </a:r>
            <a:r>
              <a:rPr lang="en-US" sz="2400" i="1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largest</a:t>
            </a: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Arimo"/>
                <a:cs typeface="Arimo"/>
                <a:sym typeface="Arimo"/>
              </a:rPr>
              <a:t> </a:t>
            </a:r>
            <a:endParaRPr sz="2400" dirty="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4188589" y="322929"/>
            <a:ext cx="381482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highlight>
                  <a:srgbClr val="C0C0C0"/>
                </a:highlight>
                <a:latin typeface="Maiandra GD" panose="020E0502030308020204" pitchFamily="34" charset="0"/>
                <a:ea typeface="Calibri"/>
                <a:cs typeface="Calibri"/>
                <a:sym typeface="Calibri"/>
              </a:rPr>
              <a:t>PSEUDOCODE</a:t>
            </a:r>
            <a:endParaRPr lang="en-US" sz="3600" dirty="0">
              <a:highlight>
                <a:srgbClr val="C0C0C0"/>
              </a:highlight>
              <a:latin typeface="Maiandra GD" panose="020E0502030308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F13-3572-5E56-7B97-9590277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73" y="1123837"/>
            <a:ext cx="7523544" cy="4601183"/>
          </a:xfrm>
        </p:spPr>
        <p:txBody>
          <a:bodyPr>
            <a:normAutofit/>
          </a:bodyPr>
          <a:lstStyle/>
          <a:p>
            <a:r>
              <a:rPr lang="en-IN" sz="60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73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1" y="1169042"/>
            <a:ext cx="3414532" cy="45835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/>
              <a:t>METHODOLOGY – </a:t>
            </a:r>
            <a:br>
              <a:rPr lang="en-US" sz="3200" dirty="0"/>
            </a:br>
            <a:r>
              <a:rPr lang="en-US" sz="3200" dirty="0"/>
              <a:t>FRAMEWORK </a:t>
            </a:r>
            <a:br>
              <a:rPr lang="en-US" sz="3200" dirty="0"/>
            </a:br>
            <a:r>
              <a:rPr lang="en-US" sz="3200" dirty="0"/>
              <a:t>OF </a:t>
            </a:r>
            <a:br>
              <a:rPr lang="en-US" sz="3200" dirty="0"/>
            </a:br>
            <a:r>
              <a:rPr lang="en-US" sz="3200" dirty="0"/>
              <a:t>RESEARCH METHODS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414534" y="1319513"/>
            <a:ext cx="8391644" cy="51114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D60093"/>
              </a:buClr>
              <a:buSzPts val="2600"/>
              <a:buChar char="•"/>
            </a:pPr>
            <a:r>
              <a:rPr lang="en-US" sz="2800" dirty="0"/>
              <a:t>Framework: Coherent set of concepts and relationships and body of methods and principles for </a:t>
            </a:r>
          </a:p>
          <a:p>
            <a:pPr marL="960120" lvl="1" indent="-457200">
              <a:spcBef>
                <a:spcPts val="0"/>
              </a:spcBef>
              <a:buClr>
                <a:srgbClr val="D60093"/>
              </a:buClr>
              <a:buSzPts val="2600"/>
              <a:buAutoNum type="alphaLcParenBoth"/>
            </a:pPr>
            <a:r>
              <a:rPr lang="en-US" sz="2800" dirty="0"/>
              <a:t>data collection and analysis, </a:t>
            </a:r>
          </a:p>
          <a:p>
            <a:pPr marL="960120" lvl="1" indent="-457200">
              <a:spcBef>
                <a:spcPts val="0"/>
              </a:spcBef>
              <a:buClr>
                <a:srgbClr val="D60093"/>
              </a:buClr>
              <a:buSzPts val="2600"/>
              <a:buAutoNum type="alphaLcParenBoth"/>
            </a:pPr>
            <a:r>
              <a:rPr lang="en-US" sz="2800" dirty="0"/>
              <a:t>model formulation, testing, and validation, and </a:t>
            </a:r>
          </a:p>
          <a:p>
            <a:pPr marL="960120" lvl="1" indent="-457200">
              <a:spcBef>
                <a:spcPts val="0"/>
              </a:spcBef>
              <a:buClr>
                <a:srgbClr val="D60093"/>
              </a:buClr>
              <a:buSzPts val="2600"/>
              <a:buAutoNum type="alphaLcParenBoth"/>
            </a:pPr>
            <a:r>
              <a:rPr lang="en-US" sz="2800" dirty="0"/>
              <a:t>theory development</a:t>
            </a:r>
            <a:endParaRPr sz="2800" dirty="0"/>
          </a:p>
          <a:p>
            <a:pPr marL="342900" indent="-17780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endParaRPr sz="2800" dirty="0"/>
          </a:p>
          <a:p>
            <a:pPr marL="342900" indent="-342900">
              <a:spcBef>
                <a:spcPts val="520"/>
              </a:spcBef>
              <a:buClr>
                <a:srgbClr val="D60093"/>
              </a:buClr>
              <a:buSzPts val="2600"/>
              <a:buChar char="•"/>
            </a:pPr>
            <a:r>
              <a:rPr lang="en-US" sz="2800" dirty="0"/>
              <a:t>Methodology: Framework, generally based on prevailing paradigm, that provides analytical foundation to answer set research questions</a:t>
            </a:r>
            <a:endParaRPr sz="2800" dirty="0"/>
          </a:p>
          <a:p>
            <a:pPr marL="0" indent="0">
              <a:spcBef>
                <a:spcPts val="520"/>
              </a:spcBef>
              <a:buClr>
                <a:schemeClr val="dk1"/>
              </a:buClr>
              <a:buSzPts val="26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0" y="1076446"/>
            <a:ext cx="3449256" cy="46845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/>
              <a:t>DEFENCE </a:t>
            </a:r>
            <a:br>
              <a:rPr lang="en-US" sz="3200" dirty="0"/>
            </a:br>
            <a:r>
              <a:rPr lang="en-US" sz="3200" dirty="0"/>
              <a:t>OF </a:t>
            </a:r>
            <a:br>
              <a:rPr lang="en-US" sz="3200" dirty="0"/>
            </a:br>
            <a:r>
              <a:rPr lang="en-US" sz="3200" dirty="0"/>
              <a:t>CHOSEN METHODOLOGY</a:t>
            </a: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449256" y="983848"/>
            <a:ext cx="8368496" cy="5578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500"/>
              <a:buChar char="•"/>
            </a:pPr>
            <a:r>
              <a:rPr lang="en-US" sz="2400" dirty="0"/>
              <a:t>Research credibility depends on appropriateness of methodology</a:t>
            </a:r>
            <a:endParaRPr sz="2400" dirty="0"/>
          </a:p>
          <a:p>
            <a:pPr marL="342900" indent="-342900">
              <a:lnSpc>
                <a:spcPct val="100000"/>
              </a:lnSpc>
              <a:spcBef>
                <a:spcPts val="500"/>
              </a:spcBef>
              <a:buClr>
                <a:srgbClr val="D60093"/>
              </a:buClr>
              <a:buSzPts val="2500"/>
              <a:buChar char="•"/>
            </a:pPr>
            <a:r>
              <a:rPr lang="en-US" sz="2400" dirty="0"/>
              <a:t>Past works and researcher’s judgment play a great role</a:t>
            </a:r>
            <a:endParaRPr sz="2400" dirty="0"/>
          </a:p>
          <a:p>
            <a:pPr marL="342900" indent="-34290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ts val="2500"/>
              <a:buChar char="•"/>
            </a:pPr>
            <a:r>
              <a:rPr lang="en-US" sz="2400" dirty="0"/>
              <a:t>Alternative approaches:</a:t>
            </a:r>
            <a:endParaRPr sz="2400" dirty="0"/>
          </a:p>
          <a:p>
            <a:pPr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ts val="2500"/>
            </a:pPr>
            <a:r>
              <a:rPr lang="en-US" sz="2400" dirty="0"/>
              <a:t>Adopting existing approach</a:t>
            </a:r>
            <a:endParaRPr sz="2400" dirty="0"/>
          </a:p>
          <a:p>
            <a:pPr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ts val="2500"/>
            </a:pPr>
            <a:r>
              <a:rPr lang="en-US" sz="2400" dirty="0"/>
              <a:t>Doing minor/ major modifications of available approach</a:t>
            </a:r>
            <a:endParaRPr sz="2400" dirty="0"/>
          </a:p>
          <a:p>
            <a:pPr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ts val="2500"/>
            </a:pPr>
            <a:r>
              <a:rPr lang="en-US" sz="2400" dirty="0"/>
              <a:t>Adopting approach used in other discipline/ s</a:t>
            </a:r>
            <a:endParaRPr sz="2400" dirty="0"/>
          </a:p>
          <a:p>
            <a:pPr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ts val="2500"/>
            </a:pPr>
            <a:r>
              <a:rPr lang="en-US" sz="2400" dirty="0"/>
              <a:t>Developing completely new approach </a:t>
            </a:r>
            <a:endParaRPr sz="2400" dirty="0"/>
          </a:p>
          <a:p>
            <a:pPr marL="342900" indent="-34290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ts val="2500"/>
              <a:buChar char="•"/>
            </a:pPr>
            <a:r>
              <a:rPr lang="en-US" sz="2400" dirty="0"/>
              <a:t>Methodology should remain valid for assumptions made </a:t>
            </a:r>
            <a:endParaRPr sz="2400" dirty="0"/>
          </a:p>
          <a:p>
            <a:pPr marL="342900" indent="-342900">
              <a:lnSpc>
                <a:spcPct val="100000"/>
              </a:lnSpc>
              <a:spcBef>
                <a:spcPts val="500"/>
              </a:spcBef>
              <a:buClr>
                <a:schemeClr val="dk1"/>
              </a:buClr>
              <a:buSzPts val="2500"/>
              <a:buChar char="•"/>
            </a:pPr>
            <a:r>
              <a:rPr lang="en-US" sz="2400" dirty="0"/>
              <a:t>Researcher has to outline strengths and positive features of chosen approach in preference to other alternative approaches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58816" y="1134319"/>
            <a:ext cx="2882096" cy="45719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METHOD, TOOL,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TECHNIQUE</a:t>
            </a: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507130" y="312516"/>
            <a:ext cx="8218024" cy="62156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800"/>
              <a:buChar char="•"/>
            </a:pPr>
            <a:r>
              <a:rPr lang="en-US" b="1" dirty="0"/>
              <a:t>Method</a:t>
            </a:r>
            <a:r>
              <a:rPr lang="en-US" dirty="0"/>
              <a:t>: Process of meeting specific objective e. g. hanging a picture on the wall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rgbClr val="FF0000"/>
              </a:buClr>
              <a:buSzPts val="2800"/>
              <a:buChar char="•"/>
            </a:pPr>
            <a:r>
              <a:rPr lang="en-US" b="1" dirty="0"/>
              <a:t>Tool</a:t>
            </a:r>
            <a:r>
              <a:rPr lang="en-US" dirty="0"/>
              <a:t>: Artifact used in method e. g. hammer makes a dent in the wall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rgbClr val="FF0000"/>
              </a:buClr>
              <a:buSzPts val="2800"/>
              <a:buChar char="•"/>
            </a:pPr>
            <a:r>
              <a:rPr lang="en-US" b="1" dirty="0"/>
              <a:t>Technique</a:t>
            </a:r>
            <a:r>
              <a:rPr lang="en-US" dirty="0"/>
              <a:t>: Lowest-level specific applying tool while using method e. g. Manner in which hammer and nail are held</a:t>
            </a:r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rgbClr val="FF0000"/>
              </a:buClr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Clr>
                <a:srgbClr val="D60093"/>
              </a:buClr>
              <a:buSzPct val="100000"/>
              <a:buNone/>
            </a:pPr>
            <a:r>
              <a:rPr lang="en-US" b="1" dirty="0">
                <a:solidFill>
                  <a:srgbClr val="D60093"/>
                </a:solidFill>
              </a:rPr>
              <a:t>Example 1 </a:t>
            </a:r>
            <a:endParaRPr lang="en-US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dirty="0"/>
              <a:t>Operations research is a method</a:t>
            </a:r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dirty="0"/>
              <a:t>Linear programming is a tool</a:t>
            </a:r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dirty="0"/>
              <a:t>Simplex is a technique</a:t>
            </a:r>
          </a:p>
          <a:p>
            <a:pPr marL="0" indent="0">
              <a:spcBef>
                <a:spcPts val="544"/>
              </a:spcBef>
              <a:buClr>
                <a:srgbClr val="D60093"/>
              </a:buClr>
              <a:buSzPct val="100000"/>
              <a:buNone/>
            </a:pPr>
            <a:r>
              <a:rPr lang="en-US" b="1" dirty="0">
                <a:solidFill>
                  <a:srgbClr val="D60093"/>
                </a:solidFill>
              </a:rPr>
              <a:t>Example 2 </a:t>
            </a:r>
            <a:endParaRPr lang="en-US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dirty="0"/>
              <a:t>Simulation is a method</a:t>
            </a:r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dirty="0"/>
              <a:t>Discrete-event simulation is a tool</a:t>
            </a:r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dirty="0"/>
              <a:t>Random-number generation is a technique</a:t>
            </a:r>
          </a:p>
          <a:p>
            <a:pPr marL="0" indent="0">
              <a:spcBef>
                <a:spcPts val="544"/>
              </a:spcBef>
              <a:buClr>
                <a:srgbClr val="D60093"/>
              </a:buClr>
              <a:buSzPct val="100000"/>
              <a:buNone/>
            </a:pPr>
            <a:r>
              <a:rPr lang="en-US" b="1" dirty="0">
                <a:solidFill>
                  <a:srgbClr val="D60093"/>
                </a:solidFill>
              </a:rPr>
              <a:t>Example 3 </a:t>
            </a:r>
            <a:endParaRPr lang="en-US" dirty="0"/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dirty="0"/>
              <a:t>Questionnaire survey is a method</a:t>
            </a:r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dirty="0"/>
              <a:t>Questionnaire is a tool</a:t>
            </a:r>
          </a:p>
          <a:p>
            <a:pPr marL="342900" indent="-342900">
              <a:spcBef>
                <a:spcPts val="544"/>
              </a:spcBef>
              <a:buClr>
                <a:schemeClr val="dk1"/>
              </a:buClr>
              <a:buSzPct val="100000"/>
              <a:buChar char="•"/>
            </a:pPr>
            <a:r>
              <a:rPr lang="en-US" dirty="0"/>
              <a:t>Hypothesis testing of the survey results is a technique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0" y="1064870"/>
            <a:ext cx="3379807" cy="46298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/>
              <a:t>QUALITATIVE RESEARCH METHODS </a:t>
            </a:r>
            <a:br>
              <a:rPr lang="en-US" sz="3200" dirty="0"/>
            </a:br>
            <a:r>
              <a:rPr lang="en-US" sz="3200" dirty="0"/>
              <a:t>IN </a:t>
            </a:r>
            <a:br>
              <a:rPr lang="en-US" sz="3200" dirty="0"/>
            </a:br>
            <a:r>
              <a:rPr lang="en-US" sz="3200" dirty="0"/>
              <a:t>SOCIAL </a:t>
            </a:r>
            <a:br>
              <a:rPr lang="en-US" sz="3200" dirty="0"/>
            </a:br>
            <a:r>
              <a:rPr lang="en-US" sz="3200" dirty="0"/>
              <a:t>SCIENCE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565002" y="1736203"/>
            <a:ext cx="8229599" cy="4328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800" dirty="0"/>
              <a:t>Ethnography, Grounded Theory, Phenomenology, Case Study, and Narrative Inquiry </a:t>
            </a:r>
            <a:endParaRPr sz="2800"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/>
              <a:t>Action Research is often considered as research method</a:t>
            </a:r>
            <a:endParaRPr sz="2800"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/>
              <a:t>Observation, Interview, Questionnaire survey, NGT, Delphi, and Focus Group Discussion are data collecting instruments (tools)</a:t>
            </a:r>
            <a:endParaRPr sz="2800" dirty="0"/>
          </a:p>
          <a:p>
            <a:pPr marL="520700" indent="-3429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/>
          </a:p>
          <a:p>
            <a:pPr marL="520700" indent="-3429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31494" y="1030146"/>
            <a:ext cx="2974693" cy="47571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QUALITATIVE RESEARCH METHODS </a:t>
            </a:r>
            <a:br>
              <a:rPr lang="en-US" dirty="0"/>
            </a:b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LITERATURE</a:t>
            </a: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507128" y="775503"/>
            <a:ext cx="8310624" cy="56715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Font typeface="Wingdings 2" pitchFamily="18" charset="2"/>
              <a:buChar char="•"/>
            </a:pPr>
            <a:r>
              <a:rPr lang="en-US" sz="2400" dirty="0"/>
              <a:t>Discourse Analysis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Font typeface="Wingdings 2" pitchFamily="18" charset="2"/>
              <a:buChar char="•"/>
            </a:pPr>
            <a:r>
              <a:rPr lang="en-US" sz="2400" dirty="0"/>
              <a:t>Textual Analysis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Font typeface="Wingdings 2" pitchFamily="18" charset="2"/>
              <a:buChar char="•"/>
            </a:pPr>
            <a:r>
              <a:rPr lang="en-US" sz="2400" dirty="0"/>
              <a:t>Hermeneutics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Font typeface="Wingdings 2" pitchFamily="18" charset="2"/>
              <a:buChar char="•"/>
            </a:pPr>
            <a:r>
              <a:rPr lang="en-US" sz="2400" dirty="0"/>
              <a:t>Ethnographic methods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Font typeface="Wingdings 2" pitchFamily="18" charset="2"/>
              <a:buChar char="•"/>
            </a:pPr>
            <a:r>
              <a:rPr lang="en-US" sz="2400" dirty="0"/>
              <a:t>Digital humanities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Font typeface="Wingdings 2" pitchFamily="18" charset="2"/>
              <a:buChar char="•"/>
            </a:pPr>
            <a:r>
              <a:rPr lang="en-US" sz="2400" dirty="0"/>
              <a:t>Creative research (performing arts and design)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r>
              <a:rPr lang="en-US" sz="2400" dirty="0"/>
              <a:t>Visual Methods: Films, TV, Graphic novels, Advertising etc.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r>
              <a:rPr lang="en-US" sz="2400" dirty="0"/>
              <a:t>Content analysis: Patterns in recorded communication (written, oral, visual), books, newspapers, magazines, speeches, interviews, web content, social media posts, photographs, films etc.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r>
              <a:rPr lang="en-US" sz="2400" dirty="0"/>
              <a:t>Archival methods: Archival records, recordings of conversations, memorabilia, postcards, photocopies, letters, bus tickets, newspaper clippings etc.</a:t>
            </a:r>
            <a:endParaRPr sz="2400" dirty="0"/>
          </a:p>
          <a:p>
            <a:pPr marL="342900" indent="-342900"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400" dirty="0"/>
              <a:t>Biographical Research: microhistory recordings, interviews with authors, personal anecdotes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00942" y="1111170"/>
            <a:ext cx="2847372" cy="46645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 dirty="0"/>
              <a:t>TYPES </a:t>
            </a:r>
            <a:br>
              <a:rPr lang="en-IN" dirty="0"/>
            </a:br>
            <a:r>
              <a:rPr lang="en-IN" dirty="0"/>
              <a:t>OF </a:t>
            </a:r>
            <a:br>
              <a:rPr lang="en-IN" dirty="0"/>
            </a:br>
            <a:r>
              <a:rPr lang="en-IN" dirty="0"/>
              <a:t>METHODS</a:t>
            </a: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541852" y="1461569"/>
            <a:ext cx="8229600" cy="46645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r>
              <a:rPr lang="en-US" sz="2800" b="1" dirty="0"/>
              <a:t>Quantitative</a:t>
            </a:r>
            <a:r>
              <a:rPr lang="en-US" sz="2800" dirty="0"/>
              <a:t>: Static/ Dynamic, Deterministic/ Probabilistic/ Stochastic, Analytical/ Numerical, Linear/ Non-Linear, Open/ Closed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800" b="1" dirty="0"/>
              <a:t>Mixed</a:t>
            </a:r>
            <a:r>
              <a:rPr lang="en-US" sz="2800" dirty="0"/>
              <a:t>: Both qualitative and quantitative (ISM, AHP, Cross-Impact Analysis, Qualitative Simulation), Meta-analysis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800" b="1" dirty="0"/>
              <a:t>Experimental</a:t>
            </a:r>
            <a:r>
              <a:rPr lang="en-US" sz="2800" dirty="0"/>
              <a:t>: Laboratory, Field, Social, and Computer Simulation Experiments</a:t>
            </a: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47242" y="1143000"/>
            <a:ext cx="2777924" cy="4690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WRITING STRATEGY </a:t>
            </a:r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530278" y="810229"/>
            <a:ext cx="8229600" cy="52549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600"/>
              <a:buChar char="•"/>
            </a:pPr>
            <a:r>
              <a:rPr lang="en-US" sz="2800" dirty="0"/>
              <a:t>Start section by repeating objective of paper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800" dirty="0"/>
              <a:t>Discuss about candidate methodologies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800" dirty="0"/>
              <a:t>Defend choice of methodology and method(s) chosen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800" dirty="0"/>
              <a:t>Provide logic of adopted method as </a:t>
            </a:r>
          </a:p>
          <a:p>
            <a:pPr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word description</a:t>
            </a:r>
          </a:p>
          <a:p>
            <a:pPr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flowchart</a:t>
            </a:r>
          </a:p>
          <a:p>
            <a:pPr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structured English</a:t>
            </a:r>
          </a:p>
          <a:p>
            <a:pPr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pseudocode and </a:t>
            </a:r>
          </a:p>
          <a:p>
            <a:pPr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algorithm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SzPts val="2600"/>
              <a:buChar char="•"/>
            </a:pPr>
            <a:r>
              <a:rPr lang="en-US" sz="2800" dirty="0"/>
              <a:t>Provide details of method(s)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5"/>
          <p:cNvGrpSpPr/>
          <p:nvPr/>
        </p:nvGrpSpPr>
        <p:grpSpPr>
          <a:xfrm>
            <a:off x="1295400" y="0"/>
            <a:ext cx="9110241" cy="6858000"/>
            <a:chOff x="0" y="0"/>
            <a:chExt cx="5558791" cy="3045460"/>
          </a:xfrm>
        </p:grpSpPr>
        <p:sp>
          <p:nvSpPr>
            <p:cNvPr id="159" name="Google Shape;159;p25"/>
            <p:cNvSpPr/>
            <p:nvPr/>
          </p:nvSpPr>
          <p:spPr>
            <a:xfrm>
              <a:off x="0" y="0"/>
              <a:ext cx="5486400" cy="3045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000">
                <a:latin typeface="Candara" panose="020E0502030303020204" pitchFamily="34" charset="0"/>
              </a:endParaRPr>
            </a:p>
          </p:txBody>
        </p:sp>
        <p:grpSp>
          <p:nvGrpSpPr>
            <p:cNvPr id="160" name="Google Shape;160;p25"/>
            <p:cNvGrpSpPr/>
            <p:nvPr/>
          </p:nvGrpSpPr>
          <p:grpSpPr>
            <a:xfrm>
              <a:off x="0" y="79199"/>
              <a:ext cx="5558791" cy="2763230"/>
              <a:chOff x="-136800" y="158400"/>
              <a:chExt cx="5558791" cy="2839412"/>
            </a:xfrm>
          </p:grpSpPr>
          <p:sp>
            <p:nvSpPr>
              <p:cNvPr id="161" name="Google Shape;161;p25"/>
              <p:cNvSpPr txBox="1"/>
              <p:nvPr/>
            </p:nvSpPr>
            <p:spPr>
              <a:xfrm>
                <a:off x="277268" y="1142529"/>
                <a:ext cx="2336331" cy="37614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</a:pPr>
                <a:r>
                  <a:rPr lang="en-US" sz="2000" b="1" dirty="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Examine effectiveness of PAT targets</a:t>
                </a:r>
                <a:endParaRPr sz="2000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62" name="Google Shape;162;p25"/>
              <p:cNvSpPr txBox="1"/>
              <p:nvPr/>
            </p:nvSpPr>
            <p:spPr>
              <a:xfrm>
                <a:off x="277758" y="1698672"/>
                <a:ext cx="2343042" cy="374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106000"/>
                  </a:lnSpc>
                </a:pPr>
                <a:r>
                  <a:rPr lang="en-US" sz="2000" b="1" dirty="0">
                    <a:solidFill>
                      <a:schemeClr val="dk1"/>
                    </a:solidFill>
                    <a:latin typeface="Candara" panose="020E0502030303020204" pitchFamily="34" charset="0"/>
                    <a:ea typeface="Times New Roman"/>
                    <a:cs typeface="Times New Roman"/>
                    <a:sym typeface="Times New Roman"/>
                  </a:rPr>
                  <a:t>Judge rationality of PAT normalization mechanism</a:t>
                </a:r>
                <a:endParaRPr sz="2000" b="1" dirty="0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Google Shape;163;p25"/>
              <p:cNvSpPr txBox="1"/>
              <p:nvPr/>
            </p:nvSpPr>
            <p:spPr>
              <a:xfrm>
                <a:off x="266400" y="2440349"/>
                <a:ext cx="2361600" cy="49994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106000"/>
                  </a:lnSpc>
                </a:pPr>
                <a:r>
                  <a:rPr lang="en-US" sz="2000" b="1" dirty="0">
                    <a:solidFill>
                      <a:schemeClr val="dk1"/>
                    </a:solidFill>
                    <a:latin typeface="Candara" panose="020E0502030303020204" pitchFamily="34" charset="0"/>
                    <a:ea typeface="Times New Roman"/>
                    <a:cs typeface="Times New Roman"/>
                    <a:sym typeface="Times New Roman"/>
                  </a:rPr>
                  <a:t>Investigate influence of PAT scheme on investment in energy-efficiency technologies</a:t>
                </a:r>
                <a:endParaRPr sz="2000" b="1" dirty="0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Google Shape;164;p25"/>
              <p:cNvSpPr txBox="1"/>
              <p:nvPr/>
            </p:nvSpPr>
            <p:spPr>
              <a:xfrm>
                <a:off x="2955630" y="1135857"/>
                <a:ext cx="2336165" cy="37592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106000"/>
                  </a:lnSpc>
                </a:pPr>
                <a:r>
                  <a:rPr lang="en-US" sz="2000" b="1">
                    <a:solidFill>
                      <a:schemeClr val="dk1"/>
                    </a:solidFill>
                    <a:latin typeface="Candara" panose="020E0502030303020204" pitchFamily="34" charset="0"/>
                    <a:ea typeface="Times New Roman"/>
                    <a:cs typeface="Times New Roman"/>
                    <a:sym typeface="Times New Roman"/>
                  </a:rPr>
                  <a:t>Data Envelopment Analysis</a:t>
                </a:r>
                <a:endParaRPr sz="2000" b="1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" name="Google Shape;165;p25"/>
              <p:cNvSpPr txBox="1"/>
              <p:nvPr/>
            </p:nvSpPr>
            <p:spPr>
              <a:xfrm>
                <a:off x="2956265" y="1692116"/>
                <a:ext cx="2342515" cy="37401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105000"/>
                  </a:lnSpc>
                </a:pPr>
                <a:r>
                  <a:rPr lang="en-US" sz="2000" b="1" dirty="0">
                    <a:solidFill>
                      <a:schemeClr val="dk1"/>
                    </a:solidFill>
                    <a:latin typeface="Candara" panose="020E0502030303020204" pitchFamily="34" charset="0"/>
                    <a:ea typeface="Times New Roman"/>
                    <a:cs typeface="Times New Roman"/>
                    <a:sym typeface="Times New Roman"/>
                  </a:rPr>
                  <a:t>Tobit Regression</a:t>
                </a:r>
                <a:endParaRPr sz="2000" b="1" dirty="0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" name="Google Shape;166;p25"/>
              <p:cNvSpPr txBox="1"/>
              <p:nvPr/>
            </p:nvSpPr>
            <p:spPr>
              <a:xfrm>
                <a:off x="2944835" y="2392542"/>
                <a:ext cx="2361565" cy="60527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105000"/>
                  </a:lnSpc>
                </a:pPr>
                <a:r>
                  <a:rPr lang="en-US" sz="2000" b="1">
                    <a:solidFill>
                      <a:schemeClr val="dk1"/>
                    </a:solidFill>
                    <a:latin typeface="Candara" panose="020E0502030303020204" pitchFamily="34" charset="0"/>
                    <a:ea typeface="Times New Roman"/>
                    <a:cs typeface="Times New Roman"/>
                    <a:sym typeface="Times New Roman"/>
                  </a:rPr>
                  <a:t>Cash Flow Analysis</a:t>
                </a:r>
                <a:endParaRPr sz="2000" b="1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endParaRPr>
              </a:p>
              <a:p>
                <a:pPr algn="ctr">
                  <a:lnSpc>
                    <a:spcPct val="105000"/>
                  </a:lnSpc>
                  <a:spcBef>
                    <a:spcPts val="800"/>
                  </a:spcBef>
                </a:pPr>
                <a:r>
                  <a:rPr lang="en-US" sz="2000" b="1">
                    <a:solidFill>
                      <a:schemeClr val="dk1"/>
                    </a:solidFill>
                    <a:latin typeface="Candara" panose="020E0502030303020204" pitchFamily="34" charset="0"/>
                    <a:ea typeface="Times New Roman"/>
                    <a:cs typeface="Times New Roman"/>
                    <a:sym typeface="Times New Roman"/>
                  </a:rPr>
                  <a:t>Monte Carlo Simulation</a:t>
                </a:r>
                <a:endParaRPr sz="2000" b="1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endParaRPr>
              </a:p>
              <a:p>
                <a:pPr algn="ctr">
                  <a:lnSpc>
                    <a:spcPct val="105000"/>
                  </a:lnSpc>
                  <a:spcBef>
                    <a:spcPts val="800"/>
                  </a:spcBef>
                </a:pPr>
                <a:r>
                  <a:rPr lang="en-US" sz="2000" b="1">
                    <a:solidFill>
                      <a:schemeClr val="dk1"/>
                    </a:solidFill>
                    <a:latin typeface="Candara" panose="020E0502030303020204" pitchFamily="34" charset="0"/>
                    <a:ea typeface="Times New Roman"/>
                    <a:cs typeface="Times New Roman"/>
                    <a:sym typeface="Times New Roman"/>
                  </a:rPr>
                  <a:t>Decision Tree</a:t>
                </a:r>
                <a:endParaRPr sz="2000" b="1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67" name="Google Shape;167;p25"/>
              <p:cNvCxnSpPr>
                <a:stCxn id="161" idx="3"/>
                <a:endCxn id="164" idx="1"/>
              </p:cNvCxnSpPr>
              <p:nvPr/>
            </p:nvCxnSpPr>
            <p:spPr>
              <a:xfrm rot="10800000" flipH="1">
                <a:off x="2613599" y="1323701"/>
                <a:ext cx="342000" cy="6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8" name="Google Shape;168;p25"/>
              <p:cNvCxnSpPr>
                <a:stCxn id="162" idx="3"/>
              </p:cNvCxnSpPr>
              <p:nvPr/>
            </p:nvCxnSpPr>
            <p:spPr>
              <a:xfrm rot="10800000" flipH="1">
                <a:off x="2620800" y="1389672"/>
                <a:ext cx="334800" cy="496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9" name="Google Shape;169;p25"/>
              <p:cNvCxnSpPr>
                <a:stCxn id="162" idx="3"/>
              </p:cNvCxnSpPr>
              <p:nvPr/>
            </p:nvCxnSpPr>
            <p:spPr>
              <a:xfrm>
                <a:off x="2620800" y="1885872"/>
                <a:ext cx="334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70" name="Google Shape;170;p25"/>
              <p:cNvCxnSpPr>
                <a:stCxn id="163" idx="3"/>
                <a:endCxn id="166" idx="1"/>
              </p:cNvCxnSpPr>
              <p:nvPr/>
            </p:nvCxnSpPr>
            <p:spPr>
              <a:xfrm>
                <a:off x="2628000" y="2690320"/>
                <a:ext cx="316800" cy="48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71" name="Google Shape;171;p25"/>
              <p:cNvCxnSpPr>
                <a:endCxn id="165" idx="0"/>
              </p:cNvCxnSpPr>
              <p:nvPr/>
            </p:nvCxnSpPr>
            <p:spPr>
              <a:xfrm>
                <a:off x="4127523" y="1526516"/>
                <a:ext cx="0" cy="16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72" name="Google Shape;172;p25"/>
              <p:cNvCxnSpPr>
                <a:endCxn id="166" idx="0"/>
              </p:cNvCxnSpPr>
              <p:nvPr/>
            </p:nvCxnSpPr>
            <p:spPr>
              <a:xfrm flipH="1">
                <a:off x="4125618" y="2066142"/>
                <a:ext cx="1800" cy="32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73" name="Google Shape;173;p25"/>
              <p:cNvSpPr txBox="1"/>
              <p:nvPr/>
            </p:nvSpPr>
            <p:spPr>
              <a:xfrm>
                <a:off x="2956265" y="547826"/>
                <a:ext cx="2336165" cy="44729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106000"/>
                  </a:lnSpc>
                </a:pPr>
                <a:r>
                  <a:rPr lang="en-US" sz="2000" b="1" dirty="0">
                    <a:solidFill>
                      <a:schemeClr val="dk1"/>
                    </a:solidFill>
                    <a:latin typeface="Candara" panose="020E0502030303020204" pitchFamily="34" charset="0"/>
                    <a:ea typeface="Times New Roman"/>
                    <a:cs typeface="Times New Roman"/>
                    <a:sym typeface="Times New Roman"/>
                  </a:rPr>
                  <a:t>Collect Unit-wise Data on Performance and Carbon Di-oxide Emission</a:t>
                </a:r>
                <a:endParaRPr sz="2000" b="1" dirty="0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4" name="Google Shape;174;p25"/>
              <p:cNvSpPr txBox="1"/>
              <p:nvPr/>
            </p:nvSpPr>
            <p:spPr>
              <a:xfrm>
                <a:off x="-136800" y="158400"/>
                <a:ext cx="2458345" cy="439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</a:pPr>
                <a:r>
                  <a:rPr lang="en-US" sz="2800" b="1" dirty="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RESEARCH OBJECTIVES</a:t>
                </a:r>
                <a:endParaRPr sz="2800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75" name="Google Shape;175;p25"/>
              <p:cNvSpPr txBox="1"/>
              <p:nvPr/>
            </p:nvSpPr>
            <p:spPr>
              <a:xfrm>
                <a:off x="2455733" y="170708"/>
                <a:ext cx="2966258" cy="34854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106000"/>
                  </a:lnSpc>
                </a:pPr>
                <a:r>
                  <a:rPr lang="en-US" sz="2800" b="1" dirty="0">
                    <a:solidFill>
                      <a:schemeClr val="dk1"/>
                    </a:solidFill>
                    <a:latin typeface="Candara" panose="020E0502030303020204" pitchFamily="34" charset="0"/>
                    <a:ea typeface="Times New Roman"/>
                    <a:cs typeface="Times New Roman"/>
                    <a:sym typeface="Times New Roman"/>
                  </a:rPr>
                  <a:t>RESEARCH METHODOLOGY</a:t>
                </a:r>
                <a:endParaRPr sz="2800" b="1" dirty="0">
                  <a:solidFill>
                    <a:schemeClr val="dk1"/>
                  </a:solidFill>
                  <a:latin typeface="Candara" panose="020E0502030303020204" pitchFamily="34" charset="0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76" name="Google Shape;176;p25"/>
            <p:cNvCxnSpPr/>
            <p:nvPr/>
          </p:nvCxnSpPr>
          <p:spPr>
            <a:xfrm>
              <a:off x="4242425" y="893471"/>
              <a:ext cx="0" cy="160655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42</TotalTime>
  <Words>1153</Words>
  <Application>Microsoft Office PowerPoint</Application>
  <PresentationFormat>Widescreen</PresentationFormat>
  <Paragraphs>179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Candara</vt:lpstr>
      <vt:lpstr>Corbel</vt:lpstr>
      <vt:lpstr>Maiandra GD</vt:lpstr>
      <vt:lpstr>Wingdings 2</vt:lpstr>
      <vt:lpstr>Frame</vt:lpstr>
      <vt:lpstr>STRUCTURE OF SCIENTIFIC DOCUMENTS</vt:lpstr>
      <vt:lpstr>METHODOLOGY –  FRAMEWORK  OF  RESEARCH METHODS</vt:lpstr>
      <vt:lpstr>DEFENCE  OF  CHOSEN METHODOLOGY</vt:lpstr>
      <vt:lpstr>METHOD, TOOL,  &amp;  TECHNIQUE</vt:lpstr>
      <vt:lpstr>QUALITATIVE RESEARCH METHODS  IN  SOCIAL  SCIENCE</vt:lpstr>
      <vt:lpstr>QUALITATIVE RESEARCH METHODS  IN  LITERATURE</vt:lpstr>
      <vt:lpstr>TYPES  OF  METHODS</vt:lpstr>
      <vt:lpstr>WRITING STRATEGY </vt:lpstr>
      <vt:lpstr>PowerPoint Presentation</vt:lpstr>
      <vt:lpstr>BASIC CONSTRUCTS  OF  LOGIC  FLOW</vt:lpstr>
      <vt:lpstr>FLOWCHARTS</vt:lpstr>
      <vt:lpstr>PowerPoint Presentation</vt:lpstr>
      <vt:lpstr>PowerPoint Presentation</vt:lpstr>
      <vt:lpstr>Structured English</vt:lpstr>
      <vt:lpstr>ALGORITHM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SCIENTIFIC DOCUMENTS</dc:title>
  <dc:creator>105076</dc:creator>
  <cp:lastModifiedBy>105076</cp:lastModifiedBy>
  <cp:revision>4</cp:revision>
  <dcterms:modified xsi:type="dcterms:W3CDTF">2024-03-02T05:11:30Z</dcterms:modified>
</cp:coreProperties>
</file>