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2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320" r:id="rId6"/>
    <p:sldId id="262" r:id="rId7"/>
    <p:sldId id="321" r:id="rId8"/>
    <p:sldId id="322" r:id="rId9"/>
    <p:sldId id="323" r:id="rId10"/>
    <p:sldId id="268" r:id="rId11"/>
    <p:sldId id="326" r:id="rId12"/>
    <p:sldId id="270" r:id="rId13"/>
    <p:sldId id="327" r:id="rId14"/>
    <p:sldId id="328" r:id="rId15"/>
    <p:sldId id="273" r:id="rId16"/>
    <p:sldId id="332" r:id="rId17"/>
    <p:sldId id="331" r:id="rId18"/>
    <p:sldId id="278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64" autoAdjust="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>
          <a:extLst>
            <a:ext uri="{FF2B5EF4-FFF2-40B4-BE49-F238E27FC236}">
              <a16:creationId xmlns:a16="http://schemas.microsoft.com/office/drawing/2014/main" id="{C502854C-CBB2-1CF8-3CF9-A2FF3C550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>
            <a:extLst>
              <a:ext uri="{FF2B5EF4-FFF2-40B4-BE49-F238E27FC236}">
                <a16:creationId xmlns:a16="http://schemas.microsoft.com/office/drawing/2014/main" id="{29E64262-724C-9B04-6F43-5B1980D584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:notes">
            <a:extLst>
              <a:ext uri="{FF2B5EF4-FFF2-40B4-BE49-F238E27FC236}">
                <a16:creationId xmlns:a16="http://schemas.microsoft.com/office/drawing/2014/main" id="{5DA817FA-0EE1-3E04-9EFA-120CB07E60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3613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94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13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20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91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3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479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49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92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999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9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tx1"/>
          </a:solidFill>
          <a:latin typeface="Maiandra GD" panose="020E0502030308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2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 sz="4800" dirty="0">
                <a:solidFill>
                  <a:schemeClr val="tx1"/>
                </a:solidFill>
              </a:rPr>
              <a:t>STRUCTURE OF SCIENTIFIC DOCUMENTS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00015" y="3900668"/>
            <a:ext cx="7315200" cy="168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4400" dirty="0">
                <a:solidFill>
                  <a:schemeClr val="tx1"/>
                </a:solidFill>
              </a:rPr>
              <a:t>SI UNITS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BDA83-A9F8-AC0B-3392-700E15D5CED9}"/>
              </a:ext>
            </a:extLst>
          </p:cNvPr>
          <p:cNvSpPr txBox="1"/>
          <p:nvPr/>
        </p:nvSpPr>
        <p:spPr>
          <a:xfrm>
            <a:off x="9792182" y="2210764"/>
            <a:ext cx="175935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STW EX20003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UNIT 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787078" y="838200"/>
            <a:ext cx="10938075" cy="569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Symbols for derived units formed by product of multiple units</a:t>
            </a:r>
            <a:r>
              <a:rPr lang="en-US" sz="2800" dirty="0">
                <a:latin typeface="Candara" panose="020E0502030303020204" pitchFamily="34" charset="0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are followed by either space or </a:t>
            </a:r>
            <a:r>
              <a:rPr lang="en-US" sz="28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center dot</a:t>
            </a: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(also called </a:t>
            </a:r>
            <a:r>
              <a:rPr lang="en-US" sz="28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raised dot</a:t>
            </a: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) separating individual unit symbols e. g. </a:t>
            </a: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N m </a:t>
            </a:r>
            <a:r>
              <a:rPr lang="en-US" sz="2800" u="sng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or</a:t>
            </a: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N·m</a:t>
            </a: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, </a:t>
            </a: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kg s </a:t>
            </a:r>
            <a:r>
              <a:rPr lang="en-US" sz="2800" u="sng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or</a:t>
            </a: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kg·s</a:t>
            </a:r>
            <a:endParaRPr lang="en-US" sz="2800" dirty="0">
              <a:solidFill>
                <a:srgbClr val="0070C0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Note: </a:t>
            </a: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Center dot has to be selected from list of symbols</a:t>
            </a:r>
            <a:endParaRPr lang="en-US" sz="28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Symbols for derived units formed by division of two units are separated by a solidus (/) or indicated by negative exponent or</a:t>
            </a:r>
            <a:r>
              <a:rPr lang="en-US" sz="2800" dirty="0">
                <a:latin typeface="Candara" panose="020E0502030303020204" pitchFamily="34" charset="0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represented by a fraction e. g. </a:t>
            </a: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m/s</a:t>
            </a:r>
            <a:r>
              <a:rPr lang="en-US" sz="2800" baseline="30000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</a:t>
            </a: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, 	m s</a:t>
            </a:r>
            <a:r>
              <a:rPr lang="en-US" sz="2800" baseline="30000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-2</a:t>
            </a: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, 	or m·s</a:t>
            </a:r>
            <a:r>
              <a:rPr lang="en-US" sz="2800" baseline="30000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-2</a:t>
            </a: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	</a:t>
            </a:r>
            <a:endParaRPr sz="28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While using both multiplication and division, use above rules</a:t>
            </a:r>
            <a:r>
              <a:rPr lang="en-US" sz="2800" dirty="0">
                <a:latin typeface="Candara" panose="020E0502030303020204" pitchFamily="34" charset="0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and ensure that there is no ambiguity in interpretation e. g. </a:t>
            </a:r>
            <a:endParaRPr lang="en-US" sz="2800" dirty="0">
              <a:latin typeface="Candara" panose="020E0502030303020204" pitchFamily="34" charset="0"/>
              <a:sym typeface="Calibri"/>
            </a:endParaRPr>
          </a:p>
          <a:p>
            <a:r>
              <a:rPr lang="en-US" sz="2800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kg·s</a:t>
            </a:r>
            <a:r>
              <a:rPr lang="en-US" sz="2800" baseline="30000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-2</a:t>
            </a: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·A</a:t>
            </a:r>
            <a:r>
              <a:rPr lang="en-US" sz="2800" baseline="30000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-1</a:t>
            </a: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							</a:t>
            </a:r>
            <a:r>
              <a:rPr lang="en-US" sz="2800" u="sng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not</a:t>
            </a: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	</a:t>
            </a:r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kg/s</a:t>
            </a:r>
            <a:r>
              <a:rPr lang="en-US" sz="2800" baseline="30000" dirty="0">
                <a:solidFill>
                  <a:srgbClr val="FF000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·A</a:t>
            </a:r>
            <a:endParaRPr sz="2800" dirty="0">
              <a:latin typeface="Candara" panose="020E0502030303020204" pitchFamily="34" charset="0"/>
            </a:endParaRPr>
          </a:p>
          <a:p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     </a:t>
            </a: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kg·m</a:t>
            </a:r>
            <a:r>
              <a:rPr lang="en-US" sz="2800" baseline="30000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-1</a:t>
            </a: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·s</a:t>
            </a:r>
            <a:r>
              <a:rPr lang="en-US" sz="2800" baseline="30000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-2</a:t>
            </a:r>
            <a:r>
              <a:rPr lang="en-US" sz="2800" baseline="30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  	</a:t>
            </a:r>
            <a:r>
              <a:rPr lang="en-US" sz="2800" u="sng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or</a:t>
            </a: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	</a:t>
            </a: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kg/(m·s</a:t>
            </a:r>
            <a:r>
              <a:rPr lang="en-US" sz="2800" baseline="30000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</a:t>
            </a: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)   </a:t>
            </a: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en-US" sz="2800" u="sng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not</a:t>
            </a: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	</a:t>
            </a:r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kg/m·s</a:t>
            </a:r>
            <a:r>
              <a:rPr lang="en-US" sz="2800" baseline="30000" dirty="0">
                <a:solidFill>
                  <a:srgbClr val="FF0000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</a:t>
            </a:r>
            <a:endParaRPr sz="28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SI derived units may be used in conjunction with other derived</a:t>
            </a:r>
            <a:r>
              <a:rPr lang="en-US" sz="2800" dirty="0">
                <a:latin typeface="Candara" panose="020E0502030303020204" pitchFamily="34" charset="0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units to denote other SI derived units</a:t>
            </a:r>
            <a:endParaRPr sz="28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26"/>
          <p:cNvGraphicFramePr/>
          <p:nvPr>
            <p:extLst>
              <p:ext uri="{D42A27DB-BD31-4B8C-83A1-F6EECF244321}">
                <p14:modId xmlns:p14="http://schemas.microsoft.com/office/powerpoint/2010/main" val="3156920878"/>
              </p:ext>
            </p:extLst>
          </p:nvPr>
        </p:nvGraphicFramePr>
        <p:xfrm>
          <a:off x="706056" y="219918"/>
          <a:ext cx="10787605" cy="63660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07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1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Derived quantity</a:t>
                      </a:r>
                      <a:endParaRPr sz="20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6275" marR="362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6275" marR="362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Symbol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6275" marR="362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dynamic viscosity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pascal second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Pa·s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moment of force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newton meter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N·m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surface tension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newton per meter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N/m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angular velocity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radian per second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rad/s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angular acceleration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radian per second squared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rad/s</a:t>
                      </a:r>
                      <a:r>
                        <a:rPr lang="en-US" sz="2000" u="none" strike="noStrike" cap="none" baseline="30000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heat flux density, irradiance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watt per square meter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W/m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4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heat capacity, entropy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joule per kelvin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J/K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33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specific heat capacity, </a:t>
                      </a:r>
                      <a:endParaRPr sz="200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specific entropy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joule per kilogram kelvin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J/(kg·K)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4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specific energy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joule per kilogram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J/kg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4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thermal conductivity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watt per meter kelvin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W/(m·K)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14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energy density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joule per cubic meter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J/m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14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electric field strength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volt per meter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V/m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14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electric charge density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coulomb per cubic meter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C/m</a:t>
                      </a:r>
                      <a:r>
                        <a:rPr lang="en-US" sz="2000" u="none" strike="noStrike" cap="none" baseline="30000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27"/>
          <p:cNvGraphicFramePr/>
          <p:nvPr>
            <p:extLst>
              <p:ext uri="{D42A27DB-BD31-4B8C-83A1-F6EECF244321}">
                <p14:modId xmlns:p14="http://schemas.microsoft.com/office/powerpoint/2010/main" val="256052436"/>
              </p:ext>
            </p:extLst>
          </p:nvPr>
        </p:nvGraphicFramePr>
        <p:xfrm>
          <a:off x="856527" y="457200"/>
          <a:ext cx="10532960" cy="58741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1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5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7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8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electric flux density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coulomb per square meter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C/m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permittivity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farad per meter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F/m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permeability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henry per meter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H/m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molar energy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joule per mole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J/mol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7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molar entropy, molar heat capacity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joule per mole Kelvin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J/(mol·K)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8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exposure (x and γ rays)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coulomb per kilogram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C/kg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8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absorbed dose rate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gray per second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Gy/s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8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radiant intensity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watt per steradian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W/sr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037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radiance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watt per square meter steradian</a:t>
                      </a:r>
                      <a:endParaRPr sz="20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W/(m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·sr)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037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catalytic (activity) concentration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katal per cubic meter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kat/m</a:t>
                      </a:r>
                      <a:r>
                        <a:rPr lang="en-US" sz="2000" u="none" strike="noStrike" cap="none" baseline="30000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6275" marR="362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28"/>
          <p:cNvGraphicFramePr/>
          <p:nvPr>
            <p:extLst>
              <p:ext uri="{D42A27DB-BD31-4B8C-83A1-F6EECF244321}">
                <p14:modId xmlns:p14="http://schemas.microsoft.com/office/powerpoint/2010/main" val="1712770399"/>
              </p:ext>
            </p:extLst>
          </p:nvPr>
        </p:nvGraphicFramePr>
        <p:xfrm>
          <a:off x="874853" y="875626"/>
          <a:ext cx="10491485" cy="57393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51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6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6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20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Symbol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Value in SI units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5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minute (time)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min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min = 60 s 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5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hour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h = 60 min = 3 600 s 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5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day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d = 24 h = 86 400 s 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5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degree (angle)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°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1° = ( π/180) rad 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5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minute (angle)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’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= (1/60)° = (π /10 800) rad 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5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second (angle)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”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= (1/60) = (π /648 000) rad 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5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liter </a:t>
                      </a:r>
                      <a:endParaRPr sz="20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L = 1 dm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= 10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5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metric ton 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t = 10</a:t>
                      </a:r>
                      <a:r>
                        <a:rPr lang="en-US" sz="2000" u="none" strike="noStrike" cap="none" baseline="30000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kg 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5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neper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Np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Np = 1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5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bel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B = (1/2) ln 10 Np 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55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electronvolt 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eV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eV = 1.602 18 x 10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-19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J, approximately 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55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unified atomic mass unit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u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u = 1.660 54 x 10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-27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kg, approximately 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55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astronomical unit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ua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</a:t>
                      </a:r>
                      <a:r>
                        <a:rPr lang="en-US" sz="2000" u="none" strike="noStrike" cap="none" dirty="0" err="1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ua</a:t>
                      </a: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= 1.495 98 x 10</a:t>
                      </a:r>
                      <a:r>
                        <a:rPr lang="en-US" sz="2000" u="none" strike="noStrike" cap="none" baseline="30000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m, approximately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167" name="Google Shape;167;p28" descr="'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"/>
            <a:ext cx="381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 descr="'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"/>
            <a:ext cx="381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 descr="'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"/>
            <a:ext cx="381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 descr="'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"/>
            <a:ext cx="381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 descr="'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"/>
            <a:ext cx="381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 descr="'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"/>
            <a:ext cx="381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 descr="'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"/>
            <a:ext cx="38100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761036" y="161924"/>
            <a:ext cx="10669929" cy="53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3200" b="1" dirty="0">
                <a:solidFill>
                  <a:srgbClr val="000000"/>
                </a:solidFill>
                <a:latin typeface="Maiandra GD" panose="020E0502030308020204" pitchFamily="34" charset="0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Maiandra GD" panose="020E0502030308020204" pitchFamily="34" charset="0"/>
                <a:ea typeface="Times New Roman"/>
                <a:cs typeface="Times New Roman"/>
                <a:sym typeface="Times New Roman"/>
              </a:rPr>
              <a:t>NON-SI UNITS ACCEPTED FOR USE WITH SI UNITS</a:t>
            </a:r>
            <a:endParaRPr lang="en-US" sz="3200" dirty="0">
              <a:solidFill>
                <a:schemeClr val="dk1"/>
              </a:solidFill>
              <a:highlight>
                <a:srgbClr val="FFFF00"/>
              </a:highlight>
              <a:latin typeface="Maiandra GD" panose="020E0502030308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1524000" y="4572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29"/>
          <p:cNvGraphicFramePr/>
          <p:nvPr>
            <p:extLst>
              <p:ext uri="{D42A27DB-BD31-4B8C-83A1-F6EECF244321}">
                <p14:modId xmlns:p14="http://schemas.microsoft.com/office/powerpoint/2010/main" val="2173989987"/>
              </p:ext>
            </p:extLst>
          </p:nvPr>
        </p:nvGraphicFramePr>
        <p:xfrm>
          <a:off x="787078" y="1250066"/>
          <a:ext cx="10695008" cy="53012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3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9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20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Symbol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Value in SI units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nautical mile 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No symbol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nautical mile = 1 852 m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knot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No symbol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nautical mile per hour = (1 852/3 600) m/s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are 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a = 1 dam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= 10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hectare 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ha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ha = 1 hm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= 10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bar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bar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bar = 0.1 MPa = 100 kPa = 1 000 hPa = 10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Pa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angstrom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Å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Å = 0.1 nm = 10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m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barn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b = 100 fm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= 10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-28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curie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Ci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Ci = 3.7 x 10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Bq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roentgen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R = 2.58 x 10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C/kg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radian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rad = 1 cGy = 10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Gy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rem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rem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 rem = 1 </a:t>
                      </a:r>
                      <a:r>
                        <a:rPr lang="en-US" sz="2000" u="none" strike="noStrike" cap="none" dirty="0" err="1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cSv</a:t>
                      </a: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= 10</a:t>
                      </a:r>
                      <a:r>
                        <a:rPr lang="en-US" sz="2000" u="none" strike="noStrike" cap="none" baseline="30000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Sv</a:t>
                      </a:r>
                      <a:endParaRPr sz="20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1" name="Google Shape;181;p29"/>
          <p:cNvSpPr/>
          <p:nvPr/>
        </p:nvSpPr>
        <p:spPr>
          <a:xfrm>
            <a:off x="787079" y="162046"/>
            <a:ext cx="10695008" cy="108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800" b="1" dirty="0">
                <a:solidFill>
                  <a:srgbClr val="000000"/>
                </a:solidFill>
                <a:latin typeface="Maiandra GD" panose="020E0502030308020204" pitchFamily="34" charset="0"/>
                <a:ea typeface="Arial"/>
                <a:cs typeface="Arial"/>
                <a:sym typeface="Arial"/>
              </a:rPr>
              <a:t>NON-SI UNITS ACCEPTED FOR USE WITH SI UNITS </a:t>
            </a:r>
            <a:endParaRPr lang="en-US" sz="2800" dirty="0">
              <a:latin typeface="Maiandra GD" panose="020E0502030308020204" pitchFamily="34" charset="0"/>
            </a:endParaRPr>
          </a:p>
          <a:p>
            <a:pPr algn="ctr">
              <a:buClr>
                <a:srgbClr val="000000"/>
              </a:buClr>
              <a:buSzPts val="2400"/>
            </a:pPr>
            <a:r>
              <a:rPr lang="en-US" sz="2800" b="1" dirty="0">
                <a:solidFill>
                  <a:srgbClr val="000000"/>
                </a:solidFill>
                <a:latin typeface="Maiandra GD" panose="020E0502030308020204" pitchFamily="34" charset="0"/>
                <a:ea typeface="Arial"/>
                <a:cs typeface="Arial"/>
                <a:sym typeface="Arial"/>
              </a:rPr>
              <a:t>(SUBJECT TO FURTHER REVIEW) </a:t>
            </a:r>
            <a:endParaRPr lang="en-US" sz="2800" dirty="0">
              <a:solidFill>
                <a:schemeClr val="dk1"/>
              </a:solidFill>
              <a:latin typeface="Maiandra GD" panose="020E0502030308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439838" y="1150502"/>
            <a:ext cx="2824223" cy="45210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POINTS </a:t>
            </a:r>
            <a:br>
              <a:rPr lang="en-US" dirty="0"/>
            </a:b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BE </a:t>
            </a:r>
            <a:br>
              <a:rPr lang="en-US" dirty="0"/>
            </a:br>
            <a:r>
              <a:rPr lang="en-US" dirty="0"/>
              <a:t>NOTED</a:t>
            </a:r>
            <a:endParaRPr dirty="0"/>
          </a:p>
        </p:txBody>
      </p:sp>
      <p:sp>
        <p:nvSpPr>
          <p:cNvPr id="187" name="Google Shape;187;p30"/>
          <p:cNvSpPr txBox="1"/>
          <p:nvPr/>
        </p:nvSpPr>
        <p:spPr>
          <a:xfrm>
            <a:off x="3472405" y="779578"/>
            <a:ext cx="8279757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Electrical energy is often measured in kilowatt-hours (kWh) instead of megajoules</a:t>
            </a:r>
            <a:endParaRPr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'calorie’ is used as a heat unit indicating the amount of heat required to raise the temperature of one gram of water by one degree Celsius</a:t>
            </a:r>
            <a:endParaRPr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 'Calorie’ is used as a heat unit indicating the amount of heat required to raise the temperature of one kilogram of water by one degree Celsius. A Calorie is a kilocalorie (or large calorie)</a:t>
            </a:r>
            <a:endParaRPr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 Blood pressure is measured in mmHg instead of 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Atomic scale units used in physics and chemistry are </a:t>
            </a:r>
            <a:r>
              <a:rPr lang="en-US" sz="2000" dirty="0" err="1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ångström</a:t>
            </a: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, electron volt, atomic mass unit, and barn</a:t>
            </a: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Astronomical distances are measured in astronomical units, parsecs, and light-years</a:t>
            </a: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Travel distance and speed of ships and aircraft are measured in nautical mile and knot (nautical mile per hour)</a:t>
            </a: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The year is not specifically included as an SI unit</a:t>
            </a: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Litre</a:t>
            </a: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has symbol L and not lowercase letter l to distinguish it from numeral 1 (some countries use italicized letter</a:t>
            </a:r>
            <a:r>
              <a:rPr lang="en-US" sz="2000" i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l</a:t>
            </a: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)</a:t>
            </a: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 metric ton is called ‘</a:t>
            </a:r>
            <a:r>
              <a:rPr lang="en-US" sz="2000" dirty="0" err="1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tonne</a:t>
            </a: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’ in some countries and has symbol 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>
          <a:extLst>
            <a:ext uri="{FF2B5EF4-FFF2-40B4-BE49-F238E27FC236}">
              <a16:creationId xmlns:a16="http://schemas.microsoft.com/office/drawing/2014/main" id="{E16EB631-79B7-D822-0F43-99EED197F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>
            <a:extLst>
              <a:ext uri="{FF2B5EF4-FFF2-40B4-BE49-F238E27FC236}">
                <a16:creationId xmlns:a16="http://schemas.microsoft.com/office/drawing/2014/main" id="{3418265E-1080-B9C2-770A-20984D3A9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838" y="1150502"/>
            <a:ext cx="2824223" cy="45210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POINTS </a:t>
            </a:r>
            <a:br>
              <a:rPr lang="en-US" dirty="0"/>
            </a:b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BE </a:t>
            </a:r>
            <a:br>
              <a:rPr lang="en-US" dirty="0"/>
            </a:br>
            <a:r>
              <a:rPr lang="en-US" dirty="0"/>
              <a:t>NOTED</a:t>
            </a:r>
            <a:endParaRPr dirty="0"/>
          </a:p>
        </p:txBody>
      </p:sp>
      <p:sp>
        <p:nvSpPr>
          <p:cNvPr id="187" name="Google Shape;187;p30">
            <a:extLst>
              <a:ext uri="{FF2B5EF4-FFF2-40B4-BE49-F238E27FC236}">
                <a16:creationId xmlns:a16="http://schemas.microsoft.com/office/drawing/2014/main" id="{369EF952-FA31-8B79-7063-73819A907CCD}"/>
              </a:ext>
            </a:extLst>
          </p:cNvPr>
          <p:cNvSpPr txBox="1"/>
          <p:nvPr/>
        </p:nvSpPr>
        <p:spPr>
          <a:xfrm>
            <a:off x="3472406" y="1210466"/>
            <a:ext cx="7917083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Commas are used as thousand separators in many countries, whereas periods are used for this purpose in a few European countries</a:t>
            </a:r>
            <a:r>
              <a:rPr lang="en-US" sz="2000" dirty="0">
                <a:latin typeface="Candara" panose="020E0502030303020204" pitchFamily="34" charset="0"/>
                <a:sym typeface="Calibri"/>
              </a:rPr>
              <a:t>, so t</a:t>
            </a: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o avoid this confusion, SI units prescribe spaces as thousand separators e. g. 2 450 000, 45 000, 0.524 45</a:t>
            </a: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It is preferable to use numbers between 0.1 and 1 000 in expressing quantity of any SI unit e. g. the quantity 15 000 m is expressed as 15 km, and 0.002 cubic centimeter is preferably written as 2 mm</a:t>
            </a:r>
            <a:r>
              <a:rPr lang="en-US" sz="2000" baseline="30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kg is a base symbol, but it has a prefix as part of its name and symbol</a:t>
            </a: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Since multiple prefixes are not permitted, use of g is also permitted as base symbol when prefixes are to be added e. g. 10</a:t>
            </a:r>
            <a:r>
              <a:rPr lang="en-US" sz="2000" baseline="30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-6</a:t>
            </a: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kg = 1 mg, but not 1 </a:t>
            </a:r>
            <a:r>
              <a:rPr lang="en-US" sz="2000" dirty="0" err="1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μkg</a:t>
            </a:r>
            <a:endParaRPr lang="en-US" sz="2000" dirty="0"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One kilobit or 1 kbit = 1 000 bit, but not equal to  2</a:t>
            </a:r>
            <a:r>
              <a:rPr lang="en-US" sz="2000" baseline="30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10 </a:t>
            </a: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=1 024</a:t>
            </a: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To get over this problem, International Electrotechnical Commission (IEC) has adopted ‘Prefixes for Binary Multiples’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9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/>
        </p:nvSpPr>
        <p:spPr>
          <a:xfrm>
            <a:off x="1943100" y="1905526"/>
            <a:ext cx="830580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Candara" panose="020E0502030303020204" pitchFamily="34" charset="0"/>
                <a:ea typeface="Calibri"/>
                <a:cs typeface="Calibri"/>
                <a:sym typeface="Calibri"/>
              </a:rPr>
              <a:t>PLEASE NOTE</a:t>
            </a:r>
          </a:p>
          <a:p>
            <a:pPr algn="ctr"/>
            <a:endParaRPr lang="en-US" sz="2400" b="1" dirty="0">
              <a:solidFill>
                <a:schemeClr val="dk1"/>
              </a:solidFill>
              <a:highlight>
                <a:srgbClr val="FFFF00"/>
              </a:highlight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algn="ctr"/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Candara" panose="020E0502030303020204" pitchFamily="34" charset="0"/>
                <a:ea typeface="Calibri"/>
                <a:cs typeface="Calibri"/>
                <a:sym typeface="Calibri"/>
              </a:rPr>
              <a:t>hectare </a:t>
            </a:r>
            <a:r>
              <a:rPr lang="en-US" sz="2400" b="1" strike="sngStrike" dirty="0">
                <a:solidFill>
                  <a:schemeClr val="dk1"/>
                </a:solidFill>
                <a:highlight>
                  <a:srgbClr val="FFFF00"/>
                </a:highlight>
                <a:latin typeface="Candara" panose="020E0502030303020204" pitchFamily="34" charset="0"/>
                <a:ea typeface="Calibri"/>
                <a:cs typeface="Calibri"/>
                <a:sym typeface="Calibri"/>
              </a:rPr>
              <a:t>not </a:t>
            </a:r>
            <a:r>
              <a:rPr lang="en-US" sz="2400" b="1" strike="sngStrike" dirty="0" err="1">
                <a:solidFill>
                  <a:schemeClr val="dk1"/>
                </a:solidFill>
                <a:highlight>
                  <a:srgbClr val="FFFF00"/>
                </a:highlight>
                <a:latin typeface="Candara" panose="020E0502030303020204" pitchFamily="34" charset="0"/>
                <a:ea typeface="Calibri"/>
                <a:cs typeface="Calibri"/>
                <a:sym typeface="Calibri"/>
              </a:rPr>
              <a:t>hectaare</a:t>
            </a:r>
            <a:endParaRPr sz="2400" b="1" strike="sngStrike" dirty="0">
              <a:solidFill>
                <a:schemeClr val="dk1"/>
              </a:solidFill>
              <a:highlight>
                <a:srgbClr val="FFFF00"/>
              </a:highlight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algn="ctr"/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Candara" panose="020E0502030303020204" pitchFamily="34" charset="0"/>
                <a:ea typeface="Calibri"/>
                <a:cs typeface="Calibri"/>
                <a:sym typeface="Calibri"/>
              </a:rPr>
              <a:t>megohm </a:t>
            </a:r>
            <a:r>
              <a:rPr lang="en-US" sz="2400" b="1" strike="sngStrike" dirty="0">
                <a:solidFill>
                  <a:schemeClr val="dk1"/>
                </a:solidFill>
                <a:highlight>
                  <a:srgbClr val="FFFF00"/>
                </a:highlight>
                <a:latin typeface="Candara" panose="020E0502030303020204" pitchFamily="34" charset="0"/>
                <a:ea typeface="Calibri"/>
                <a:cs typeface="Calibri"/>
                <a:sym typeface="Calibri"/>
              </a:rPr>
              <a:t>not megaohm</a:t>
            </a:r>
            <a:endParaRPr sz="2400" b="1" strike="sngStrike" dirty="0">
              <a:solidFill>
                <a:schemeClr val="dk1"/>
              </a:solidFill>
              <a:highlight>
                <a:srgbClr val="FFFF00"/>
              </a:highlight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algn="ctr"/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Candara" panose="020E0502030303020204" pitchFamily="34" charset="0"/>
                <a:ea typeface="Calibri"/>
                <a:cs typeface="Calibri"/>
                <a:sym typeface="Calibri"/>
              </a:rPr>
              <a:t>kilohm </a:t>
            </a:r>
            <a:r>
              <a:rPr lang="en-US" sz="2400" b="1" strike="sngStrike" dirty="0">
                <a:solidFill>
                  <a:schemeClr val="dk1"/>
                </a:solidFill>
                <a:highlight>
                  <a:srgbClr val="FFFF00"/>
                </a:highlight>
                <a:latin typeface="Candara" panose="020E0502030303020204" pitchFamily="34" charset="0"/>
                <a:ea typeface="Calibri"/>
                <a:cs typeface="Calibri"/>
                <a:sym typeface="Calibri"/>
              </a:rPr>
              <a:t>not kiloohm</a:t>
            </a:r>
            <a:endParaRPr sz="2400" b="1" strike="sngStrike" dirty="0">
              <a:solidFill>
                <a:schemeClr val="dk1"/>
              </a:solidFill>
              <a:highlight>
                <a:srgbClr val="FFFF00"/>
              </a:highlight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algn="ctr"/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Candara" panose="020E0502030303020204" pitchFamily="34" charset="0"/>
                <a:ea typeface="Calibri"/>
                <a:cs typeface="Calibri"/>
                <a:sym typeface="Calibri"/>
              </a:rPr>
              <a:t>micrometer </a:t>
            </a:r>
            <a:r>
              <a:rPr lang="en-US" sz="2400" b="1" strike="sngStrike" dirty="0">
                <a:solidFill>
                  <a:schemeClr val="dk1"/>
                </a:solidFill>
                <a:highlight>
                  <a:srgbClr val="FFFF00"/>
                </a:highlight>
                <a:latin typeface="Candara" panose="020E0502030303020204" pitchFamily="34" charset="0"/>
                <a:ea typeface="Calibri"/>
                <a:cs typeface="Calibri"/>
                <a:sym typeface="Calibri"/>
              </a:rPr>
              <a:t>not micron</a:t>
            </a: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(micron is colloquial)</a:t>
            </a:r>
            <a:endParaRPr sz="2400" b="1" dirty="0">
              <a:highlight>
                <a:srgbClr val="FFFF00"/>
              </a:highlight>
              <a:latin typeface="Candara" panose="020E0502030303020204" pitchFamily="34" charset="0"/>
            </a:endParaRPr>
          </a:p>
          <a:p>
            <a:pPr algn="ctr"/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20 MT means twenty </a:t>
            </a:r>
            <a:r>
              <a:rPr lang="en-US" sz="2400" b="1" dirty="0" err="1">
                <a:solidFill>
                  <a:schemeClr val="dk1"/>
                </a:solidFill>
                <a:highlight>
                  <a:srgbClr val="FFFF00"/>
                </a:highlight>
                <a:latin typeface="Candara" panose="020E0502030303020204" pitchFamily="34" charset="0"/>
                <a:ea typeface="Calibri"/>
                <a:cs typeface="Calibri"/>
                <a:sym typeface="Calibri"/>
              </a:rPr>
              <a:t>megatesla</a:t>
            </a: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Candara" panose="020E0502030303020204" pitchFamily="34" charset="0"/>
                <a:ea typeface="Calibri"/>
                <a:cs typeface="Calibri"/>
                <a:sym typeface="Calibri"/>
              </a:rPr>
              <a:t>, </a:t>
            </a:r>
            <a:r>
              <a:rPr lang="en-US" sz="2400" b="1" strike="sngStrike" dirty="0">
                <a:solidFill>
                  <a:schemeClr val="dk1"/>
                </a:solidFill>
                <a:highlight>
                  <a:srgbClr val="FFFF00"/>
                </a:highlight>
                <a:latin typeface="Candara" panose="020E0502030303020204" pitchFamily="34" charset="0"/>
                <a:ea typeface="Calibri"/>
                <a:cs typeface="Calibri"/>
                <a:sym typeface="Calibri"/>
              </a:rPr>
              <a:t>not twenty million </a:t>
            </a:r>
            <a:r>
              <a:rPr lang="en-US" sz="2400" b="1" strike="sngStrike" dirty="0" err="1">
                <a:solidFill>
                  <a:schemeClr val="dk1"/>
                </a:solidFill>
                <a:highlight>
                  <a:srgbClr val="FFFF00"/>
                </a:highlight>
                <a:latin typeface="Candara" panose="020E0502030303020204" pitchFamily="34" charset="0"/>
                <a:ea typeface="Calibri"/>
                <a:cs typeface="Calibri"/>
                <a:sym typeface="Calibri"/>
              </a:rPr>
              <a:t>tonnes</a:t>
            </a:r>
            <a:endParaRPr sz="2400" b="1" strike="sngStrike" dirty="0">
              <a:highlight>
                <a:srgbClr val="FFFF00"/>
              </a:highlight>
              <a:latin typeface="Candara" panose="020E0502030303020204" pitchFamily="34" charset="0"/>
            </a:endParaRPr>
          </a:p>
          <a:p>
            <a:pPr algn="ctr"/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20 t indicates twenty </a:t>
            </a:r>
            <a:r>
              <a:rPr lang="en-US" sz="2400" b="1" dirty="0" err="1">
                <a:solidFill>
                  <a:schemeClr val="dk1"/>
                </a:solidFill>
                <a:highlight>
                  <a:srgbClr val="FFFF00"/>
                </a:highlight>
                <a:latin typeface="Candara" panose="020E0502030303020204" pitchFamily="34" charset="0"/>
                <a:ea typeface="Calibri"/>
                <a:cs typeface="Calibri"/>
                <a:sym typeface="Calibri"/>
              </a:rPr>
              <a:t>tonnes</a:t>
            </a:r>
            <a:endParaRPr sz="2400" b="1" dirty="0">
              <a:solidFill>
                <a:schemeClr val="dk1"/>
              </a:solidFill>
              <a:highlight>
                <a:srgbClr val="FFFF00"/>
              </a:highlight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9;p36">
            <a:extLst>
              <a:ext uri="{FF2B5EF4-FFF2-40B4-BE49-F238E27FC236}">
                <a16:creationId xmlns:a16="http://schemas.microsoft.com/office/drawing/2014/main" id="{72926FA9-A1BF-C4BA-4FB9-968E6EC7765A}"/>
              </a:ext>
            </a:extLst>
          </p:cNvPr>
          <p:cNvSpPr txBox="1"/>
          <p:nvPr/>
        </p:nvSpPr>
        <p:spPr>
          <a:xfrm>
            <a:off x="1695209" y="1490048"/>
            <a:ext cx="1671577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Clr>
                <a:schemeClr val="dk1"/>
              </a:buClr>
              <a:buSzPts val="3200"/>
              <a:buFont typeface="Calibri"/>
              <a:buAutoNum type="alphaUcPeriod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25°C</a:t>
            </a:r>
            <a:endParaRPr sz="2400" dirty="0">
              <a:latin typeface="Candara" panose="020E0502030303020204" pitchFamily="34" charset="0"/>
            </a:endParaRPr>
          </a:p>
          <a:p>
            <a:pPr marL="457200" indent="-457200">
              <a:buClr>
                <a:schemeClr val="dk1"/>
              </a:buClr>
              <a:buSzPts val="3200"/>
              <a:buFont typeface="Calibri"/>
              <a:buAutoNum type="alphaUcPeriod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25 °C</a:t>
            </a:r>
            <a:endParaRPr sz="2400" dirty="0">
              <a:latin typeface="Candara" panose="020E0502030303020204" pitchFamily="34" charset="0"/>
            </a:endParaRPr>
          </a:p>
          <a:p>
            <a:pPr marL="457200" indent="-457200">
              <a:buClr>
                <a:schemeClr val="dk1"/>
              </a:buClr>
              <a:buSzPts val="3200"/>
              <a:buFont typeface="Calibri"/>
              <a:buAutoNum type="alphaUcPeriod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25° C</a:t>
            </a:r>
            <a:endParaRPr sz="2400" dirty="0">
              <a:latin typeface="Candara" panose="020E0502030303020204" pitchFamily="34" charset="0"/>
            </a:endParaRPr>
          </a:p>
          <a:p>
            <a:pPr marL="457200" indent="-457200">
              <a:buClr>
                <a:schemeClr val="dk1"/>
              </a:buClr>
              <a:buSzPts val="3200"/>
              <a:buFont typeface="Calibri"/>
              <a:buAutoNum type="alphaUcPeriod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25 </a:t>
            </a:r>
            <a:r>
              <a:rPr lang="en-US" sz="2400" baseline="30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0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C</a:t>
            </a:r>
            <a:endParaRPr sz="2400" dirty="0">
              <a:latin typeface="Candara" panose="020E0502030303020204" pitchFamily="34" charset="0"/>
            </a:endParaRPr>
          </a:p>
          <a:p>
            <a:pPr marL="457200" indent="-457200">
              <a:buClr>
                <a:schemeClr val="dk1"/>
              </a:buClr>
              <a:buSzPts val="3200"/>
              <a:buFont typeface="Calibri"/>
              <a:buAutoNum type="alphaUcPeriod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25</a:t>
            </a:r>
            <a:r>
              <a:rPr lang="en-US" sz="2400" baseline="30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0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18" name="Google Shape;218;p36"/>
          <p:cNvSpPr txBox="1"/>
          <p:nvPr/>
        </p:nvSpPr>
        <p:spPr>
          <a:xfrm>
            <a:off x="5655680" y="1342509"/>
            <a:ext cx="2847372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lvl="1" indent="-457200">
              <a:buClr>
                <a:schemeClr val="dk1"/>
              </a:buClr>
              <a:buSzPts val="3200"/>
              <a:buFont typeface="Calibri"/>
              <a:buAutoNum type="alphaUcPeriod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10Kg/m</a:t>
            </a:r>
            <a:r>
              <a:rPr lang="en-US" sz="2400" baseline="30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</a:t>
            </a: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914400" lvl="1" indent="-457200">
              <a:buClr>
                <a:schemeClr val="dk1"/>
              </a:buClr>
              <a:buSzPts val="3200"/>
              <a:buFont typeface="Calibri"/>
              <a:buAutoNum type="alphaUcPeriod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10 Kg/m</a:t>
            </a:r>
            <a:r>
              <a:rPr lang="en-US" sz="2400" baseline="30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</a:t>
            </a: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914400" lvl="1" indent="-457200">
              <a:buClr>
                <a:schemeClr val="dk1"/>
              </a:buClr>
              <a:buSzPts val="3200"/>
              <a:buFont typeface="Calibri"/>
              <a:buAutoNum type="alphaUcPeriod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10 kg/m</a:t>
            </a:r>
            <a:r>
              <a:rPr lang="en-US" sz="2400" baseline="30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</a:t>
            </a:r>
            <a:endParaRPr sz="2400" dirty="0">
              <a:latin typeface="Candara" panose="020E0502030303020204" pitchFamily="34" charset="0"/>
            </a:endParaRPr>
          </a:p>
          <a:p>
            <a:pPr marL="914400" lvl="1" indent="-457200">
              <a:buClr>
                <a:schemeClr val="dk1"/>
              </a:buClr>
              <a:buSzPts val="3200"/>
              <a:buFont typeface="Calibri"/>
              <a:buAutoNum type="alphaUcPeriod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10kg/m</a:t>
            </a:r>
            <a:r>
              <a:rPr lang="en-US" sz="2400" baseline="30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</a:t>
            </a:r>
            <a:endParaRPr sz="2400" dirty="0">
              <a:latin typeface="Candara" panose="020E0502030303020204" pitchFamily="34" charset="0"/>
            </a:endParaRPr>
          </a:p>
          <a:p>
            <a:pPr marL="914400" lvl="1" indent="-457200">
              <a:buClr>
                <a:schemeClr val="dk1"/>
              </a:buClr>
              <a:buSzPts val="3200"/>
              <a:buFont typeface="Calibri"/>
              <a:buAutoNum type="alphaUcPeriod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10 kgs/m</a:t>
            </a:r>
            <a:r>
              <a:rPr lang="en-US" sz="2400" baseline="30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</a:t>
            </a:r>
            <a:endParaRPr sz="2400" dirty="0">
              <a:latin typeface="Candara" panose="020E0502030303020204" pitchFamily="34" charset="0"/>
            </a:endParaRPr>
          </a:p>
          <a:p>
            <a:pPr marL="914400" lvl="1" indent="-457200">
              <a:buClr>
                <a:schemeClr val="dk1"/>
              </a:buClr>
              <a:buSzPts val="3200"/>
              <a:buFont typeface="Calibri"/>
              <a:buAutoNum type="alphaUcPeriod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10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kgs/m</a:t>
            </a:r>
            <a:r>
              <a:rPr lang="en-US" sz="2400" baseline="30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</a:t>
            </a:r>
            <a:r>
              <a:rPr lang="en-US" sz="2400" i="1" baseline="30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</a:t>
            </a:r>
            <a:endParaRPr sz="2400" dirty="0"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D0734-AE6B-B1D5-C898-4D9E76F35F06}"/>
              </a:ext>
            </a:extLst>
          </p:cNvPr>
          <p:cNvSpPr txBox="1"/>
          <p:nvPr/>
        </p:nvSpPr>
        <p:spPr>
          <a:xfrm>
            <a:off x="1500851" y="671332"/>
            <a:ext cx="9190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Maiandra GD" panose="020E0502030308020204" pitchFamily="34" charset="0"/>
              </a:rPr>
              <a:t>EXERCISE: FIND THE CORRECT ONE</a:t>
            </a:r>
          </a:p>
        </p:txBody>
      </p:sp>
      <p:sp>
        <p:nvSpPr>
          <p:cNvPr id="224" name="Google Shape;224;p37"/>
          <p:cNvSpPr txBox="1"/>
          <p:nvPr/>
        </p:nvSpPr>
        <p:spPr>
          <a:xfrm>
            <a:off x="1695209" y="3798750"/>
            <a:ext cx="38100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The torque is 25 </a:t>
            </a:r>
            <a:r>
              <a:rPr lang="en-US" sz="2400" dirty="0" err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n</a:t>
            </a:r>
            <a:r>
              <a:rPr lang="en-US" sz="2400" dirty="0" err="1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·m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.</a:t>
            </a:r>
            <a:endParaRPr sz="24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The torque is 25 n.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m.</a:t>
            </a:r>
            <a:endParaRPr sz="24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The torque is 25 n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m.</a:t>
            </a:r>
            <a:endParaRPr sz="24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The torque is 25 n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m.</a:t>
            </a:r>
            <a:endParaRPr sz="24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The torque is 25 N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m.</a:t>
            </a:r>
            <a:endParaRPr sz="24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The torque is 25 </a:t>
            </a:r>
            <a:r>
              <a:rPr lang="en-US" sz="2400" dirty="0" err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N</a:t>
            </a:r>
            <a:r>
              <a:rPr lang="en-US" sz="2400" dirty="0" err="1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·m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.</a:t>
            </a: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7"/>
          <p:cNvSpPr txBox="1"/>
          <p:nvPr/>
        </p:nvSpPr>
        <p:spPr>
          <a:xfrm>
            <a:off x="6096000" y="3798750"/>
            <a:ext cx="567931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/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G. The torque is 25 N.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m.</a:t>
            </a:r>
            <a:endParaRPr sz="2400" dirty="0">
              <a:latin typeface="Candara" panose="020E0502030303020204" pitchFamily="34" charset="0"/>
            </a:endParaRPr>
          </a:p>
          <a:p>
            <a:pPr marL="342900" indent="-342900"/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H. The torque is 25 n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m.</a:t>
            </a:r>
            <a:endParaRPr sz="2400" dirty="0">
              <a:latin typeface="Candara" panose="020E0502030303020204" pitchFamily="34" charset="0"/>
            </a:endParaRPr>
          </a:p>
          <a:p>
            <a:pPr marL="571500" indent="-571500"/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I. The torque is 25 N 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m.</a:t>
            </a:r>
            <a:endParaRPr sz="2400" dirty="0">
              <a:latin typeface="Candara" panose="020E0502030303020204" pitchFamily="34" charset="0"/>
            </a:endParaRPr>
          </a:p>
          <a:p>
            <a:pPr marL="571500" indent="-571500"/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J. The torque is 25 Newton-meters.</a:t>
            </a:r>
            <a:endParaRPr sz="2400" dirty="0">
              <a:latin typeface="Candara" panose="020E0502030303020204" pitchFamily="34" charset="0"/>
            </a:endParaRPr>
          </a:p>
          <a:p>
            <a:pPr marL="571500" indent="-571500"/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K. The torque is 25 newton-meter.</a:t>
            </a:r>
            <a:endParaRPr sz="2400" dirty="0">
              <a:latin typeface="Candara" panose="020E0502030303020204" pitchFamily="34" charset="0"/>
            </a:endParaRPr>
          </a:p>
          <a:p>
            <a:pPr marL="571500" indent="-571500"/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L. The torque is 25 newton-meters.</a:t>
            </a:r>
            <a:endParaRPr sz="24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CF13-3572-5E56-7B97-95902775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73" y="1123837"/>
            <a:ext cx="7523544" cy="4601183"/>
          </a:xfrm>
        </p:spPr>
        <p:txBody>
          <a:bodyPr>
            <a:normAutofit/>
          </a:bodyPr>
          <a:lstStyle/>
          <a:p>
            <a:pPr algn="l"/>
            <a:r>
              <a:rPr lang="en-IN" sz="6000" b="1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873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16689" y="1238490"/>
            <a:ext cx="2696901" cy="451412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SEVEN </a:t>
            </a:r>
            <a:br>
              <a:rPr lang="en-US" dirty="0"/>
            </a:br>
            <a:r>
              <a:rPr lang="en-US" dirty="0"/>
              <a:t>SI </a:t>
            </a:r>
            <a:br>
              <a:rPr lang="en-US" dirty="0"/>
            </a:br>
            <a:r>
              <a:rPr lang="en-US" dirty="0"/>
              <a:t>BASE </a:t>
            </a:r>
            <a:br>
              <a:rPr lang="en-US" dirty="0"/>
            </a:br>
            <a:r>
              <a:rPr lang="en-US" dirty="0"/>
              <a:t>UNITS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7" name="Google Shape;97;p15"/>
          <p:cNvGraphicFramePr/>
          <p:nvPr>
            <p:extLst>
              <p:ext uri="{D42A27DB-BD31-4B8C-83A1-F6EECF244321}">
                <p14:modId xmlns:p14="http://schemas.microsoft.com/office/powerpoint/2010/main" val="2943139146"/>
              </p:ext>
            </p:extLst>
          </p:nvPr>
        </p:nvGraphicFramePr>
        <p:xfrm>
          <a:off x="3553428" y="844952"/>
          <a:ext cx="8055981" cy="52086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22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61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Quantity</a:t>
                      </a:r>
                      <a:endParaRPr sz="24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24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Symbol</a:t>
                      </a:r>
                      <a:endParaRPr sz="24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7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Length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meter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7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Mass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kilogram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kg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7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Time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second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7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Electric current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ampere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7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Thermodynamic temperature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kelvin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7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Amount of substance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mole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mol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17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Luminous intensity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candela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cd</a:t>
                      </a:r>
                      <a:endParaRPr sz="24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9870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b="1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SI PREFIXES </a:t>
            </a:r>
            <a:endParaRPr lang="en-US" dirty="0"/>
          </a:p>
        </p:txBody>
      </p:sp>
      <p:graphicFrame>
        <p:nvGraphicFramePr>
          <p:cNvPr id="103" name="Google Shape;103;p16"/>
          <p:cNvGraphicFramePr/>
          <p:nvPr>
            <p:extLst>
              <p:ext uri="{D42A27DB-BD31-4B8C-83A1-F6EECF244321}">
                <p14:modId xmlns:p14="http://schemas.microsoft.com/office/powerpoint/2010/main" val="103186672"/>
              </p:ext>
            </p:extLst>
          </p:nvPr>
        </p:nvGraphicFramePr>
        <p:xfrm>
          <a:off x="393540" y="1261641"/>
          <a:ext cx="11354763" cy="47571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8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2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05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62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205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7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74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2400" dirty="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yotta-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zetta-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exa- 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peta-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tera-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giga-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mega-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kilo-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hecto- 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deca-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4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Symbol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2400" dirty="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da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97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Factor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400" u="none" strike="noStrike" cap="none" baseline="3000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400" u="none" strike="noStrike" cap="none" baseline="30000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24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400" u="none" strike="noStrike" cap="none" baseline="30000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24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400" u="none" strike="noStrike" cap="none" baseline="3000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400" u="none" strike="noStrike" cap="none" baseline="3000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400" u="none" strike="noStrike" cap="none" baseline="3000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400" u="none" strike="noStrike" cap="none" baseline="3000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400" u="none" strike="noStrike" cap="none" baseline="3000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400" u="none" strike="noStrike" cap="none" baseline="3000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400" u="none" strike="noStrike" cap="none" baseline="3000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4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deci-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centi-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milli-</a:t>
                      </a:r>
                      <a:endParaRPr sz="24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micro-</a:t>
                      </a:r>
                      <a:endParaRPr sz="24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nano-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pico-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femto-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atto-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zepta-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yacto-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4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Symbol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d 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μ</a:t>
                      </a:r>
                      <a:endParaRPr sz="2400" dirty="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2400" dirty="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endParaRPr sz="2400" dirty="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4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Factor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400" u="none" strike="noStrike" cap="none" baseline="3000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400" u="none" strike="noStrike" cap="none" baseline="3000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400" u="none" strike="noStrike" cap="none" baseline="3000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400" u="none" strike="noStrike" cap="none" baseline="3000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-6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400" u="none" strike="noStrike" cap="none" baseline="3000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-9</a:t>
                      </a:r>
                      <a:endParaRPr sz="24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400" u="none" strike="noStrike" cap="none" baseline="30000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-12</a:t>
                      </a:r>
                      <a:endParaRPr sz="24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400" u="none" strike="noStrike" cap="none" baseline="30000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-15</a:t>
                      </a:r>
                      <a:endParaRPr sz="24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400" u="none" strike="noStrike" cap="none" baseline="30000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-18</a:t>
                      </a:r>
                      <a:endParaRPr sz="24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400" u="none" strike="noStrike" cap="none" baseline="30000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-21</a:t>
                      </a:r>
                      <a:endParaRPr sz="24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400" u="none" strike="noStrike" cap="none" baseline="30000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-24</a:t>
                      </a:r>
                      <a:endParaRPr sz="24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439838" y="1169042"/>
            <a:ext cx="2743200" cy="44794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SI </a:t>
            </a:r>
            <a:br>
              <a:rPr lang="en-US" dirty="0"/>
            </a:br>
            <a:r>
              <a:rPr lang="en-US" dirty="0"/>
              <a:t>DERIVED UNITS</a:t>
            </a:r>
          </a:p>
        </p:txBody>
      </p:sp>
      <p:sp>
        <p:nvSpPr>
          <p:cNvPr id="109" name="Google Shape;109;p17"/>
          <p:cNvSpPr txBox="1"/>
          <p:nvPr/>
        </p:nvSpPr>
        <p:spPr>
          <a:xfrm>
            <a:off x="3530277" y="2285378"/>
            <a:ext cx="8137003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System of equations</a:t>
            </a: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involving the seven base quantities defines the </a:t>
            </a:r>
            <a:r>
              <a:rPr lang="en-US" sz="28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derived quantities</a:t>
            </a:r>
            <a:endParaRPr sz="2800" dirty="0"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sz="28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Symbol 1 for quantities of dimension 1 is generally omitted</a:t>
            </a:r>
            <a:endParaRPr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18"/>
          <p:cNvGraphicFramePr/>
          <p:nvPr>
            <p:extLst>
              <p:ext uri="{D42A27DB-BD31-4B8C-83A1-F6EECF244321}">
                <p14:modId xmlns:p14="http://schemas.microsoft.com/office/powerpoint/2010/main" val="1604166949"/>
              </p:ext>
            </p:extLst>
          </p:nvPr>
        </p:nvGraphicFramePr>
        <p:xfrm>
          <a:off x="740780" y="150471"/>
          <a:ext cx="10590835" cy="660975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7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5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Derived Quantity</a:t>
                      </a:r>
                      <a:endParaRPr sz="20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Symbol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Area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square meter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2000" u="none" strike="noStrike" cap="none" baseline="3000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Volume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cubic meter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2000" u="none" strike="noStrike" cap="none" baseline="3000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9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wave number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reciprocal meter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2000" u="none" strike="noStrike" cap="none" baseline="3000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mass density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kilogram per cubic meter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kg/m</a:t>
                      </a:r>
                      <a:r>
                        <a:rPr lang="en-US" sz="2000" u="none" strike="noStrike" cap="none" baseline="3000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specific volume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cubic meter per kilogram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2000" u="none" strike="noStrike" cap="none" baseline="3000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/kg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8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mass fraction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kilogram per kilogram, which may be represented by the number 1</a:t>
                      </a:r>
                      <a:endParaRPr sz="20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kg/kg = 1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5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speed, velocity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meter per second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m/s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5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Acceleration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meter per second squared  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m/s</a:t>
                      </a:r>
                      <a:r>
                        <a:rPr lang="en-US" sz="2000" u="none" strike="noStrike" cap="none" baseline="3000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35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current density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ampere per square meter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A/m</a:t>
                      </a:r>
                      <a:r>
                        <a:rPr lang="en-US" sz="2000" u="none" strike="noStrike" cap="none" baseline="3000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35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Magnetic field strength  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ampere per meter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A/m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amt-of-substance concentrn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mole per cubic meter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mol/m</a:t>
                      </a:r>
                      <a:r>
                        <a:rPr lang="en-US" sz="2000" u="none" strike="noStrike" cap="none" baseline="3000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35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Luminance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candela per square meter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cd/m</a:t>
                      </a:r>
                      <a:r>
                        <a:rPr lang="en-US" sz="2000" u="none" strike="noStrike" cap="none" baseline="30000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p19"/>
          <p:cNvGraphicFramePr/>
          <p:nvPr>
            <p:extLst>
              <p:ext uri="{D42A27DB-BD31-4B8C-83A1-F6EECF244321}">
                <p14:modId xmlns:p14="http://schemas.microsoft.com/office/powerpoint/2010/main" val="2775320558"/>
              </p:ext>
            </p:extLst>
          </p:nvPr>
        </p:nvGraphicFramePr>
        <p:xfrm>
          <a:off x="544010" y="738664"/>
          <a:ext cx="11007524" cy="586455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2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6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28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Derived quantity</a:t>
                      </a:r>
                      <a:endParaRPr sz="18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50" marR="4065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8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50" marR="4065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Symbol</a:t>
                      </a:r>
                      <a:endParaRPr sz="18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50" marR="4065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Expression</a:t>
                      </a:r>
                      <a:br>
                        <a:rPr lang="en-US" sz="1800" b="1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800" b="1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(other SI units)</a:t>
                      </a:r>
                      <a:endParaRPr sz="18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50" marR="4065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Expression</a:t>
                      </a:r>
                      <a:br>
                        <a:rPr lang="en-US" sz="1800" b="1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800" b="1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 (SI base units)</a:t>
                      </a:r>
                      <a:endParaRPr sz="18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50" marR="4065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plane angle</a:t>
                      </a:r>
                      <a:endParaRPr sz="1800" dirty="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radian 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m·m</a:t>
                      </a:r>
                      <a:r>
                        <a:rPr lang="en-US" sz="18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-1 </a:t>
                      </a: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= 1 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solid angle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steradian 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sr 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8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·m</a:t>
                      </a:r>
                      <a:r>
                        <a:rPr lang="en-US" sz="18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 </a:t>
                      </a: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= 1 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frequency</a:t>
                      </a:r>
                      <a:endParaRPr sz="1800" dirty="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hertz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Hz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lang="en-US" sz="18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18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force</a:t>
                      </a:r>
                      <a:endParaRPr sz="18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newton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m·kg·s</a:t>
                      </a:r>
                      <a:r>
                        <a:rPr lang="en-US" sz="18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18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pressure, stress</a:t>
                      </a:r>
                      <a:endParaRPr sz="1800" dirty="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pascal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Pa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N/m</a:t>
                      </a:r>
                      <a:r>
                        <a:rPr lang="en-US" sz="18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8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·kg·s</a:t>
                      </a:r>
                      <a:r>
                        <a:rPr lang="en-US" sz="18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18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0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energy, work, quantity of heat  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joule</a:t>
                      </a:r>
                      <a:endParaRPr sz="1800" dirty="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N·m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8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·kg·s</a:t>
                      </a:r>
                      <a:r>
                        <a:rPr lang="en-US" sz="18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18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power, radiant flux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watt</a:t>
                      </a:r>
                      <a:endParaRPr sz="1800" dirty="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J/s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8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·kg·s</a:t>
                      </a:r>
                      <a:r>
                        <a:rPr lang="en-US" sz="18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18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6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electric charge, qty of electricity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coulomb</a:t>
                      </a:r>
                      <a:endParaRPr sz="1800" dirty="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s·A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01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electric potential difference,</a:t>
                      </a:r>
                      <a:b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electromotive force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volt</a:t>
                      </a:r>
                      <a:endParaRPr sz="1800" dirty="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sz="1800" dirty="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W/A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8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·kg·s</a:t>
                      </a:r>
                      <a:r>
                        <a:rPr lang="en-US" sz="18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·A</a:t>
                      </a:r>
                      <a:r>
                        <a:rPr lang="en-US" sz="18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18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capacitance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farad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C/V</a:t>
                      </a:r>
                      <a:endParaRPr sz="1800" dirty="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800" u="none" strike="noStrike" cap="none" baseline="30000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r>
                        <a:rPr lang="en-US" sz="18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·kg</a:t>
                      </a:r>
                      <a:r>
                        <a:rPr lang="en-US" sz="1800" u="none" strike="noStrike" cap="none" baseline="30000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r>
                        <a:rPr lang="en-US" sz="18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·s</a:t>
                      </a:r>
                      <a:r>
                        <a:rPr lang="en-US" sz="1800" u="none" strike="noStrike" cap="none" baseline="30000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-US" sz="18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·A</a:t>
                      </a:r>
                      <a:r>
                        <a:rPr lang="en-US" sz="1800" u="none" strike="noStrike" cap="none" baseline="30000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60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electric resistance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ohm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Ω</a:t>
                      </a:r>
                      <a:endParaRPr sz="18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V/A</a:t>
                      </a:r>
                      <a:endParaRPr sz="1800">
                        <a:latin typeface="Candara" panose="020E0502030303020204" pitchFamily="34" charset="0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800" u="none" strike="noStrike" cap="none" baseline="30000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8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·kg·s</a:t>
                      </a:r>
                      <a:r>
                        <a:rPr lang="en-US" sz="1800" u="none" strike="noStrike" cap="none" baseline="30000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r>
                        <a:rPr lang="en-US" sz="18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·A</a:t>
                      </a:r>
                      <a:r>
                        <a:rPr lang="en-US" sz="1800" u="none" strike="noStrike" cap="none" baseline="30000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18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0650" marR="406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0" name="Google Shape;120;p19"/>
          <p:cNvSpPr/>
          <p:nvPr/>
        </p:nvSpPr>
        <p:spPr>
          <a:xfrm>
            <a:off x="1358337" y="255090"/>
            <a:ext cx="9475326" cy="6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800" b="1" dirty="0">
                <a:solidFill>
                  <a:schemeClr val="dk1"/>
                </a:solidFill>
                <a:highlight>
                  <a:srgbClr val="FFFF00"/>
                </a:highlight>
                <a:latin typeface="Maiandra GD" panose="020E0502030308020204" pitchFamily="34" charset="0"/>
                <a:ea typeface="Times New Roman"/>
                <a:cs typeface="Times New Roman"/>
                <a:sym typeface="Times New Roman"/>
              </a:rPr>
              <a:t>SI DERIVED UNITS WITH SPECIAL NAMES AND SYMBOLS </a:t>
            </a:r>
            <a:endParaRPr lang="en-US" sz="2800" dirty="0">
              <a:highlight>
                <a:srgbClr val="FFFF00"/>
              </a:highlight>
              <a:latin typeface="Maiandra GD" panose="020E0502030308020204" pitchFamily="34" charset="0"/>
            </a:endParaRPr>
          </a:p>
          <a:p>
            <a:pPr algn="ctr">
              <a:buClr>
                <a:schemeClr val="dk1"/>
              </a:buClr>
              <a:buSzPts val="2400"/>
            </a:pPr>
            <a:endParaRPr lang="en-US" sz="2800" dirty="0">
              <a:solidFill>
                <a:schemeClr val="dk1"/>
              </a:solidFill>
              <a:latin typeface="Maiandra GD" panose="020E0502030308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20"/>
          <p:cNvGraphicFramePr/>
          <p:nvPr>
            <p:extLst>
              <p:ext uri="{D42A27DB-BD31-4B8C-83A1-F6EECF244321}">
                <p14:modId xmlns:p14="http://schemas.microsoft.com/office/powerpoint/2010/main" val="929871320"/>
              </p:ext>
            </p:extLst>
          </p:nvPr>
        </p:nvGraphicFramePr>
        <p:xfrm>
          <a:off x="428263" y="185193"/>
          <a:ext cx="11181146" cy="63082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56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89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2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electric conductance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siemens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A/V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·kg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 s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·A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magnetic flux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weber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Wb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V·s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·kg·s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·A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2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magnetic flux density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tesla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Wb/m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kg·s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·A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inductance</a:t>
                      </a:r>
                      <a:endParaRPr sz="20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henry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Wb/A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·kg·s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·A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Celsius temperature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degree Celsius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°C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luminous flux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lumen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lm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cd·sr 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(c)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·cd = cd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83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Illuminance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lux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lx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lm/m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·cd = 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·cd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activity (of a radionuclide)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becquerel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Bq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324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Absorbed dose, specific energy (imparted), kerma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gray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 err="1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Gy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J/kg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·s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62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dose equivalent 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sievert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 err="1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Sv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J/kg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·s</a:t>
                      </a:r>
                      <a:r>
                        <a:rPr lang="en-US" sz="2000" u="none" strike="noStrike" cap="none" baseline="3000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000" u="none" strike="noStrike" cap="none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62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catalytic activity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katal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kat</a:t>
                      </a:r>
                      <a:endParaRPr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strike="noStrike" cap="none" dirty="0">
                        <a:latin typeface="Candara" panose="020E050203030302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lang="en-US" sz="2000" u="none" strike="noStrike" cap="none" baseline="30000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r>
                        <a:rPr lang="en-US" sz="2000" u="none" strike="noStrike" cap="none" dirty="0"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·mol</a:t>
                      </a:r>
                      <a:endParaRPr dirty="0">
                        <a:latin typeface="Candara" panose="020E0502030303020204" pitchFamily="34" charset="0"/>
                      </a:endParaRPr>
                    </a:p>
                  </a:txBody>
                  <a:tcPr marL="50800" marR="508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97397" y="1053296"/>
            <a:ext cx="2727767" cy="46530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SI </a:t>
            </a:r>
            <a:br>
              <a:rPr lang="en-US" dirty="0"/>
            </a:br>
            <a:r>
              <a:rPr lang="en-US" dirty="0"/>
              <a:t>WRITING </a:t>
            </a:r>
            <a:br>
              <a:rPr lang="en-US" dirty="0"/>
            </a:br>
            <a:r>
              <a:rPr lang="en-US" dirty="0"/>
              <a:t>STYLE</a:t>
            </a:r>
            <a:br>
              <a:rPr lang="en-US" dirty="0"/>
            </a:br>
            <a:endParaRPr lang="en-US" dirty="0"/>
          </a:p>
        </p:txBody>
      </p:sp>
      <p:sp>
        <p:nvSpPr>
          <p:cNvPr id="131" name="Google Shape;131;p21"/>
          <p:cNvSpPr txBox="1"/>
          <p:nvPr/>
        </p:nvSpPr>
        <p:spPr>
          <a:xfrm>
            <a:off x="3402958" y="1430185"/>
            <a:ext cx="8391645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1524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Names of units are always written in lower case</a:t>
            </a:r>
            <a:endParaRPr sz="2400" dirty="0">
              <a:latin typeface="Candara" panose="020E0502030303020204" pitchFamily="34" charset="0"/>
            </a:endParaRPr>
          </a:p>
          <a:p>
            <a:pPr indent="-1524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Their symbols are also written in lower case unless they are </a:t>
            </a:r>
            <a:endParaRPr sz="2400" dirty="0">
              <a:latin typeface="Candara" panose="020E0502030303020204" pitchFamily="34" charset="0"/>
            </a:endParaRPr>
          </a:p>
          <a:p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 derived from names of specific persons e. g. </a:t>
            </a:r>
            <a:endParaRPr sz="2400" dirty="0">
              <a:latin typeface="Candara" panose="020E0502030303020204" pitchFamily="34" charset="0"/>
            </a:endParaRPr>
          </a:p>
          <a:p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  </a:t>
            </a:r>
            <a:endParaRPr sz="2400" dirty="0"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Quantity</a:t>
            </a:r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			</a:t>
            </a:r>
            <a:r>
              <a:rPr lang="en-US" sz="2400" b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Name</a:t>
            </a:r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		</a:t>
            </a:r>
            <a:r>
              <a:rPr lang="en-US" sz="2400" b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Symbol</a:t>
            </a:r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en-US" sz="2400" b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Explanation</a:t>
            </a:r>
            <a:endParaRPr sz="2400" dirty="0"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mass				kilogram	kg			-</a:t>
            </a:r>
            <a:endParaRPr sz="2400" dirty="0">
              <a:latin typeface="Candara" panose="020E0502030303020204" pitchFamily="34" charset="0"/>
            </a:endParaRPr>
          </a:p>
          <a:p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Thermodynamic </a:t>
            </a:r>
          </a:p>
          <a:p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temp				kelvin	    	K		Named after Lord Kelvin</a:t>
            </a:r>
            <a:endParaRPr sz="2400" dirty="0">
              <a:latin typeface="Candara" panose="020E0502030303020204" pitchFamily="34" charset="0"/>
            </a:endParaRPr>
          </a:p>
          <a:p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pressure			pascal	    	Pa		Named after</a:t>
            </a:r>
            <a:r>
              <a:rPr lang="en-US" sz="2400" dirty="0">
                <a:latin typeface="Candara" panose="020E0502030303020204" pitchFamily="34" charset="0"/>
                <a:sym typeface="Calibri"/>
              </a:rPr>
              <a:t> </a:t>
            </a:r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Blaise Pascal</a:t>
            </a:r>
          </a:p>
          <a:p>
            <a:endParaRPr lang="en-US" sz="2400" dirty="0"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Exception</a:t>
            </a:r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: ‘degree Celsius’, not ‘degree </a:t>
            </a:r>
            <a:r>
              <a:rPr lang="en-US" sz="2400" dirty="0" err="1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celsius</a:t>
            </a:r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’ though it was named after scientist Anders Celsius</a:t>
            </a:r>
            <a:endParaRPr sz="2400" dirty="0">
              <a:latin typeface="Candara" panose="020E0502030303020204" pitchFamily="34" charset="0"/>
            </a:endParaRPr>
          </a:p>
          <a:p>
            <a:endParaRPr sz="2400" dirty="0"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1581873" y="624968"/>
            <a:ext cx="9028253" cy="612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Number and symbol are separated by a space e. g. 25 kg, 3.2x10</a:t>
            </a:r>
            <a:r>
              <a:rPr lang="en-US" sz="2800" baseline="30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-2</a:t>
            </a:r>
            <a:r>
              <a:rPr lang="en-US" sz="28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m</a:t>
            </a:r>
            <a:r>
              <a:rPr lang="en-US" sz="2800" baseline="300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3</a:t>
            </a:r>
            <a:r>
              <a:rPr lang="en-US" sz="28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, 100 °C, 300 K</a:t>
            </a:r>
            <a:endParaRPr sz="28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Exception</a:t>
            </a:r>
            <a:r>
              <a:rPr lang="en-US" sz="28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: No space separates symbols for plane angular degrees (°), minutes (’), and seconds (”) from numbers they follow e. g. 10°, 5’ , 10”</a:t>
            </a:r>
            <a:endParaRPr sz="28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Symbol is not followed by period unless it appears at end of</a:t>
            </a:r>
            <a:r>
              <a:rPr lang="en-US" sz="2800" dirty="0">
                <a:latin typeface="Candara" panose="020E0502030303020204" pitchFamily="34" charset="0"/>
                <a:sym typeface="Calibri"/>
              </a:rPr>
              <a:t> </a:t>
            </a:r>
            <a:r>
              <a:rPr lang="en-US" sz="28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sentence e. g. 25 kg (25 kg. is incorrect)  </a:t>
            </a:r>
            <a:endParaRPr lang="en-US" sz="28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Symbols are not pluralized e. g. 25 kg (25 kgs is incorrect)</a:t>
            </a:r>
            <a:endParaRPr lang="en-US" sz="28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Names of units are pluralized e. g. 25 kilograms, five millimeters</a:t>
            </a:r>
            <a:endParaRPr lang="en-US" sz="28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Exception</a:t>
            </a:r>
            <a:r>
              <a:rPr lang="en-US" sz="28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: Units lux, hertz, and siemens do not change their form in plural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288</TotalTime>
  <Words>2084</Words>
  <Application>Microsoft Office PowerPoint</Application>
  <PresentationFormat>Widescreen</PresentationFormat>
  <Paragraphs>485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Candara</vt:lpstr>
      <vt:lpstr>Corbel</vt:lpstr>
      <vt:lpstr>Maiandra GD</vt:lpstr>
      <vt:lpstr>Wingdings 2</vt:lpstr>
      <vt:lpstr>Frame</vt:lpstr>
      <vt:lpstr>STRUCTURE OF SCIENTIFIC DOCUMENTS</vt:lpstr>
      <vt:lpstr>SEVEN  SI  BASE  UNITS </vt:lpstr>
      <vt:lpstr>SI PREFIXES </vt:lpstr>
      <vt:lpstr>SI  DERIVED UNITS</vt:lpstr>
      <vt:lpstr>PowerPoint Presentation</vt:lpstr>
      <vt:lpstr>PowerPoint Presentation</vt:lpstr>
      <vt:lpstr>PowerPoint Presentation</vt:lpstr>
      <vt:lpstr>SI  WRITING  STYLE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POINTS  TO  BE  NOTED</vt:lpstr>
      <vt:lpstr>POINTS  TO  BE  NOTED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SCIENTIFIC DOCUMENTS</dc:title>
  <dc:creator>105076</dc:creator>
  <cp:lastModifiedBy>105076</cp:lastModifiedBy>
  <cp:revision>10</cp:revision>
  <dcterms:modified xsi:type="dcterms:W3CDTF">2024-02-28T11:20:33Z</dcterms:modified>
</cp:coreProperties>
</file>