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2" r:id="rId1"/>
  </p:sldMasterIdLst>
  <p:notesMasterIdLst>
    <p:notesMasterId r:id="rId11"/>
  </p:notesMasterIdLst>
  <p:sldIdLst>
    <p:sldId id="256" r:id="rId2"/>
    <p:sldId id="257" r:id="rId3"/>
    <p:sldId id="319" r:id="rId4"/>
    <p:sldId id="259" r:id="rId5"/>
    <p:sldId id="260" r:id="rId6"/>
    <p:sldId id="261" r:id="rId7"/>
    <p:sldId id="318" r:id="rId8"/>
    <p:sldId id="32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64" autoAdjust="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9B48B172-C071-D312-608E-020BC5B73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3D7ED9C1-1D94-C59B-C78D-2792B29E47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14EC9B2E-891E-CEE2-4D91-C2A953DDC9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713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09A6B7F8-0FAC-EB05-2605-45D7E86B6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>
            <a:extLst>
              <a:ext uri="{FF2B5EF4-FFF2-40B4-BE49-F238E27FC236}">
                <a16:creationId xmlns:a16="http://schemas.microsoft.com/office/drawing/2014/main" id="{7C3AB695-D3DB-CF5C-1D88-8FB74E797E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>
            <a:extLst>
              <a:ext uri="{FF2B5EF4-FFF2-40B4-BE49-F238E27FC236}">
                <a16:creationId xmlns:a16="http://schemas.microsoft.com/office/drawing/2014/main" id="{34BEC1CB-D357-FC84-7557-3201C6BA43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496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94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13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20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91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3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479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49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92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999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9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tx1"/>
          </a:solidFill>
          <a:latin typeface="Maiandra GD" panose="020E0502030308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2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 sz="4800" dirty="0">
                <a:solidFill>
                  <a:schemeClr val="tx1"/>
                </a:solidFill>
              </a:rPr>
              <a:t>STRUCTURE OF SCIENTIFIC DOCUMENTS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00015" y="3900668"/>
            <a:ext cx="7315200" cy="168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4400" dirty="0">
                <a:solidFill>
                  <a:schemeClr val="tx1"/>
                </a:solidFill>
              </a:rPr>
              <a:t>SIGNIFICANT DIGITS &amp; ROUNDING OF NUMBERS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BDA83-A9F8-AC0B-3392-700E15D5CED9}"/>
              </a:ext>
            </a:extLst>
          </p:cNvPr>
          <p:cNvSpPr txBox="1"/>
          <p:nvPr/>
        </p:nvSpPr>
        <p:spPr>
          <a:xfrm>
            <a:off x="9792182" y="2604303"/>
            <a:ext cx="175935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STW EX20003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UNIT 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173620" y="1088019"/>
            <a:ext cx="3171464" cy="474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/>
              <a:t>IMPORTANCE OF SIGNIFICANT DIGITS (FIGURES)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657600" y="1825625"/>
            <a:ext cx="7859210" cy="417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Suppose population of a city is 2,534,217</a:t>
            </a:r>
            <a:endParaRPr sz="2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Considering this figure may be inaccurate, researcher can decide to state approximate value </a:t>
            </a:r>
            <a:endParaRPr sz="2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What should be approximate value? 2,500,000 or 2,534,000, or some other value?  </a:t>
            </a:r>
            <a:endParaRPr sz="2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Concept of significant digits helps to decide this value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71A276C2-5718-E731-75B6-61129E524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>
            <a:extLst>
              <a:ext uri="{FF2B5EF4-FFF2-40B4-BE49-F238E27FC236}">
                <a16:creationId xmlns:a16="http://schemas.microsoft.com/office/drawing/2014/main" id="{D1CBADE6-CA78-F1BD-041D-1122F2F9B1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620" y="1088019"/>
            <a:ext cx="3171464" cy="474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Maiandra GD" panose="020E0502030308020204" pitchFamily="34" charset="0"/>
                <a:ea typeface="Calibri"/>
                <a:cs typeface="Calibri"/>
                <a:sym typeface="Calibri"/>
              </a:rPr>
              <a:t>RULES FOR SIGNIFICANT DIGITS (S. D.)</a:t>
            </a:r>
          </a:p>
        </p:txBody>
      </p:sp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6728CCE6-5B65-51C0-6E80-27855223C1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07129" y="520861"/>
            <a:ext cx="8511251" cy="586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Char char=""/>
              <a:tabLst>
                <a:tab pos="457200" algn="l"/>
              </a:tabLst>
            </a:pPr>
            <a:r>
              <a:rPr lang="en-IN" sz="22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Exact numbers have infinite numbers of significant digits: 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IN" sz="22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200" kern="1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10, and 500 have s. d. = ∞</a:t>
            </a:r>
            <a:endParaRPr lang="en-IN" sz="22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Char char=""/>
              <a:tabLst>
                <a:tab pos="457200" algn="l"/>
              </a:tabLst>
            </a:pPr>
            <a:r>
              <a:rPr lang="en-IN" sz="22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non-zero digits are significant: 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IN" sz="22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200" kern="1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25.2 cm has s. d. = 3 </a:t>
            </a:r>
            <a:endParaRPr lang="en-IN" sz="22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Char char=""/>
              <a:tabLst>
                <a:tab pos="457200" algn="l"/>
              </a:tabLst>
            </a:pPr>
            <a:r>
              <a:rPr lang="en-IN" sz="22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Zeroes in the middle of two non-zero digits are significant: 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IN" sz="22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200" kern="1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205 cm</a:t>
            </a:r>
            <a:r>
              <a:rPr lang="en-IN" sz="2200" kern="100" baseline="300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200" kern="1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2006 cm</a:t>
            </a:r>
            <a:r>
              <a:rPr lang="en-IN" sz="2200" kern="100" baseline="300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200" kern="1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have s. d. = 3 and 4 respectively </a:t>
            </a:r>
            <a:endParaRPr lang="en-IN" sz="22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Char char=""/>
              <a:tabLst>
                <a:tab pos="457200" algn="l"/>
              </a:tabLst>
            </a:pPr>
            <a:r>
              <a:rPr lang="en-IN" sz="22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Leading zeroes are not significant: 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IN" sz="22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200" kern="1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012 kg/m</a:t>
            </a:r>
            <a:r>
              <a:rPr lang="en-IN" sz="2200" kern="100" baseline="300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200" kern="1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0.23 kg/m</a:t>
            </a:r>
            <a:r>
              <a:rPr lang="en-IN" sz="2200" kern="100" baseline="300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200" kern="1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have s. d. = 2 each </a:t>
            </a:r>
            <a:endParaRPr lang="en-IN" sz="22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Char char=""/>
              <a:tabLst>
                <a:tab pos="457200" algn="l"/>
              </a:tabLst>
            </a:pPr>
            <a:r>
              <a:rPr lang="en-IN" sz="22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Trailing zeroes in whole numbers without decimal points are not significant: 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IN" sz="22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200" kern="1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400 kg, 30 kg, and 25,000 kg have s. d. = 1, 1, and 2 respectively </a:t>
            </a:r>
            <a:endParaRPr lang="en-IN" sz="22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Char char=""/>
              <a:tabLst>
                <a:tab pos="457200" algn="l"/>
              </a:tabLst>
            </a:pPr>
            <a:r>
              <a:rPr lang="en-IN" sz="22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Trailing zeroes in numbers with decimal points are significant: 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IN" sz="22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200" kern="1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200. K and 200.4 K have s. d. = 3 and 4 respectively </a:t>
            </a:r>
            <a:endParaRPr lang="en-IN" sz="22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Char char=""/>
              <a:tabLst>
                <a:tab pos="457200" algn="l"/>
              </a:tabLst>
            </a:pPr>
            <a:r>
              <a:rPr lang="en-IN" sz="22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Trailing zeroes to the right of decimal points are significant: 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IN" sz="22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200" kern="1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n-IN" sz="2200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sz="2200" kern="1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.50 mm and 200.40 mm have s. d. = 5 and 6 respectively </a:t>
            </a:r>
            <a:endParaRPr lang="en-IN" sz="22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Char char=""/>
              <a:tabLst>
                <a:tab pos="457200" algn="l"/>
              </a:tabLst>
            </a:pPr>
            <a:r>
              <a:rPr lang="en-IN" sz="22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scientific notation, s. d. of first part is s. d. of whole number: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IN" sz="22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200" kern="1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1.005 x 10</a:t>
            </a:r>
            <a:r>
              <a:rPr lang="en-IN" sz="2200" kern="100" baseline="300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200" kern="1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</a:t>
            </a:r>
            <a:r>
              <a:rPr lang="en-IN" sz="2200" kern="100" baseline="300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200" kern="1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2.40 x 10</a:t>
            </a:r>
            <a:r>
              <a:rPr lang="en-IN" sz="2200" kern="100" baseline="300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IN" sz="2200" kern="1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</a:t>
            </a:r>
            <a:r>
              <a:rPr lang="en-IN" sz="2200" kern="100" baseline="300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200" kern="100" dirty="0">
                <a:solidFill>
                  <a:srgbClr val="C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have s. d. = 4 and 3 respectively</a:t>
            </a:r>
            <a:endParaRPr lang="en-IN" sz="22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95482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815662" y="590309"/>
            <a:ext cx="10560676" cy="5567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highlight>
                  <a:srgbClr val="FFFF00"/>
                </a:highlight>
                <a:latin typeface="Maiandra GD" panose="020E0502030308020204" pitchFamily="34" charset="0"/>
                <a:ea typeface="Times New Roman"/>
                <a:cs typeface="Times New Roman"/>
                <a:sym typeface="Times New Roman"/>
              </a:rPr>
              <a:t>ROUNDING OF NUMBERS</a:t>
            </a:r>
            <a:endParaRPr lang="en-US" sz="3200" dirty="0">
              <a:solidFill>
                <a:schemeClr val="dk1"/>
              </a:solidFill>
              <a:highlight>
                <a:srgbClr val="FFFF00"/>
              </a:highlight>
              <a:latin typeface="Maiandra GD" panose="020E0502030308020204" pitchFamily="34" charset="0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To round a number, one has to specify number of significant digits to which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a number should be rounded</a:t>
            </a:r>
            <a:endParaRPr sz="2400" b="1" dirty="0">
              <a:latin typeface="Candara" panose="020E0502030303020204" pitchFamily="34" charset="0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Examples:</a:t>
            </a:r>
            <a:endParaRPr sz="2400" b="1" dirty="0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34.50 rounded to two significant digits is 35. (with decimal point)</a:t>
            </a: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34.55 rounded to three significant digits is 34.6 (notice .55 rounded up to .6)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345.05 rounded to two significant digits is 350 (no decimal point)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345.05 rounded to three significant digits is 345</a:t>
            </a:r>
            <a:endParaRPr lang="en-US" sz="2400" dirty="0">
              <a:latin typeface="Candara" panose="020E0502030303020204" pitchFamily="34" charset="0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4.05 rounded to two significant digits is 4.1</a:t>
            </a: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1263569" y="1183878"/>
            <a:ext cx="9664861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highlight>
                  <a:srgbClr val="FFFF00"/>
                </a:highlight>
                <a:latin typeface="Maiandra GD" panose="020E0502030308020204" pitchFamily="34" charset="0"/>
                <a:ea typeface="Calibri"/>
                <a:cs typeface="Calibri"/>
                <a:sym typeface="Calibri"/>
              </a:rPr>
              <a:t>ROUNDING OFF A NUMBER</a:t>
            </a:r>
            <a:endParaRPr lang="en-US" sz="3200" b="1" dirty="0">
              <a:highlight>
                <a:srgbClr val="FFFF00"/>
              </a:highlight>
              <a:latin typeface="Maiandra GD" panose="020E0502030308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If last digit of a number is less than 5, drop that number</a:t>
            </a:r>
            <a:endParaRPr sz="2400" b="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If last digit of a number is equal to or more than 5, add 1 to previous digit</a:t>
            </a:r>
            <a:endParaRPr sz="2400" b="1" dirty="0">
              <a:latin typeface="Candara" panose="020E0502030303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Examples:</a:t>
            </a:r>
            <a:endParaRPr sz="2400" b="1" dirty="0">
              <a:latin typeface="Candara" panose="020E0502030303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12.52 rounded off to nearest ten is 12.5</a:t>
            </a:r>
            <a:endParaRPr sz="2400" dirty="0">
              <a:latin typeface="Candara" panose="020E0502030303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12.56 rounded off to nearest ten is 12.6</a:t>
            </a:r>
            <a:endParaRPr sz="2400" dirty="0">
              <a:latin typeface="Candara" panose="020E0502030303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2250 rounded off to nearest hundred is 2300</a:t>
            </a:r>
            <a:endParaRPr sz="2400" dirty="0">
              <a:latin typeface="Candara" panose="020E0502030303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313.5 rounded off to nearest ten is 310</a:t>
            </a:r>
            <a:endParaRPr sz="2400" dirty="0">
              <a:latin typeface="Candara" panose="020E0502030303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206063" y="812899"/>
            <a:ext cx="11779874" cy="523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highlight>
                  <a:srgbClr val="FFFF00"/>
                </a:highlight>
                <a:latin typeface="Maiandra GD" panose="020E0502030308020204" pitchFamily="34" charset="0"/>
                <a:ea typeface="Times New Roman"/>
                <a:cs typeface="Times New Roman"/>
                <a:sym typeface="Times New Roman"/>
              </a:rPr>
              <a:t>ROUNDING OF NUMERICAL RESULTS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highlight>
                  <a:srgbClr val="FFFF00"/>
                </a:highlight>
                <a:latin typeface="Maiandra GD" panose="020E0502030308020204" pitchFamily="34" charset="0"/>
                <a:ea typeface="Times New Roman"/>
                <a:cs typeface="Times New Roman"/>
                <a:sym typeface="Times New Roman"/>
              </a:rPr>
              <a:t>AFTER ADDITION AND SUBTRACTION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Result is to be rounded so that its precision equals lowest degree of precision of constituent numbers involved in these operations </a:t>
            </a:r>
            <a:endParaRPr sz="2400" b="1" dirty="0">
              <a:latin typeface="Candara" panose="020E0502030303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Examples</a:t>
            </a:r>
            <a:endParaRPr sz="2400" dirty="0">
              <a:latin typeface="Candara" panose="020E0502030303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  40.2 g + 4.576 g = 44.776 g ≈ 44.8 (as first quantity has lower precision of 0.1)</a:t>
            </a:r>
            <a:endParaRPr sz="2400" dirty="0">
              <a:latin typeface="Candara" panose="020E0502030303020204" pitchFamily="34" charset="0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  50.108 K + 35.21 K = 85.318 K ≈ 85.32 (as 35.21 has lower precision of 0.01 and 8 &gt; 5)</a:t>
            </a:r>
            <a:endParaRPr sz="2400" dirty="0">
              <a:latin typeface="Candara" panose="020E0502030303020204" pitchFamily="34" charset="0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  12.35 m</a:t>
            </a:r>
            <a:r>
              <a:rPr lang="en-US" sz="2400" baseline="30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– 25.305 m</a:t>
            </a:r>
            <a:r>
              <a:rPr lang="en-US" sz="2400" baseline="30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= –12.955 m</a:t>
            </a:r>
            <a:r>
              <a:rPr lang="en-US" sz="2400" baseline="30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≈ –12.96 m</a:t>
            </a:r>
            <a:r>
              <a:rPr lang="en-US" sz="2400" baseline="30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3</a:t>
            </a: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  (as 12.35 has lower precision of 0.01 and last digit of result equals 5)</a:t>
            </a: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616039" y="166011"/>
            <a:ext cx="10959921" cy="6525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highlight>
                  <a:srgbClr val="FFFF00"/>
                </a:highlight>
                <a:latin typeface="Maiandra GD" panose="020E0502030308020204" pitchFamily="34" charset="0"/>
                <a:ea typeface="Calibri"/>
                <a:cs typeface="Calibri"/>
                <a:sym typeface="Calibri"/>
              </a:rPr>
              <a:t>ROUNDING OF NUMERICAL RESULTS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highlight>
                  <a:srgbClr val="FFFF00"/>
                </a:highlight>
                <a:latin typeface="Maiandra GD" panose="020E0502030308020204" pitchFamily="34" charset="0"/>
                <a:ea typeface="Calibri"/>
                <a:cs typeface="Calibri"/>
                <a:sym typeface="Calibri"/>
              </a:rPr>
              <a:t>AFTER MULTIPLICATION &amp; DIVISION</a:t>
            </a:r>
            <a:endParaRPr lang="en-US" sz="2800" dirty="0">
              <a:solidFill>
                <a:schemeClr val="dk1"/>
              </a:solidFill>
              <a:highlight>
                <a:srgbClr val="FFFF00"/>
              </a:highlight>
              <a:latin typeface="Maiandra GD" panose="020E0502030308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Results of multiplication/ division will have significant digits equal to lowest among individual significant digits of constituent numbers involved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b="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Examples: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x 3.56 g = 7.12 g (2 is a number and has s. d. = ∞)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2.02 m x 35.6 m</a:t>
            </a:r>
            <a:r>
              <a:rPr lang="en-IN" sz="2400" kern="100" baseline="30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71.912 m</a:t>
            </a:r>
            <a:r>
              <a:rPr lang="en-IN" sz="2400" kern="100" baseline="30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(≈ 7.19 x 10</a:t>
            </a:r>
            <a:r>
              <a:rPr lang="en-IN" sz="2400" kern="100" baseline="30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2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71.9 m</a:t>
            </a:r>
            <a:r>
              <a:rPr lang="en-IN" sz="2400" kern="100" baseline="30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25.34 x 506.34 = 12830.6556 (≈ 1.283 x 10</a:t>
            </a:r>
            <a:r>
              <a:rPr lang="en-IN" sz="2400" kern="100" baseline="30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IN" sz="2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12830; lower s. d. = 4)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25.1 x 12.23 x 0.050 = 15.34865 (≈ 1.53 x 10</a:t>
            </a:r>
            <a:r>
              <a:rPr lang="en-IN" sz="2400" kern="100" baseline="30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2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15.3)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225 g ÷ 562.5 m</a:t>
            </a:r>
            <a:r>
              <a:rPr lang="en-IN" sz="2400" kern="100" baseline="30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0.4 g/m</a:t>
            </a:r>
            <a:r>
              <a:rPr lang="en-IN" sz="2400" kern="100" baseline="30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(≈ 4.00 x 10</a:t>
            </a:r>
            <a:r>
              <a:rPr lang="en-IN" sz="2400" kern="100" baseline="30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IN" sz="2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0.400 g.m</a:t>
            </a:r>
            <a:r>
              <a:rPr lang="en-IN" sz="2400" kern="100" baseline="30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25.6 ÷ 25 = 1.024 (≈ 1.02 x 10</a:t>
            </a:r>
            <a:r>
              <a:rPr lang="en-IN" sz="2400" kern="100" baseline="30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sz="2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1.02; 25 taken as number with s. d. = ∞)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25.6 kWh / 25. h = 1.024 kW (≈ 1.0 x 10</a:t>
            </a:r>
            <a:r>
              <a:rPr lang="en-IN" sz="2400" baseline="30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1.0; 25 has s. d. = 2) </a:t>
            </a:r>
            <a:endParaRPr lang="en-IN" sz="2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03F0E620-F129-EAA8-3788-1BC70F351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>
            <a:extLst>
              <a:ext uri="{FF2B5EF4-FFF2-40B4-BE49-F238E27FC236}">
                <a16:creationId xmlns:a16="http://schemas.microsoft.com/office/drawing/2014/main" id="{AD5186EF-ADFF-8A01-9654-A88A39EE24E9}"/>
              </a:ext>
            </a:extLst>
          </p:cNvPr>
          <p:cNvSpPr txBox="1"/>
          <p:nvPr/>
        </p:nvSpPr>
        <p:spPr>
          <a:xfrm>
            <a:off x="643944" y="502276"/>
            <a:ext cx="10959921" cy="612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highlight>
                  <a:srgbClr val="FFFF00"/>
                </a:highlight>
                <a:latin typeface="Maiandra GD" panose="020E0502030308020204" pitchFamily="34" charset="0"/>
                <a:ea typeface="Calibri"/>
                <a:cs typeface="Calibri"/>
                <a:sym typeface="Calibri"/>
              </a:rPr>
              <a:t>ROUNDING OF NUMERICAL RESULTS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highlight>
                  <a:srgbClr val="FFFF00"/>
                </a:highlight>
                <a:latin typeface="Maiandra GD" panose="020E0502030308020204" pitchFamily="34" charset="0"/>
                <a:ea typeface="Calibri"/>
                <a:cs typeface="Calibri"/>
                <a:sym typeface="Calibri"/>
              </a:rPr>
              <a:t>AFTER MIXED ARITHMETIC OPERATIONS </a:t>
            </a:r>
            <a:endParaRPr lang="en-US" sz="2800" dirty="0">
              <a:solidFill>
                <a:schemeClr val="dk1"/>
              </a:solidFill>
              <a:highlight>
                <a:srgbClr val="FFFF00"/>
              </a:highlight>
              <a:latin typeface="Maiandra GD" panose="020E0502030308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25.0 × 12.23 + 2.530 = 30</a:t>
            </a:r>
            <a:r>
              <a:rPr lang="en-US" sz="2400" u="sng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5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.75 + 2.530 = 30</a:t>
            </a:r>
            <a:r>
              <a:rPr lang="en-US" sz="2400" u="sng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8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.280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≈ 308.</a:t>
            </a: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Rounded to 308.; significant digits of result of multiplication operation equals 3—3</a:t>
            </a:r>
            <a:r>
              <a:rPr lang="en-US" sz="2400" baseline="30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rd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digit 5 is underlined—and is used to decide number of significant digits of result of arithmetic operation</a:t>
            </a:r>
            <a:endParaRPr sz="2400" dirty="0">
              <a:latin typeface="Candara" panose="020E0502030303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(0.505 – 2.2) ÷ 5 = –1.</a:t>
            </a:r>
            <a:r>
              <a:rPr lang="en-US" sz="2400" u="sng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6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95 ÷ 5 = –0.3</a:t>
            </a:r>
            <a:r>
              <a:rPr lang="en-US" sz="2400" u="sng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3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9 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≈ 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–0.34.</a:t>
            </a:r>
            <a:endParaRPr sz="2400" dirty="0">
              <a:latin typeface="Candara" panose="020E0502030303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Rounded to –3.4 × 10</a:t>
            </a:r>
            <a:r>
              <a:rPr lang="en-US" sz="2400" baseline="30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–1 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= –0.34; 5 is exact number with infinite number of significant digits and quantity within parentheses has significant digits equal to 2; hence 6 is underlined, which is used later to round final result</a:t>
            </a: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682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CF13-3572-5E56-7B97-95902775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73" y="1123837"/>
            <a:ext cx="7523544" cy="4601183"/>
          </a:xfrm>
        </p:spPr>
        <p:txBody>
          <a:bodyPr>
            <a:normAutofit/>
          </a:bodyPr>
          <a:lstStyle/>
          <a:p>
            <a:pPr algn="l"/>
            <a:r>
              <a:rPr lang="en-IN" sz="6000" b="1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87300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300</TotalTime>
  <Words>853</Words>
  <Application>Microsoft Office PowerPoint</Application>
  <PresentationFormat>Widescreen</PresentationFormat>
  <Paragraphs>83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Candara</vt:lpstr>
      <vt:lpstr>Corbel</vt:lpstr>
      <vt:lpstr>Maiandra GD</vt:lpstr>
      <vt:lpstr>Wingdings 2</vt:lpstr>
      <vt:lpstr>Frame</vt:lpstr>
      <vt:lpstr>STRUCTURE OF SCIENTIFIC DOCUMENTS</vt:lpstr>
      <vt:lpstr>IMPORTANCE OF SIGNIFICANT DIGITS (FIGURES)</vt:lpstr>
      <vt:lpstr>RULES FOR SIGNIFICANT DIGITS (S. 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SCIENTIFIC DOCUMENTS</dc:title>
  <dc:creator>105076</dc:creator>
  <cp:lastModifiedBy>105076</cp:lastModifiedBy>
  <cp:revision>9</cp:revision>
  <dcterms:modified xsi:type="dcterms:W3CDTF">2024-02-26T08:12:32Z</dcterms:modified>
</cp:coreProperties>
</file>