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77889" autoAdjust="0"/>
  </p:normalViewPr>
  <p:slideViewPr>
    <p:cSldViewPr>
      <p:cViewPr>
        <p:scale>
          <a:sx n="77" d="100"/>
          <a:sy n="77" d="100"/>
        </p:scale>
        <p:origin x="-1176" y="-12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0C0D808-20A1-47B0-97D4-C0D58CD0C9EE}" type="datetimeFigureOut">
              <a:rPr lang="en-US" smtClean="0"/>
              <a:pPr/>
              <a:t>4/21/2022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54C66F-1642-4212-812B-7B92EEDE206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C0D808-20A1-47B0-97D4-C0D58CD0C9EE}" type="datetimeFigureOut">
              <a:rPr lang="en-US" smtClean="0"/>
              <a:pPr/>
              <a:t>4/21/2022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54C66F-1642-4212-812B-7B92EEDE206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C0D808-20A1-47B0-97D4-C0D58CD0C9EE}" type="datetimeFigureOut">
              <a:rPr lang="en-US" smtClean="0"/>
              <a:pPr/>
              <a:t>4/21/2022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54C66F-1642-4212-812B-7B92EEDE206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C0D808-20A1-47B0-97D4-C0D58CD0C9EE}" type="datetimeFigureOut">
              <a:rPr lang="en-US" smtClean="0"/>
              <a:pPr/>
              <a:t>4/21/2022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54C66F-1642-4212-812B-7B92EEDE206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C0D808-20A1-47B0-97D4-C0D58CD0C9EE}" type="datetimeFigureOut">
              <a:rPr lang="en-US" smtClean="0"/>
              <a:pPr/>
              <a:t>4/21/2022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54C66F-1642-4212-812B-7B92EEDE206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0C0D808-20A1-47B0-97D4-C0D58CD0C9EE}" type="datetimeFigureOut">
              <a:rPr lang="en-US" smtClean="0"/>
              <a:pPr/>
              <a:t>4/21/2022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54C66F-1642-4212-812B-7B92EEDE206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0C0D808-20A1-47B0-97D4-C0D58CD0C9EE}" type="datetimeFigureOut">
              <a:rPr lang="en-US" smtClean="0"/>
              <a:pPr/>
              <a:t>4/21/2022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54C66F-1642-4212-812B-7B92EEDE206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0C0D808-20A1-47B0-97D4-C0D58CD0C9EE}" type="datetimeFigureOut">
              <a:rPr lang="en-US" smtClean="0"/>
              <a:pPr/>
              <a:t>4/21/2022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54C66F-1642-4212-812B-7B92EEDE206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C0D808-20A1-47B0-97D4-C0D58CD0C9EE}" type="datetimeFigureOut">
              <a:rPr lang="en-US" smtClean="0"/>
              <a:pPr/>
              <a:t>4/21/2022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54C66F-1642-4212-812B-7B92EEDE206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C0D808-20A1-47B0-97D4-C0D58CD0C9EE}" type="datetimeFigureOut">
              <a:rPr lang="en-US" smtClean="0"/>
              <a:pPr/>
              <a:t>4/21/2022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54C66F-1642-4212-812B-7B92EEDE206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C0D808-20A1-47B0-97D4-C0D58CD0C9EE}" type="datetimeFigureOut">
              <a:rPr lang="en-US" smtClean="0"/>
              <a:pPr/>
              <a:t>4/21/2022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54C66F-1642-4212-812B-7B92EEDE206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C0D808-20A1-47B0-97D4-C0D58CD0C9EE}" type="datetimeFigureOut">
              <a:rPr lang="en-US" smtClean="0"/>
              <a:pPr/>
              <a:t>4/21/2022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54C66F-1642-4212-812B-7B92EEDE206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healthline.com/human-body-maps/neck-muscl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7.png"/><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verywellhealth.com/knee-pain-symptoms-254962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7158" y="3143248"/>
            <a:ext cx="8501122" cy="3500462"/>
          </a:xfrm>
          <a:solidFill>
            <a:srgbClr val="00B050"/>
          </a:solidFill>
        </p:spPr>
        <p:txBody>
          <a:bodyPr/>
          <a:lstStyle/>
          <a:p>
            <a:endParaRPr lang="en-IN" dirty="0"/>
          </a:p>
        </p:txBody>
      </p:sp>
      <p:sp>
        <p:nvSpPr>
          <p:cNvPr id="4" name="Title 1"/>
          <p:cNvSpPr>
            <a:spLocks noGrp="1"/>
          </p:cNvSpPr>
          <p:nvPr>
            <p:ph type="ctrTitle"/>
          </p:nvPr>
        </p:nvSpPr>
        <p:spPr>
          <a:xfrm>
            <a:off x="285720" y="214291"/>
            <a:ext cx="8643998" cy="2643205"/>
          </a:xfrm>
          <a:solidFill>
            <a:srgbClr val="00B050"/>
          </a:solidFill>
        </p:spPr>
        <p:txBody>
          <a:bodyPr>
            <a:normAutofit fontScale="90000"/>
          </a:bodyPr>
          <a:lstStyle/>
          <a:p>
            <a:pPr algn="l"/>
            <a:r>
              <a:rPr lang="en-IN" b="1" dirty="0" smtClean="0"/>
              <a:t>Subject name: YOGA AND HUMAN</a:t>
            </a:r>
            <a:br>
              <a:rPr lang="en-IN" b="1" dirty="0" smtClean="0"/>
            </a:br>
            <a:r>
              <a:rPr lang="en-IN" b="1" dirty="0" smtClean="0"/>
              <a:t>                            CONSCIOUSNESS</a:t>
            </a:r>
            <a:br>
              <a:rPr lang="en-IN" b="1" dirty="0" smtClean="0"/>
            </a:br>
            <a:r>
              <a:rPr lang="en-IN" b="1" dirty="0" smtClean="0"/>
              <a:t/>
            </a:r>
            <a:br>
              <a:rPr lang="en-IN" b="1" dirty="0" smtClean="0"/>
            </a:br>
            <a:r>
              <a:rPr lang="en-IN" b="1" dirty="0" smtClean="0"/>
              <a:t> Subject Code: YG-1081</a:t>
            </a:r>
            <a:endParaRPr lang="en-IN" b="1" dirty="0"/>
          </a:p>
        </p:txBody>
      </p:sp>
      <p:pic>
        <p:nvPicPr>
          <p:cNvPr id="1026" name="Picture 2" descr="C:\Users\vishalanmol\Desktop\11_09_527593380om-2-ll.jpg"/>
          <p:cNvPicPr>
            <a:picLocks noChangeAspect="1" noChangeArrowheads="1"/>
          </p:cNvPicPr>
          <p:nvPr/>
        </p:nvPicPr>
        <p:blipFill>
          <a:blip r:embed="rId2"/>
          <a:srcRect/>
          <a:stretch>
            <a:fillRect/>
          </a:stretch>
        </p:blipFill>
        <p:spPr bwMode="auto">
          <a:xfrm>
            <a:off x="285720" y="3071810"/>
            <a:ext cx="8643998" cy="35719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11486"/>
          </a:xfrm>
        </p:spPr>
        <p:txBody>
          <a:bodyPr/>
          <a:lstStyle/>
          <a:p>
            <a:endParaRPr lang="en-IN" dirty="0"/>
          </a:p>
        </p:txBody>
      </p:sp>
      <p:sp>
        <p:nvSpPr>
          <p:cNvPr id="3" name="Content Placeholder 2"/>
          <p:cNvSpPr>
            <a:spLocks noGrp="1"/>
          </p:cNvSpPr>
          <p:nvPr>
            <p:ph idx="1"/>
          </p:nvPr>
        </p:nvSpPr>
        <p:spPr>
          <a:xfrm>
            <a:off x="457200" y="3357562"/>
            <a:ext cx="8229600" cy="3357586"/>
          </a:xfrm>
        </p:spPr>
        <p:txBody>
          <a:bodyPr>
            <a:normAutofit fontScale="92500" lnSpcReduction="20000"/>
          </a:bodyPr>
          <a:lstStyle/>
          <a:p>
            <a:r>
              <a:rPr lang="en-IN" sz="2000" b="1" dirty="0" err="1" smtClean="0"/>
              <a:t>Skandha</a:t>
            </a:r>
            <a:r>
              <a:rPr lang="en-IN" sz="2000" b="1" dirty="0" smtClean="0"/>
              <a:t> Chakra (shoulder rotation) :- </a:t>
            </a:r>
            <a:r>
              <a:rPr lang="en-IN" sz="2000" dirty="0" smtClean="0"/>
              <a:t>Fingers of right hand to right shoulder, left hand on left knee. Rotate elbow in large circle 10 times each way.</a:t>
            </a:r>
          </a:p>
          <a:p>
            <a:r>
              <a:rPr lang="en-IN" sz="2000" dirty="0" smtClean="0"/>
              <a:t>Left hand left shoulder, right hand right shoulder. Rotate both elbows. Try to touch elbows in front of chest, the ears while movement up. Sides of trunk while coming down. 10 times each way. Inhale on upward stroke, exhale on downward</a:t>
            </a:r>
          </a:p>
          <a:p>
            <a:r>
              <a:rPr lang="en-IN" sz="2000" b="1" dirty="0" smtClean="0"/>
              <a:t>Benefits :- Reduce neck pain, Effects on chest muscles:-</a:t>
            </a:r>
            <a:r>
              <a:rPr lang="en-IN" sz="2000" dirty="0" smtClean="0"/>
              <a:t> By doing </a:t>
            </a:r>
            <a:r>
              <a:rPr lang="en-IN" sz="2000" dirty="0" err="1" smtClean="0"/>
              <a:t>Skanda</a:t>
            </a:r>
            <a:r>
              <a:rPr lang="en-IN" sz="2000" dirty="0" smtClean="0"/>
              <a:t> </a:t>
            </a:r>
            <a:r>
              <a:rPr lang="en-IN" sz="2000" dirty="0" err="1" smtClean="0"/>
              <a:t>Chakrasana</a:t>
            </a:r>
            <a:r>
              <a:rPr lang="en-IN" sz="2000" dirty="0" smtClean="0"/>
              <a:t>, a person can make the muscles around his chest strong and flexible.</a:t>
            </a:r>
          </a:p>
          <a:p>
            <a:r>
              <a:rPr lang="en-IN" sz="2000" b="1" dirty="0" smtClean="0"/>
              <a:t>Increase blood circulation:-</a:t>
            </a:r>
            <a:r>
              <a:rPr lang="en-IN" sz="2000" dirty="0" smtClean="0"/>
              <a:t> By doing the </a:t>
            </a:r>
            <a:r>
              <a:rPr lang="en-IN" sz="2000" dirty="0" err="1" smtClean="0"/>
              <a:t>skandha</a:t>
            </a:r>
            <a:r>
              <a:rPr lang="en-IN" sz="2000" dirty="0" smtClean="0"/>
              <a:t> chakra, there is a stretch on our chest, due to which the circulation of blood around our heart is done properly.</a:t>
            </a:r>
            <a:endParaRPr lang="en-IN" sz="2000" b="1" dirty="0"/>
          </a:p>
        </p:txBody>
      </p:sp>
      <p:pic>
        <p:nvPicPr>
          <p:cNvPr id="3075" name="Picture 3" descr="C:\Users\vishalanmol\Desktop\Skandha+Chakra.jpg"/>
          <p:cNvPicPr>
            <a:picLocks noChangeAspect="1" noChangeArrowheads="1"/>
          </p:cNvPicPr>
          <p:nvPr/>
        </p:nvPicPr>
        <p:blipFill>
          <a:blip r:embed="rId2"/>
          <a:srcRect/>
          <a:stretch>
            <a:fillRect/>
          </a:stretch>
        </p:blipFill>
        <p:spPr bwMode="auto">
          <a:xfrm>
            <a:off x="428596" y="285728"/>
            <a:ext cx="4214842" cy="3000396"/>
          </a:xfrm>
          <a:prstGeom prst="rect">
            <a:avLst/>
          </a:prstGeom>
          <a:solidFill>
            <a:schemeClr val="accent1">
              <a:lumMod val="75000"/>
            </a:schemeClr>
          </a:solidFill>
        </p:spPr>
      </p:pic>
      <p:pic>
        <p:nvPicPr>
          <p:cNvPr id="3076" name="Picture 4" descr="C:\Users\vishalanmol\Desktop\shoulder_rolls_bent_elbows_close_up___yoga.png"/>
          <p:cNvPicPr>
            <a:picLocks noChangeAspect="1" noChangeArrowheads="1"/>
          </p:cNvPicPr>
          <p:nvPr/>
        </p:nvPicPr>
        <p:blipFill>
          <a:blip r:embed="rId3"/>
          <a:srcRect/>
          <a:stretch>
            <a:fillRect/>
          </a:stretch>
        </p:blipFill>
        <p:spPr bwMode="auto">
          <a:xfrm>
            <a:off x="4643438" y="285728"/>
            <a:ext cx="4143404" cy="3000396"/>
          </a:xfrm>
          <a:prstGeom prst="rect">
            <a:avLst/>
          </a:prstGeom>
          <a:solidFill>
            <a:schemeClr val="tx2"/>
          </a:solid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01080" cy="3368676"/>
          </a:xfrm>
        </p:spPr>
        <p:txBody>
          <a:bodyPr/>
          <a:lstStyle/>
          <a:p>
            <a:endParaRPr lang="en-IN" dirty="0"/>
          </a:p>
        </p:txBody>
      </p:sp>
      <p:sp>
        <p:nvSpPr>
          <p:cNvPr id="3" name="Content Placeholder 2"/>
          <p:cNvSpPr>
            <a:spLocks noGrp="1"/>
          </p:cNvSpPr>
          <p:nvPr>
            <p:ph idx="1"/>
          </p:nvPr>
        </p:nvSpPr>
        <p:spPr>
          <a:xfrm>
            <a:off x="214282" y="3000372"/>
            <a:ext cx="8643998" cy="3571900"/>
          </a:xfrm>
        </p:spPr>
        <p:txBody>
          <a:bodyPr>
            <a:normAutofit fontScale="92500" lnSpcReduction="10000"/>
          </a:bodyPr>
          <a:lstStyle/>
          <a:p>
            <a:pPr algn="just"/>
            <a:r>
              <a:rPr lang="en-IN" sz="2000" dirty="0" smtClean="0"/>
              <a:t>Cervical flexion: bending the head forward towards the chest. Cervical extension: bending the head backward with the face towards the sky. Cervical rotation: turning the head to the left or the right. Cervical side-bending: tipping the head to the side or touching an ear to the shoulder of the same side.</a:t>
            </a:r>
          </a:p>
          <a:p>
            <a:pPr algn="just"/>
            <a:r>
              <a:rPr lang="en-IN" sz="2000" dirty="0" smtClean="0"/>
              <a:t>Other </a:t>
            </a:r>
            <a:r>
              <a:rPr lang="en-IN" sz="2000" dirty="0" smtClean="0">
                <a:hlinkClick r:id="rId2"/>
              </a:rPr>
              <a:t>neck movements</a:t>
            </a:r>
            <a:r>
              <a:rPr lang="en-IN" sz="2000" dirty="0" smtClean="0"/>
              <a:t> include:</a:t>
            </a:r>
          </a:p>
          <a:p>
            <a:pPr algn="just"/>
            <a:r>
              <a:rPr lang="en-IN" sz="2000" dirty="0" smtClean="0"/>
              <a:t>rotating the neck from side to side</a:t>
            </a:r>
          </a:p>
          <a:p>
            <a:pPr algn="just"/>
            <a:r>
              <a:rPr lang="en-IN" sz="2000" dirty="0" smtClean="0"/>
              <a:t>bending the neck laterally to bring the ear to the shoulder</a:t>
            </a:r>
          </a:p>
          <a:p>
            <a:pPr algn="just"/>
            <a:r>
              <a:rPr lang="en-IN" sz="2000" dirty="0" smtClean="0"/>
              <a:t>extending the neck to lift the chin upward</a:t>
            </a:r>
          </a:p>
          <a:p>
            <a:pPr algn="just"/>
            <a:r>
              <a:rPr lang="en-IN" sz="2000" dirty="0" smtClean="0"/>
              <a:t>In neck flexion, a normal range of motion is 40 to 80 degrees, which is measured by a device called a goniometry. This shows how far you can move your neck without experiencing pain, discomfort, or resistance.</a:t>
            </a:r>
          </a:p>
          <a:p>
            <a:pPr algn="just"/>
            <a:r>
              <a:rPr lang="en-IN" sz="2000" dirty="0" smtClean="0"/>
              <a:t>Healthy joints, muscles, and bones help to maintain a normal range of motion.</a:t>
            </a:r>
          </a:p>
          <a:p>
            <a:pPr algn="just"/>
            <a:endParaRPr lang="en-IN" sz="2000" dirty="0"/>
          </a:p>
        </p:txBody>
      </p:sp>
      <p:pic>
        <p:nvPicPr>
          <p:cNvPr id="1026" name="Picture 2" descr="C:\Users\vishalanmol\Desktop\neck.png"/>
          <p:cNvPicPr>
            <a:picLocks noChangeAspect="1" noChangeArrowheads="1"/>
          </p:cNvPicPr>
          <p:nvPr/>
        </p:nvPicPr>
        <p:blipFill>
          <a:blip r:embed="rId3"/>
          <a:srcRect/>
          <a:stretch>
            <a:fillRect/>
          </a:stretch>
        </p:blipFill>
        <p:spPr bwMode="auto">
          <a:xfrm>
            <a:off x="214282" y="285728"/>
            <a:ext cx="8643998" cy="2714644"/>
          </a:xfrm>
          <a:prstGeom prst="rect">
            <a:avLst/>
          </a:prstGeom>
          <a:noFill/>
        </p:spPr>
      </p:pic>
      <p:sp>
        <p:nvSpPr>
          <p:cNvPr id="5" name="Rectangle 4"/>
          <p:cNvSpPr/>
          <p:nvPr/>
        </p:nvSpPr>
        <p:spPr>
          <a:xfrm>
            <a:off x="3679255" y="285728"/>
            <a:ext cx="1785489" cy="830997"/>
          </a:xfrm>
          <a:prstGeom prst="rect">
            <a:avLst/>
          </a:prstGeom>
        </p:spPr>
        <p:txBody>
          <a:bodyPr wrap="square">
            <a:spAutoFit/>
          </a:bodyPr>
          <a:lstStyle/>
          <a:p>
            <a:pPr algn="ctr"/>
            <a:r>
              <a:rPr lang="en-IN" sz="2400" b="1" u="sng" dirty="0" smtClean="0"/>
              <a:t>Neck Movements</a:t>
            </a:r>
            <a:endParaRPr lang="en-IN" sz="2400" b="1" u="sng"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68676"/>
          </a:xfrm>
        </p:spPr>
        <p:txBody>
          <a:bodyPr/>
          <a:lstStyle/>
          <a:p>
            <a:endParaRPr lang="en-IN" dirty="0"/>
          </a:p>
        </p:txBody>
      </p:sp>
      <p:sp>
        <p:nvSpPr>
          <p:cNvPr id="3" name="Content Placeholder 2"/>
          <p:cNvSpPr>
            <a:spLocks noGrp="1"/>
          </p:cNvSpPr>
          <p:nvPr>
            <p:ph idx="1"/>
          </p:nvPr>
        </p:nvSpPr>
        <p:spPr>
          <a:xfrm>
            <a:off x="214282" y="3786190"/>
            <a:ext cx="8715436" cy="2786082"/>
          </a:xfrm>
        </p:spPr>
        <p:txBody>
          <a:bodyPr/>
          <a:lstStyle/>
          <a:p>
            <a:endParaRPr lang="en-IN" dirty="0"/>
          </a:p>
        </p:txBody>
      </p:sp>
      <p:pic>
        <p:nvPicPr>
          <p:cNvPr id="2050" name="Picture 2" descr="C:\Users\vishalanmol\Desktop\2.png"/>
          <p:cNvPicPr>
            <a:picLocks noChangeAspect="1" noChangeArrowheads="1"/>
          </p:cNvPicPr>
          <p:nvPr/>
        </p:nvPicPr>
        <p:blipFill>
          <a:blip r:embed="rId2"/>
          <a:srcRect/>
          <a:stretch>
            <a:fillRect/>
          </a:stretch>
        </p:blipFill>
        <p:spPr bwMode="auto">
          <a:xfrm>
            <a:off x="214282" y="285728"/>
            <a:ext cx="8643998" cy="6286544"/>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4408488" y="3208338"/>
          <a:ext cx="325437" cy="439737"/>
        </p:xfrm>
        <a:graphic>
          <a:graphicData uri="http://schemas.openxmlformats.org/presentationml/2006/ole">
            <p:oleObj spid="_x0000_s3074" name="Packager Shell Object" showAsIcon="1" r:id="rId3" imgW="325800" imgH="440280" progId="Package">
              <p:embed/>
            </p:oleObj>
          </a:graphicData>
        </a:graphic>
      </p:graphicFrame>
      <p:graphicFrame>
        <p:nvGraphicFramePr>
          <p:cNvPr id="3075" name="Object 3"/>
          <p:cNvGraphicFramePr>
            <a:graphicFrameLocks noChangeAspect="1"/>
          </p:cNvGraphicFramePr>
          <p:nvPr/>
        </p:nvGraphicFramePr>
        <p:xfrm>
          <a:off x="4408488" y="3208338"/>
          <a:ext cx="325437" cy="439737"/>
        </p:xfrm>
        <a:graphic>
          <a:graphicData uri="http://schemas.openxmlformats.org/presentationml/2006/ole">
            <p:oleObj spid="_x0000_s3075" name="Packager Shell Object" showAsIcon="1" r:id="rId4" imgW="325800" imgH="440280" progId="Package">
              <p:embed/>
            </p:oleObj>
          </a:graphicData>
        </a:graphic>
      </p:graphicFrame>
      <p:pic>
        <p:nvPicPr>
          <p:cNvPr id="3076" name="Picture 4" descr="C:\Users\vishalanmol\Desktop\The-Origins-of-Surya-Namaskar.png"/>
          <p:cNvPicPr>
            <a:picLocks noGrp="1" noChangeAspect="1" noChangeArrowheads="1"/>
          </p:cNvPicPr>
          <p:nvPr>
            <p:ph idx="1"/>
          </p:nvPr>
        </p:nvPicPr>
        <p:blipFill>
          <a:blip r:embed="rId5"/>
          <a:srcRect/>
          <a:stretch>
            <a:fillRect/>
          </a:stretch>
        </p:blipFill>
        <p:spPr bwMode="auto">
          <a:xfrm>
            <a:off x="0" y="0"/>
            <a:ext cx="9143999" cy="68580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0"/>
            <a:ext cx="8715436" cy="3929066"/>
          </a:xfrm>
          <a:solidFill>
            <a:srgbClr val="92D050"/>
          </a:solidFill>
        </p:spPr>
        <p:txBody>
          <a:bodyPr/>
          <a:lstStyle/>
          <a:p>
            <a:endParaRPr lang="en-IN" dirty="0"/>
          </a:p>
        </p:txBody>
      </p:sp>
      <p:sp>
        <p:nvSpPr>
          <p:cNvPr id="3" name="Content Placeholder 2"/>
          <p:cNvSpPr>
            <a:spLocks noGrp="1"/>
          </p:cNvSpPr>
          <p:nvPr>
            <p:ph idx="1"/>
          </p:nvPr>
        </p:nvSpPr>
        <p:spPr>
          <a:xfrm>
            <a:off x="214282" y="3929066"/>
            <a:ext cx="8715436" cy="2786082"/>
          </a:xfrm>
        </p:spPr>
        <p:txBody>
          <a:bodyPr>
            <a:normAutofit/>
          </a:bodyPr>
          <a:lstStyle/>
          <a:p>
            <a:pPr algn="just" fontAlgn="base"/>
            <a:r>
              <a:rPr lang="en-IN" sz="1800" dirty="0" smtClean="0">
                <a:latin typeface="Arial" pitchFamily="34" charset="0"/>
                <a:cs typeface="Arial" pitchFamily="34" charset="0"/>
              </a:rPr>
              <a:t>Start by standing straight at the front of your mat, bringing your feet together, and keeping arms loose alongside. </a:t>
            </a:r>
          </a:p>
          <a:p>
            <a:pPr algn="just" fontAlgn="base"/>
            <a:r>
              <a:rPr lang="en-IN" sz="1800" dirty="0" smtClean="0">
                <a:latin typeface="Arial" pitchFamily="34" charset="0"/>
                <a:cs typeface="Arial" pitchFamily="34" charset="0"/>
              </a:rPr>
              <a:t>Now, close your eyes and bring your palms to meet in the </a:t>
            </a:r>
            <a:r>
              <a:rPr lang="en-IN" sz="1800" dirty="0" err="1" smtClean="0">
                <a:latin typeface="Arial" pitchFamily="34" charset="0"/>
                <a:cs typeface="Arial" pitchFamily="34" charset="0"/>
              </a:rPr>
              <a:t>center</a:t>
            </a:r>
            <a:r>
              <a:rPr lang="en-IN" sz="1800" dirty="0" smtClean="0">
                <a:latin typeface="Arial" pitchFamily="34" charset="0"/>
                <a:cs typeface="Arial" pitchFamily="34" charset="0"/>
              </a:rPr>
              <a:t> of your chest. Relax the whole body.</a:t>
            </a:r>
          </a:p>
          <a:p>
            <a:pPr algn="just" fontAlgn="base"/>
            <a:r>
              <a:rPr lang="en-IN" sz="1800" b="1" u="sng" dirty="0" smtClean="0">
                <a:latin typeface="Arial" pitchFamily="34" charset="0"/>
                <a:cs typeface="Arial" pitchFamily="34" charset="0"/>
              </a:rPr>
              <a:t>Benefits: </a:t>
            </a:r>
          </a:p>
          <a:p>
            <a:pPr algn="just" fontAlgn="base"/>
            <a:r>
              <a:rPr lang="en-IN" sz="1800" dirty="0" smtClean="0">
                <a:latin typeface="Arial" pitchFamily="34" charset="0"/>
                <a:cs typeface="Arial" pitchFamily="34" charset="0"/>
              </a:rPr>
              <a:t>This pose relaxes the nervous system and helps in gaining the balance of the body.</a:t>
            </a:r>
          </a:p>
          <a:p>
            <a:pPr algn="just" fontAlgn="base"/>
            <a:r>
              <a:rPr lang="en-IN" sz="1800" dirty="0" smtClean="0">
                <a:latin typeface="Arial" pitchFamily="34" charset="0"/>
                <a:cs typeface="Arial" pitchFamily="34" charset="0"/>
              </a:rPr>
              <a:t>It also helps relieve stress and anxiety.  </a:t>
            </a:r>
          </a:p>
          <a:p>
            <a:endParaRPr lang="en-IN" dirty="0"/>
          </a:p>
        </p:txBody>
      </p:sp>
      <p:pic>
        <p:nvPicPr>
          <p:cNvPr id="28674" name="Picture 2" descr="C:\Users\vishalanmol\Desktop\12-Steps-of-SURYA-NAMASKA  -1.jpg"/>
          <p:cNvPicPr>
            <a:picLocks noChangeAspect="1" noChangeArrowheads="1"/>
          </p:cNvPicPr>
          <p:nvPr/>
        </p:nvPicPr>
        <p:blipFill>
          <a:blip r:embed="rId2"/>
          <a:srcRect/>
          <a:stretch>
            <a:fillRect/>
          </a:stretch>
        </p:blipFill>
        <p:spPr bwMode="auto">
          <a:xfrm>
            <a:off x="1428728" y="0"/>
            <a:ext cx="6072230" cy="3929066"/>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643314"/>
          </a:xfrm>
          <a:solidFill>
            <a:srgbClr val="92D050"/>
          </a:solidFill>
        </p:spPr>
        <p:txBody>
          <a:bodyPr/>
          <a:lstStyle/>
          <a:p>
            <a:endParaRPr lang="en-IN" dirty="0"/>
          </a:p>
        </p:txBody>
      </p:sp>
      <p:sp>
        <p:nvSpPr>
          <p:cNvPr id="3" name="Content Placeholder 2"/>
          <p:cNvSpPr>
            <a:spLocks noGrp="1"/>
          </p:cNvSpPr>
          <p:nvPr>
            <p:ph idx="1"/>
          </p:nvPr>
        </p:nvSpPr>
        <p:spPr>
          <a:xfrm>
            <a:off x="0" y="3643314"/>
            <a:ext cx="9144000" cy="3214686"/>
          </a:xfrm>
        </p:spPr>
        <p:txBody>
          <a:bodyPr>
            <a:normAutofit/>
          </a:bodyPr>
          <a:lstStyle/>
          <a:p>
            <a:pPr fontAlgn="base"/>
            <a:r>
              <a:rPr lang="en-IN" sz="2000" b="1" u="sng" dirty="0" err="1" smtClean="0"/>
              <a:t>Aum</a:t>
            </a:r>
            <a:r>
              <a:rPr lang="en-IN" sz="2000" b="1" u="sng" dirty="0" smtClean="0"/>
              <a:t> </a:t>
            </a:r>
            <a:r>
              <a:rPr lang="en-IN" sz="2000" b="1" u="sng" dirty="0" err="1" smtClean="0"/>
              <a:t>Ravayre</a:t>
            </a:r>
            <a:r>
              <a:rPr lang="en-IN" sz="2000" b="1" u="sng" dirty="0" smtClean="0"/>
              <a:t> </a:t>
            </a:r>
            <a:r>
              <a:rPr lang="en-IN" sz="2000" b="1" u="sng" dirty="0" err="1" smtClean="0"/>
              <a:t>Namah</a:t>
            </a:r>
            <a:endParaRPr lang="en-IN" sz="2000" b="1" u="sng" dirty="0" smtClean="0"/>
          </a:p>
          <a:p>
            <a:pPr fontAlgn="base"/>
            <a:r>
              <a:rPr lang="en-IN" sz="1800" b="1" dirty="0" err="1" smtClean="0"/>
              <a:t>Hasta</a:t>
            </a:r>
            <a:r>
              <a:rPr lang="en-IN" sz="1800" b="1" dirty="0" smtClean="0"/>
              <a:t> </a:t>
            </a:r>
            <a:r>
              <a:rPr lang="en-IN" sz="1800" b="1" dirty="0" err="1" smtClean="0"/>
              <a:t>Uttanasana</a:t>
            </a:r>
            <a:r>
              <a:rPr lang="en-IN" sz="1800" b="1" dirty="0" smtClean="0"/>
              <a:t> </a:t>
            </a:r>
            <a:r>
              <a:rPr lang="en-IN" sz="1800" dirty="0" smtClean="0"/>
              <a:t>is started by exhaling </a:t>
            </a:r>
            <a:r>
              <a:rPr lang="en-IN" sz="1800" dirty="0" smtClean="0"/>
              <a:t>deeply</a:t>
            </a:r>
            <a:endParaRPr lang="en-IN" sz="1800" dirty="0" smtClean="0"/>
          </a:p>
          <a:p>
            <a:pPr fontAlgn="base"/>
            <a:r>
              <a:rPr lang="en-IN" sz="1800" dirty="0" smtClean="0"/>
              <a:t>Inhale deeply thereafter stretching your arms forward and bringing them up over your head.</a:t>
            </a:r>
          </a:p>
          <a:p>
            <a:pPr fontAlgn="base"/>
            <a:r>
              <a:rPr lang="en-IN" sz="1800" dirty="0" smtClean="0"/>
              <a:t>Look up and stretch the body slightly backward by pushing your pelvis forward.</a:t>
            </a:r>
          </a:p>
          <a:p>
            <a:pPr fontAlgn="base"/>
            <a:r>
              <a:rPr lang="en-IN" sz="1800" dirty="0" smtClean="0"/>
              <a:t>Breathe out. (Focus on breathing-in when you arch backward, and as you bend forward breathe-out.) </a:t>
            </a:r>
          </a:p>
          <a:p>
            <a:pPr fontAlgn="base"/>
            <a:r>
              <a:rPr lang="en-IN" sz="2000" b="1" u="sng" dirty="0" smtClean="0"/>
              <a:t>Benefits: </a:t>
            </a:r>
          </a:p>
          <a:p>
            <a:pPr fontAlgn="base"/>
            <a:r>
              <a:rPr lang="en-IN" sz="1800" dirty="0" smtClean="0"/>
              <a:t>Stretches and tones the muscles of the abdomen.</a:t>
            </a:r>
          </a:p>
          <a:p>
            <a:pPr fontAlgn="base"/>
            <a:r>
              <a:rPr lang="en-IN" sz="1800" dirty="0" smtClean="0"/>
              <a:t>Expands the whole body from heel to the tip of the fingers.</a:t>
            </a:r>
          </a:p>
          <a:p>
            <a:endParaRPr lang="en-IN" sz="1800" dirty="0"/>
          </a:p>
        </p:txBody>
      </p:sp>
      <p:pic>
        <p:nvPicPr>
          <p:cNvPr id="29698" name="Picture 2" descr="C:\Users\vishalanmol\Desktop\tumblr_2b8e6f69f18ab20fff8e6ec7b434cc2b_caca5f73_1280.jpg"/>
          <p:cNvPicPr>
            <a:picLocks noChangeAspect="1" noChangeArrowheads="1"/>
          </p:cNvPicPr>
          <p:nvPr/>
        </p:nvPicPr>
        <p:blipFill>
          <a:blip r:embed="rId2"/>
          <a:srcRect/>
          <a:stretch>
            <a:fillRect/>
          </a:stretch>
        </p:blipFill>
        <p:spPr bwMode="auto">
          <a:xfrm>
            <a:off x="1571604" y="0"/>
            <a:ext cx="5429288" cy="3648076"/>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57628"/>
          </a:xfrm>
        </p:spPr>
        <p:txBody>
          <a:bodyPr/>
          <a:lstStyle/>
          <a:p>
            <a:endParaRPr lang="en-IN" dirty="0"/>
          </a:p>
        </p:txBody>
      </p:sp>
      <p:sp>
        <p:nvSpPr>
          <p:cNvPr id="3" name="Content Placeholder 2"/>
          <p:cNvSpPr>
            <a:spLocks noGrp="1"/>
          </p:cNvSpPr>
          <p:nvPr>
            <p:ph idx="1"/>
          </p:nvPr>
        </p:nvSpPr>
        <p:spPr>
          <a:xfrm>
            <a:off x="0" y="3857628"/>
            <a:ext cx="9144000" cy="3000372"/>
          </a:xfrm>
        </p:spPr>
        <p:txBody>
          <a:bodyPr>
            <a:normAutofit fontScale="62500" lnSpcReduction="20000"/>
          </a:bodyPr>
          <a:lstStyle/>
          <a:p>
            <a:pPr algn="just"/>
            <a:r>
              <a:rPr lang="en-IN" sz="2900" b="1" u="sng" dirty="0" err="1" smtClean="0"/>
              <a:t>Aum</a:t>
            </a:r>
            <a:r>
              <a:rPr lang="en-IN" sz="2900" b="1" u="sng" dirty="0" smtClean="0"/>
              <a:t> </a:t>
            </a:r>
            <a:r>
              <a:rPr lang="en-IN" sz="2900" b="1" u="sng" dirty="0" err="1" smtClean="0"/>
              <a:t>Suryaya</a:t>
            </a:r>
            <a:r>
              <a:rPr lang="en-IN" sz="2900" b="1" u="sng" dirty="0" smtClean="0"/>
              <a:t> </a:t>
            </a:r>
            <a:r>
              <a:rPr lang="en-IN" sz="2900" b="1" u="sng" dirty="0" err="1" smtClean="0"/>
              <a:t>Namah</a:t>
            </a:r>
            <a:endParaRPr lang="en-IN" sz="2900" b="1" u="sng" dirty="0" smtClean="0"/>
          </a:p>
          <a:p>
            <a:pPr algn="just" fontAlgn="base"/>
            <a:r>
              <a:rPr lang="en-IN" dirty="0" smtClean="0"/>
              <a:t>Exhale and start to fold forward and down to the knees; as you come forward, keep the spine long.</a:t>
            </a:r>
          </a:p>
          <a:p>
            <a:pPr algn="just" fontAlgn="base"/>
            <a:r>
              <a:rPr lang="en-IN" dirty="0" smtClean="0"/>
              <a:t>Hands down on the floor, have just your fingertips touching the floor.</a:t>
            </a:r>
          </a:p>
          <a:p>
            <a:pPr algn="just" fontAlgn="base"/>
            <a:r>
              <a:rPr lang="en-IN" dirty="0" smtClean="0"/>
              <a:t>Bend the knees just enough so your chest can rest against the thighs, and your head touching your knee. Hold this position for a few seconds.</a:t>
            </a:r>
          </a:p>
          <a:p>
            <a:pPr algn="just" fontAlgn="base"/>
            <a:r>
              <a:rPr lang="en-IN" b="1" u="sng" dirty="0" smtClean="0"/>
              <a:t>Benefits: </a:t>
            </a:r>
          </a:p>
          <a:p>
            <a:pPr algn="just" fontAlgn="base"/>
            <a:r>
              <a:rPr lang="en-IN" dirty="0" smtClean="0"/>
              <a:t>It stretches the spine and makes it flexible. </a:t>
            </a:r>
          </a:p>
          <a:p>
            <a:pPr algn="just" fontAlgn="base"/>
            <a:r>
              <a:rPr lang="en-IN" dirty="0" smtClean="0"/>
              <a:t>It also stretches the hamstrings and opens the legs, shoulders, and arms muscles</a:t>
            </a:r>
          </a:p>
          <a:p>
            <a:endParaRPr lang="en-IN" dirty="0"/>
          </a:p>
        </p:txBody>
      </p:sp>
      <p:pic>
        <p:nvPicPr>
          <p:cNvPr id="30722" name="Picture 2" descr="C:\Users\vishalanmol\Desktop\Step-3-Pada-Hastasana-Or-Hand-To-Foot-Pose.jpg"/>
          <p:cNvPicPr>
            <a:picLocks noChangeAspect="1" noChangeArrowheads="1"/>
          </p:cNvPicPr>
          <p:nvPr/>
        </p:nvPicPr>
        <p:blipFill>
          <a:blip r:embed="rId2"/>
          <a:srcRect/>
          <a:stretch>
            <a:fillRect/>
          </a:stretch>
        </p:blipFill>
        <p:spPr bwMode="auto">
          <a:xfrm>
            <a:off x="857224" y="0"/>
            <a:ext cx="7429552" cy="3571876"/>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571876"/>
          </a:xfrm>
        </p:spPr>
        <p:txBody>
          <a:bodyPr/>
          <a:lstStyle/>
          <a:p>
            <a:endParaRPr lang="en-IN" dirty="0"/>
          </a:p>
        </p:txBody>
      </p:sp>
      <p:sp>
        <p:nvSpPr>
          <p:cNvPr id="3" name="Content Placeholder 2"/>
          <p:cNvSpPr>
            <a:spLocks noGrp="1"/>
          </p:cNvSpPr>
          <p:nvPr>
            <p:ph idx="1"/>
          </p:nvPr>
        </p:nvSpPr>
        <p:spPr>
          <a:xfrm>
            <a:off x="0" y="3571876"/>
            <a:ext cx="9144000" cy="3286124"/>
          </a:xfrm>
        </p:spPr>
        <p:txBody>
          <a:bodyPr>
            <a:normAutofit fontScale="92500" lnSpcReduction="20000"/>
          </a:bodyPr>
          <a:lstStyle/>
          <a:p>
            <a:r>
              <a:rPr lang="en-IN" sz="2400" b="1" dirty="0" smtClean="0"/>
              <a:t>OM </a:t>
            </a:r>
            <a:r>
              <a:rPr lang="en-IN" sz="2400" b="1" dirty="0" err="1" smtClean="0"/>
              <a:t>Bhanave</a:t>
            </a:r>
            <a:r>
              <a:rPr lang="en-IN" sz="2400" b="1" dirty="0" smtClean="0"/>
              <a:t> </a:t>
            </a:r>
            <a:r>
              <a:rPr lang="en-IN" sz="2400" b="1" dirty="0" err="1" smtClean="0"/>
              <a:t>Namah</a:t>
            </a:r>
            <a:r>
              <a:rPr lang="en-IN" sz="2400" b="1" dirty="0" smtClean="0"/>
              <a:t> - I bow to the </a:t>
            </a:r>
            <a:r>
              <a:rPr lang="en-IN" sz="2400" b="1" dirty="0" smtClean="0"/>
              <a:t>brilliant one</a:t>
            </a:r>
            <a:endParaRPr lang="en-IN" sz="2400" b="1" u="sng" dirty="0" smtClean="0"/>
          </a:p>
          <a:p>
            <a:r>
              <a:rPr lang="en-IN" sz="2400" b="1" u="sng" dirty="0" err="1" smtClean="0"/>
              <a:t>Ashwa</a:t>
            </a:r>
            <a:r>
              <a:rPr lang="en-IN" sz="2400" b="1" u="sng" dirty="0" smtClean="0"/>
              <a:t> </a:t>
            </a:r>
            <a:r>
              <a:rPr lang="en-IN" sz="2400" b="1" u="sng" dirty="0" err="1" smtClean="0"/>
              <a:t>Sanchalanasana</a:t>
            </a:r>
            <a:endParaRPr lang="en-IN" sz="2400" b="1" u="sng" dirty="0" smtClean="0"/>
          </a:p>
          <a:p>
            <a:pPr algn="just" fontAlgn="base"/>
            <a:r>
              <a:rPr lang="en-IN" sz="2200" dirty="0" smtClean="0"/>
              <a:t>Next, step your right leg back, putting just the knee down and comfortably tucking the toes under.</a:t>
            </a:r>
          </a:p>
          <a:p>
            <a:pPr algn="just" fontAlgn="base"/>
            <a:r>
              <a:rPr lang="en-IN" sz="2200" dirty="0" smtClean="0"/>
              <a:t> At the same time bend the left knee leaving the foot flat on the floor.</a:t>
            </a:r>
          </a:p>
          <a:p>
            <a:pPr algn="just" fontAlgn="base"/>
            <a:r>
              <a:rPr lang="en-IN" sz="2200" dirty="0" smtClean="0"/>
              <a:t>Press the fingertips or palms down to the floor, roll the shoulders back, and slowly lookup. </a:t>
            </a:r>
          </a:p>
          <a:p>
            <a:pPr algn="just" fontAlgn="base"/>
            <a:r>
              <a:rPr lang="en-IN" sz="2200" b="1" u="sng" dirty="0" smtClean="0"/>
              <a:t>Benefits: </a:t>
            </a:r>
          </a:p>
          <a:p>
            <a:pPr algn="just" fontAlgn="base"/>
            <a:r>
              <a:rPr lang="en-IN" sz="2200" dirty="0" smtClean="0"/>
              <a:t>Strengthens the leg muscles and spine.</a:t>
            </a:r>
          </a:p>
          <a:p>
            <a:pPr algn="just" fontAlgn="base"/>
            <a:r>
              <a:rPr lang="en-IN" sz="2200" dirty="0" smtClean="0"/>
              <a:t>Relieves in indigestion and constipation.</a:t>
            </a:r>
          </a:p>
          <a:p>
            <a:endParaRPr lang="en-IN" sz="2400" b="1" u="sng" dirty="0" smtClean="0"/>
          </a:p>
          <a:p>
            <a:endParaRPr lang="en-IN" dirty="0"/>
          </a:p>
        </p:txBody>
      </p:sp>
      <p:pic>
        <p:nvPicPr>
          <p:cNvPr id="31747" name="Picture 3" descr="C:\Users\vishalanmol\Desktop\surya.png"/>
          <p:cNvPicPr>
            <a:picLocks noChangeAspect="1" noChangeArrowheads="1"/>
          </p:cNvPicPr>
          <p:nvPr/>
        </p:nvPicPr>
        <p:blipFill>
          <a:blip r:embed="rId2"/>
          <a:srcRect/>
          <a:stretch>
            <a:fillRect/>
          </a:stretch>
        </p:blipFill>
        <p:spPr bwMode="auto">
          <a:xfrm>
            <a:off x="1714480" y="357166"/>
            <a:ext cx="4929222" cy="3114647"/>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500438"/>
          </a:xfrm>
        </p:spPr>
        <p:txBody>
          <a:bodyPr/>
          <a:lstStyle/>
          <a:p>
            <a:endParaRPr lang="en-IN" dirty="0"/>
          </a:p>
        </p:txBody>
      </p:sp>
      <p:sp>
        <p:nvSpPr>
          <p:cNvPr id="3" name="Content Placeholder 2"/>
          <p:cNvSpPr>
            <a:spLocks noGrp="1"/>
          </p:cNvSpPr>
          <p:nvPr>
            <p:ph idx="1"/>
          </p:nvPr>
        </p:nvSpPr>
        <p:spPr>
          <a:xfrm>
            <a:off x="0" y="3500438"/>
            <a:ext cx="9144000" cy="3357562"/>
          </a:xfrm>
        </p:spPr>
        <p:txBody>
          <a:bodyPr>
            <a:normAutofit/>
          </a:bodyPr>
          <a:lstStyle/>
          <a:p>
            <a:r>
              <a:rPr lang="en-IN" sz="2000" b="1" u="sng" dirty="0" smtClean="0"/>
              <a:t>OM </a:t>
            </a:r>
            <a:r>
              <a:rPr lang="en-IN" sz="2000" b="1" u="sng" dirty="0" err="1" smtClean="0"/>
              <a:t>Khagaya</a:t>
            </a:r>
            <a:r>
              <a:rPr lang="en-IN" sz="2000" b="1" u="sng" dirty="0" smtClean="0"/>
              <a:t> </a:t>
            </a:r>
            <a:r>
              <a:rPr lang="en-IN" sz="2000" b="1" u="sng" dirty="0" err="1" smtClean="0"/>
              <a:t>Namah</a:t>
            </a:r>
            <a:r>
              <a:rPr lang="en-IN" sz="2000" b="1" u="sng" dirty="0" smtClean="0"/>
              <a:t> - I bow to the moving one in the sky</a:t>
            </a:r>
          </a:p>
          <a:p>
            <a:r>
              <a:rPr lang="en-IN" sz="2000" b="1" u="sng" dirty="0" smtClean="0"/>
              <a:t>Pose 5: Mountain pose – </a:t>
            </a:r>
            <a:r>
              <a:rPr lang="en-IN" sz="2000" b="1" u="sng" dirty="0" err="1" smtClean="0"/>
              <a:t>Parvatasana</a:t>
            </a:r>
            <a:r>
              <a:rPr lang="en-IN" sz="2000" b="1" u="sng" dirty="0" smtClean="0"/>
              <a:t> </a:t>
            </a:r>
          </a:p>
          <a:p>
            <a:pPr algn="just" fontAlgn="base"/>
            <a:r>
              <a:rPr lang="en-IN" sz="2000" dirty="0" smtClean="0"/>
              <a:t>Slowly exhale, having control bring your palms onto the floor and stepping the left foot back beside the right, lift your hips up into the air. </a:t>
            </a:r>
          </a:p>
          <a:p>
            <a:pPr algn="just" fontAlgn="base"/>
            <a:r>
              <a:rPr lang="en-IN" sz="2000" dirty="0" smtClean="0"/>
              <a:t>Lengthening through your spine, bring the shoulders towards the ankles. Take a few breaths.</a:t>
            </a:r>
          </a:p>
          <a:p>
            <a:pPr algn="just" fontAlgn="base"/>
            <a:r>
              <a:rPr lang="en-IN" sz="2000" b="1" u="sng" dirty="0" smtClean="0"/>
              <a:t>Benefits: </a:t>
            </a:r>
          </a:p>
          <a:p>
            <a:pPr algn="just" fontAlgn="base"/>
            <a:r>
              <a:rPr lang="en-IN" sz="2000" dirty="0" smtClean="0"/>
              <a:t>It improves posture and calms the mind</a:t>
            </a:r>
            <a:r>
              <a:rPr lang="en-IN" sz="2000" dirty="0" smtClean="0"/>
              <a:t>.</a:t>
            </a:r>
          </a:p>
          <a:p>
            <a:pPr algn="just" fontAlgn="base"/>
            <a:endParaRPr lang="en-IN" sz="2000" dirty="0" smtClean="0"/>
          </a:p>
          <a:p>
            <a:endParaRPr lang="en-IN" dirty="0"/>
          </a:p>
        </p:txBody>
      </p:sp>
      <p:pic>
        <p:nvPicPr>
          <p:cNvPr id="32770" name="Picture 2" descr="C:\Users\vishalanmol\Desktop\300px-06.png"/>
          <p:cNvPicPr>
            <a:picLocks noChangeAspect="1" noChangeArrowheads="1"/>
          </p:cNvPicPr>
          <p:nvPr/>
        </p:nvPicPr>
        <p:blipFill>
          <a:blip r:embed="rId2"/>
          <a:srcRect/>
          <a:stretch>
            <a:fillRect/>
          </a:stretch>
        </p:blipFill>
        <p:spPr bwMode="auto">
          <a:xfrm>
            <a:off x="1500166" y="0"/>
            <a:ext cx="6500858" cy="3357562"/>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440246"/>
          </a:xfrm>
        </p:spPr>
        <p:txBody>
          <a:bodyPr>
            <a:noAutofit/>
          </a:bodyPr>
          <a:lstStyle/>
          <a:p>
            <a:pPr algn="l"/>
            <a:r>
              <a:rPr lang="en-IN" sz="2800" b="1" dirty="0" err="1" smtClean="0"/>
              <a:t>Parvatasana</a:t>
            </a:r>
            <a:r>
              <a:rPr lang="en-IN" sz="2800" b="1" dirty="0" smtClean="0"/>
              <a:t> contraindications</a:t>
            </a:r>
            <a:r>
              <a:rPr lang="en-IN" sz="2800" dirty="0" smtClean="0"/>
              <a:t/>
            </a:r>
            <a:br>
              <a:rPr lang="en-IN" sz="2800" dirty="0" smtClean="0"/>
            </a:br>
            <a:r>
              <a:rPr lang="en-IN" sz="2800" dirty="0" smtClean="0"/>
              <a:t> ● </a:t>
            </a:r>
            <a:r>
              <a:rPr lang="en-IN" sz="2800" dirty="0" smtClean="0"/>
              <a:t>Spinal </a:t>
            </a:r>
            <a:r>
              <a:rPr lang="en-IN" sz="2800" dirty="0" smtClean="0"/>
              <a:t>injury.</a:t>
            </a:r>
            <a:br>
              <a:rPr lang="en-IN" sz="2800" dirty="0" smtClean="0"/>
            </a:br>
            <a:r>
              <a:rPr lang="en-IN" sz="2800" dirty="0" smtClean="0"/>
              <a:t> ● </a:t>
            </a:r>
            <a:r>
              <a:rPr lang="en-IN" sz="2800" dirty="0" smtClean="0"/>
              <a:t>Frozen </a:t>
            </a:r>
            <a:r>
              <a:rPr lang="en-IN" sz="2800" dirty="0" smtClean="0"/>
              <a:t>shoulder.</a:t>
            </a:r>
            <a:br>
              <a:rPr lang="en-IN" sz="2800" dirty="0" smtClean="0"/>
            </a:br>
            <a:r>
              <a:rPr lang="en-IN" sz="2800" dirty="0" smtClean="0"/>
              <a:t> ● </a:t>
            </a:r>
            <a:r>
              <a:rPr lang="en-IN" sz="2800" dirty="0" smtClean="0"/>
              <a:t>Backache</a:t>
            </a:r>
            <a:r>
              <a:rPr lang="en-IN" sz="2800" dirty="0" smtClean="0"/>
              <a:t>.</a:t>
            </a:r>
            <a:br>
              <a:rPr lang="en-IN" sz="2800" dirty="0" smtClean="0"/>
            </a:br>
            <a:r>
              <a:rPr lang="en-IN" sz="2800" dirty="0" smtClean="0"/>
              <a:t> ● </a:t>
            </a:r>
            <a:r>
              <a:rPr lang="en-IN" sz="2800" dirty="0" smtClean="0"/>
              <a:t>Arthritis</a:t>
            </a:r>
            <a:r>
              <a:rPr lang="en-IN" sz="2800" dirty="0" smtClean="0"/>
              <a:t>.</a:t>
            </a:r>
            <a:br>
              <a:rPr lang="en-IN" sz="2800" dirty="0" smtClean="0"/>
            </a:br>
            <a:r>
              <a:rPr lang="en-IN" sz="2800" dirty="0" smtClean="0"/>
              <a:t> ● </a:t>
            </a:r>
            <a:r>
              <a:rPr lang="en-IN" sz="2800" dirty="0" smtClean="0"/>
              <a:t>Hypertension</a:t>
            </a:r>
            <a:r>
              <a:rPr lang="en-IN" sz="2800" dirty="0" smtClean="0"/>
              <a:t>.</a:t>
            </a:r>
            <a:br>
              <a:rPr lang="en-IN" sz="2800" dirty="0" smtClean="0"/>
            </a:br>
            <a:r>
              <a:rPr lang="en-IN" sz="2800" dirty="0" smtClean="0"/>
              <a:t> ● </a:t>
            </a:r>
            <a:r>
              <a:rPr lang="en-IN" sz="2800" dirty="0" smtClean="0"/>
              <a:t>Cardiac </a:t>
            </a:r>
            <a:r>
              <a:rPr lang="en-IN" sz="2800" dirty="0" smtClean="0"/>
              <a:t>problems.</a:t>
            </a:r>
            <a:br>
              <a:rPr lang="en-IN" sz="2800" dirty="0" smtClean="0"/>
            </a:br>
            <a:r>
              <a:rPr lang="en-IN" sz="2800" dirty="0" smtClean="0"/>
              <a:t> ● </a:t>
            </a:r>
            <a:r>
              <a:rPr lang="en-IN" sz="2800" dirty="0" smtClean="0"/>
              <a:t>Carpal </a:t>
            </a:r>
            <a:r>
              <a:rPr lang="en-IN" sz="2800" dirty="0" smtClean="0"/>
              <a:t>tunnel syndrome.</a:t>
            </a:r>
            <a:br>
              <a:rPr lang="en-IN" sz="2800" dirty="0" smtClean="0"/>
            </a:br>
            <a:r>
              <a:rPr lang="en-IN" sz="2800" dirty="0" smtClean="0"/>
              <a:t> ● </a:t>
            </a:r>
            <a:r>
              <a:rPr lang="en-IN" sz="2800" dirty="0" smtClean="0"/>
              <a:t>It </a:t>
            </a:r>
            <a:r>
              <a:rPr lang="en-IN" sz="2800" dirty="0" smtClean="0"/>
              <a:t>should avoid in case of injury in wrist, elbows, hips, neck </a:t>
            </a:r>
            <a:r>
              <a:rPr lang="en-IN" sz="2800" dirty="0" smtClean="0"/>
              <a:t>         </a:t>
            </a:r>
            <a:br>
              <a:rPr lang="en-IN" sz="2800" dirty="0" smtClean="0"/>
            </a:br>
            <a:r>
              <a:rPr lang="en-IN" sz="2800" dirty="0" smtClean="0"/>
              <a:t>and </a:t>
            </a:r>
            <a:r>
              <a:rPr lang="en-IN" sz="2800" dirty="0" smtClean="0"/>
              <a:t>shoulder.</a:t>
            </a:r>
            <a:endParaRPr lang="en-IN" sz="2800" dirty="0"/>
          </a:p>
        </p:txBody>
      </p:sp>
      <p:sp>
        <p:nvSpPr>
          <p:cNvPr id="3" name="Content Placeholder 2"/>
          <p:cNvSpPr>
            <a:spLocks noGrp="1"/>
          </p:cNvSpPr>
          <p:nvPr>
            <p:ph idx="1"/>
          </p:nvPr>
        </p:nvSpPr>
        <p:spPr>
          <a:xfrm>
            <a:off x="457200" y="4786322"/>
            <a:ext cx="8229600" cy="1339841"/>
          </a:xfrm>
        </p:spPr>
        <p:txBody>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429784" cy="6858000"/>
          </a:xfrm>
          <a:solidFill>
            <a:srgbClr val="00B050"/>
          </a:solidFill>
        </p:spPr>
        <p:txBody>
          <a:bodyPr/>
          <a:lstStyle/>
          <a:p>
            <a:endParaRPr lang="en-IN" dirty="0"/>
          </a:p>
        </p:txBody>
      </p:sp>
      <p:pic>
        <p:nvPicPr>
          <p:cNvPr id="2050" name="Picture 2" descr="C:\Users\vishalanmol\Desktop\511d2bbdb4001aecf00f9d0f624d00f4.jpg"/>
          <p:cNvPicPr>
            <a:picLocks noChangeAspect="1" noChangeArrowheads="1"/>
          </p:cNvPicPr>
          <p:nvPr/>
        </p:nvPicPr>
        <p:blipFill>
          <a:blip r:embed="rId2"/>
          <a:srcRect/>
          <a:stretch>
            <a:fillRect/>
          </a:stretch>
        </p:blipFill>
        <p:spPr bwMode="auto">
          <a:xfrm>
            <a:off x="785786" y="3786190"/>
            <a:ext cx="8143932" cy="2928958"/>
          </a:xfrm>
          <a:prstGeom prst="rect">
            <a:avLst/>
          </a:prstGeom>
          <a:solidFill>
            <a:srgbClr val="92D050"/>
          </a:solidFill>
        </p:spPr>
        <p:style>
          <a:lnRef idx="1">
            <a:schemeClr val="dk1"/>
          </a:lnRef>
          <a:fillRef idx="3">
            <a:schemeClr val="dk1"/>
          </a:fillRef>
          <a:effectRef idx="2">
            <a:schemeClr val="dk1"/>
          </a:effectRef>
          <a:fontRef idx="minor">
            <a:schemeClr val="lt1"/>
          </a:fontRef>
        </p:style>
      </p:pic>
      <p:pic>
        <p:nvPicPr>
          <p:cNvPr id="2051" name="Picture 3" descr="C:\Users\vishalanmol\Desktop\stock-vector-calligraphy-om-mantra-chants-hindu-mantra-gayatri-mantra-1390029092.jpg"/>
          <p:cNvPicPr>
            <a:picLocks noGrp="1" noChangeAspect="1" noChangeArrowheads="1"/>
          </p:cNvPicPr>
          <p:nvPr>
            <p:ph idx="1"/>
          </p:nvPr>
        </p:nvPicPr>
        <p:blipFill>
          <a:blip r:embed="rId3"/>
          <a:srcRect/>
          <a:stretch>
            <a:fillRect/>
          </a:stretch>
        </p:blipFill>
        <p:spPr bwMode="auto">
          <a:xfrm>
            <a:off x="714348" y="214290"/>
            <a:ext cx="8215370" cy="35719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2786058"/>
          </a:xfrm>
        </p:spPr>
        <p:txBody>
          <a:bodyPr/>
          <a:lstStyle/>
          <a:p>
            <a:endParaRPr lang="en-IN" dirty="0"/>
          </a:p>
        </p:txBody>
      </p:sp>
      <p:sp>
        <p:nvSpPr>
          <p:cNvPr id="3" name="Content Placeholder 2"/>
          <p:cNvSpPr>
            <a:spLocks noGrp="1"/>
          </p:cNvSpPr>
          <p:nvPr>
            <p:ph idx="1"/>
          </p:nvPr>
        </p:nvSpPr>
        <p:spPr>
          <a:xfrm>
            <a:off x="0" y="3071810"/>
            <a:ext cx="9144000" cy="3786190"/>
          </a:xfrm>
        </p:spPr>
        <p:txBody>
          <a:bodyPr>
            <a:normAutofit lnSpcReduction="10000"/>
          </a:bodyPr>
          <a:lstStyle/>
          <a:p>
            <a:r>
              <a:rPr lang="en-IN" sz="1800" b="1" u="sng" dirty="0" smtClean="0"/>
              <a:t>OM </a:t>
            </a:r>
            <a:r>
              <a:rPr lang="en-IN" sz="1800" b="1" u="sng" dirty="0" err="1" smtClean="0"/>
              <a:t>Hruh</a:t>
            </a:r>
            <a:r>
              <a:rPr lang="en-IN" sz="1800" b="1" u="sng" dirty="0" smtClean="0"/>
              <a:t> </a:t>
            </a:r>
            <a:r>
              <a:rPr lang="en-IN" sz="1800" b="1" u="sng" dirty="0" err="1" smtClean="0"/>
              <a:t>Pooshne</a:t>
            </a:r>
            <a:r>
              <a:rPr lang="en-IN" sz="1800" b="1" u="sng" dirty="0" smtClean="0"/>
              <a:t> </a:t>
            </a:r>
            <a:r>
              <a:rPr lang="en-IN" sz="1800" b="1" u="sng" dirty="0" err="1" smtClean="0"/>
              <a:t>Namah</a:t>
            </a:r>
            <a:r>
              <a:rPr lang="en-IN" sz="1800" b="1" u="sng" dirty="0" smtClean="0"/>
              <a:t> - I bow to the giver of nutrition</a:t>
            </a:r>
          </a:p>
          <a:p>
            <a:r>
              <a:rPr lang="en-IN" sz="2000" b="1" u="sng" dirty="0" smtClean="0"/>
              <a:t>Pose 6: </a:t>
            </a:r>
            <a:r>
              <a:rPr lang="en-IN" sz="2000" b="1" u="sng" dirty="0" err="1" smtClean="0"/>
              <a:t>Ashtanga</a:t>
            </a:r>
            <a:r>
              <a:rPr lang="en-IN" sz="2000" b="1" u="sng" dirty="0" smtClean="0"/>
              <a:t> </a:t>
            </a:r>
            <a:r>
              <a:rPr lang="en-IN" sz="2000" b="1" u="sng" dirty="0" err="1" smtClean="0"/>
              <a:t>Namaskara</a:t>
            </a:r>
            <a:endParaRPr lang="en-IN" sz="2000" b="1" u="sng" dirty="0" smtClean="0"/>
          </a:p>
          <a:p>
            <a:pPr algn="just" fontAlgn="base"/>
            <a:r>
              <a:rPr lang="en-IN" sz="2000" dirty="0" smtClean="0"/>
              <a:t>As you exhale, lower your knees down and slowly, with a controlled chest, come down while pushing your head forward on the floor. </a:t>
            </a:r>
          </a:p>
          <a:p>
            <a:pPr algn="just" fontAlgn="base"/>
            <a:r>
              <a:rPr lang="en-IN" sz="2000" dirty="0" smtClean="0"/>
              <a:t>Keep your elbows right in against your sides; giving you more strength. </a:t>
            </a:r>
          </a:p>
          <a:p>
            <a:pPr algn="just" fontAlgn="base"/>
            <a:r>
              <a:rPr lang="en-IN" sz="2000" dirty="0" smtClean="0"/>
              <a:t>Now, as you build more strength in this transition, you can lower the chest down and still keep your hip up in the air.</a:t>
            </a:r>
          </a:p>
          <a:p>
            <a:pPr algn="just" fontAlgn="base"/>
            <a:r>
              <a:rPr lang="en-IN" sz="2000" b="1" u="sng" dirty="0" smtClean="0"/>
              <a:t>Benefits: </a:t>
            </a:r>
          </a:p>
          <a:p>
            <a:pPr algn="just" fontAlgn="base"/>
            <a:r>
              <a:rPr lang="en-IN" sz="2000" dirty="0" smtClean="0"/>
              <a:t>It improves the flexibility of the back and spine.</a:t>
            </a:r>
          </a:p>
          <a:p>
            <a:pPr algn="just" fontAlgn="base"/>
            <a:r>
              <a:rPr lang="en-IN" sz="2000" dirty="0" smtClean="0"/>
              <a:t>Strengthens the back muscle and relieves build up tension. </a:t>
            </a:r>
          </a:p>
          <a:p>
            <a:pPr algn="just" fontAlgn="base"/>
            <a:r>
              <a:rPr lang="en-IN" sz="2000" dirty="0" smtClean="0"/>
              <a:t>Your eight body parts are worked in a single pose.  </a:t>
            </a:r>
          </a:p>
          <a:p>
            <a:endParaRPr lang="en-IN" sz="2000" b="1" u="sng" dirty="0" smtClean="0"/>
          </a:p>
          <a:p>
            <a:endParaRPr lang="en-IN" dirty="0"/>
          </a:p>
        </p:txBody>
      </p:sp>
      <p:pic>
        <p:nvPicPr>
          <p:cNvPr id="33794" name="Picture 2" descr="C:\Users\vishalanmol\Desktop\300px-07.png"/>
          <p:cNvPicPr>
            <a:picLocks noChangeAspect="1" noChangeArrowheads="1"/>
          </p:cNvPicPr>
          <p:nvPr/>
        </p:nvPicPr>
        <p:blipFill>
          <a:blip r:embed="rId2"/>
          <a:srcRect/>
          <a:stretch>
            <a:fillRect/>
          </a:stretch>
        </p:blipFill>
        <p:spPr bwMode="auto">
          <a:xfrm>
            <a:off x="500034" y="214290"/>
            <a:ext cx="8215370" cy="285752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643446"/>
            <a:ext cx="8229600" cy="1482717"/>
          </a:xfrm>
        </p:spPr>
        <p:txBody>
          <a:bodyPr/>
          <a:lstStyle/>
          <a:p>
            <a:endParaRPr lang="en-IN" dirty="0"/>
          </a:p>
        </p:txBody>
      </p:sp>
      <p:sp>
        <p:nvSpPr>
          <p:cNvPr id="4" name="Title 3"/>
          <p:cNvSpPr>
            <a:spLocks noGrp="1"/>
          </p:cNvSpPr>
          <p:nvPr>
            <p:ph type="title"/>
          </p:nvPr>
        </p:nvSpPr>
        <p:spPr>
          <a:xfrm>
            <a:off x="0" y="0"/>
            <a:ext cx="9144000" cy="4940288"/>
          </a:xfrm>
        </p:spPr>
        <p:txBody>
          <a:bodyPr>
            <a:normAutofit fontScale="90000"/>
          </a:bodyPr>
          <a:lstStyle/>
          <a:p>
            <a:pPr algn="l"/>
            <a:r>
              <a:rPr lang="en-IN" sz="3600" b="1" dirty="0" smtClean="0"/>
              <a:t>Contraindications, Precautions for doing </a:t>
            </a:r>
            <a:r>
              <a:rPr lang="en-IN" sz="3600" b="1" dirty="0" err="1" smtClean="0"/>
              <a:t>Ashtanga</a:t>
            </a:r>
            <a:r>
              <a:rPr lang="en-IN" sz="3600" b="1" dirty="0" smtClean="0"/>
              <a:t> </a:t>
            </a:r>
            <a:r>
              <a:rPr lang="en-IN" sz="3600" b="1" dirty="0" err="1" smtClean="0"/>
              <a:t>Namaskara</a:t>
            </a:r>
            <a:r>
              <a:rPr lang="en-IN" sz="3600" dirty="0" smtClean="0"/>
              <a:t/>
            </a:r>
            <a:br>
              <a:rPr lang="en-IN" sz="3600" dirty="0" smtClean="0"/>
            </a:br>
            <a:r>
              <a:rPr lang="en-IN" sz="3600" dirty="0" smtClean="0"/>
              <a:t> ● </a:t>
            </a:r>
            <a:r>
              <a:rPr lang="en-IN" sz="3600" dirty="0" smtClean="0"/>
              <a:t>Carpal </a:t>
            </a:r>
            <a:r>
              <a:rPr lang="en-IN" sz="3600" dirty="0" smtClean="0"/>
              <a:t>tunnel syndrome.</a:t>
            </a:r>
            <a:br>
              <a:rPr lang="en-IN" sz="3600" dirty="0" smtClean="0"/>
            </a:br>
            <a:r>
              <a:rPr lang="en-IN" sz="3600" dirty="0" smtClean="0"/>
              <a:t> </a:t>
            </a:r>
            <a:r>
              <a:rPr lang="en-IN" sz="3600" dirty="0" smtClean="0"/>
              <a:t>●Wrist </a:t>
            </a:r>
            <a:r>
              <a:rPr lang="en-IN" sz="3600" dirty="0" smtClean="0"/>
              <a:t>pain and injury.</a:t>
            </a:r>
            <a:br>
              <a:rPr lang="en-IN" sz="3600" dirty="0" smtClean="0"/>
            </a:br>
            <a:r>
              <a:rPr lang="en-IN" sz="3600" dirty="0" smtClean="0"/>
              <a:t> ● </a:t>
            </a:r>
            <a:r>
              <a:rPr lang="en-IN" sz="3600" dirty="0" smtClean="0"/>
              <a:t>Recent </a:t>
            </a:r>
            <a:r>
              <a:rPr lang="en-IN" sz="3600" dirty="0" smtClean="0"/>
              <a:t>injuries to your neck, shoulder or elbow.</a:t>
            </a:r>
            <a:br>
              <a:rPr lang="en-IN" sz="3600" dirty="0" smtClean="0"/>
            </a:br>
            <a:r>
              <a:rPr lang="en-IN" sz="3600" dirty="0" smtClean="0"/>
              <a:t> ● </a:t>
            </a:r>
            <a:r>
              <a:rPr lang="en-IN" sz="3600" dirty="0" smtClean="0"/>
              <a:t>Injury </a:t>
            </a:r>
            <a:r>
              <a:rPr lang="en-IN" sz="3600" dirty="0" smtClean="0"/>
              <a:t>to any part of the body.</a:t>
            </a:r>
            <a:br>
              <a:rPr lang="en-IN" sz="3600" dirty="0" smtClean="0"/>
            </a:br>
            <a:r>
              <a:rPr lang="en-IN" sz="3600" dirty="0" smtClean="0"/>
              <a:t> ● </a:t>
            </a:r>
            <a:r>
              <a:rPr lang="en-IN" sz="3600" dirty="0" smtClean="0"/>
              <a:t>Those </a:t>
            </a:r>
            <a:r>
              <a:rPr lang="en-IN" sz="3600" dirty="0" smtClean="0"/>
              <a:t>recovering from surgery.</a:t>
            </a:r>
            <a:br>
              <a:rPr lang="en-IN" sz="3600" dirty="0" smtClean="0"/>
            </a:br>
            <a:r>
              <a:rPr lang="en-IN" sz="3600" dirty="0" smtClean="0"/>
              <a:t> ● </a:t>
            </a:r>
            <a:r>
              <a:rPr lang="en-IN" sz="3600" dirty="0" smtClean="0"/>
              <a:t>High </a:t>
            </a:r>
            <a:r>
              <a:rPr lang="en-IN" sz="3600" dirty="0" smtClean="0"/>
              <a:t>blood pressure.</a:t>
            </a:r>
            <a:br>
              <a:rPr lang="en-IN" sz="3600" dirty="0" smtClean="0"/>
            </a:br>
            <a:r>
              <a:rPr lang="en-IN" sz="3600" dirty="0" smtClean="0"/>
              <a:t> ● </a:t>
            </a:r>
            <a:r>
              <a:rPr lang="en-IN" sz="3600" dirty="0" smtClean="0"/>
              <a:t>Migraine</a:t>
            </a:r>
            <a:r>
              <a:rPr lang="en-IN" sz="3600" dirty="0" smtClean="0"/>
              <a:t>.</a:t>
            </a:r>
            <a:r>
              <a:rPr lang="en-IN" dirty="0" smtClean="0"/>
              <a:t/>
            </a:r>
            <a:br>
              <a:rPr lang="en-IN" dirty="0" smtClean="0"/>
            </a:b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2714620"/>
          </a:xfrm>
        </p:spPr>
        <p:txBody>
          <a:bodyPr/>
          <a:lstStyle/>
          <a:p>
            <a:endParaRPr lang="en-IN" dirty="0"/>
          </a:p>
        </p:txBody>
      </p:sp>
      <p:sp>
        <p:nvSpPr>
          <p:cNvPr id="3" name="Content Placeholder 2"/>
          <p:cNvSpPr>
            <a:spLocks noGrp="1"/>
          </p:cNvSpPr>
          <p:nvPr>
            <p:ph idx="1"/>
          </p:nvPr>
        </p:nvSpPr>
        <p:spPr>
          <a:xfrm>
            <a:off x="0" y="2928934"/>
            <a:ext cx="9144000" cy="3929066"/>
          </a:xfrm>
        </p:spPr>
        <p:txBody>
          <a:bodyPr>
            <a:normAutofit fontScale="85000" lnSpcReduction="10000"/>
          </a:bodyPr>
          <a:lstStyle/>
          <a:p>
            <a:r>
              <a:rPr lang="en-IN" sz="2000" b="1" u="sng" dirty="0" err="1" smtClean="0"/>
              <a:t>Hiranyagarbhaya</a:t>
            </a:r>
            <a:r>
              <a:rPr lang="en-IN" sz="2000" b="1" u="sng" dirty="0" smtClean="0"/>
              <a:t> </a:t>
            </a:r>
            <a:r>
              <a:rPr lang="en-IN" sz="2000" b="1" u="sng" dirty="0" err="1" smtClean="0"/>
              <a:t>Namah</a:t>
            </a:r>
            <a:r>
              <a:rPr lang="en-IN" sz="2000" b="1" u="sng" dirty="0" smtClean="0"/>
              <a:t> - I bow to the golden centred </a:t>
            </a:r>
            <a:r>
              <a:rPr lang="en-IN" sz="2000" b="1" u="sng" dirty="0" smtClean="0"/>
              <a:t>one</a:t>
            </a:r>
          </a:p>
          <a:p>
            <a:r>
              <a:rPr lang="en-IN" sz="2000" b="1" u="sng" dirty="0" smtClean="0"/>
              <a:t>Pose 7: Cobra pose – </a:t>
            </a:r>
            <a:r>
              <a:rPr lang="en-IN" sz="2000" b="1" u="sng" dirty="0" err="1" smtClean="0"/>
              <a:t>Bhujangasana</a:t>
            </a:r>
            <a:endParaRPr lang="en-IN" sz="2000" b="1" u="sng" dirty="0" smtClean="0"/>
          </a:p>
          <a:p>
            <a:pPr fontAlgn="base"/>
            <a:r>
              <a:rPr lang="en-IN" sz="2000" dirty="0" smtClean="0"/>
              <a:t>Keep hands and feet right where they are. And inhale. </a:t>
            </a:r>
          </a:p>
          <a:p>
            <a:pPr fontAlgn="base"/>
            <a:r>
              <a:rPr lang="en-IN" sz="2000" dirty="0" smtClean="0"/>
              <a:t>Slide forward and raise your chest like a cobra. </a:t>
            </a:r>
          </a:p>
          <a:p>
            <a:pPr fontAlgn="base"/>
            <a:r>
              <a:rPr lang="en-IN" sz="2000" dirty="0" smtClean="0"/>
              <a:t>Roll the shoulders back, Keep your elbows bent, and squeeze them back towards each other. </a:t>
            </a:r>
          </a:p>
          <a:p>
            <a:pPr fontAlgn="base"/>
            <a:r>
              <a:rPr lang="en-IN" sz="2000" dirty="0" smtClean="0"/>
              <a:t>Slowly lookup. </a:t>
            </a:r>
          </a:p>
          <a:p>
            <a:pPr fontAlgn="base"/>
            <a:r>
              <a:rPr lang="en-IN" sz="2000" b="1" u="sng" dirty="0" smtClean="0"/>
              <a:t>Benefits: </a:t>
            </a:r>
          </a:p>
          <a:p>
            <a:pPr fontAlgn="base"/>
            <a:r>
              <a:rPr lang="en-IN" sz="2000" dirty="0" smtClean="0"/>
              <a:t>It improves flexibility and mood.</a:t>
            </a:r>
          </a:p>
          <a:p>
            <a:pPr fontAlgn="base"/>
            <a:r>
              <a:rPr lang="en-IN" sz="2000" dirty="0" smtClean="0"/>
              <a:t>It stretches the shoulders, chest, back, legs muscle, all at once</a:t>
            </a:r>
            <a:r>
              <a:rPr lang="en-IN" sz="2000" dirty="0" smtClean="0"/>
              <a:t>.</a:t>
            </a:r>
          </a:p>
          <a:p>
            <a:r>
              <a:rPr lang="en-IN" sz="2000" b="1" u="sng" dirty="0" smtClean="0"/>
              <a:t>Contraindications of </a:t>
            </a:r>
            <a:r>
              <a:rPr lang="en-IN" sz="2000" b="1" u="sng" dirty="0" err="1" smtClean="0"/>
              <a:t>Bhujangasana</a:t>
            </a:r>
            <a:r>
              <a:rPr lang="en-IN" sz="2000" b="1" u="sng" dirty="0" smtClean="0"/>
              <a:t>:</a:t>
            </a:r>
            <a:endParaRPr lang="en-IN" sz="2000" u="sng" dirty="0" smtClean="0"/>
          </a:p>
          <a:p>
            <a:r>
              <a:rPr lang="en-IN" sz="2000" dirty="0" smtClean="0"/>
              <a:t>People suffering from a hernia, back injuries, headaches, and recent abdominal surgeries should not perform this asana.</a:t>
            </a:r>
          </a:p>
          <a:p>
            <a:r>
              <a:rPr lang="en-IN" sz="2000" dirty="0" smtClean="0"/>
              <a:t>Pregnant women should not perform this asana</a:t>
            </a:r>
            <a:r>
              <a:rPr lang="en-IN" sz="2000" dirty="0" smtClean="0"/>
              <a:t>.</a:t>
            </a:r>
            <a:endParaRPr lang="en-IN" sz="2000" dirty="0" smtClean="0"/>
          </a:p>
        </p:txBody>
      </p:sp>
      <p:pic>
        <p:nvPicPr>
          <p:cNvPr id="34818" name="Picture 2" descr="C:\Users\vishalanmol\Desktop\300px-08.png"/>
          <p:cNvPicPr>
            <a:picLocks noChangeAspect="1" noChangeArrowheads="1"/>
          </p:cNvPicPr>
          <p:nvPr/>
        </p:nvPicPr>
        <p:blipFill>
          <a:blip r:embed="rId2"/>
          <a:srcRect/>
          <a:stretch>
            <a:fillRect/>
          </a:stretch>
        </p:blipFill>
        <p:spPr bwMode="auto">
          <a:xfrm>
            <a:off x="357158" y="0"/>
            <a:ext cx="8286808" cy="2936894"/>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28"/>
            <a:ext cx="9144000" cy="6226196"/>
          </a:xfrm>
        </p:spPr>
        <p:txBody>
          <a:bodyPr/>
          <a:lstStyle/>
          <a:p>
            <a:endParaRPr lang="en-IN" dirty="0"/>
          </a:p>
        </p:txBody>
      </p:sp>
      <p:sp>
        <p:nvSpPr>
          <p:cNvPr id="3" name="Content Placeholder 2"/>
          <p:cNvSpPr>
            <a:spLocks noGrp="1"/>
          </p:cNvSpPr>
          <p:nvPr>
            <p:ph idx="1"/>
          </p:nvPr>
        </p:nvSpPr>
        <p:spPr>
          <a:xfrm>
            <a:off x="457200" y="6572272"/>
            <a:ext cx="8229600" cy="285728"/>
          </a:xfrm>
        </p:spPr>
        <p:txBody>
          <a:bodyPr>
            <a:normAutofit fontScale="47500" lnSpcReduction="20000"/>
          </a:bodyPr>
          <a:lstStyle/>
          <a:p>
            <a:endParaRPr lang="en-IN" dirty="0"/>
          </a:p>
        </p:txBody>
      </p:sp>
      <p:pic>
        <p:nvPicPr>
          <p:cNvPr id="35842" name="Picture 2" descr="C:\Users\vishalanmol\Desktop\Surya-Namaskar.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071942"/>
          </a:xfrm>
          <a:solidFill>
            <a:srgbClr val="00B050"/>
          </a:solidFill>
        </p:spPr>
        <p:txBody>
          <a:bodyPr/>
          <a:lstStyle/>
          <a:p>
            <a:endParaRPr lang="en-IN" dirty="0"/>
          </a:p>
        </p:txBody>
      </p:sp>
      <p:sp>
        <p:nvSpPr>
          <p:cNvPr id="3" name="Content Placeholder 2"/>
          <p:cNvSpPr>
            <a:spLocks noGrp="1"/>
          </p:cNvSpPr>
          <p:nvPr>
            <p:ph idx="1"/>
          </p:nvPr>
        </p:nvSpPr>
        <p:spPr>
          <a:xfrm>
            <a:off x="0" y="4000504"/>
            <a:ext cx="9144000" cy="2857496"/>
          </a:xfrm>
          <a:solidFill>
            <a:schemeClr val="bg1"/>
          </a:solidFill>
        </p:spPr>
        <p:txBody>
          <a:bodyPr>
            <a:normAutofit lnSpcReduction="10000"/>
          </a:bodyPr>
          <a:lstStyle/>
          <a:p>
            <a:r>
              <a:rPr lang="en-IN" sz="2400" b="1" dirty="0" smtClean="0"/>
              <a:t>Breathing</a:t>
            </a:r>
            <a:r>
              <a:rPr lang="en-IN" sz="2400" dirty="0" smtClean="0"/>
              <a:t> :- Inhale as the toes move backward.</a:t>
            </a:r>
          </a:p>
          <a:p>
            <a:pPr>
              <a:buNone/>
            </a:pPr>
            <a:r>
              <a:rPr lang="en-IN" sz="2400" dirty="0" smtClean="0"/>
              <a:t>                           Exhale as the toes move forward.</a:t>
            </a:r>
          </a:p>
          <a:p>
            <a:pPr>
              <a:buNone/>
            </a:pPr>
            <a:endParaRPr lang="en-IN" sz="2400" dirty="0" smtClean="0"/>
          </a:p>
          <a:p>
            <a:pPr>
              <a:buNone/>
            </a:pPr>
            <a:r>
              <a:rPr lang="en-IN" sz="2000" dirty="0" smtClean="0"/>
              <a:t>●   </a:t>
            </a:r>
            <a:r>
              <a:rPr lang="en-IN" sz="2400" b="1" dirty="0" smtClean="0"/>
              <a:t>Benefits</a:t>
            </a:r>
            <a:r>
              <a:rPr lang="en-IN" sz="2400" dirty="0" smtClean="0"/>
              <a:t>  :- Toes bending into </a:t>
            </a:r>
            <a:r>
              <a:rPr lang="en-IN" sz="2400" dirty="0"/>
              <a:t>the earth is </a:t>
            </a:r>
            <a:r>
              <a:rPr lang="en-IN" sz="2400" b="1" dirty="0"/>
              <a:t>fantastic for posture</a:t>
            </a:r>
            <a:r>
              <a:rPr lang="en-IN" sz="2400" dirty="0"/>
              <a:t>. Our feet are our foundations for walking, running, yoga</a:t>
            </a:r>
            <a:r>
              <a:rPr lang="en-IN" sz="2400" dirty="0" smtClean="0"/>
              <a:t>, </a:t>
            </a:r>
            <a:r>
              <a:rPr lang="en-IN" sz="2400" dirty="0"/>
              <a:t>etc. If our foundation is tight and </a:t>
            </a:r>
            <a:r>
              <a:rPr lang="en-IN" sz="2400" dirty="0" smtClean="0"/>
              <a:t>good condition, </a:t>
            </a:r>
            <a:r>
              <a:rPr lang="en-IN" sz="2400" dirty="0"/>
              <a:t>our posture will be as well</a:t>
            </a:r>
            <a:r>
              <a:rPr lang="en-IN" sz="2400" dirty="0" smtClean="0"/>
              <a:t>.</a:t>
            </a:r>
          </a:p>
          <a:p>
            <a:pPr>
              <a:buNone/>
            </a:pPr>
            <a:r>
              <a:rPr lang="en-IN" dirty="0" smtClean="0"/>
              <a:t>                     </a:t>
            </a:r>
            <a:endParaRPr lang="en-IN" dirty="0"/>
          </a:p>
        </p:txBody>
      </p:sp>
      <p:pic>
        <p:nvPicPr>
          <p:cNvPr id="3074" name="Picture 2" descr="C:\Users\vishalanmol\Desktop\stock-vector-yoga-joint-and-feet-flexibility-workout-vector-illustration-1025616715.jpg"/>
          <p:cNvPicPr>
            <a:picLocks noChangeAspect="1" noChangeArrowheads="1"/>
          </p:cNvPicPr>
          <p:nvPr/>
        </p:nvPicPr>
        <p:blipFill>
          <a:blip r:embed="rId2"/>
          <a:srcRect/>
          <a:stretch>
            <a:fillRect/>
          </a:stretch>
        </p:blipFill>
        <p:spPr bwMode="auto">
          <a:xfrm>
            <a:off x="285720" y="214290"/>
            <a:ext cx="8643966" cy="3857652"/>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214818"/>
          </a:xfrm>
          <a:solidFill>
            <a:srgbClr val="00B050"/>
          </a:solidFill>
        </p:spPr>
        <p:txBody>
          <a:bodyPr/>
          <a:lstStyle/>
          <a:p>
            <a:endParaRPr lang="en-IN" dirty="0"/>
          </a:p>
        </p:txBody>
      </p:sp>
      <p:sp>
        <p:nvSpPr>
          <p:cNvPr id="3" name="Content Placeholder 2"/>
          <p:cNvSpPr>
            <a:spLocks noGrp="1"/>
          </p:cNvSpPr>
          <p:nvPr>
            <p:ph idx="1"/>
          </p:nvPr>
        </p:nvSpPr>
        <p:spPr>
          <a:xfrm>
            <a:off x="0" y="4214818"/>
            <a:ext cx="9144000" cy="2643182"/>
          </a:xfrm>
          <a:solidFill>
            <a:schemeClr val="bg1"/>
          </a:solidFill>
        </p:spPr>
        <p:txBody>
          <a:bodyPr>
            <a:normAutofit/>
          </a:bodyPr>
          <a:lstStyle/>
          <a:p>
            <a:r>
              <a:rPr lang="en-IN" sz="2000" dirty="0" smtClean="0"/>
              <a:t>Breathing :-  Inhale on the upward movement.</a:t>
            </a:r>
          </a:p>
          <a:p>
            <a:pPr>
              <a:buNone/>
            </a:pPr>
            <a:r>
              <a:rPr lang="en-IN" sz="2000" dirty="0"/>
              <a:t> </a:t>
            </a:r>
            <a:r>
              <a:rPr lang="en-IN" sz="2000" dirty="0" smtClean="0"/>
              <a:t>                           Exhale on the downward movement.</a:t>
            </a:r>
          </a:p>
          <a:p>
            <a:pPr>
              <a:buNone/>
            </a:pPr>
            <a:r>
              <a:rPr lang="en-IN" sz="1600" dirty="0" smtClean="0"/>
              <a:t>● </a:t>
            </a:r>
            <a:r>
              <a:rPr lang="en-IN" sz="2000" dirty="0" smtClean="0"/>
              <a:t>  Awareness :- On the rotation of the ankle and the breath.</a:t>
            </a:r>
          </a:p>
          <a:p>
            <a:pPr>
              <a:buNone/>
            </a:pPr>
            <a:r>
              <a:rPr lang="en-IN" sz="1600" dirty="0" smtClean="0"/>
              <a:t>●   </a:t>
            </a:r>
            <a:r>
              <a:rPr lang="en-IN" sz="2000" dirty="0" smtClean="0"/>
              <a:t>Benefits      :- </a:t>
            </a:r>
            <a:r>
              <a:rPr lang="en-IN" sz="2000" dirty="0"/>
              <a:t>Ankle </a:t>
            </a:r>
            <a:r>
              <a:rPr lang="en-IN" sz="2000" dirty="0" smtClean="0"/>
              <a:t>rotation </a:t>
            </a:r>
            <a:r>
              <a:rPr lang="en-IN" sz="2000" dirty="0"/>
              <a:t>are a dynamic stretching exercise that opens up your </a:t>
            </a:r>
            <a:r>
              <a:rPr lang="en-IN" sz="2000" dirty="0" smtClean="0"/>
              <a:t>     ankle </a:t>
            </a:r>
            <a:r>
              <a:rPr lang="en-IN" sz="2000" dirty="0"/>
              <a:t>joints and </a:t>
            </a:r>
            <a:r>
              <a:rPr lang="en-IN" sz="2000" b="1" dirty="0"/>
              <a:t>helps release stress and tension</a:t>
            </a:r>
            <a:r>
              <a:rPr lang="en-IN" sz="2000" dirty="0"/>
              <a:t>. This exercise also improves your flexibility and warms up your </a:t>
            </a:r>
            <a:r>
              <a:rPr lang="en-IN" sz="2000" dirty="0" smtClean="0"/>
              <a:t>feet, and </a:t>
            </a:r>
            <a:r>
              <a:rPr lang="en-IN" sz="2000" dirty="0"/>
              <a:t>ankles, </a:t>
            </a:r>
            <a:r>
              <a:rPr lang="en-IN" sz="2000" dirty="0" smtClean="0"/>
              <a:t>exercise-related </a:t>
            </a:r>
            <a:r>
              <a:rPr lang="en-IN" sz="2000" dirty="0"/>
              <a:t>injuries.</a:t>
            </a:r>
            <a:endParaRPr lang="en-IN" sz="2000" dirty="0" smtClean="0"/>
          </a:p>
          <a:p>
            <a:pPr>
              <a:buNone/>
            </a:pPr>
            <a:endParaRPr lang="en-IN" sz="2000" dirty="0"/>
          </a:p>
        </p:txBody>
      </p:sp>
      <p:pic>
        <p:nvPicPr>
          <p:cNvPr id="4098" name="Picture 2" descr="C:\Users\vishalanmol\Desktop\AJ-rotatoin.jpg"/>
          <p:cNvPicPr>
            <a:picLocks noChangeAspect="1" noChangeArrowheads="1"/>
          </p:cNvPicPr>
          <p:nvPr/>
        </p:nvPicPr>
        <p:blipFill>
          <a:blip r:embed="rId2"/>
          <a:srcRect/>
          <a:stretch>
            <a:fillRect/>
          </a:stretch>
        </p:blipFill>
        <p:spPr bwMode="auto">
          <a:xfrm>
            <a:off x="285720" y="142851"/>
            <a:ext cx="8643998" cy="378621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000504"/>
          </a:xfrm>
          <a:solidFill>
            <a:srgbClr val="00B050"/>
          </a:solidFill>
        </p:spPr>
        <p:txBody>
          <a:bodyPr/>
          <a:lstStyle/>
          <a:p>
            <a:endParaRPr lang="en-IN" dirty="0"/>
          </a:p>
        </p:txBody>
      </p:sp>
      <p:sp>
        <p:nvSpPr>
          <p:cNvPr id="3" name="Content Placeholder 2"/>
          <p:cNvSpPr>
            <a:spLocks noGrp="1"/>
          </p:cNvSpPr>
          <p:nvPr>
            <p:ph idx="1"/>
          </p:nvPr>
        </p:nvSpPr>
        <p:spPr>
          <a:xfrm>
            <a:off x="0" y="4000504"/>
            <a:ext cx="9144000" cy="2857496"/>
          </a:xfrm>
          <a:solidFill>
            <a:schemeClr val="bg1"/>
          </a:solidFill>
        </p:spPr>
        <p:txBody>
          <a:bodyPr>
            <a:normAutofit fontScale="92500" lnSpcReduction="20000"/>
          </a:bodyPr>
          <a:lstStyle/>
          <a:p>
            <a:pPr>
              <a:buNone/>
            </a:pPr>
            <a:r>
              <a:rPr lang="en-IN" sz="2000" b="1" dirty="0" smtClean="0"/>
              <a:t> ● Breathing</a:t>
            </a:r>
            <a:r>
              <a:rPr lang="en-IN" sz="2000" dirty="0" smtClean="0"/>
              <a:t> :-   Inhale on the upward movement.</a:t>
            </a:r>
          </a:p>
          <a:p>
            <a:pPr>
              <a:buNone/>
            </a:pPr>
            <a:r>
              <a:rPr lang="en-IN" sz="2000" dirty="0"/>
              <a:t> </a:t>
            </a:r>
            <a:r>
              <a:rPr lang="en-IN" sz="2000" dirty="0" smtClean="0"/>
              <a:t>                              Exhale on the downward movement.</a:t>
            </a:r>
          </a:p>
          <a:p>
            <a:pPr>
              <a:buNone/>
            </a:pPr>
            <a:r>
              <a:rPr lang="en-IN" sz="2000" dirty="0" smtClean="0"/>
              <a:t>●   </a:t>
            </a:r>
            <a:r>
              <a:rPr lang="en-IN" sz="2000" b="1" dirty="0" smtClean="0"/>
              <a:t>Awareness</a:t>
            </a:r>
            <a:r>
              <a:rPr lang="en-IN" sz="2000" dirty="0" smtClean="0"/>
              <a:t> :-  On the movement of rotation and the breath. </a:t>
            </a:r>
          </a:p>
          <a:p>
            <a:pPr>
              <a:buNone/>
            </a:pPr>
            <a:r>
              <a:rPr lang="en-IN" sz="2000" dirty="0" smtClean="0"/>
              <a:t>●  </a:t>
            </a:r>
            <a:r>
              <a:rPr lang="en-IN" sz="2000" b="1" dirty="0" smtClean="0"/>
              <a:t>Benefits       :- </a:t>
            </a:r>
            <a:r>
              <a:rPr lang="en-IN" sz="2000" dirty="0"/>
              <a:t>If you struggle with </a:t>
            </a:r>
            <a:r>
              <a:rPr lang="en-IN" sz="2000" u="sng" dirty="0">
                <a:hlinkClick r:id="rId2"/>
              </a:rPr>
              <a:t>knee pain</a:t>
            </a:r>
            <a:r>
              <a:rPr lang="en-IN" sz="2000" dirty="0"/>
              <a:t>, </a:t>
            </a:r>
            <a:r>
              <a:rPr lang="en-IN" sz="2000" dirty="0" smtClean="0"/>
              <a:t>knee bending </a:t>
            </a:r>
            <a:r>
              <a:rPr lang="en-IN" sz="2000" dirty="0"/>
              <a:t>may offer relief. A regular </a:t>
            </a:r>
            <a:r>
              <a:rPr lang="en-IN" sz="2000" dirty="0" smtClean="0"/>
              <a:t>knee bending asana  </a:t>
            </a:r>
            <a:r>
              <a:rPr lang="en-IN" sz="2000" dirty="0"/>
              <a:t>routine can help maintain good </a:t>
            </a:r>
            <a:r>
              <a:rPr lang="en-IN" sz="2000" dirty="0" smtClean="0"/>
              <a:t>strength in </a:t>
            </a:r>
            <a:r>
              <a:rPr lang="en-IN" sz="2000" dirty="0"/>
              <a:t>the </a:t>
            </a:r>
            <a:r>
              <a:rPr lang="en-IN" sz="2000" dirty="0" smtClean="0"/>
              <a:t>knees.</a:t>
            </a:r>
          </a:p>
          <a:p>
            <a:pPr>
              <a:buNone/>
            </a:pPr>
            <a:r>
              <a:rPr lang="en-IN" sz="2000" dirty="0" smtClean="0"/>
              <a:t>       Knee bending </a:t>
            </a:r>
            <a:r>
              <a:rPr lang="en-IN" sz="2000" dirty="0"/>
              <a:t>f</a:t>
            </a:r>
            <a:r>
              <a:rPr lang="en-IN" sz="2000" dirty="0" smtClean="0"/>
              <a:t>rom </a:t>
            </a:r>
            <a:r>
              <a:rPr lang="en-IN" sz="2000" dirty="0"/>
              <a:t>a functional standpoint, the deep knee bend is excellent especially at improving or maintaining feet and </a:t>
            </a:r>
            <a:r>
              <a:rPr lang="en-IN" sz="2000" dirty="0" smtClean="0"/>
              <a:t>ankle stability.</a:t>
            </a:r>
          </a:p>
          <a:p>
            <a:pPr>
              <a:buNone/>
            </a:pPr>
            <a:r>
              <a:rPr lang="en-IN" sz="2000" b="1" dirty="0" smtClean="0"/>
              <a:t>●  Contra-indications :-  </a:t>
            </a:r>
            <a:r>
              <a:rPr lang="en-IN" sz="2000" dirty="0" smtClean="0"/>
              <a:t>Knee bending practice should not be attempted by  people with week back conditions, high blood pressure or heart conditions.  </a:t>
            </a:r>
            <a:endParaRPr lang="en-IN" sz="2000" dirty="0"/>
          </a:p>
          <a:p>
            <a:pPr>
              <a:buNone/>
            </a:pPr>
            <a:r>
              <a:rPr lang="en-IN" sz="2000" dirty="0" smtClean="0"/>
              <a:t> </a:t>
            </a:r>
            <a:endParaRPr lang="en-IN" sz="2000" dirty="0"/>
          </a:p>
        </p:txBody>
      </p:sp>
      <p:pic>
        <p:nvPicPr>
          <p:cNvPr id="5122" name="Picture 2" descr="C:\Users\vishalanmol\Desktop\Janu_Naman_knee_bending.jpg"/>
          <p:cNvPicPr>
            <a:picLocks noChangeAspect="1" noChangeArrowheads="1"/>
          </p:cNvPicPr>
          <p:nvPr/>
        </p:nvPicPr>
        <p:blipFill>
          <a:blip r:embed="rId3"/>
          <a:srcRect/>
          <a:stretch>
            <a:fillRect/>
          </a:stretch>
        </p:blipFill>
        <p:spPr bwMode="auto">
          <a:xfrm>
            <a:off x="214282" y="214290"/>
            <a:ext cx="8715436" cy="35719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714752"/>
          </a:xfrm>
          <a:solidFill>
            <a:srgbClr val="00B050"/>
          </a:solidFill>
        </p:spPr>
        <p:txBody>
          <a:bodyPr/>
          <a:lstStyle/>
          <a:p>
            <a:endParaRPr lang="en-IN" dirty="0"/>
          </a:p>
        </p:txBody>
      </p:sp>
      <p:sp>
        <p:nvSpPr>
          <p:cNvPr id="3" name="Content Placeholder 2"/>
          <p:cNvSpPr>
            <a:spLocks noGrp="1"/>
          </p:cNvSpPr>
          <p:nvPr>
            <p:ph idx="1"/>
          </p:nvPr>
        </p:nvSpPr>
        <p:spPr>
          <a:xfrm>
            <a:off x="0" y="3714752"/>
            <a:ext cx="9144000" cy="3143248"/>
          </a:xfrm>
          <a:solidFill>
            <a:schemeClr val="bg1"/>
          </a:solidFill>
        </p:spPr>
        <p:txBody>
          <a:bodyPr>
            <a:normAutofit/>
          </a:bodyPr>
          <a:lstStyle/>
          <a:p>
            <a:r>
              <a:rPr lang="en-IN" sz="2000" b="1" dirty="0" smtClean="0"/>
              <a:t>Breathing </a:t>
            </a:r>
            <a:r>
              <a:rPr lang="en-IN" sz="2000" dirty="0" smtClean="0"/>
              <a:t>  :- During butterfly breathing should be normal.</a:t>
            </a:r>
          </a:p>
          <a:p>
            <a:r>
              <a:rPr lang="en-IN" sz="2000" b="1" dirty="0" smtClean="0"/>
              <a:t>Awareness</a:t>
            </a:r>
            <a:r>
              <a:rPr lang="en-IN" sz="2000" dirty="0" smtClean="0"/>
              <a:t> :- On the movements of the knee , ankle  and hip joints.</a:t>
            </a:r>
          </a:p>
          <a:p>
            <a:r>
              <a:rPr lang="en-IN" sz="2000" b="1" dirty="0" smtClean="0"/>
              <a:t>Benefits </a:t>
            </a:r>
            <a:r>
              <a:rPr lang="en-IN" sz="2000" dirty="0" smtClean="0"/>
              <a:t>     :- Those people who not sit in cross-legged positions should practice      butterfly asana daily, both morning and evening. </a:t>
            </a:r>
            <a:r>
              <a:rPr lang="en-IN" sz="2000" dirty="0"/>
              <a:t>People who stand or walk for long hours will especially benefit from this pose as it will enhance their energy levels.</a:t>
            </a:r>
            <a:endParaRPr lang="en-IN" sz="2000" dirty="0" smtClean="0"/>
          </a:p>
          <a:p>
            <a:r>
              <a:rPr lang="en-IN" sz="2000" dirty="0" smtClean="0"/>
              <a:t> </a:t>
            </a:r>
            <a:r>
              <a:rPr lang="en-IN" sz="2000" b="1" dirty="0" smtClean="0"/>
              <a:t>Contra-indications :- </a:t>
            </a:r>
            <a:r>
              <a:rPr lang="en-IN" sz="2000" dirty="0"/>
              <a:t>In case of any type of an injury in the </a:t>
            </a:r>
            <a:r>
              <a:rPr lang="en-IN" sz="2000" dirty="0" smtClean="0"/>
              <a:t>knee,</a:t>
            </a:r>
            <a:r>
              <a:rPr lang="en-IN" sz="2000" dirty="0"/>
              <a:t> ankles, hip surgery should avoid this pose.</a:t>
            </a:r>
          </a:p>
        </p:txBody>
      </p:sp>
      <p:pic>
        <p:nvPicPr>
          <p:cNvPr id="6146" name="Picture 2" descr="C:\Users\vishalanmol\Desktop\titli-asana-butterfly-pose-1170x630.jpg"/>
          <p:cNvPicPr>
            <a:picLocks noChangeAspect="1" noChangeArrowheads="1"/>
          </p:cNvPicPr>
          <p:nvPr/>
        </p:nvPicPr>
        <p:blipFill>
          <a:blip r:embed="rId2"/>
          <a:srcRect/>
          <a:stretch>
            <a:fillRect/>
          </a:stretch>
        </p:blipFill>
        <p:spPr bwMode="auto">
          <a:xfrm>
            <a:off x="214282" y="142853"/>
            <a:ext cx="8715436" cy="350046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2928934"/>
          </a:xfrm>
          <a:solidFill>
            <a:srgbClr val="00B050"/>
          </a:solidFill>
        </p:spPr>
        <p:txBody>
          <a:bodyPr>
            <a:normAutofit/>
          </a:bodyPr>
          <a:lstStyle/>
          <a:p>
            <a:r>
              <a:rPr lang="en-IN" dirty="0" smtClean="0"/>
              <a:t> </a:t>
            </a:r>
            <a:br>
              <a:rPr lang="en-IN" dirty="0" smtClean="0"/>
            </a:br>
            <a:endParaRPr lang="en-IN" dirty="0"/>
          </a:p>
        </p:txBody>
      </p:sp>
      <p:sp>
        <p:nvSpPr>
          <p:cNvPr id="3" name="Content Placeholder 2"/>
          <p:cNvSpPr>
            <a:spLocks noGrp="1"/>
          </p:cNvSpPr>
          <p:nvPr>
            <p:ph idx="1"/>
          </p:nvPr>
        </p:nvSpPr>
        <p:spPr>
          <a:xfrm>
            <a:off x="0" y="3571876"/>
            <a:ext cx="9144000" cy="3286124"/>
          </a:xfrm>
          <a:solidFill>
            <a:schemeClr val="bg1"/>
          </a:solidFill>
        </p:spPr>
        <p:txBody>
          <a:bodyPr>
            <a:normAutofit/>
          </a:bodyPr>
          <a:lstStyle/>
          <a:p>
            <a:r>
              <a:rPr lang="en-IN" sz="2000" b="1" dirty="0" smtClean="0"/>
              <a:t>Breathing :-  </a:t>
            </a:r>
            <a:r>
              <a:rPr lang="en-IN" sz="2000" dirty="0" smtClean="0"/>
              <a:t>Inhale on opening the hands. </a:t>
            </a:r>
          </a:p>
          <a:p>
            <a:pPr>
              <a:buNone/>
            </a:pPr>
            <a:r>
              <a:rPr lang="en-IN" sz="2000" dirty="0" smtClean="0"/>
              <a:t>                              Exhale on closing the hands.</a:t>
            </a:r>
          </a:p>
          <a:p>
            <a:pPr>
              <a:buNone/>
            </a:pPr>
            <a:r>
              <a:rPr lang="en-IN" sz="1400" dirty="0" smtClean="0"/>
              <a:t>●      </a:t>
            </a:r>
            <a:r>
              <a:rPr lang="en-IN" sz="1800" b="1" dirty="0" smtClean="0"/>
              <a:t>Benefits       :-  </a:t>
            </a:r>
            <a:r>
              <a:rPr lang="en-IN" sz="2000" dirty="0"/>
              <a:t>Stretching improves the flow of blood to your </a:t>
            </a:r>
            <a:r>
              <a:rPr lang="en-IN" sz="2000" dirty="0" smtClean="0"/>
              <a:t>hands. </a:t>
            </a:r>
          </a:p>
          <a:p>
            <a:pPr>
              <a:buNone/>
            </a:pPr>
            <a:endParaRPr lang="en-IN" sz="2000" dirty="0"/>
          </a:p>
        </p:txBody>
      </p:sp>
      <p:pic>
        <p:nvPicPr>
          <p:cNvPr id="7171" name="Picture 3" descr="C:\Users\vishalanmol\Desktop\mushtikabandhana.jpeg"/>
          <p:cNvPicPr>
            <a:picLocks noChangeAspect="1" noChangeArrowheads="1"/>
          </p:cNvPicPr>
          <p:nvPr/>
        </p:nvPicPr>
        <p:blipFill>
          <a:blip r:embed="rId2"/>
          <a:srcRect/>
          <a:stretch>
            <a:fillRect/>
          </a:stretch>
        </p:blipFill>
        <p:spPr bwMode="auto">
          <a:xfrm>
            <a:off x="357158" y="214290"/>
            <a:ext cx="8501122" cy="321471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715436" cy="3011486"/>
          </a:xfrm>
          <a:solidFill>
            <a:schemeClr val="tx2">
              <a:lumMod val="60000"/>
              <a:lumOff val="40000"/>
            </a:schemeClr>
          </a:solidFill>
        </p:spPr>
        <p:txBody>
          <a:bodyPr/>
          <a:lstStyle/>
          <a:p>
            <a:endParaRPr lang="en-IN" dirty="0"/>
          </a:p>
        </p:txBody>
      </p:sp>
      <p:sp>
        <p:nvSpPr>
          <p:cNvPr id="3" name="Content Placeholder 2"/>
          <p:cNvSpPr>
            <a:spLocks noGrp="1"/>
          </p:cNvSpPr>
          <p:nvPr>
            <p:ph idx="1"/>
          </p:nvPr>
        </p:nvSpPr>
        <p:spPr>
          <a:xfrm>
            <a:off x="214282" y="3357562"/>
            <a:ext cx="8715436" cy="2768601"/>
          </a:xfrm>
        </p:spPr>
        <p:txBody>
          <a:bodyPr>
            <a:normAutofit/>
          </a:bodyPr>
          <a:lstStyle/>
          <a:p>
            <a:r>
              <a:rPr lang="en-IN" sz="2000" b="1" dirty="0" err="1" smtClean="0"/>
              <a:t>Manibhanda</a:t>
            </a:r>
            <a:r>
              <a:rPr lang="en-IN" sz="2000" b="1" dirty="0" smtClean="0"/>
              <a:t> Chakra (wrist joint rotation) </a:t>
            </a:r>
          </a:p>
          <a:p>
            <a:pPr>
              <a:buNone/>
            </a:pPr>
            <a:r>
              <a:rPr lang="en-IN" sz="2000" dirty="0" smtClean="0"/>
              <a:t>     Right arm forward at shoulder level, fist with thumb inside. Rotate fist about the wrist, palm facing downward throughout, arms and elbows remain straight. 10 times Both arms.                                                                                                        10 times in each direction. Rotate fists together in the opposite direction: 10 in each direction.</a:t>
            </a:r>
          </a:p>
          <a:p>
            <a:pPr>
              <a:buNone/>
            </a:pPr>
            <a:r>
              <a:rPr lang="en-IN" sz="1200" dirty="0" smtClean="0"/>
              <a:t>●    </a:t>
            </a:r>
            <a:r>
              <a:rPr lang="en-IN" sz="2000" b="1" dirty="0" smtClean="0"/>
              <a:t>Benefits :-  </a:t>
            </a:r>
            <a:r>
              <a:rPr lang="en-IN" sz="2000" dirty="0" smtClean="0"/>
              <a:t>This movement actively strengthens the wrists, and its passive effect is the strengthening of the fingers bones too.</a:t>
            </a:r>
            <a:endParaRPr lang="en-IN" sz="1200" b="1" dirty="0"/>
          </a:p>
        </p:txBody>
      </p:sp>
      <p:pic>
        <p:nvPicPr>
          <p:cNvPr id="1028" name="Picture 4" descr="C:\Users\vishalanmol\Desktop\bhu1.jpg"/>
          <p:cNvPicPr>
            <a:picLocks noChangeAspect="1" noChangeArrowheads="1"/>
          </p:cNvPicPr>
          <p:nvPr/>
        </p:nvPicPr>
        <p:blipFill>
          <a:blip r:embed="rId2"/>
          <a:srcRect/>
          <a:stretch>
            <a:fillRect/>
          </a:stretch>
        </p:blipFill>
        <p:spPr bwMode="auto">
          <a:xfrm>
            <a:off x="1071538" y="285728"/>
            <a:ext cx="6715172" cy="300039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154362"/>
          </a:xfrm>
          <a:solidFill>
            <a:schemeClr val="tx2"/>
          </a:solidFill>
        </p:spPr>
        <p:txBody>
          <a:bodyPr/>
          <a:lstStyle/>
          <a:p>
            <a:endParaRPr lang="en-IN" dirty="0"/>
          </a:p>
        </p:txBody>
      </p:sp>
      <p:sp>
        <p:nvSpPr>
          <p:cNvPr id="3" name="Content Placeholder 2"/>
          <p:cNvSpPr>
            <a:spLocks noGrp="1"/>
          </p:cNvSpPr>
          <p:nvPr>
            <p:ph idx="1"/>
          </p:nvPr>
        </p:nvSpPr>
        <p:spPr>
          <a:xfrm>
            <a:off x="457200" y="3500438"/>
            <a:ext cx="8229600" cy="3143272"/>
          </a:xfrm>
        </p:spPr>
        <p:txBody>
          <a:bodyPr>
            <a:normAutofit/>
          </a:bodyPr>
          <a:lstStyle/>
          <a:p>
            <a:r>
              <a:rPr lang="en-IN" sz="2000" b="1" dirty="0" err="1" smtClean="0"/>
              <a:t>Kehuni</a:t>
            </a:r>
            <a:r>
              <a:rPr lang="en-IN" sz="2000" b="1" dirty="0" smtClean="0"/>
              <a:t> </a:t>
            </a:r>
            <a:r>
              <a:rPr lang="en-IN" sz="2000" b="1" dirty="0" err="1" smtClean="0"/>
              <a:t>Naman</a:t>
            </a:r>
            <a:r>
              <a:rPr lang="en-IN" sz="2000" b="1" dirty="0" smtClean="0"/>
              <a:t> (elbow bending) </a:t>
            </a:r>
            <a:r>
              <a:rPr lang="en-IN" sz="2000" dirty="0" smtClean="0"/>
              <a:t>:- Arms in front, shoulder level. Hands open palms up. Bend arms at elbows, touch fingers to shoulders, straighten again. Do 10 times. </a:t>
            </a:r>
          </a:p>
          <a:p>
            <a:r>
              <a:rPr lang="en-IN" sz="2000" dirty="0" smtClean="0"/>
              <a:t>Arms sideways at shoulder level, hands open, palms up. Fingers to shoulders. Again straighten. 10 times. Inhale while Straight, exhale while bending. </a:t>
            </a:r>
          </a:p>
          <a:p>
            <a:r>
              <a:rPr lang="en-IN" sz="2000" b="1" dirty="0" smtClean="0"/>
              <a:t>Benefits :- </a:t>
            </a:r>
            <a:r>
              <a:rPr lang="en-IN" sz="2000" dirty="0" smtClean="0"/>
              <a:t>This dynamic movement will help in building flexibility with your elbows keeping the movement of the fingers and wrist active and also help in releasing the heaviness or pain at the elbows.</a:t>
            </a:r>
            <a:endParaRPr lang="en-IN" sz="2000" dirty="0"/>
          </a:p>
        </p:txBody>
      </p:sp>
      <p:pic>
        <p:nvPicPr>
          <p:cNvPr id="2050" name="Picture 2" descr="C:\Users\vishalanmol\Desktop\stock-vector-elbow-banding-yoga-vector-1025647054.jpg"/>
          <p:cNvPicPr>
            <a:picLocks noChangeAspect="1" noChangeArrowheads="1"/>
          </p:cNvPicPr>
          <p:nvPr/>
        </p:nvPicPr>
        <p:blipFill>
          <a:blip r:embed="rId2"/>
          <a:srcRect/>
          <a:stretch>
            <a:fillRect/>
          </a:stretch>
        </p:blipFill>
        <p:spPr bwMode="auto">
          <a:xfrm>
            <a:off x="1071538" y="357166"/>
            <a:ext cx="6643734" cy="2928957"/>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711</TotalTime>
  <Words>809</Words>
  <Application>Microsoft Office PowerPoint</Application>
  <PresentationFormat>On-screen Show (4:3)</PresentationFormat>
  <Paragraphs>100</Paragraphs>
  <Slides>23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Office Theme</vt:lpstr>
      <vt:lpstr>Packager Shell Object</vt:lpstr>
      <vt:lpstr>Subject name: YOGA AND HUMAN                             CONSCIOUSNESS   Subject Code: YG-1081</vt:lpstr>
      <vt:lpstr>Slide 2</vt:lpstr>
      <vt:lpstr>Slide 3</vt:lpstr>
      <vt:lpstr>Slide 4</vt:lpstr>
      <vt:lpstr>Slide 5</vt:lpstr>
      <vt:lpstr>Slide 6</vt:lpstr>
      <vt:lpstr>  </vt:lpstr>
      <vt:lpstr>Slide 8</vt:lpstr>
      <vt:lpstr>Slide 9</vt:lpstr>
      <vt:lpstr>Slide 10</vt:lpstr>
      <vt:lpstr>Slide 11</vt:lpstr>
      <vt:lpstr>Slide 12</vt:lpstr>
      <vt:lpstr>Slide 13</vt:lpstr>
      <vt:lpstr>Slide 14</vt:lpstr>
      <vt:lpstr>Slide 15</vt:lpstr>
      <vt:lpstr>Slide 16</vt:lpstr>
      <vt:lpstr>Slide 17</vt:lpstr>
      <vt:lpstr>Slide 18</vt:lpstr>
      <vt:lpstr>Parvatasana contraindications  ● Spinal injury.  ● Frozen shoulder.  ● Backache.  ● Arthritis.  ● Hypertension.  ● Cardiac problems.  ● Carpal tunnel syndrome.  ● It should avoid in case of injury in wrist, elbows, hips, neck           and shoulder.</vt:lpstr>
      <vt:lpstr>Slide 20</vt:lpstr>
      <vt:lpstr>Contraindications, Precautions for doing Ashtanga Namaskara  ● Carpal tunnel syndrome.  ●Wrist pain and injury.  ● Recent injuries to your neck, shoulder or elbow.  ● Injury to any part of the body.  ● Those recovering from surgery.  ● High blood pressure.  ● Migraine. </vt:lpstr>
      <vt:lpstr>Slide 22</vt:lpstr>
      <vt:lpstr>Slide 23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 name: YOGA AND HUMAN                   CONSCIOUSNESS   Subject Code: YG-1081</dc:title>
  <dc:creator>vishalanmol</dc:creator>
  <cp:lastModifiedBy>vishalanmol</cp:lastModifiedBy>
  <cp:revision>124</cp:revision>
  <dcterms:created xsi:type="dcterms:W3CDTF">2022-03-22T13:38:39Z</dcterms:created>
  <dcterms:modified xsi:type="dcterms:W3CDTF">2022-04-21T09:27:54Z</dcterms:modified>
</cp:coreProperties>
</file>