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86"/>
  </p:notesMasterIdLst>
  <p:sldIdLst>
    <p:sldId id="316" r:id="rId2"/>
    <p:sldId id="258" r:id="rId3"/>
    <p:sldId id="259" r:id="rId4"/>
    <p:sldId id="260" r:id="rId5"/>
    <p:sldId id="261" r:id="rId6"/>
    <p:sldId id="268" r:id="rId7"/>
    <p:sldId id="264" r:id="rId8"/>
    <p:sldId id="265" r:id="rId9"/>
    <p:sldId id="266" r:id="rId10"/>
    <p:sldId id="262" r:id="rId11"/>
    <p:sldId id="263"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317" r:id="rId34"/>
    <p:sldId id="290" r:id="rId35"/>
    <p:sldId id="291" r:id="rId36"/>
    <p:sldId id="292" r:id="rId37"/>
    <p:sldId id="293" r:id="rId38"/>
    <p:sldId id="294" r:id="rId39"/>
    <p:sldId id="295" r:id="rId40"/>
    <p:sldId id="296" r:id="rId41"/>
    <p:sldId id="297" r:id="rId42"/>
    <p:sldId id="299" r:id="rId43"/>
    <p:sldId id="298" r:id="rId44"/>
    <p:sldId id="300" r:id="rId45"/>
    <p:sldId id="301" r:id="rId46"/>
    <p:sldId id="303" r:id="rId47"/>
    <p:sldId id="302" r:id="rId48"/>
    <p:sldId id="304" r:id="rId49"/>
    <p:sldId id="306" r:id="rId50"/>
    <p:sldId id="307" r:id="rId51"/>
    <p:sldId id="309" r:id="rId52"/>
    <p:sldId id="308" r:id="rId53"/>
    <p:sldId id="305" r:id="rId54"/>
    <p:sldId id="310" r:id="rId55"/>
    <p:sldId id="311" r:id="rId56"/>
    <p:sldId id="312" r:id="rId57"/>
    <p:sldId id="313" r:id="rId58"/>
    <p:sldId id="314" r:id="rId59"/>
    <p:sldId id="315" r:id="rId60"/>
    <p:sldId id="318" r:id="rId61"/>
    <p:sldId id="256" r:id="rId62"/>
    <p:sldId id="257"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26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3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4"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748E4-88E9-4FAC-ADC8-7212E1E8A0FA}" type="datetimeFigureOut">
              <a:rPr lang="en-IN" smtClean="0"/>
              <a:t>02-08-2021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B0FF5-4954-4369-B21C-2FFDAFF90844}" type="slidenum">
              <a:rPr lang="en-IN" smtClean="0"/>
              <a:t>‹#›</a:t>
            </a:fld>
            <a:endParaRPr lang="en-IN"/>
          </a:p>
        </p:txBody>
      </p:sp>
    </p:spTree>
    <p:extLst>
      <p:ext uri="{BB962C8B-B14F-4D97-AF65-F5344CB8AC3E}">
        <p14:creationId xmlns:p14="http://schemas.microsoft.com/office/powerpoint/2010/main" val="151282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0B0FF5-4954-4369-B21C-2FFDAFF90844}" type="slidenum">
              <a:rPr lang="en-IN" smtClean="0"/>
              <a:t>37</a:t>
            </a:fld>
            <a:endParaRPr lang="en-IN"/>
          </a:p>
        </p:txBody>
      </p:sp>
    </p:spTree>
    <p:extLst>
      <p:ext uri="{BB962C8B-B14F-4D97-AF65-F5344CB8AC3E}">
        <p14:creationId xmlns:p14="http://schemas.microsoft.com/office/powerpoint/2010/main" val="218449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0B0FF5-4954-4369-B21C-2FFDAFF90844}" type="slidenum">
              <a:rPr lang="en-IN" smtClean="0"/>
              <a:t>44</a:t>
            </a:fld>
            <a:endParaRPr lang="en-IN"/>
          </a:p>
        </p:txBody>
      </p:sp>
    </p:spTree>
    <p:extLst>
      <p:ext uri="{BB962C8B-B14F-4D97-AF65-F5344CB8AC3E}">
        <p14:creationId xmlns:p14="http://schemas.microsoft.com/office/powerpoint/2010/main" val="344408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0B0FF5-4954-4369-B21C-2FFDAFF90844}" type="slidenum">
              <a:rPr lang="en-IN" smtClean="0"/>
              <a:t>65</a:t>
            </a:fld>
            <a:endParaRPr lang="en-IN"/>
          </a:p>
        </p:txBody>
      </p:sp>
    </p:spTree>
    <p:extLst>
      <p:ext uri="{BB962C8B-B14F-4D97-AF65-F5344CB8AC3E}">
        <p14:creationId xmlns:p14="http://schemas.microsoft.com/office/powerpoint/2010/main" val="531779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74A7-2985-4F0F-9A33-E84C9FF05A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C4FE2E-D20D-415A-8398-1D495C74B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1DF8AF-3634-4390-86B4-9A685685BD5F}"/>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5" name="Footer Placeholder 4">
            <a:extLst>
              <a:ext uri="{FF2B5EF4-FFF2-40B4-BE49-F238E27FC236}">
                <a16:creationId xmlns:a16="http://schemas.microsoft.com/office/drawing/2014/main" id="{8022A503-8AFC-4E11-9818-63BD1EBA43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AC26A-6B1A-4AD2-BFCD-07640FA11EA4}"/>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12561927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9362-0FCB-4BDD-AAEA-86B52AE674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1E84D9-0485-4D09-8FE3-58DA236671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13679-B1BF-4020-BDEB-43E033942FFB}"/>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5" name="Footer Placeholder 4">
            <a:extLst>
              <a:ext uri="{FF2B5EF4-FFF2-40B4-BE49-F238E27FC236}">
                <a16:creationId xmlns:a16="http://schemas.microsoft.com/office/drawing/2014/main" id="{C6324DBD-BDA6-434F-A7D0-A4774B7290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07FF8-3C48-4ABB-9FA9-C67EA8B7DE18}"/>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244885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0ECC3-1CFF-4745-89DC-20EABF2345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F8E2A-C9A4-49F9-BC6C-6BE8E5465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D80C4-1A18-492E-A6CD-80BE69E768EC}"/>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5" name="Footer Placeholder 4">
            <a:extLst>
              <a:ext uri="{FF2B5EF4-FFF2-40B4-BE49-F238E27FC236}">
                <a16:creationId xmlns:a16="http://schemas.microsoft.com/office/drawing/2014/main" id="{23D779A1-405F-4820-AFFD-CA397CA61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CC476-C78B-4422-AE6A-CCDF3B5D5950}"/>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197668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918E-1657-4E37-8F3E-CCCC1D0A64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D65AE3-1696-4E5C-A2AE-5D53194EB6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EEC7E-0649-4254-8F7C-0C28AD5820A4}"/>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5" name="Footer Placeholder 4">
            <a:extLst>
              <a:ext uri="{FF2B5EF4-FFF2-40B4-BE49-F238E27FC236}">
                <a16:creationId xmlns:a16="http://schemas.microsoft.com/office/drawing/2014/main" id="{6862E7EE-7F1D-47E5-91F1-3823C96BF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FE6D3-1527-4A4F-AB14-5FAFEC8C8979}"/>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319802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55C4-AEB4-447F-AFBD-11F60F360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1CA0D0-40F9-41C4-AAA8-911BD0124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D24534-3F37-4F80-87C8-9BE6F1CEE640}"/>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5" name="Footer Placeholder 4">
            <a:extLst>
              <a:ext uri="{FF2B5EF4-FFF2-40B4-BE49-F238E27FC236}">
                <a16:creationId xmlns:a16="http://schemas.microsoft.com/office/drawing/2014/main" id="{2341035D-7D95-4771-9C79-662B53137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2A7C7-BC0B-4D0B-BAA3-CD31A65A5AAF}"/>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215975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8248-BA66-4664-9B19-2BBB0BB4A8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DFABC-BE20-4F30-A361-B631C2BFB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47F616-A0CD-4299-81D4-740334150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D2871D-670D-421A-B524-A4EBC3732165}"/>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6" name="Footer Placeholder 5">
            <a:extLst>
              <a:ext uri="{FF2B5EF4-FFF2-40B4-BE49-F238E27FC236}">
                <a16:creationId xmlns:a16="http://schemas.microsoft.com/office/drawing/2014/main" id="{CE70F6DE-7C09-440F-AC44-17161374C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4AC0F-CD7B-4E07-AD0F-39B623960517}"/>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289352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78AE-A47B-42F5-BD73-FA9E703573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5DE131-5196-470C-AB92-C8C20319E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7692D6-5A9C-4EAF-B8B3-AA411ABA0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C10CC6-C466-48D8-88B1-3D15BC421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209E0-A8F9-4D3D-B4BC-3611350DE0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982FDE-2CAC-4779-92D6-4A237052B895}"/>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8" name="Footer Placeholder 7">
            <a:extLst>
              <a:ext uri="{FF2B5EF4-FFF2-40B4-BE49-F238E27FC236}">
                <a16:creationId xmlns:a16="http://schemas.microsoft.com/office/drawing/2014/main" id="{12E54DD1-250A-4885-9013-430E53DF3A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2A721-EDB2-42AA-BFA6-C4C674A9D0CF}"/>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3837007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2DF9-8A05-40A4-8EDF-562346EDC7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CF885C-5D34-46CA-A903-A564E08593BB}"/>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4" name="Footer Placeholder 3">
            <a:extLst>
              <a:ext uri="{FF2B5EF4-FFF2-40B4-BE49-F238E27FC236}">
                <a16:creationId xmlns:a16="http://schemas.microsoft.com/office/drawing/2014/main" id="{5CA4CE7C-0A35-4651-BA0B-5869302FBD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64719C-38C7-4889-954B-AF9328307342}"/>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90202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69425-EA2C-46D5-BBA6-C34A816AD695}"/>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3" name="Footer Placeholder 2">
            <a:extLst>
              <a:ext uri="{FF2B5EF4-FFF2-40B4-BE49-F238E27FC236}">
                <a16:creationId xmlns:a16="http://schemas.microsoft.com/office/drawing/2014/main" id="{9F518322-AF4A-4601-8479-7ACDF9B0CE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89A1AF-B3CC-46C0-BC61-D1AE05608002}"/>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19794390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F903-BFBB-4EBC-A3D4-46D462417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18C009-FCA3-46B0-A09B-8ABF2B817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6FFD10-C950-414C-8085-5281EACBD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D708E-8FCE-44D0-BB1C-62DD3F6BF020}"/>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6" name="Footer Placeholder 5">
            <a:extLst>
              <a:ext uri="{FF2B5EF4-FFF2-40B4-BE49-F238E27FC236}">
                <a16:creationId xmlns:a16="http://schemas.microsoft.com/office/drawing/2014/main" id="{821CCAE0-E6A4-46A3-866D-734B9461F4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A31D7F-1DD6-4EAC-BFF1-650188AB4D61}"/>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428360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5AC3-43A3-4BA3-9703-BB1F4ED74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69BE76-16B1-4F22-B8C9-1378F632A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9ED25D-261B-4B30-A3C5-BC2B33C65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C43CA-5EEF-4B75-A07A-E229CB25E702}"/>
              </a:ext>
            </a:extLst>
          </p:cNvPr>
          <p:cNvSpPr>
            <a:spLocks noGrp="1"/>
          </p:cNvSpPr>
          <p:nvPr>
            <p:ph type="dt" sz="half" idx="10"/>
          </p:nvPr>
        </p:nvSpPr>
        <p:spPr/>
        <p:txBody>
          <a:bodyPr/>
          <a:lstStyle/>
          <a:p>
            <a:fld id="{711FD322-A5E4-473D-932C-46015C8075C5}" type="datetimeFigureOut">
              <a:rPr lang="en-IN" smtClean="0"/>
              <a:t>02-08-2021</a:t>
            </a:fld>
            <a:endParaRPr lang="en-IN"/>
          </a:p>
        </p:txBody>
      </p:sp>
      <p:sp>
        <p:nvSpPr>
          <p:cNvPr id="6" name="Footer Placeholder 5">
            <a:extLst>
              <a:ext uri="{FF2B5EF4-FFF2-40B4-BE49-F238E27FC236}">
                <a16:creationId xmlns:a16="http://schemas.microsoft.com/office/drawing/2014/main" id="{DD3F740E-05B7-4489-B157-8D020C6AE5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099F0-9538-4E89-91C2-ADBC9CB95007}"/>
              </a:ext>
            </a:extLst>
          </p:cNvPr>
          <p:cNvSpPr>
            <a:spLocks noGrp="1"/>
          </p:cNvSpPr>
          <p:nvPr>
            <p:ph type="sldNum" sz="quarter" idx="12"/>
          </p:nvPr>
        </p:nvSpPr>
        <p:spPr/>
        <p:txBody>
          <a:bodyPr/>
          <a:lstStyle/>
          <a:p>
            <a:fld id="{9E8DD3FA-8D42-4184-B329-B508ECD47ADC}" type="slidenum">
              <a:rPr lang="en-IN" smtClean="0"/>
              <a:t>‹#›</a:t>
            </a:fld>
            <a:endParaRPr lang="en-IN"/>
          </a:p>
        </p:txBody>
      </p:sp>
    </p:spTree>
    <p:extLst>
      <p:ext uri="{BB962C8B-B14F-4D97-AF65-F5344CB8AC3E}">
        <p14:creationId xmlns:p14="http://schemas.microsoft.com/office/powerpoint/2010/main" val="38566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81C74-A11E-472E-949A-FDBB3C4AB9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2F0E05-52C8-4683-9BEC-005B481BD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800025-FD42-461C-99EE-A96BD00C2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FD322-A5E4-473D-932C-46015C8075C5}" type="datetimeFigureOut">
              <a:rPr lang="en-IN" smtClean="0"/>
              <a:t>02-08-2021</a:t>
            </a:fld>
            <a:endParaRPr lang="en-IN"/>
          </a:p>
        </p:txBody>
      </p:sp>
      <p:sp>
        <p:nvSpPr>
          <p:cNvPr id="5" name="Footer Placeholder 4">
            <a:extLst>
              <a:ext uri="{FF2B5EF4-FFF2-40B4-BE49-F238E27FC236}">
                <a16:creationId xmlns:a16="http://schemas.microsoft.com/office/drawing/2014/main" id="{A94CE5D6-521F-43BD-BE30-29238C18B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E48E94-AB7D-4562-A3B3-883230DCA6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DD3FA-8D42-4184-B329-B508ECD47ADC}" type="slidenum">
              <a:rPr lang="en-IN" smtClean="0"/>
              <a:t>‹#›</a:t>
            </a:fld>
            <a:endParaRPr lang="en-IN"/>
          </a:p>
        </p:txBody>
      </p:sp>
    </p:spTree>
    <p:extLst>
      <p:ext uri="{BB962C8B-B14F-4D97-AF65-F5344CB8AC3E}">
        <p14:creationId xmlns:p14="http://schemas.microsoft.com/office/powerpoint/2010/main" val="32465240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5DA5-0EA3-4557-8D9B-CDFEF5895D4D}"/>
              </a:ext>
            </a:extLst>
          </p:cNvPr>
          <p:cNvSpPr>
            <a:spLocks noGrp="1"/>
          </p:cNvSpPr>
          <p:nvPr>
            <p:ph type="title"/>
          </p:nvPr>
        </p:nvSpPr>
        <p:spPr>
          <a:xfrm>
            <a:off x="838200" y="0"/>
            <a:ext cx="10515600" cy="875071"/>
          </a:xfrm>
        </p:spPr>
        <p:txBody>
          <a:bodyPr>
            <a:normAutofit/>
          </a:bodyPr>
          <a:lstStyle/>
          <a:p>
            <a:pPr algn="ctr"/>
            <a:r>
              <a:rPr lang="en-IN" dirty="0">
                <a:solidFill>
                  <a:srgbClr val="1630F2"/>
                </a:solidFill>
              </a:rPr>
              <a:t>Logic and Induction</a:t>
            </a:r>
          </a:p>
        </p:txBody>
      </p:sp>
      <p:sp>
        <p:nvSpPr>
          <p:cNvPr id="3" name="Content Placeholder 2">
            <a:extLst>
              <a:ext uri="{FF2B5EF4-FFF2-40B4-BE49-F238E27FC236}">
                <a16:creationId xmlns:a16="http://schemas.microsoft.com/office/drawing/2014/main" id="{1809EB68-EA77-4B6C-B7E9-CE9B75819DF8}"/>
              </a:ext>
            </a:extLst>
          </p:cNvPr>
          <p:cNvSpPr>
            <a:spLocks noGrp="1"/>
          </p:cNvSpPr>
          <p:nvPr>
            <p:ph idx="1"/>
          </p:nvPr>
        </p:nvSpPr>
        <p:spPr>
          <a:xfrm>
            <a:off x="265471" y="875071"/>
            <a:ext cx="11651226" cy="5810864"/>
          </a:xfrm>
        </p:spPr>
        <p:txBody>
          <a:bodyPr>
            <a:normAutofit fontScale="92500"/>
          </a:bodyPr>
          <a:lstStyle/>
          <a:p>
            <a:pPr algn="just">
              <a:lnSpc>
                <a:spcPct val="150000"/>
              </a:lnSpc>
            </a:pPr>
            <a:r>
              <a:rPr lang="en-US" dirty="0"/>
              <a:t>Logic is a set or a system of principles or rules. </a:t>
            </a:r>
          </a:p>
          <a:p>
            <a:pPr algn="just">
              <a:lnSpc>
                <a:spcPct val="150000"/>
              </a:lnSpc>
            </a:pPr>
            <a:r>
              <a:rPr lang="en-US" dirty="0"/>
              <a:t>The rules of logic give precise meaning to mathematical statements. </a:t>
            </a:r>
          </a:p>
          <a:p>
            <a:pPr algn="just">
              <a:lnSpc>
                <a:spcPct val="150000"/>
              </a:lnSpc>
            </a:pPr>
            <a:r>
              <a:rPr lang="en-US" dirty="0"/>
              <a:t>These rules are used to distinguish between valid and invalid mathematical arguments and specify the meaning of mathematical statements. </a:t>
            </a:r>
          </a:p>
          <a:p>
            <a:pPr algn="just">
              <a:lnSpc>
                <a:spcPct val="150000"/>
              </a:lnSpc>
            </a:pPr>
            <a:r>
              <a:rPr lang="en-US" dirty="0"/>
              <a:t>Logic is the basis of all mathematical reasoning, and of all automated reasoning.</a:t>
            </a:r>
          </a:p>
          <a:p>
            <a:pPr algn="just">
              <a:lnSpc>
                <a:spcPct val="150000"/>
              </a:lnSpc>
            </a:pPr>
            <a:r>
              <a:rPr lang="en-US" dirty="0"/>
              <a:t>These rules are used in the design of computer circuits, the construction of computer programs, the verification of the correctness of programs, and in many other ways.  </a:t>
            </a:r>
            <a:endParaRPr lang="en-IN" dirty="0"/>
          </a:p>
        </p:txBody>
      </p:sp>
    </p:spTree>
    <p:extLst>
      <p:ext uri="{BB962C8B-B14F-4D97-AF65-F5344CB8AC3E}">
        <p14:creationId xmlns:p14="http://schemas.microsoft.com/office/powerpoint/2010/main" val="267441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6751-7520-463D-BF37-B24F5431A6EE}"/>
              </a:ext>
            </a:extLst>
          </p:cNvPr>
          <p:cNvSpPr>
            <a:spLocks noGrp="1"/>
          </p:cNvSpPr>
          <p:nvPr>
            <p:ph type="title"/>
          </p:nvPr>
        </p:nvSpPr>
        <p:spPr>
          <a:xfrm>
            <a:off x="838200" y="168480"/>
            <a:ext cx="10515600" cy="1325563"/>
          </a:xfrm>
        </p:spPr>
        <p:txBody>
          <a:bodyPr>
            <a:normAutofit/>
          </a:bodyPr>
          <a:lstStyle/>
          <a:p>
            <a:pPr algn="ctr"/>
            <a:r>
              <a:rPr lang="en-US" sz="4800" dirty="0">
                <a:solidFill>
                  <a:srgbClr val="1630F2"/>
                </a:solidFill>
              </a:rPr>
              <a:t>Atomic propositions</a:t>
            </a:r>
            <a:endParaRPr lang="en-IN" sz="4800"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9E67B3-780D-456E-ADAE-E3FFA3CFDF15}"/>
                  </a:ext>
                </a:extLst>
              </p:cNvPr>
              <p:cNvSpPr>
                <a:spLocks noGrp="1"/>
              </p:cNvSpPr>
              <p:nvPr>
                <p:ph idx="1"/>
              </p:nvPr>
            </p:nvSpPr>
            <p:spPr/>
            <p:txBody>
              <a:bodyPr>
                <a:normAutofit fontScale="85000" lnSpcReduction="20000"/>
              </a:bodyPr>
              <a:lstStyle/>
              <a:p>
                <a:pPr marL="0" indent="0">
                  <a:lnSpc>
                    <a:spcPct val="150000"/>
                  </a:lnSpc>
                  <a:buNone/>
                </a:pPr>
                <a:r>
                  <a:rPr lang="en-US" sz="3300" dirty="0"/>
                  <a:t>Propositions that cannot be expressed in terms of simpler propositions are called atomic propositions. </a:t>
                </a:r>
              </a:p>
              <a:p>
                <a:pPr marL="0" indent="0">
                  <a:lnSpc>
                    <a:spcPct val="150000"/>
                  </a:lnSpc>
                  <a:buNone/>
                </a:pPr>
                <a:endParaRPr lang="en-US" dirty="0"/>
              </a:p>
              <a:p>
                <a:pPr>
                  <a:lnSpc>
                    <a:spcPct val="150000"/>
                  </a:lnSpc>
                </a:pPr>
                <a14:m>
                  <m:oMath xmlns:m="http://schemas.openxmlformats.org/officeDocument/2006/math">
                    <m:r>
                      <a:rPr lang="en-IN" b="0" i="1" smtClean="0">
                        <a:latin typeface="Cambria Math" panose="02040503050406030204" pitchFamily="18" charset="0"/>
                      </a:rPr>
                      <m:t>2+3=4</m:t>
                    </m:r>
                  </m:oMath>
                </a14:m>
                <a:endParaRPr lang="en-IN" dirty="0"/>
              </a:p>
              <a:p>
                <a:pPr>
                  <a:lnSpc>
                    <a:spcPct val="150000"/>
                  </a:lnSpc>
                </a:pPr>
                <a:r>
                  <a:rPr lang="en-IN" dirty="0"/>
                  <a:t>You are  a group 2 student.</a:t>
                </a:r>
              </a:p>
              <a:p>
                <a:pPr>
                  <a:lnSpc>
                    <a:spcPct val="150000"/>
                  </a:lnSpc>
                </a:pPr>
                <a:r>
                  <a:rPr lang="en-US" dirty="0"/>
                  <a:t>It is sunny today </a:t>
                </a:r>
              </a:p>
              <a:p>
                <a:pPr>
                  <a:lnSpc>
                    <a:spcPct val="150000"/>
                  </a:lnSpc>
                </a:pPr>
                <a:r>
                  <a:rPr lang="en-US" dirty="0"/>
                  <a:t>You are not in group 1.</a:t>
                </a:r>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1A9E67B3-780D-456E-ADAE-E3FFA3CFDF15}"/>
                  </a:ext>
                </a:extLst>
              </p:cNvPr>
              <p:cNvSpPr>
                <a:spLocks noGrp="1" noRot="1" noChangeAspect="1" noMove="1" noResize="1" noEditPoints="1" noAdjustHandles="1" noChangeArrowheads="1" noChangeShapeType="1" noTextEdit="1"/>
              </p:cNvSpPr>
              <p:nvPr>
                <p:ph idx="1"/>
              </p:nvPr>
            </p:nvSpPr>
            <p:spPr>
              <a:blipFill>
                <a:blip r:embed="rId2"/>
                <a:stretch>
                  <a:fillRect l="-1217" r="-754" b="-840"/>
                </a:stretch>
              </a:blipFill>
            </p:spPr>
            <p:txBody>
              <a:bodyPr/>
              <a:lstStyle/>
              <a:p>
                <a:r>
                  <a:rPr lang="en-IN">
                    <a:noFill/>
                  </a:rPr>
                  <a:t> </a:t>
                </a:r>
              </a:p>
            </p:txBody>
          </p:sp>
        </mc:Fallback>
      </mc:AlternateContent>
    </p:spTree>
    <p:extLst>
      <p:ext uri="{BB962C8B-B14F-4D97-AF65-F5344CB8AC3E}">
        <p14:creationId xmlns:p14="http://schemas.microsoft.com/office/powerpoint/2010/main" val="396408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8EA6-36A7-4537-A5C2-5970E71F1BE9}"/>
              </a:ext>
            </a:extLst>
          </p:cNvPr>
          <p:cNvSpPr>
            <a:spLocks noGrp="1"/>
          </p:cNvSpPr>
          <p:nvPr>
            <p:ph type="title"/>
          </p:nvPr>
        </p:nvSpPr>
        <p:spPr>
          <a:xfrm>
            <a:off x="838200" y="18255"/>
            <a:ext cx="10515600" cy="1325563"/>
          </a:xfrm>
        </p:spPr>
        <p:txBody>
          <a:bodyPr>
            <a:normAutofit/>
          </a:bodyPr>
          <a:lstStyle/>
          <a:p>
            <a:pPr algn="ctr"/>
            <a:r>
              <a:rPr lang="en-US" sz="4800" dirty="0">
                <a:solidFill>
                  <a:srgbClr val="1630F2"/>
                </a:solidFill>
              </a:rPr>
              <a:t>Compound propositions </a:t>
            </a:r>
            <a:endParaRPr lang="en-IN" sz="4800"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1A29D5-D711-47C4-8550-4E4EDD989F3D}"/>
                  </a:ext>
                </a:extLst>
              </p:cNvPr>
              <p:cNvSpPr>
                <a:spLocks noGrp="1"/>
              </p:cNvSpPr>
              <p:nvPr>
                <p:ph idx="1"/>
              </p:nvPr>
            </p:nvSpPr>
            <p:spPr>
              <a:xfrm>
                <a:off x="838200" y="1238865"/>
                <a:ext cx="10515600" cy="5063612"/>
              </a:xfrm>
            </p:spPr>
            <p:txBody>
              <a:bodyPr>
                <a:normAutofit/>
              </a:bodyPr>
              <a:lstStyle/>
              <a:p>
                <a:pPr>
                  <a:lnSpc>
                    <a:spcPct val="150000"/>
                  </a:lnSpc>
                </a:pPr>
                <a:r>
                  <a:rPr lang="en-US" sz="2400" dirty="0"/>
                  <a:t>Compound  propositions are formed from existing propositions using logical operators. </a:t>
                </a:r>
              </a:p>
              <a:p>
                <a:pPr>
                  <a:lnSpc>
                    <a:spcPct val="150000"/>
                  </a:lnSpc>
                </a:pPr>
                <a14:m>
                  <m:oMath xmlns:m="http://schemas.openxmlformats.org/officeDocument/2006/math">
                    <m:r>
                      <a:rPr lang="en-US" sz="2400" i="1" dirty="0" smtClean="0">
                        <a:latin typeface="Cambria Math" panose="02040503050406030204" pitchFamily="18" charset="0"/>
                      </a:rPr>
                      <m:t>2 + 2 = 3</m:t>
                    </m:r>
                  </m:oMath>
                </a14:m>
                <a:r>
                  <a:rPr lang="en-IN" sz="2400" dirty="0"/>
                  <a:t> and </a:t>
                </a:r>
                <a14:m>
                  <m:oMath xmlns:m="http://schemas.openxmlformats.org/officeDocument/2006/math">
                    <m:r>
                      <a:rPr lang="en-IN" sz="2400" b="0" i="1" smtClean="0">
                        <a:latin typeface="Cambria Math" panose="02040503050406030204" pitchFamily="18" charset="0"/>
                      </a:rPr>
                      <m:t>4 </m:t>
                    </m:r>
                    <m:r>
                      <a:rPr lang="en-IN" sz="2400" b="0" i="1" smtClean="0">
                        <a:latin typeface="Cambria Math" panose="02040503050406030204" pitchFamily="18" charset="0"/>
                        <a:ea typeface="Cambria Math" panose="02040503050406030204" pitchFamily="18" charset="0"/>
                      </a:rPr>
                      <m:t>×12=48</m:t>
                    </m:r>
                  </m:oMath>
                </a14:m>
                <a:r>
                  <a:rPr lang="en-IN" sz="2400" dirty="0"/>
                  <a:t>.</a:t>
                </a:r>
              </a:p>
              <a:p>
                <a:pPr>
                  <a:lnSpc>
                    <a:spcPct val="150000"/>
                  </a:lnSpc>
                </a:pPr>
                <a:r>
                  <a:rPr lang="en-US" sz="2400" dirty="0"/>
                  <a:t>Washington, D.C., is the capital of the United States of America but Toronto is not the capital of Canada.</a:t>
                </a:r>
              </a:p>
              <a:p>
                <a:pPr>
                  <a:lnSpc>
                    <a:spcPct val="150000"/>
                  </a:lnSpc>
                </a:pPr>
                <a:r>
                  <a:rPr lang="en-IN" sz="2400" dirty="0"/>
                  <a:t>You are  a group 2 student or a group 1 student.</a:t>
                </a:r>
              </a:p>
              <a:p>
                <a:pPr>
                  <a:lnSpc>
                    <a:spcPct val="150000"/>
                  </a:lnSpc>
                </a:pPr>
                <a:r>
                  <a:rPr lang="en-IN" sz="2400" dirty="0"/>
                  <a:t>The terms ‘and’, ‘or’, ‘but’ etc. are logical operators called connectives.</a:t>
                </a:r>
              </a:p>
              <a:p>
                <a:pPr>
                  <a:lnSpc>
                    <a:spcPct val="150000"/>
                  </a:lnSpc>
                </a:pPr>
                <a:endParaRPr lang="en-IN" dirty="0"/>
              </a:p>
              <a:p>
                <a:endParaRPr lang="en-US"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F21A29D5-D711-47C4-8550-4E4EDD989F3D}"/>
                  </a:ext>
                </a:extLst>
              </p:cNvPr>
              <p:cNvSpPr>
                <a:spLocks noGrp="1" noRot="1" noChangeAspect="1" noMove="1" noResize="1" noEditPoints="1" noAdjustHandles="1" noChangeArrowheads="1" noChangeShapeType="1" noTextEdit="1"/>
              </p:cNvSpPr>
              <p:nvPr>
                <p:ph idx="1"/>
              </p:nvPr>
            </p:nvSpPr>
            <p:spPr>
              <a:xfrm>
                <a:off x="838200" y="1238865"/>
                <a:ext cx="10515600" cy="5063612"/>
              </a:xfrm>
              <a:blipFill>
                <a:blip r:embed="rId2"/>
                <a:stretch>
                  <a:fillRect l="-812" r="-696"/>
                </a:stretch>
              </a:blipFill>
            </p:spPr>
            <p:txBody>
              <a:bodyPr/>
              <a:lstStyle/>
              <a:p>
                <a:r>
                  <a:rPr lang="en-IN">
                    <a:noFill/>
                  </a:rPr>
                  <a:t> </a:t>
                </a:r>
              </a:p>
            </p:txBody>
          </p:sp>
        </mc:Fallback>
      </mc:AlternateContent>
    </p:spTree>
    <p:extLst>
      <p:ext uri="{BB962C8B-B14F-4D97-AF65-F5344CB8AC3E}">
        <p14:creationId xmlns:p14="http://schemas.microsoft.com/office/powerpoint/2010/main" val="326869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9F6B-3922-4E0D-8CF9-47EC1ED424C4}"/>
              </a:ext>
            </a:extLst>
          </p:cNvPr>
          <p:cNvSpPr>
            <a:spLocks noGrp="1"/>
          </p:cNvSpPr>
          <p:nvPr>
            <p:ph type="title"/>
          </p:nvPr>
        </p:nvSpPr>
        <p:spPr>
          <a:xfrm>
            <a:off x="838200" y="18255"/>
            <a:ext cx="10515600" cy="1325563"/>
          </a:xfrm>
        </p:spPr>
        <p:txBody>
          <a:bodyPr/>
          <a:lstStyle/>
          <a:p>
            <a:pPr algn="ctr"/>
            <a:r>
              <a:rPr lang="en-US" sz="4800" dirty="0">
                <a:solidFill>
                  <a:srgbClr val="1630F2"/>
                </a:solidFill>
              </a:rPr>
              <a:t>Conjunction</a:t>
            </a:r>
            <a:r>
              <a:rPr lang="en-US" b="1" dirty="0">
                <a:solidFill>
                  <a:srgbClr val="1630F2"/>
                </a:solidFill>
              </a:rPr>
              <a:t> </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D981B0-AC70-469C-AE58-5C5473E1FC05}"/>
                  </a:ext>
                </a:extLst>
              </p:cNvPr>
              <p:cNvSpPr>
                <a:spLocks noGrp="1"/>
              </p:cNvSpPr>
              <p:nvPr>
                <p:ph idx="1"/>
              </p:nvPr>
            </p:nvSpPr>
            <p:spPr>
              <a:xfrm>
                <a:off x="167148" y="1268361"/>
                <a:ext cx="11867536" cy="5702710"/>
              </a:xfrm>
            </p:spPr>
            <p:txBody>
              <a:bodyPr>
                <a:normAutofit/>
              </a:bodyPr>
              <a:lstStyle/>
              <a:p>
                <a:pPr>
                  <a:lnSpc>
                    <a:spcPct val="150000"/>
                  </a:lnSpc>
                </a:pPr>
                <a:r>
                  <a:rPr lang="en-US" sz="2400" dirty="0"/>
                  <a:t>The conjunction of </a:t>
                </a:r>
                <a14:m>
                  <m:oMath xmlns:m="http://schemas.openxmlformats.org/officeDocument/2006/math">
                    <m:r>
                      <a:rPr lang="en-US" sz="2400" i="1">
                        <a:latin typeface="Cambria Math" panose="02040503050406030204" pitchFamily="18" charset="0"/>
                      </a:rPr>
                      <m:t>𝑝</m:t>
                    </m:r>
                  </m:oMath>
                </a14:m>
                <a:r>
                  <a:rPr lang="en-US" sz="2400" dirty="0"/>
                  <a:t> and </a:t>
                </a:r>
                <a14:m>
                  <m:oMath xmlns:m="http://schemas.openxmlformats.org/officeDocument/2006/math">
                    <m:r>
                      <a:rPr lang="en-US" sz="2400" i="1">
                        <a:latin typeface="Cambria Math" panose="02040503050406030204" pitchFamily="18" charset="0"/>
                      </a:rPr>
                      <m:t>𝑞</m:t>
                    </m:r>
                  </m:oMath>
                </a14:m>
                <a:r>
                  <a:rPr lang="en-US" sz="2400" dirty="0"/>
                  <a:t> is the proposition “</a:t>
                </a:r>
                <a14:m>
                  <m:oMath xmlns:m="http://schemas.openxmlformats.org/officeDocument/2006/math">
                    <m:r>
                      <a:rPr lang="en-US" sz="2400" i="1">
                        <a:latin typeface="Cambria Math" panose="02040503050406030204" pitchFamily="18" charset="0"/>
                      </a:rPr>
                      <m:t>𝑝</m:t>
                    </m:r>
                  </m:oMath>
                </a14:m>
                <a:r>
                  <a:rPr lang="en-US" sz="2400" dirty="0"/>
                  <a:t> and </a:t>
                </a:r>
                <a14:m>
                  <m:oMath xmlns:m="http://schemas.openxmlformats.org/officeDocument/2006/math">
                    <m:r>
                      <a:rPr lang="en-US" sz="2400" i="1">
                        <a:latin typeface="Cambria Math" panose="02040503050406030204" pitchFamily="18" charset="0"/>
                      </a:rPr>
                      <m:t>𝑞</m:t>
                    </m:r>
                  </m:oMath>
                </a14:m>
                <a:r>
                  <a:rPr lang="en-US" sz="2400" dirty="0"/>
                  <a:t>.” </a:t>
                </a:r>
              </a:p>
              <a:p>
                <a:pPr>
                  <a:lnSpc>
                    <a:spcPct val="150000"/>
                  </a:lnSpc>
                </a:pPr>
                <a:r>
                  <a:rPr lang="en-US" sz="2400" dirty="0"/>
                  <a:t>Conjunction  of </a:t>
                </a:r>
                <a14:m>
                  <m:oMath xmlns:m="http://schemas.openxmlformats.org/officeDocument/2006/math">
                    <m:r>
                      <a:rPr lang="en-US" sz="2400" i="1">
                        <a:latin typeface="Cambria Math" panose="02040503050406030204" pitchFamily="18" charset="0"/>
                      </a:rPr>
                      <m:t>𝑝</m:t>
                    </m:r>
                  </m:oMath>
                </a14:m>
                <a:r>
                  <a:rPr lang="en-US" sz="2400" dirty="0"/>
                  <a:t> and </a:t>
                </a:r>
                <a14:m>
                  <m:oMath xmlns:m="http://schemas.openxmlformats.org/officeDocument/2006/math">
                    <m:r>
                      <a:rPr lang="en-US" sz="2400" i="1">
                        <a:latin typeface="Cambria Math" panose="02040503050406030204" pitchFamily="18" charset="0"/>
                      </a:rPr>
                      <m:t>𝑞</m:t>
                    </m:r>
                  </m:oMath>
                </a14:m>
                <a:r>
                  <a:rPr lang="en-US" sz="2400" dirty="0"/>
                  <a:t> is denoted by </a:t>
                </a:r>
                <a14:m>
                  <m:oMath xmlns:m="http://schemas.openxmlformats.org/officeDocument/2006/math">
                    <m:r>
                      <a:rPr lang="en-US" sz="2400" i="1">
                        <a:latin typeface="Cambria Math" panose="02040503050406030204" pitchFamily="18" charset="0"/>
                      </a:rPr>
                      <m:t>𝑝</m:t>
                    </m:r>
                    <m:r>
                      <a:rPr lang="en-US" sz="2400" i="1">
                        <a:latin typeface="Cambria Math" panose="02040503050406030204" pitchFamily="18" charset="0"/>
                      </a:rPr>
                      <m:t> ∧</m:t>
                    </m:r>
                    <m:r>
                      <a:rPr lang="en-US" sz="2400" i="1">
                        <a:latin typeface="Cambria Math" panose="02040503050406030204" pitchFamily="18" charset="0"/>
                      </a:rPr>
                      <m:t>𝑞</m:t>
                    </m:r>
                  </m:oMath>
                </a14:m>
                <a:r>
                  <a:rPr lang="en-US" sz="2400" dirty="0"/>
                  <a:t>.</a:t>
                </a:r>
              </a:p>
              <a:p>
                <a:pPr>
                  <a:lnSpc>
                    <a:spcPct val="150000"/>
                  </a:lnSpc>
                </a:pPr>
                <a:r>
                  <a:rPr lang="en-US" sz="2400" dirty="0"/>
                  <a:t>The conjunction </a:t>
                </a:r>
                <a14:m>
                  <m:oMath xmlns:m="http://schemas.openxmlformats.org/officeDocument/2006/math">
                    <m:r>
                      <a:rPr lang="en-US" sz="2400" i="1">
                        <a:latin typeface="Cambria Math" panose="02040503050406030204" pitchFamily="18" charset="0"/>
                      </a:rPr>
                      <m:t>𝑝</m:t>
                    </m:r>
                    <m:r>
                      <a:rPr lang="en-US" sz="2400" i="1">
                        <a:latin typeface="Cambria Math" panose="02040503050406030204" pitchFamily="18" charset="0"/>
                      </a:rPr>
                      <m:t> ∧ </m:t>
                    </m:r>
                    <m:r>
                      <a:rPr lang="en-US" sz="2400" i="1">
                        <a:latin typeface="Cambria Math" panose="02040503050406030204" pitchFamily="18" charset="0"/>
                      </a:rPr>
                      <m:t>𝑞</m:t>
                    </m:r>
                  </m:oMath>
                </a14:m>
                <a:r>
                  <a:rPr lang="en-US" sz="2400" dirty="0"/>
                  <a:t> is true when both </a:t>
                </a:r>
                <a14:m>
                  <m:oMath xmlns:m="http://schemas.openxmlformats.org/officeDocument/2006/math">
                    <m:r>
                      <a:rPr lang="en-US" sz="2400" i="1">
                        <a:latin typeface="Cambria Math" panose="02040503050406030204" pitchFamily="18" charset="0"/>
                      </a:rPr>
                      <m:t>𝑝</m:t>
                    </m:r>
                  </m:oMath>
                </a14:m>
                <a:r>
                  <a:rPr lang="en-US" sz="2400" dirty="0"/>
                  <a:t> and </a:t>
                </a:r>
                <a14:m>
                  <m:oMath xmlns:m="http://schemas.openxmlformats.org/officeDocument/2006/math">
                    <m:r>
                      <a:rPr lang="en-US" sz="2400" i="1">
                        <a:latin typeface="Cambria Math" panose="02040503050406030204" pitchFamily="18" charset="0"/>
                      </a:rPr>
                      <m:t>𝑞</m:t>
                    </m:r>
                  </m:oMath>
                </a14:m>
                <a:r>
                  <a:rPr lang="en-US" sz="2400" dirty="0"/>
                  <a:t> are true and is false otherwise. </a:t>
                </a:r>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endParaRPr lang="en-IN" sz="2400" dirty="0"/>
              </a:p>
            </p:txBody>
          </p:sp>
        </mc:Choice>
        <mc:Fallback xmlns="">
          <p:sp>
            <p:nvSpPr>
              <p:cNvPr id="3" name="Content Placeholder 2">
                <a:extLst>
                  <a:ext uri="{FF2B5EF4-FFF2-40B4-BE49-F238E27FC236}">
                    <a16:creationId xmlns:a16="http://schemas.microsoft.com/office/drawing/2014/main" id="{B0D981B0-AC70-469C-AE58-5C5473E1FC05}"/>
                  </a:ext>
                </a:extLst>
              </p:cNvPr>
              <p:cNvSpPr>
                <a:spLocks noGrp="1" noRot="1" noChangeAspect="1" noMove="1" noResize="1" noEditPoints="1" noAdjustHandles="1" noChangeArrowheads="1" noChangeShapeType="1" noTextEdit="1"/>
              </p:cNvSpPr>
              <p:nvPr>
                <p:ph idx="1"/>
              </p:nvPr>
            </p:nvSpPr>
            <p:spPr>
              <a:xfrm>
                <a:off x="167148" y="1268361"/>
                <a:ext cx="11867536" cy="5702710"/>
              </a:xfrm>
              <a:blipFill>
                <a:blip r:embed="rId2"/>
                <a:stretch>
                  <a:fillRect l="-66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70D455C-429D-4180-A4EE-92314DB3FE7C}"/>
                  </a:ext>
                </a:extLst>
              </p:cNvPr>
              <p:cNvGraphicFramePr>
                <a:graphicFrameLocks noGrp="1"/>
              </p:cNvGraphicFramePr>
              <p:nvPr>
                <p:extLst>
                  <p:ext uri="{D42A27DB-BD31-4B8C-83A1-F6EECF244321}">
                    <p14:modId xmlns:p14="http://schemas.microsoft.com/office/powerpoint/2010/main" val="3873290430"/>
                  </p:ext>
                </p:extLst>
              </p:nvPr>
            </p:nvGraphicFramePr>
            <p:xfrm>
              <a:off x="3962398" y="3896111"/>
              <a:ext cx="3588774" cy="2103120"/>
            </p:xfrm>
            <a:graphic>
              <a:graphicData uri="http://schemas.openxmlformats.org/drawingml/2006/table">
                <a:tbl>
                  <a:tblPr firstRow="1" firstCol="1" bandRow="1">
                    <a:tableStyleId>{2D5ABB26-0587-4C30-8999-92F81FD0307C}</a:tableStyleId>
                  </a:tblPr>
                  <a:tblGrid>
                    <a:gridCol w="1196258">
                      <a:extLst>
                        <a:ext uri="{9D8B030D-6E8A-4147-A177-3AD203B41FA5}">
                          <a16:colId xmlns:a16="http://schemas.microsoft.com/office/drawing/2014/main" val="2473568901"/>
                        </a:ext>
                      </a:extLst>
                    </a:gridCol>
                    <a:gridCol w="1196258">
                      <a:extLst>
                        <a:ext uri="{9D8B030D-6E8A-4147-A177-3AD203B41FA5}">
                          <a16:colId xmlns:a16="http://schemas.microsoft.com/office/drawing/2014/main" val="2751662739"/>
                        </a:ext>
                      </a:extLst>
                    </a:gridCol>
                    <a:gridCol w="1196258">
                      <a:extLst>
                        <a:ext uri="{9D8B030D-6E8A-4147-A177-3AD203B41FA5}">
                          <a16:colId xmlns:a16="http://schemas.microsoft.com/office/drawing/2014/main" val="1196818246"/>
                        </a:ext>
                      </a:extLst>
                    </a:gridCol>
                  </a:tblGrid>
                  <a:tr h="273685">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 ∧ </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532996"/>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0067619"/>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158305"/>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3582614"/>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1541428"/>
                      </a:ext>
                    </a:extLst>
                  </a:tr>
                </a:tbl>
              </a:graphicData>
            </a:graphic>
          </p:graphicFrame>
        </mc:Choice>
        <mc:Fallback xmlns="">
          <p:graphicFrame>
            <p:nvGraphicFramePr>
              <p:cNvPr id="4" name="Table 3">
                <a:extLst>
                  <a:ext uri="{FF2B5EF4-FFF2-40B4-BE49-F238E27FC236}">
                    <a16:creationId xmlns:a16="http://schemas.microsoft.com/office/drawing/2014/main" id="{570D455C-429D-4180-A4EE-92314DB3FE7C}"/>
                  </a:ext>
                </a:extLst>
              </p:cNvPr>
              <p:cNvGraphicFramePr>
                <a:graphicFrameLocks noGrp="1"/>
              </p:cNvGraphicFramePr>
              <p:nvPr>
                <p:extLst>
                  <p:ext uri="{D42A27DB-BD31-4B8C-83A1-F6EECF244321}">
                    <p14:modId xmlns:p14="http://schemas.microsoft.com/office/powerpoint/2010/main" val="3873290430"/>
                  </p:ext>
                </p:extLst>
              </p:nvPr>
            </p:nvGraphicFramePr>
            <p:xfrm>
              <a:off x="3962398" y="3896111"/>
              <a:ext cx="3588774" cy="2103120"/>
            </p:xfrm>
            <a:graphic>
              <a:graphicData uri="http://schemas.openxmlformats.org/drawingml/2006/table">
                <a:tbl>
                  <a:tblPr firstRow="1" firstCol="1" bandRow="1">
                    <a:tableStyleId>{2D5ABB26-0587-4C30-8999-92F81FD0307C}</a:tableStyleId>
                  </a:tblPr>
                  <a:tblGrid>
                    <a:gridCol w="1196258">
                      <a:extLst>
                        <a:ext uri="{9D8B030D-6E8A-4147-A177-3AD203B41FA5}">
                          <a16:colId xmlns:a16="http://schemas.microsoft.com/office/drawing/2014/main" val="2473568901"/>
                        </a:ext>
                      </a:extLst>
                    </a:gridCol>
                    <a:gridCol w="1196258">
                      <a:extLst>
                        <a:ext uri="{9D8B030D-6E8A-4147-A177-3AD203B41FA5}">
                          <a16:colId xmlns:a16="http://schemas.microsoft.com/office/drawing/2014/main" val="2751662739"/>
                        </a:ext>
                      </a:extLst>
                    </a:gridCol>
                    <a:gridCol w="1196258">
                      <a:extLst>
                        <a:ext uri="{9D8B030D-6E8A-4147-A177-3AD203B41FA5}">
                          <a16:colId xmlns:a16="http://schemas.microsoft.com/office/drawing/2014/main" val="1196818246"/>
                        </a:ext>
                      </a:extLst>
                    </a:gridCol>
                  </a:tblGrid>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1449" r="-200508" b="-4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1449" r="-101531" b="-4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449" r="-1015" b="-404348"/>
                          </a:stretch>
                        </a:blipFill>
                      </a:tcPr>
                    </a:tc>
                    <a:extLst>
                      <a:ext uri="{0D108BD9-81ED-4DB2-BD59-A6C34878D82A}">
                        <a16:rowId xmlns:a16="http://schemas.microsoft.com/office/drawing/2014/main" val="2940532996"/>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101449" r="-200508" b="-3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101449" r="-101531" b="-3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01449" r="-1015" b="-304348"/>
                          </a:stretch>
                        </a:blipFill>
                      </a:tcPr>
                    </a:tc>
                    <a:extLst>
                      <a:ext uri="{0D108BD9-81ED-4DB2-BD59-A6C34878D82A}">
                        <a16:rowId xmlns:a16="http://schemas.microsoft.com/office/drawing/2014/main" val="3820067619"/>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198571" r="-200508" b="-20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198571" r="-101531" b="-20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98571" r="-1015" b="-200000"/>
                          </a:stretch>
                        </a:blipFill>
                      </a:tcPr>
                    </a:tc>
                    <a:extLst>
                      <a:ext uri="{0D108BD9-81ED-4DB2-BD59-A6C34878D82A}">
                        <a16:rowId xmlns:a16="http://schemas.microsoft.com/office/drawing/2014/main" val="3542158305"/>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302899" r="-200508" b="-10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302899" r="-101531" b="-10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302899" r="-1015" b="-102899"/>
                          </a:stretch>
                        </a:blipFill>
                      </a:tcPr>
                    </a:tc>
                    <a:extLst>
                      <a:ext uri="{0D108BD9-81ED-4DB2-BD59-A6C34878D82A}">
                        <a16:rowId xmlns:a16="http://schemas.microsoft.com/office/drawing/2014/main" val="3733582614"/>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402899" r="-200508" b="-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402899" r="-101531" b="-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402899" r="-1015" b="-2899"/>
                          </a:stretch>
                        </a:blipFill>
                      </a:tcPr>
                    </a:tc>
                    <a:extLst>
                      <a:ext uri="{0D108BD9-81ED-4DB2-BD59-A6C34878D82A}">
                        <a16:rowId xmlns:a16="http://schemas.microsoft.com/office/drawing/2014/main" val="501541428"/>
                      </a:ext>
                    </a:extLst>
                  </a:tr>
                </a:tbl>
              </a:graphicData>
            </a:graphic>
          </p:graphicFrame>
        </mc:Fallback>
      </mc:AlternateContent>
    </p:spTree>
    <p:extLst>
      <p:ext uri="{BB962C8B-B14F-4D97-AF65-F5344CB8AC3E}">
        <p14:creationId xmlns:p14="http://schemas.microsoft.com/office/powerpoint/2010/main" val="289728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CEAC-DEE2-4455-BC19-EA3B21BB6111}"/>
              </a:ext>
            </a:extLst>
          </p:cNvPr>
          <p:cNvSpPr>
            <a:spLocks noGrp="1"/>
          </p:cNvSpPr>
          <p:nvPr>
            <p:ph type="title"/>
          </p:nvPr>
        </p:nvSpPr>
        <p:spPr>
          <a:xfrm>
            <a:off x="838200" y="18255"/>
            <a:ext cx="10515600" cy="1325563"/>
          </a:xfrm>
        </p:spPr>
        <p:txBody>
          <a:bodyPr/>
          <a:lstStyle/>
          <a:p>
            <a:pPr algn="ctr"/>
            <a:r>
              <a:rPr lang="en-US" sz="4800" dirty="0">
                <a:solidFill>
                  <a:srgbClr val="1630F2"/>
                </a:solidFill>
              </a:rPr>
              <a:t>Example</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081C2B-29DA-4A15-A67A-334A0D40FC3D}"/>
                  </a:ext>
                </a:extLst>
              </p:cNvPr>
              <p:cNvSpPr>
                <a:spLocks noGrp="1"/>
              </p:cNvSpPr>
              <p:nvPr>
                <p:ph idx="1"/>
              </p:nvPr>
            </p:nvSpPr>
            <p:spPr>
              <a:xfrm>
                <a:off x="838200" y="1248697"/>
                <a:ext cx="10515600" cy="5496232"/>
              </a:xfrm>
            </p:spPr>
            <p:txBody>
              <a:bodyPr>
                <a:normAutofit lnSpcReduction="10000"/>
              </a:bodyPr>
              <a:lstStyle/>
              <a:p>
                <a:pPr algn="just">
                  <a:lnSpc>
                    <a:spcPct val="150000"/>
                  </a:lnSpc>
                </a:pPr>
                <a:r>
                  <a:rPr lang="en-US" dirty="0"/>
                  <a:t>Let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m:t>
                    </m:r>
                  </m:oMath>
                </a14:m>
                <a:r>
                  <a:rPr lang="en-US" dirty="0"/>
                  <a:t>is the proposition “Rebecca’s PC has more than </a:t>
                </a:r>
                <a14:m>
                  <m:oMath xmlns:m="http://schemas.openxmlformats.org/officeDocument/2006/math">
                    <m:r>
                      <a:rPr lang="en-US" i="1" dirty="0" smtClean="0">
                        <a:latin typeface="Cambria Math" panose="02040503050406030204" pitchFamily="18" charset="0"/>
                      </a:rPr>
                      <m:t>16</m:t>
                    </m:r>
                  </m:oMath>
                </a14:m>
                <a:r>
                  <a:rPr lang="en-US" dirty="0"/>
                  <a:t> GB free hard disk space” </a:t>
                </a:r>
                <a:endParaRPr lang="en-IN" i="1" dirty="0">
                  <a:latin typeface="Cambria Math" panose="02040503050406030204" pitchFamily="18" charset="0"/>
                </a:endParaRPr>
              </a:p>
              <a:p>
                <a:pPr algn="just">
                  <a:lnSpc>
                    <a:spcPct val="150000"/>
                  </a:lnSpc>
                </a:pPr>
                <a:r>
                  <a:rPr lang="en-US" dirty="0"/>
                  <a:t>Let </a:t>
                </a:r>
                <a14:m>
                  <m:oMath xmlns:m="http://schemas.openxmlformats.org/officeDocument/2006/math">
                    <m:r>
                      <a:rPr lang="en-US" i="1" dirty="0" smtClean="0">
                        <a:latin typeface="Cambria Math" panose="02040503050406030204" pitchFamily="18" charset="0"/>
                      </a:rPr>
                      <m:t>𝑞</m:t>
                    </m:r>
                  </m:oMath>
                </a14:m>
                <a:r>
                  <a:rPr lang="en-US" dirty="0"/>
                  <a:t> is the proposition “The processor in Rebecca’s PC runs faster than 1 GHz.”</a:t>
                </a:r>
              </a:p>
              <a:p>
                <a:pPr algn="just">
                  <a:lnSpc>
                    <a:spcPct val="150000"/>
                  </a:lnSpc>
                </a:pPr>
                <a:r>
                  <a:rPr lang="en-US" dirty="0"/>
                  <a:t>Then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oMath>
                </a14:m>
                <a:r>
                  <a:rPr lang="en-US" dirty="0"/>
                  <a:t> is “Rebecca’s PC has more than 16 GB free hard disk space, and the processor in Rebecca’s PC runs faster than 1 GHz.” </a:t>
                </a:r>
              </a:p>
              <a:p>
                <a:pPr algn="just">
                  <a:lnSpc>
                    <a:spcPct val="150000"/>
                  </a:lnSpc>
                </a:pPr>
                <a:r>
                  <a:rPr lang="en-US" dirty="0"/>
                  <a:t>“Rebecca’s PC has more than 16 GB free hard disk space, and its processor runs faster than 1 GHz.”</a:t>
                </a:r>
                <a:endParaRPr lang="en-IN" dirty="0"/>
              </a:p>
              <a:p>
                <a:endParaRPr lang="en-IN" dirty="0"/>
              </a:p>
            </p:txBody>
          </p:sp>
        </mc:Choice>
        <mc:Fallback xmlns="">
          <p:sp>
            <p:nvSpPr>
              <p:cNvPr id="3" name="Content Placeholder 2">
                <a:extLst>
                  <a:ext uri="{FF2B5EF4-FFF2-40B4-BE49-F238E27FC236}">
                    <a16:creationId xmlns:a16="http://schemas.microsoft.com/office/drawing/2014/main" id="{5C081C2B-29DA-4A15-A67A-334A0D40FC3D}"/>
                  </a:ext>
                </a:extLst>
              </p:cNvPr>
              <p:cNvSpPr>
                <a:spLocks noGrp="1" noRot="1" noChangeAspect="1" noMove="1" noResize="1" noEditPoints="1" noAdjustHandles="1" noChangeArrowheads="1" noChangeShapeType="1" noTextEdit="1"/>
              </p:cNvSpPr>
              <p:nvPr>
                <p:ph idx="1"/>
              </p:nvPr>
            </p:nvSpPr>
            <p:spPr>
              <a:xfrm>
                <a:off x="838200" y="1248697"/>
                <a:ext cx="10515600" cy="5496232"/>
              </a:xfrm>
              <a:blipFill>
                <a:blip r:embed="rId2"/>
                <a:stretch>
                  <a:fillRect l="-1043" r="-1159"/>
                </a:stretch>
              </a:blipFill>
            </p:spPr>
            <p:txBody>
              <a:bodyPr/>
              <a:lstStyle/>
              <a:p>
                <a:r>
                  <a:rPr lang="en-IN">
                    <a:noFill/>
                  </a:rPr>
                  <a:t> </a:t>
                </a:r>
              </a:p>
            </p:txBody>
          </p:sp>
        </mc:Fallback>
      </mc:AlternateContent>
    </p:spTree>
    <p:extLst>
      <p:ext uri="{BB962C8B-B14F-4D97-AF65-F5344CB8AC3E}">
        <p14:creationId xmlns:p14="http://schemas.microsoft.com/office/powerpoint/2010/main" val="46280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3CD3-0247-4005-B722-4197692AEB86}"/>
              </a:ext>
            </a:extLst>
          </p:cNvPr>
          <p:cNvSpPr>
            <a:spLocks noGrp="1"/>
          </p:cNvSpPr>
          <p:nvPr>
            <p:ph type="title"/>
          </p:nvPr>
        </p:nvSpPr>
        <p:spPr>
          <a:xfrm>
            <a:off x="946354" y="93407"/>
            <a:ext cx="10515600" cy="1325563"/>
          </a:xfrm>
        </p:spPr>
        <p:txBody>
          <a:bodyPr/>
          <a:lstStyle/>
          <a:p>
            <a:pPr algn="ctr"/>
            <a:r>
              <a:rPr lang="en-US" sz="4800" dirty="0">
                <a:solidFill>
                  <a:srgbClr val="1630F2"/>
                </a:solidFill>
              </a:rPr>
              <a:t>Disjunction</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0B2B54-762C-457D-84B6-373410CD6C19}"/>
                  </a:ext>
                </a:extLst>
              </p:cNvPr>
              <p:cNvSpPr>
                <a:spLocks noGrp="1"/>
              </p:cNvSpPr>
              <p:nvPr>
                <p:ph idx="1"/>
              </p:nvPr>
            </p:nvSpPr>
            <p:spPr>
              <a:xfrm>
                <a:off x="838200" y="1199536"/>
                <a:ext cx="10515600" cy="5565058"/>
              </a:xfrm>
            </p:spPr>
            <p:txBody>
              <a:bodyPr/>
              <a:lstStyle/>
              <a:p>
                <a:pPr>
                  <a:lnSpc>
                    <a:spcPct val="150000"/>
                  </a:lnSpc>
                </a:pPr>
                <a:r>
                  <a:rPr lang="en-US" dirty="0"/>
                  <a:t>The disjunction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𝑞</m:t>
                    </m:r>
                  </m:oMath>
                </a14:m>
                <a:r>
                  <a:rPr lang="en-US" dirty="0"/>
                  <a:t> is the proposition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oMath>
                </a14:m>
                <a:r>
                  <a:rPr lang="en-US" dirty="0"/>
                  <a:t>or </a:t>
                </a:r>
                <a14:m>
                  <m:oMath xmlns:m="http://schemas.openxmlformats.org/officeDocument/2006/math">
                    <m:r>
                      <a:rPr lang="en-US" i="1">
                        <a:latin typeface="Cambria Math" panose="02040503050406030204" pitchFamily="18" charset="0"/>
                      </a:rPr>
                      <m:t>𝑞</m:t>
                    </m:r>
                  </m:oMath>
                </a14:m>
                <a:r>
                  <a:rPr lang="en-US" dirty="0"/>
                  <a:t>.” </a:t>
                </a:r>
              </a:p>
              <a:p>
                <a:pPr>
                  <a:lnSpc>
                    <a:spcPct val="150000"/>
                  </a:lnSpc>
                </a:pPr>
                <a:r>
                  <a:rPr lang="en-US" dirty="0"/>
                  <a:t>The disjunction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𝑞</m:t>
                    </m:r>
                  </m:oMath>
                </a14:m>
                <a:r>
                  <a:rPr lang="en-US" dirty="0"/>
                  <a:t> is denoted by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endParaRPr lang="en-IN" dirty="0"/>
              </a:p>
              <a:p>
                <a:pPr>
                  <a:lnSpc>
                    <a:spcPct val="150000"/>
                  </a:lnSpc>
                </a:pPr>
                <a:r>
                  <a:rPr lang="en-US" dirty="0"/>
                  <a:t>The disjunction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r>
                  <a:rPr lang="en-US" dirty="0"/>
                  <a:t> is false when both </a:t>
                </a:r>
                <a14:m>
                  <m:oMath xmlns:m="http://schemas.openxmlformats.org/officeDocument/2006/math">
                    <m:r>
                      <a:rPr lang="en-US" i="1">
                        <a:latin typeface="Cambria Math" panose="02040503050406030204" pitchFamily="18" charset="0"/>
                      </a:rPr>
                      <m:t>𝑝</m:t>
                    </m:r>
                  </m:oMath>
                </a14:m>
                <a:r>
                  <a:rPr lang="en-US" dirty="0"/>
                  <a:t> and </a:t>
                </a:r>
                <a14:m>
                  <m:oMath xmlns:m="http://schemas.openxmlformats.org/officeDocument/2006/math">
                    <m:r>
                      <a:rPr lang="en-US" i="1">
                        <a:latin typeface="Cambria Math" panose="02040503050406030204" pitchFamily="18" charset="0"/>
                      </a:rPr>
                      <m:t>𝑞</m:t>
                    </m:r>
                  </m:oMath>
                </a14:m>
                <a:r>
                  <a:rPr lang="en-US" dirty="0"/>
                  <a:t> are false and is true otherwise. </a:t>
                </a:r>
              </a:p>
              <a:p>
                <a:pPr>
                  <a:lnSpc>
                    <a:spcPct val="150000"/>
                  </a:lnSpc>
                </a:pPr>
                <a:endParaRPr lang="en-US" dirty="0"/>
              </a:p>
              <a:p>
                <a:pPr>
                  <a:lnSpc>
                    <a:spcPct val="150000"/>
                  </a:lnSpc>
                </a:pPr>
                <a:endParaRPr lang="en-US" dirty="0"/>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D40B2B54-762C-457D-84B6-373410CD6C19}"/>
                  </a:ext>
                </a:extLst>
              </p:cNvPr>
              <p:cNvSpPr>
                <a:spLocks noGrp="1" noRot="1" noChangeAspect="1" noMove="1" noResize="1" noEditPoints="1" noAdjustHandles="1" noChangeArrowheads="1" noChangeShapeType="1" noTextEdit="1"/>
              </p:cNvSpPr>
              <p:nvPr>
                <p:ph idx="1"/>
              </p:nvPr>
            </p:nvSpPr>
            <p:spPr>
              <a:xfrm>
                <a:off x="838200" y="1199536"/>
                <a:ext cx="10515600" cy="5565058"/>
              </a:xfrm>
              <a:blipFill>
                <a:blip r:embed="rId2"/>
                <a:stretch>
                  <a:fillRect l="-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FB2098D-FCFA-4FBE-9507-3AF12C4E94C5}"/>
                  </a:ext>
                </a:extLst>
              </p:cNvPr>
              <p:cNvGraphicFramePr>
                <a:graphicFrameLocks noGrp="1"/>
              </p:cNvGraphicFramePr>
              <p:nvPr>
                <p:extLst>
                  <p:ext uri="{D42A27DB-BD31-4B8C-83A1-F6EECF244321}">
                    <p14:modId xmlns:p14="http://schemas.microsoft.com/office/powerpoint/2010/main" val="2565322838"/>
                  </p:ext>
                </p:extLst>
              </p:nvPr>
            </p:nvGraphicFramePr>
            <p:xfrm>
              <a:off x="3770670" y="4141435"/>
              <a:ext cx="3588774" cy="2103120"/>
            </p:xfrm>
            <a:graphic>
              <a:graphicData uri="http://schemas.openxmlformats.org/drawingml/2006/table">
                <a:tbl>
                  <a:tblPr firstRow="1" firstCol="1" bandRow="1">
                    <a:tableStyleId>{2D5ABB26-0587-4C30-8999-92F81FD0307C}</a:tableStyleId>
                  </a:tblPr>
                  <a:tblGrid>
                    <a:gridCol w="1196258">
                      <a:extLst>
                        <a:ext uri="{9D8B030D-6E8A-4147-A177-3AD203B41FA5}">
                          <a16:colId xmlns:a16="http://schemas.microsoft.com/office/drawing/2014/main" val="2473568901"/>
                        </a:ext>
                      </a:extLst>
                    </a:gridCol>
                    <a:gridCol w="1196258">
                      <a:extLst>
                        <a:ext uri="{9D8B030D-6E8A-4147-A177-3AD203B41FA5}">
                          <a16:colId xmlns:a16="http://schemas.microsoft.com/office/drawing/2014/main" val="2751662739"/>
                        </a:ext>
                      </a:extLst>
                    </a:gridCol>
                    <a:gridCol w="1196258">
                      <a:extLst>
                        <a:ext uri="{9D8B030D-6E8A-4147-A177-3AD203B41FA5}">
                          <a16:colId xmlns:a16="http://schemas.microsoft.com/office/drawing/2014/main" val="1196818246"/>
                        </a:ext>
                      </a:extLst>
                    </a:gridCol>
                  </a:tblGrid>
                  <a:tr h="273685">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b="1" i="1" smtClean="0">
                                    <a:latin typeface="Cambria Math" panose="02040503050406030204" pitchFamily="18" charset="0"/>
                                  </a:rPr>
                                  <m:t>∨</m:t>
                                </m:r>
                                <m:r>
                                  <a:rPr lang="en-US" sz="2400">
                                    <a:effectLst/>
                                    <a:latin typeface="Cambria Math" panose="02040503050406030204" pitchFamily="18" charset="0"/>
                                  </a:rPr>
                                  <m:t>𝑞</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532996"/>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0067619"/>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smtClean="0">
                                    <a:effectLst/>
                                    <a:latin typeface="Cambria Math" panose="02040503050406030204" pitchFamily="18" charset="0"/>
                                    <a:ea typeface="Calibri" panose="020F0502020204030204" pitchFamily="34" charset="0"/>
                                    <a:cs typeface="Mangal" panose="02040503050203030202"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158305"/>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dirty="0" smtClean="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3582614"/>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1541428"/>
                      </a:ext>
                    </a:extLst>
                  </a:tr>
                </a:tbl>
              </a:graphicData>
            </a:graphic>
          </p:graphicFrame>
        </mc:Choice>
        <mc:Fallback xmlns="">
          <p:graphicFrame>
            <p:nvGraphicFramePr>
              <p:cNvPr id="4" name="Table 3">
                <a:extLst>
                  <a:ext uri="{FF2B5EF4-FFF2-40B4-BE49-F238E27FC236}">
                    <a16:creationId xmlns:a16="http://schemas.microsoft.com/office/drawing/2014/main" id="{4FB2098D-FCFA-4FBE-9507-3AF12C4E94C5}"/>
                  </a:ext>
                </a:extLst>
              </p:cNvPr>
              <p:cNvGraphicFramePr>
                <a:graphicFrameLocks noGrp="1"/>
              </p:cNvGraphicFramePr>
              <p:nvPr>
                <p:extLst>
                  <p:ext uri="{D42A27DB-BD31-4B8C-83A1-F6EECF244321}">
                    <p14:modId xmlns:p14="http://schemas.microsoft.com/office/powerpoint/2010/main" val="2565322838"/>
                  </p:ext>
                </p:extLst>
              </p:nvPr>
            </p:nvGraphicFramePr>
            <p:xfrm>
              <a:off x="3770670" y="4141435"/>
              <a:ext cx="3588774" cy="2103120"/>
            </p:xfrm>
            <a:graphic>
              <a:graphicData uri="http://schemas.openxmlformats.org/drawingml/2006/table">
                <a:tbl>
                  <a:tblPr firstRow="1" firstCol="1" bandRow="1">
                    <a:tableStyleId>{2D5ABB26-0587-4C30-8999-92F81FD0307C}</a:tableStyleId>
                  </a:tblPr>
                  <a:tblGrid>
                    <a:gridCol w="1196258">
                      <a:extLst>
                        <a:ext uri="{9D8B030D-6E8A-4147-A177-3AD203B41FA5}">
                          <a16:colId xmlns:a16="http://schemas.microsoft.com/office/drawing/2014/main" val="2473568901"/>
                        </a:ext>
                      </a:extLst>
                    </a:gridCol>
                    <a:gridCol w="1196258">
                      <a:extLst>
                        <a:ext uri="{9D8B030D-6E8A-4147-A177-3AD203B41FA5}">
                          <a16:colId xmlns:a16="http://schemas.microsoft.com/office/drawing/2014/main" val="2751662739"/>
                        </a:ext>
                      </a:extLst>
                    </a:gridCol>
                    <a:gridCol w="1196258">
                      <a:extLst>
                        <a:ext uri="{9D8B030D-6E8A-4147-A177-3AD203B41FA5}">
                          <a16:colId xmlns:a16="http://schemas.microsoft.com/office/drawing/2014/main" val="1196818246"/>
                        </a:ext>
                      </a:extLst>
                    </a:gridCol>
                  </a:tblGrid>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1449" r="-200508" b="-4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1449" r="-101531" b="-4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449" r="-1015" b="-404348"/>
                          </a:stretch>
                        </a:blipFill>
                      </a:tcPr>
                    </a:tc>
                    <a:extLst>
                      <a:ext uri="{0D108BD9-81ED-4DB2-BD59-A6C34878D82A}">
                        <a16:rowId xmlns:a16="http://schemas.microsoft.com/office/drawing/2014/main" val="2940532996"/>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101449" r="-200508" b="-3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101449" r="-101531" b="-3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01449" r="-1015" b="-304348"/>
                          </a:stretch>
                        </a:blipFill>
                      </a:tcPr>
                    </a:tc>
                    <a:extLst>
                      <a:ext uri="{0D108BD9-81ED-4DB2-BD59-A6C34878D82A}">
                        <a16:rowId xmlns:a16="http://schemas.microsoft.com/office/drawing/2014/main" val="3820067619"/>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198571" r="-200508" b="-20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198571" r="-101531" b="-20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98571" r="-1015" b="-200000"/>
                          </a:stretch>
                        </a:blipFill>
                      </a:tcPr>
                    </a:tc>
                    <a:extLst>
                      <a:ext uri="{0D108BD9-81ED-4DB2-BD59-A6C34878D82A}">
                        <a16:rowId xmlns:a16="http://schemas.microsoft.com/office/drawing/2014/main" val="3542158305"/>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302899" r="-200508" b="-10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302899" r="-101531" b="-10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302899" r="-1015" b="-102899"/>
                          </a:stretch>
                        </a:blipFill>
                      </a:tcPr>
                    </a:tc>
                    <a:extLst>
                      <a:ext uri="{0D108BD9-81ED-4DB2-BD59-A6C34878D82A}">
                        <a16:rowId xmlns:a16="http://schemas.microsoft.com/office/drawing/2014/main" val="3733582614"/>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402899" r="-200508" b="-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020" t="-402899" r="-101531" b="-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402899" r="-1015" b="-2899"/>
                          </a:stretch>
                        </a:blipFill>
                      </a:tcPr>
                    </a:tc>
                    <a:extLst>
                      <a:ext uri="{0D108BD9-81ED-4DB2-BD59-A6C34878D82A}">
                        <a16:rowId xmlns:a16="http://schemas.microsoft.com/office/drawing/2014/main" val="501541428"/>
                      </a:ext>
                    </a:extLst>
                  </a:tr>
                </a:tbl>
              </a:graphicData>
            </a:graphic>
          </p:graphicFrame>
        </mc:Fallback>
      </mc:AlternateContent>
    </p:spTree>
    <p:extLst>
      <p:ext uri="{BB962C8B-B14F-4D97-AF65-F5344CB8AC3E}">
        <p14:creationId xmlns:p14="http://schemas.microsoft.com/office/powerpoint/2010/main" val="31047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73DA-88EC-4C32-A7F2-0B2C77282CD2}"/>
              </a:ext>
            </a:extLst>
          </p:cNvPr>
          <p:cNvSpPr>
            <a:spLocks noGrp="1"/>
          </p:cNvSpPr>
          <p:nvPr>
            <p:ph type="title"/>
          </p:nvPr>
        </p:nvSpPr>
        <p:spPr>
          <a:xfrm>
            <a:off x="838200" y="89822"/>
            <a:ext cx="10515600" cy="1325563"/>
          </a:xfrm>
        </p:spPr>
        <p:txBody>
          <a:bodyPr/>
          <a:lstStyle/>
          <a:p>
            <a:pPr algn="ctr"/>
            <a:r>
              <a:rPr lang="en-US" sz="4800" dirty="0">
                <a:solidFill>
                  <a:srgbClr val="1630F2"/>
                </a:solidFill>
              </a:rPr>
              <a:t>Example</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43261E-C878-43D9-B898-1A57F7332A36}"/>
                  </a:ext>
                </a:extLst>
              </p:cNvPr>
              <p:cNvSpPr>
                <a:spLocks noGrp="1"/>
              </p:cNvSpPr>
              <p:nvPr>
                <p:ph idx="1"/>
              </p:nvPr>
            </p:nvSpPr>
            <p:spPr>
              <a:xfrm>
                <a:off x="838200" y="1288026"/>
                <a:ext cx="10515600" cy="4888937"/>
              </a:xfrm>
            </p:spPr>
            <p:txBody>
              <a:bodyPr/>
              <a:lstStyle/>
              <a:p>
                <a:pPr>
                  <a:lnSpc>
                    <a:spcPct val="150000"/>
                  </a:lnSpc>
                </a:pPr>
                <a:r>
                  <a:rPr lang="en-US" dirty="0"/>
                  <a:t>Let </a:t>
                </a:r>
                <a14:m>
                  <m:oMath xmlns:m="http://schemas.openxmlformats.org/officeDocument/2006/math">
                    <m:r>
                      <a:rPr lang="en-US" i="1" dirty="0">
                        <a:latin typeface="Cambria Math" panose="02040503050406030204" pitchFamily="18" charset="0"/>
                      </a:rPr>
                      <m:t>𝑝</m:t>
                    </m:r>
                    <m:r>
                      <a:rPr lang="en-US" i="1" dirty="0">
                        <a:latin typeface="Cambria Math" panose="02040503050406030204" pitchFamily="18" charset="0"/>
                      </a:rPr>
                      <m:t> </m:t>
                    </m:r>
                  </m:oMath>
                </a14:m>
                <a:r>
                  <a:rPr lang="en-US" dirty="0"/>
                  <a:t>is the proposition “ </a:t>
                </a:r>
                <a14:m>
                  <m:oMath xmlns:m="http://schemas.openxmlformats.org/officeDocument/2006/math">
                    <m:r>
                      <a:rPr lang="en-IN" b="0" i="1" smtClean="0">
                        <a:latin typeface="Cambria Math" panose="02040503050406030204" pitchFamily="18" charset="0"/>
                      </a:rPr>
                      <m:t>2+4=6".</m:t>
                    </m:r>
                  </m:oMath>
                </a14:m>
                <a:endParaRPr lang="en-IN" b="0" dirty="0"/>
              </a:p>
              <a:p>
                <a:pPr>
                  <a:lnSpc>
                    <a:spcPct val="150000"/>
                  </a:lnSpc>
                </a:pPr>
                <a:r>
                  <a:rPr lang="en-US" dirty="0"/>
                  <a:t>Let </a:t>
                </a:r>
                <a14:m>
                  <m:oMath xmlns:m="http://schemas.openxmlformats.org/officeDocument/2006/math">
                    <m:r>
                      <a:rPr lang="en-IN" b="0" i="1" dirty="0" smtClean="0">
                        <a:latin typeface="Cambria Math" panose="02040503050406030204" pitchFamily="18" charset="0"/>
                      </a:rPr>
                      <m:t>𝑞</m:t>
                    </m:r>
                    <m:r>
                      <a:rPr lang="en-US" i="1" dirty="0">
                        <a:latin typeface="Cambria Math" panose="02040503050406030204" pitchFamily="18" charset="0"/>
                      </a:rPr>
                      <m:t> </m:t>
                    </m:r>
                  </m:oMath>
                </a14:m>
                <a:r>
                  <a:rPr lang="en-US" dirty="0"/>
                  <a:t>is the proposition “</a:t>
                </a:r>
                <a14:m>
                  <m:oMath xmlns:m="http://schemas.openxmlformats.org/officeDocument/2006/math">
                    <m:r>
                      <a:rPr lang="en-IN" b="0" i="1" smtClean="0">
                        <a:latin typeface="Cambria Math" panose="02040503050406030204" pitchFamily="18" charset="0"/>
                      </a:rPr>
                      <m:t>6&gt;7</m:t>
                    </m:r>
                  </m:oMath>
                </a14:m>
                <a:r>
                  <a:rPr lang="en-IN" dirty="0"/>
                  <a:t>”.</a:t>
                </a:r>
              </a:p>
              <a:p>
                <a:pPr>
                  <a:lnSpc>
                    <a:spcPct val="150000"/>
                  </a:lnSpc>
                </a:pPr>
                <a:r>
                  <a:rPr lang="en-US" dirty="0"/>
                  <a:t>Then disjunction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r>
                  <a:rPr lang="en-US" dirty="0"/>
                  <a:t>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𝑞</m:t>
                    </m:r>
                  </m:oMath>
                </a14:m>
                <a:r>
                  <a:rPr lang="en-US" dirty="0"/>
                  <a:t> is the proposition</a:t>
                </a:r>
              </a:p>
              <a:p>
                <a:pPr marL="0" indent="0" algn="ctr">
                  <a:lnSpc>
                    <a:spcPct val="150000"/>
                  </a:lnSpc>
                  <a:buNone/>
                </a:pPr>
                <a:r>
                  <a:rPr lang="en-IN" dirty="0"/>
                  <a:t>“</a:t>
                </a:r>
                <a14:m>
                  <m:oMath xmlns:m="http://schemas.openxmlformats.org/officeDocument/2006/math">
                    <m:r>
                      <a:rPr lang="en-IN" i="1">
                        <a:latin typeface="Cambria Math" panose="02040503050406030204" pitchFamily="18" charset="0"/>
                      </a:rPr>
                      <m:t>2+4=6</m:t>
                    </m:r>
                  </m:oMath>
                </a14:m>
                <a:r>
                  <a:rPr lang="en-IN" dirty="0"/>
                  <a:t> or </a:t>
                </a:r>
                <a14:m>
                  <m:oMath xmlns:m="http://schemas.openxmlformats.org/officeDocument/2006/math">
                    <m:r>
                      <a:rPr lang="en-IN" i="1">
                        <a:latin typeface="Cambria Math" panose="02040503050406030204" pitchFamily="18" charset="0"/>
                      </a:rPr>
                      <m:t>6&gt;7</m:t>
                    </m:r>
                  </m:oMath>
                </a14:m>
                <a:r>
                  <a:rPr lang="en-IN" dirty="0"/>
                  <a:t>”.</a:t>
                </a:r>
              </a:p>
              <a:p>
                <a:pPr>
                  <a:lnSpc>
                    <a:spcPct val="150000"/>
                  </a:lnSpc>
                </a:pPr>
                <a:r>
                  <a:rPr lang="en-IN" dirty="0"/>
                  <a:t>The truth value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r>
                  <a:rPr lang="en-US" dirty="0"/>
                  <a:t>  is true.</a:t>
                </a:r>
                <a:endParaRPr lang="en-IN" dirty="0"/>
              </a:p>
            </p:txBody>
          </p:sp>
        </mc:Choice>
        <mc:Fallback xmlns="">
          <p:sp>
            <p:nvSpPr>
              <p:cNvPr id="3" name="Content Placeholder 2">
                <a:extLst>
                  <a:ext uri="{FF2B5EF4-FFF2-40B4-BE49-F238E27FC236}">
                    <a16:creationId xmlns:a16="http://schemas.microsoft.com/office/drawing/2014/main" id="{7543261E-C878-43D9-B898-1A57F7332A36}"/>
                  </a:ext>
                </a:extLst>
              </p:cNvPr>
              <p:cNvSpPr>
                <a:spLocks noGrp="1" noRot="1" noChangeAspect="1" noMove="1" noResize="1" noEditPoints="1" noAdjustHandles="1" noChangeArrowheads="1" noChangeShapeType="1" noTextEdit="1"/>
              </p:cNvSpPr>
              <p:nvPr>
                <p:ph idx="1"/>
              </p:nvPr>
            </p:nvSpPr>
            <p:spPr>
              <a:xfrm>
                <a:off x="838200" y="1288026"/>
                <a:ext cx="10515600" cy="4888937"/>
              </a:xfrm>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124484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80D2-2591-46C4-9D4E-69F2DAE599A3}"/>
              </a:ext>
            </a:extLst>
          </p:cNvPr>
          <p:cNvSpPr>
            <a:spLocks noGrp="1"/>
          </p:cNvSpPr>
          <p:nvPr>
            <p:ph type="title"/>
          </p:nvPr>
        </p:nvSpPr>
        <p:spPr>
          <a:xfrm>
            <a:off x="838200" y="37690"/>
            <a:ext cx="10515600" cy="1286694"/>
          </a:xfrm>
        </p:spPr>
        <p:txBody>
          <a:bodyPr>
            <a:normAutofit fontScale="90000"/>
          </a:bodyPr>
          <a:lstStyle/>
          <a:p>
            <a:pPr algn="ctr"/>
            <a:r>
              <a:rPr lang="en-US" sz="5300" dirty="0">
                <a:solidFill>
                  <a:srgbClr val="1630F2"/>
                </a:solidFill>
              </a:rPr>
              <a:t>Exclusive</a:t>
            </a:r>
            <a:r>
              <a:rPr lang="en-US" sz="6700" dirty="0">
                <a:solidFill>
                  <a:srgbClr val="1630F2"/>
                </a:solidFill>
              </a:rPr>
              <a:t> </a:t>
            </a:r>
            <a:r>
              <a:rPr lang="en-US" sz="5300" dirty="0">
                <a:solidFill>
                  <a:srgbClr val="1630F2"/>
                </a:solidFill>
              </a:rPr>
              <a:t>or</a:t>
            </a:r>
            <a:r>
              <a:rPr lang="en-US" sz="6700" dirty="0">
                <a:solidFill>
                  <a:srgbClr val="1630F2"/>
                </a:solidFill>
              </a:rPr>
              <a:t> </a:t>
            </a: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FED77F-6EEF-4C08-9141-AAC26C13EE92}"/>
                  </a:ext>
                </a:extLst>
              </p:cNvPr>
              <p:cNvSpPr>
                <a:spLocks noGrp="1"/>
              </p:cNvSpPr>
              <p:nvPr>
                <p:ph idx="1"/>
              </p:nvPr>
            </p:nvSpPr>
            <p:spPr>
              <a:xfrm>
                <a:off x="1113503" y="931657"/>
                <a:ext cx="10515600" cy="5672673"/>
              </a:xfrm>
            </p:spPr>
            <p:txBody>
              <a:bodyPr>
                <a:normAutofit/>
              </a:bodyPr>
              <a:lstStyle/>
              <a:p>
                <a:pPr>
                  <a:lnSpc>
                    <a:spcPct val="150000"/>
                  </a:lnSpc>
                </a:pPr>
                <a:r>
                  <a:rPr lang="en-US" dirty="0"/>
                  <a:t>The exclusive or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𝑞</m:t>
                    </m:r>
                  </m:oMath>
                </a14:m>
                <a:r>
                  <a:rPr lang="en-US" dirty="0"/>
                  <a:t>is the proposition “Either </a:t>
                </a:r>
                <a14:m>
                  <m:oMath xmlns:m="http://schemas.openxmlformats.org/officeDocument/2006/math">
                    <m:r>
                      <a:rPr lang="en-US" i="1">
                        <a:latin typeface="Cambria Math" panose="02040503050406030204" pitchFamily="18" charset="0"/>
                      </a:rPr>
                      <m:t>𝑝</m:t>
                    </m:r>
                  </m:oMath>
                </a14:m>
                <a:r>
                  <a:rPr lang="en-US" dirty="0"/>
                  <a:t> or </a:t>
                </a:r>
                <a14:m>
                  <m:oMath xmlns:m="http://schemas.openxmlformats.org/officeDocument/2006/math">
                    <m:r>
                      <a:rPr lang="en-US" i="1">
                        <a:latin typeface="Cambria Math" panose="02040503050406030204" pitchFamily="18" charset="0"/>
                      </a:rPr>
                      <m:t>𝑞</m:t>
                    </m:r>
                  </m:oMath>
                </a14:m>
                <a:r>
                  <a:rPr lang="en-US" dirty="0"/>
                  <a:t>”. </a:t>
                </a:r>
              </a:p>
              <a:p>
                <a:pPr>
                  <a:lnSpc>
                    <a:spcPct val="150000"/>
                  </a:lnSpc>
                </a:pPr>
                <a:r>
                  <a:rPr lang="en-US" dirty="0"/>
                  <a:t>The exclusive or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𝑞</m:t>
                    </m:r>
                  </m:oMath>
                </a14:m>
                <a:r>
                  <a:rPr lang="en-US" dirty="0"/>
                  <a:t> is denoted by </a:t>
                </a:r>
                <a14:m>
                  <m:oMath xmlns:m="http://schemas.openxmlformats.org/officeDocument/2006/math">
                    <m:r>
                      <a:rPr lang="en-US" b="1" i="1">
                        <a:latin typeface="Cambria Math" panose="02040503050406030204" pitchFamily="18" charset="0"/>
                      </a:rPr>
                      <m:t>𝒑</m:t>
                    </m:r>
                    <m:r>
                      <a:rPr lang="en-US" b="1" i="1">
                        <a:latin typeface="Cambria Math" panose="02040503050406030204" pitchFamily="18" charset="0"/>
                      </a:rPr>
                      <m:t> ⊕ </m:t>
                    </m:r>
                    <m:r>
                      <a:rPr lang="en-US" b="1" i="1">
                        <a:latin typeface="Cambria Math" panose="02040503050406030204" pitchFamily="18" charset="0"/>
                      </a:rPr>
                      <m:t>𝒒</m:t>
                    </m:r>
                  </m:oMath>
                </a14:m>
                <a:endParaRPr lang="en-US" dirty="0"/>
              </a:p>
              <a:p>
                <a:pPr>
                  <a:lnSpc>
                    <a:spcPct val="150000"/>
                  </a:lnSpc>
                </a:pPr>
                <a:r>
                  <a:rPr lang="en-US" dirty="0"/>
                  <a:t>The proposition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r>
                  <a:rPr lang="en-US" dirty="0"/>
                  <a:t> is true when exactly one of </a:t>
                </a:r>
                <a14:m>
                  <m:oMath xmlns:m="http://schemas.openxmlformats.org/officeDocument/2006/math">
                    <m:r>
                      <a:rPr lang="en-US" i="1">
                        <a:latin typeface="Cambria Math" panose="02040503050406030204" pitchFamily="18" charset="0"/>
                      </a:rPr>
                      <m:t>𝑝</m:t>
                    </m:r>
                  </m:oMath>
                </a14:m>
                <a:r>
                  <a:rPr lang="en-US" dirty="0"/>
                  <a:t> and </a:t>
                </a:r>
                <a14:m>
                  <m:oMath xmlns:m="http://schemas.openxmlformats.org/officeDocument/2006/math">
                    <m:r>
                      <a:rPr lang="en-US" i="1">
                        <a:latin typeface="Cambria Math" panose="02040503050406030204" pitchFamily="18" charset="0"/>
                      </a:rPr>
                      <m:t>𝑞</m:t>
                    </m:r>
                  </m:oMath>
                </a14:m>
                <a:r>
                  <a:rPr lang="en-US" dirty="0"/>
                  <a:t> is true and is false otherwise.</a:t>
                </a:r>
              </a:p>
              <a:p>
                <a:endParaRPr lang="en-US" dirty="0"/>
              </a:p>
              <a:p>
                <a:endParaRPr lang="en-US" dirty="0"/>
              </a:p>
              <a:p>
                <a:endParaRPr lang="en-US" dirty="0"/>
              </a:p>
              <a:p>
                <a:endParaRPr lang="en-IN" dirty="0"/>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4FED77F-6EEF-4C08-9141-AAC26C13EE92}"/>
                  </a:ext>
                </a:extLst>
              </p:cNvPr>
              <p:cNvSpPr>
                <a:spLocks noGrp="1" noRot="1" noChangeAspect="1" noMove="1" noResize="1" noEditPoints="1" noAdjustHandles="1" noChangeArrowheads="1" noChangeShapeType="1" noTextEdit="1"/>
              </p:cNvSpPr>
              <p:nvPr>
                <p:ph idx="1"/>
              </p:nvPr>
            </p:nvSpPr>
            <p:spPr>
              <a:xfrm>
                <a:off x="1113503" y="931657"/>
                <a:ext cx="10515600" cy="5672673"/>
              </a:xfrm>
              <a:blipFill>
                <a:blip r:embed="rId2"/>
                <a:stretch>
                  <a:fillRect l="-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3503BAB-FE86-4824-B2A0-1268E11B6C39}"/>
                  </a:ext>
                </a:extLst>
              </p:cNvPr>
              <p:cNvGraphicFramePr>
                <a:graphicFrameLocks noGrp="1"/>
              </p:cNvGraphicFramePr>
              <p:nvPr>
                <p:extLst>
                  <p:ext uri="{D42A27DB-BD31-4B8C-83A1-F6EECF244321}">
                    <p14:modId xmlns:p14="http://schemas.microsoft.com/office/powerpoint/2010/main" val="1765307686"/>
                  </p:ext>
                </p:extLst>
              </p:nvPr>
            </p:nvGraphicFramePr>
            <p:xfrm>
              <a:off x="4043515" y="4144295"/>
              <a:ext cx="3792795" cy="2106073"/>
            </p:xfrm>
            <a:graphic>
              <a:graphicData uri="http://schemas.openxmlformats.org/drawingml/2006/table">
                <a:tbl>
                  <a:tblPr firstRow="1" firstCol="1" bandRow="1">
                    <a:tableStyleId>{2D5ABB26-0587-4C30-8999-92F81FD0307C}</a:tableStyleId>
                  </a:tblPr>
                  <a:tblGrid>
                    <a:gridCol w="1264265">
                      <a:extLst>
                        <a:ext uri="{9D8B030D-6E8A-4147-A177-3AD203B41FA5}">
                          <a16:colId xmlns:a16="http://schemas.microsoft.com/office/drawing/2014/main" val="684991617"/>
                        </a:ext>
                      </a:extLst>
                    </a:gridCol>
                    <a:gridCol w="1264265">
                      <a:extLst>
                        <a:ext uri="{9D8B030D-6E8A-4147-A177-3AD203B41FA5}">
                          <a16:colId xmlns:a16="http://schemas.microsoft.com/office/drawing/2014/main" val="787127194"/>
                        </a:ext>
                      </a:extLst>
                    </a:gridCol>
                    <a:gridCol w="1264265">
                      <a:extLst>
                        <a:ext uri="{9D8B030D-6E8A-4147-A177-3AD203B41FA5}">
                          <a16:colId xmlns:a16="http://schemas.microsoft.com/office/drawing/2014/main" val="3976393196"/>
                        </a:ext>
                      </a:extLst>
                    </a:gridCol>
                  </a:tblGrid>
                  <a:tr h="423577">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666217"/>
                      </a:ext>
                    </a:extLst>
                  </a:tr>
                  <a:tr h="325496">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9772986"/>
                      </a:ext>
                    </a:extLst>
                  </a:tr>
                  <a:tr h="325496">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990981"/>
                      </a:ext>
                    </a:extLst>
                  </a:tr>
                  <a:tr h="325496">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761619"/>
                      </a:ext>
                    </a:extLst>
                  </a:tr>
                  <a:tr h="0">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469842"/>
                      </a:ext>
                    </a:extLst>
                  </a:tr>
                </a:tbl>
              </a:graphicData>
            </a:graphic>
          </p:graphicFrame>
        </mc:Choice>
        <mc:Fallback xmlns="">
          <p:graphicFrame>
            <p:nvGraphicFramePr>
              <p:cNvPr id="4" name="Table 3">
                <a:extLst>
                  <a:ext uri="{FF2B5EF4-FFF2-40B4-BE49-F238E27FC236}">
                    <a16:creationId xmlns:a16="http://schemas.microsoft.com/office/drawing/2014/main" id="{63503BAB-FE86-4824-B2A0-1268E11B6C39}"/>
                  </a:ext>
                </a:extLst>
              </p:cNvPr>
              <p:cNvGraphicFramePr>
                <a:graphicFrameLocks noGrp="1"/>
              </p:cNvGraphicFramePr>
              <p:nvPr>
                <p:extLst>
                  <p:ext uri="{D42A27DB-BD31-4B8C-83A1-F6EECF244321}">
                    <p14:modId xmlns:p14="http://schemas.microsoft.com/office/powerpoint/2010/main" val="1765307686"/>
                  </p:ext>
                </p:extLst>
              </p:nvPr>
            </p:nvGraphicFramePr>
            <p:xfrm>
              <a:off x="4043515" y="4144295"/>
              <a:ext cx="3792795" cy="2106073"/>
            </p:xfrm>
            <a:graphic>
              <a:graphicData uri="http://schemas.openxmlformats.org/drawingml/2006/table">
                <a:tbl>
                  <a:tblPr firstRow="1" firstCol="1" bandRow="1">
                    <a:tableStyleId>{2D5ABB26-0587-4C30-8999-92F81FD0307C}</a:tableStyleId>
                  </a:tblPr>
                  <a:tblGrid>
                    <a:gridCol w="1264265">
                      <a:extLst>
                        <a:ext uri="{9D8B030D-6E8A-4147-A177-3AD203B41FA5}">
                          <a16:colId xmlns:a16="http://schemas.microsoft.com/office/drawing/2014/main" val="684991617"/>
                        </a:ext>
                      </a:extLst>
                    </a:gridCol>
                    <a:gridCol w="1264265">
                      <a:extLst>
                        <a:ext uri="{9D8B030D-6E8A-4147-A177-3AD203B41FA5}">
                          <a16:colId xmlns:a16="http://schemas.microsoft.com/office/drawing/2014/main" val="787127194"/>
                        </a:ext>
                      </a:extLst>
                    </a:gridCol>
                    <a:gridCol w="1264265">
                      <a:extLst>
                        <a:ext uri="{9D8B030D-6E8A-4147-A177-3AD203B41FA5}">
                          <a16:colId xmlns:a16="http://schemas.microsoft.com/office/drawing/2014/main" val="3976393196"/>
                        </a:ext>
                      </a:extLst>
                    </a:gridCol>
                  </a:tblGrid>
                  <a:tr h="423577">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1429" r="-200481" b="-39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1429" r="-101449" b="-398571"/>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429" r="-962" b="-398571"/>
                          </a:stretch>
                        </a:blipFill>
                      </a:tcPr>
                    </a:tc>
                    <a:extLst>
                      <a:ext uri="{0D108BD9-81ED-4DB2-BD59-A6C34878D82A}">
                        <a16:rowId xmlns:a16="http://schemas.microsoft.com/office/drawing/2014/main" val="77666217"/>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102899" r="-200481" b="-3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102899" r="-101449" b="-3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02899" r="-962" b="-304348"/>
                          </a:stretch>
                        </a:blipFill>
                      </a:tcPr>
                    </a:tc>
                    <a:extLst>
                      <a:ext uri="{0D108BD9-81ED-4DB2-BD59-A6C34878D82A}">
                        <a16:rowId xmlns:a16="http://schemas.microsoft.com/office/drawing/2014/main" val="3789772986"/>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202899" r="-200481" b="-2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202899" r="-101449" b="-2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202899" r="-962" b="-204348"/>
                          </a:stretch>
                        </a:blipFill>
                      </a:tcPr>
                    </a:tc>
                    <a:extLst>
                      <a:ext uri="{0D108BD9-81ED-4DB2-BD59-A6C34878D82A}">
                        <a16:rowId xmlns:a16="http://schemas.microsoft.com/office/drawing/2014/main" val="372990981"/>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298571" r="-200481" b="-10142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298571" r="-101449" b="-10142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298571" r="-962" b="-101429"/>
                          </a:stretch>
                        </a:blipFill>
                      </a:tcPr>
                    </a:tc>
                    <a:extLst>
                      <a:ext uri="{0D108BD9-81ED-4DB2-BD59-A6C34878D82A}">
                        <a16:rowId xmlns:a16="http://schemas.microsoft.com/office/drawing/2014/main" val="1289761619"/>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404348" r="-200481" b="-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404348" r="-101449" b="-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404348" r="-962" b="-2899"/>
                          </a:stretch>
                        </a:blipFill>
                      </a:tcPr>
                    </a:tc>
                    <a:extLst>
                      <a:ext uri="{0D108BD9-81ED-4DB2-BD59-A6C34878D82A}">
                        <a16:rowId xmlns:a16="http://schemas.microsoft.com/office/drawing/2014/main" val="454469842"/>
                      </a:ext>
                    </a:extLst>
                  </a:tr>
                </a:tbl>
              </a:graphicData>
            </a:graphic>
          </p:graphicFrame>
        </mc:Fallback>
      </mc:AlternateContent>
    </p:spTree>
    <p:extLst>
      <p:ext uri="{BB962C8B-B14F-4D97-AF65-F5344CB8AC3E}">
        <p14:creationId xmlns:p14="http://schemas.microsoft.com/office/powerpoint/2010/main" val="212218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EF49-AF50-431F-867A-68DDAD81232B}"/>
              </a:ext>
            </a:extLst>
          </p:cNvPr>
          <p:cNvSpPr>
            <a:spLocks noGrp="1"/>
          </p:cNvSpPr>
          <p:nvPr>
            <p:ph type="title"/>
          </p:nvPr>
        </p:nvSpPr>
        <p:spPr>
          <a:xfrm>
            <a:off x="769374" y="18256"/>
            <a:ext cx="10515600" cy="925642"/>
          </a:xfrm>
        </p:spPr>
        <p:txBody>
          <a:bodyPr/>
          <a:lstStyle/>
          <a:p>
            <a:pPr algn="ctr"/>
            <a:r>
              <a:rPr lang="en-US" dirty="0">
                <a:solidFill>
                  <a:srgbClr val="1630F2"/>
                </a:solidFill>
              </a:rPr>
              <a:t>Example</a:t>
            </a:r>
            <a:r>
              <a:rPr lang="en-US" dirty="0"/>
              <a:t>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C9834B-B6DB-40F4-9ECB-63A5DA19958E}"/>
                  </a:ext>
                </a:extLst>
              </p:cNvPr>
              <p:cNvSpPr>
                <a:spLocks noGrp="1"/>
              </p:cNvSpPr>
              <p:nvPr>
                <p:ph idx="1"/>
              </p:nvPr>
            </p:nvSpPr>
            <p:spPr>
              <a:xfrm>
                <a:off x="838200" y="943898"/>
                <a:ext cx="10515600" cy="5895846"/>
              </a:xfrm>
            </p:spPr>
            <p:txBody>
              <a:bodyPr>
                <a:normAutofit fontScale="92500" lnSpcReduction="10000"/>
              </a:bodyPr>
              <a:lstStyle/>
              <a:p>
                <a:pPr algn="just">
                  <a:lnSpc>
                    <a:spcPct val="150000"/>
                  </a:lnSpc>
                </a:pPr>
                <a:r>
                  <a:rPr lang="en-US" dirty="0"/>
                  <a:t>Express the statement “I will use all my savings to travel to Europe or to buy an electric car” in propositional logic. </a:t>
                </a:r>
              </a:p>
              <a:p>
                <a:pPr>
                  <a:lnSpc>
                    <a:spcPct val="150000"/>
                  </a:lnSpc>
                </a:pPr>
                <a:r>
                  <a:rPr lang="en-US" dirty="0"/>
                  <a:t>Let  </a:t>
                </a:r>
                <a14:m>
                  <m:oMath xmlns:m="http://schemas.openxmlformats.org/officeDocument/2006/math">
                    <m:r>
                      <a:rPr lang="en-US" i="1">
                        <a:latin typeface="Cambria Math" panose="02040503050406030204" pitchFamily="18" charset="0"/>
                      </a:rPr>
                      <m:t>𝑝</m:t>
                    </m:r>
                  </m:oMath>
                </a14:m>
                <a:r>
                  <a:rPr lang="en-US" dirty="0"/>
                  <a:t>: “I will use all my savings to travel to Europe” </a:t>
                </a:r>
              </a:p>
              <a:p>
                <a:pPr>
                  <a:lnSpc>
                    <a:spcPct val="150000"/>
                  </a:lnSpc>
                </a:pPr>
                <a:r>
                  <a:rPr lang="en-US" dirty="0"/>
                  <a:t>Let  </a:t>
                </a:r>
                <a14:m>
                  <m:oMath xmlns:m="http://schemas.openxmlformats.org/officeDocument/2006/math">
                    <m:r>
                      <a:rPr lang="en-US" i="1">
                        <a:latin typeface="Cambria Math" panose="02040503050406030204" pitchFamily="18" charset="0"/>
                      </a:rPr>
                      <m:t>𝑞</m:t>
                    </m:r>
                  </m:oMath>
                </a14:m>
                <a:r>
                  <a:rPr lang="en-US" dirty="0"/>
                  <a:t>: “I will use all my savings to buy an electric car.”</a:t>
                </a:r>
                <a:endParaRPr lang="en-IN" dirty="0"/>
              </a:p>
              <a:p>
                <a:pPr algn="just">
                  <a:lnSpc>
                    <a:spcPct val="150000"/>
                  </a:lnSpc>
                </a:pPr>
                <a:r>
                  <a:rPr lang="en-US" dirty="0"/>
                  <a:t>Note that the ‘or’ in this statement must be an ‘exclusive or’ because this person can either use all his or her savings to travel to Europe or use all these savings to buy an electric car, but cannot both go to Europe and buy an electric car. </a:t>
                </a:r>
              </a:p>
              <a:p>
                <a:pPr>
                  <a:lnSpc>
                    <a:spcPct val="150000"/>
                  </a:lnSpc>
                </a:pPr>
                <a:r>
                  <a:rPr lang="en-US" dirty="0"/>
                  <a:t>Hence, this statement can be expressed as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r>
                  <a:rPr lang="en-US" dirty="0"/>
                  <a:t>.</a:t>
                </a:r>
                <a:endParaRPr lang="en-IN" dirty="0"/>
              </a:p>
              <a:p>
                <a:endParaRPr lang="en-IN" dirty="0"/>
              </a:p>
            </p:txBody>
          </p:sp>
        </mc:Choice>
        <mc:Fallback xmlns="">
          <p:sp>
            <p:nvSpPr>
              <p:cNvPr id="3" name="Content Placeholder 2">
                <a:extLst>
                  <a:ext uri="{FF2B5EF4-FFF2-40B4-BE49-F238E27FC236}">
                    <a16:creationId xmlns:a16="http://schemas.microsoft.com/office/drawing/2014/main" id="{DDC9834B-B6DB-40F4-9ECB-63A5DA19958E}"/>
                  </a:ext>
                </a:extLst>
              </p:cNvPr>
              <p:cNvSpPr>
                <a:spLocks noGrp="1" noRot="1" noChangeAspect="1" noMove="1" noResize="1" noEditPoints="1" noAdjustHandles="1" noChangeArrowheads="1" noChangeShapeType="1" noTextEdit="1"/>
              </p:cNvSpPr>
              <p:nvPr>
                <p:ph idx="1"/>
              </p:nvPr>
            </p:nvSpPr>
            <p:spPr>
              <a:xfrm>
                <a:off x="838200" y="943898"/>
                <a:ext cx="10515600" cy="5895846"/>
              </a:xfrm>
              <a:blipFill>
                <a:blip r:embed="rId2"/>
                <a:stretch>
                  <a:fillRect l="-928" r="-986"/>
                </a:stretch>
              </a:blipFill>
            </p:spPr>
            <p:txBody>
              <a:bodyPr/>
              <a:lstStyle/>
              <a:p>
                <a:r>
                  <a:rPr lang="en-IN">
                    <a:noFill/>
                  </a:rPr>
                  <a:t> </a:t>
                </a:r>
              </a:p>
            </p:txBody>
          </p:sp>
        </mc:Fallback>
      </mc:AlternateContent>
    </p:spTree>
    <p:extLst>
      <p:ext uri="{BB962C8B-B14F-4D97-AF65-F5344CB8AC3E}">
        <p14:creationId xmlns:p14="http://schemas.microsoft.com/office/powerpoint/2010/main" val="383211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748C-2D40-4EA7-B595-D4C761A51D7A}"/>
              </a:ext>
            </a:extLst>
          </p:cNvPr>
          <p:cNvSpPr>
            <a:spLocks noGrp="1"/>
          </p:cNvSpPr>
          <p:nvPr>
            <p:ph type="title"/>
          </p:nvPr>
        </p:nvSpPr>
        <p:spPr>
          <a:xfrm>
            <a:off x="926690" y="0"/>
            <a:ext cx="10515600" cy="1325563"/>
          </a:xfrm>
        </p:spPr>
        <p:txBody>
          <a:bodyPr/>
          <a:lstStyle/>
          <a:p>
            <a:pPr algn="ctr"/>
            <a:r>
              <a:rPr lang="en-US" dirty="0">
                <a:solidFill>
                  <a:srgbClr val="1630F2"/>
                </a:solidFill>
              </a:rPr>
              <a:t>Conditional Statement</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82A7A-039D-41A5-9E66-948C40C9BA38}"/>
                  </a:ext>
                </a:extLst>
              </p:cNvPr>
              <p:cNvSpPr>
                <a:spLocks noGrp="1"/>
              </p:cNvSpPr>
              <p:nvPr>
                <p:ph idx="1"/>
              </p:nvPr>
            </p:nvSpPr>
            <p:spPr>
              <a:xfrm>
                <a:off x="926690" y="1098037"/>
                <a:ext cx="10515600" cy="5509239"/>
              </a:xfrm>
            </p:spPr>
            <p:txBody>
              <a:bodyPr/>
              <a:lstStyle/>
              <a:p>
                <a:pPr>
                  <a:lnSpc>
                    <a:spcPct val="150000"/>
                  </a:lnSpc>
                </a:pPr>
                <a:r>
                  <a:rPr lang="en-US" dirty="0"/>
                  <a:t>The conditional statement </a:t>
                </a:r>
                <a14:m>
                  <m:oMath xmlns:m="http://schemas.openxmlformats.org/officeDocument/2006/math">
                    <m:r>
                      <a:rPr lang="en-US" b="0" i="1">
                        <a:latin typeface="Cambria Math" panose="02040503050406030204" pitchFamily="18" charset="0"/>
                      </a:rPr>
                      <m:t>𝑝</m:t>
                    </m:r>
                    <m:r>
                      <a:rPr lang="en-US" b="0" i="1">
                        <a:latin typeface="Cambria Math" panose="02040503050406030204" pitchFamily="18" charset="0"/>
                      </a:rPr>
                      <m:t> → </m:t>
                    </m:r>
                    <m:r>
                      <a:rPr lang="en-US" b="0" i="1">
                        <a:latin typeface="Cambria Math" panose="02040503050406030204" pitchFamily="18" charset="0"/>
                      </a:rPr>
                      <m:t>𝑞</m:t>
                    </m:r>
                  </m:oMath>
                </a14:m>
                <a:r>
                  <a:rPr lang="en-US" dirty="0"/>
                  <a:t> is the proposition “if </a:t>
                </a:r>
                <a14:m>
                  <m:oMath xmlns:m="http://schemas.openxmlformats.org/officeDocument/2006/math">
                    <m:r>
                      <a:rPr lang="en-US" i="1">
                        <a:latin typeface="Cambria Math" panose="02040503050406030204" pitchFamily="18" charset="0"/>
                      </a:rPr>
                      <m:t>𝑝</m:t>
                    </m:r>
                  </m:oMath>
                </a14:m>
                <a:r>
                  <a:rPr lang="en-US" dirty="0"/>
                  <a:t> then </a:t>
                </a:r>
                <a14:m>
                  <m:oMath xmlns:m="http://schemas.openxmlformats.org/officeDocument/2006/math">
                    <m:r>
                      <a:rPr lang="en-US" i="1">
                        <a:latin typeface="Cambria Math" panose="02040503050406030204" pitchFamily="18" charset="0"/>
                      </a:rPr>
                      <m:t>𝑞</m:t>
                    </m:r>
                  </m:oMath>
                </a14:m>
                <a:r>
                  <a:rPr lang="en-US" dirty="0"/>
                  <a:t>.”</a:t>
                </a:r>
              </a:p>
              <a:p>
                <a:pPr>
                  <a:lnSpc>
                    <a:spcPct val="150000"/>
                  </a:lnSpc>
                </a:pPr>
                <a:r>
                  <a:rPr lang="en-US" dirty="0"/>
                  <a:t> The conditional statement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r>
                  <a:rPr lang="en-US" dirty="0"/>
                  <a:t> is false when </a:t>
                </a:r>
                <a14:m>
                  <m:oMath xmlns:m="http://schemas.openxmlformats.org/officeDocument/2006/math">
                    <m:r>
                      <a:rPr lang="en-US" i="1">
                        <a:latin typeface="Cambria Math" panose="02040503050406030204" pitchFamily="18" charset="0"/>
                      </a:rPr>
                      <m:t>𝑝</m:t>
                    </m:r>
                  </m:oMath>
                </a14:m>
                <a:r>
                  <a:rPr lang="en-US" dirty="0"/>
                  <a:t> is true and </a:t>
                </a:r>
                <a14:m>
                  <m:oMath xmlns:m="http://schemas.openxmlformats.org/officeDocument/2006/math">
                    <m:r>
                      <a:rPr lang="en-US" i="1">
                        <a:latin typeface="Cambria Math" panose="02040503050406030204" pitchFamily="18" charset="0"/>
                      </a:rPr>
                      <m:t>𝑞</m:t>
                    </m:r>
                  </m:oMath>
                </a14:m>
                <a:r>
                  <a:rPr lang="en-US" dirty="0"/>
                  <a:t> is false, and true otherwise. </a:t>
                </a:r>
              </a:p>
              <a:p>
                <a:pPr>
                  <a:lnSpc>
                    <a:spcPct val="150000"/>
                  </a:lnSpc>
                </a:pPr>
                <a:r>
                  <a:rPr lang="en-US" dirty="0"/>
                  <a:t>In the conditional statement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r>
                  <a:rPr lang="en-US" dirty="0"/>
                  <a:t>, </a:t>
                </a:r>
                <a14:m>
                  <m:oMath xmlns:m="http://schemas.openxmlformats.org/officeDocument/2006/math">
                    <m:r>
                      <a:rPr lang="en-US" i="1">
                        <a:latin typeface="Cambria Math" panose="02040503050406030204" pitchFamily="18" charset="0"/>
                      </a:rPr>
                      <m:t>𝑝</m:t>
                    </m:r>
                  </m:oMath>
                </a14:m>
                <a:r>
                  <a:rPr lang="en-US" dirty="0"/>
                  <a:t> is called the hypothesis and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 </m:t>
                    </m:r>
                  </m:oMath>
                </a14:m>
                <a:r>
                  <a:rPr lang="en-US" dirty="0"/>
                  <a:t>is called the conclusion.</a:t>
                </a:r>
              </a:p>
              <a:p>
                <a:pPr>
                  <a:lnSpc>
                    <a:spcPct val="150000"/>
                  </a:lnSpc>
                </a:pPr>
                <a:endParaRPr lang="en-IN" dirty="0"/>
              </a:p>
              <a:p>
                <a:endParaRPr lang="en-IN" dirty="0"/>
              </a:p>
            </p:txBody>
          </p:sp>
        </mc:Choice>
        <mc:Fallback xmlns="">
          <p:sp>
            <p:nvSpPr>
              <p:cNvPr id="3" name="Content Placeholder 2">
                <a:extLst>
                  <a:ext uri="{FF2B5EF4-FFF2-40B4-BE49-F238E27FC236}">
                    <a16:creationId xmlns:a16="http://schemas.microsoft.com/office/drawing/2014/main" id="{12A82A7A-039D-41A5-9E66-948C40C9BA38}"/>
                  </a:ext>
                </a:extLst>
              </p:cNvPr>
              <p:cNvSpPr>
                <a:spLocks noGrp="1" noRot="1" noChangeAspect="1" noMove="1" noResize="1" noEditPoints="1" noAdjustHandles="1" noChangeArrowheads="1" noChangeShapeType="1" noTextEdit="1"/>
              </p:cNvSpPr>
              <p:nvPr>
                <p:ph idx="1"/>
              </p:nvPr>
            </p:nvSpPr>
            <p:spPr>
              <a:xfrm>
                <a:off x="926690" y="1098037"/>
                <a:ext cx="10515600" cy="5509239"/>
              </a:xfrm>
              <a:blipFill>
                <a:blip r:embed="rId2"/>
                <a:stretch>
                  <a:fillRect l="-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D11689F-D310-4CFC-993A-6EC3763F4D73}"/>
                  </a:ext>
                </a:extLst>
              </p:cNvPr>
              <p:cNvGraphicFramePr>
                <a:graphicFrameLocks noGrp="1"/>
              </p:cNvGraphicFramePr>
              <p:nvPr>
                <p:extLst>
                  <p:ext uri="{D42A27DB-BD31-4B8C-83A1-F6EECF244321}">
                    <p14:modId xmlns:p14="http://schemas.microsoft.com/office/powerpoint/2010/main" val="830459993"/>
                  </p:ext>
                </p:extLst>
              </p:nvPr>
            </p:nvGraphicFramePr>
            <p:xfrm>
              <a:off x="5233218" y="4340940"/>
              <a:ext cx="3792795" cy="2145055"/>
            </p:xfrm>
            <a:graphic>
              <a:graphicData uri="http://schemas.openxmlformats.org/drawingml/2006/table">
                <a:tbl>
                  <a:tblPr firstRow="1" firstCol="1" bandRow="1">
                    <a:tableStyleId>{2D5ABB26-0587-4C30-8999-92F81FD0307C}</a:tableStyleId>
                  </a:tblPr>
                  <a:tblGrid>
                    <a:gridCol w="1264265">
                      <a:extLst>
                        <a:ext uri="{9D8B030D-6E8A-4147-A177-3AD203B41FA5}">
                          <a16:colId xmlns:a16="http://schemas.microsoft.com/office/drawing/2014/main" val="684991617"/>
                        </a:ext>
                      </a:extLst>
                    </a:gridCol>
                    <a:gridCol w="1264265">
                      <a:extLst>
                        <a:ext uri="{9D8B030D-6E8A-4147-A177-3AD203B41FA5}">
                          <a16:colId xmlns:a16="http://schemas.microsoft.com/office/drawing/2014/main" val="787127194"/>
                        </a:ext>
                      </a:extLst>
                    </a:gridCol>
                    <a:gridCol w="1264265">
                      <a:extLst>
                        <a:ext uri="{9D8B030D-6E8A-4147-A177-3AD203B41FA5}">
                          <a16:colId xmlns:a16="http://schemas.microsoft.com/office/drawing/2014/main" val="3976393196"/>
                        </a:ext>
                      </a:extLst>
                    </a:gridCol>
                  </a:tblGrid>
                  <a:tr h="423577">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i="1" smtClean="0">
                                    <a:latin typeface="Cambria Math" panose="02040503050406030204" pitchFamily="18" charset="0"/>
                                  </a:rPr>
                                  <m:t>→</m:t>
                                </m:r>
                                <m:r>
                                  <a:rPr lang="en-US" sz="2400">
                                    <a:effectLst/>
                                    <a:latin typeface="Cambria Math" panose="02040503050406030204" pitchFamily="18" charset="0"/>
                                  </a:rPr>
                                  <m:t>𝑞</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666217"/>
                      </a:ext>
                    </a:extLst>
                  </a:tr>
                  <a:tr h="459606">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dirty="0" smtClean="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9772986"/>
                      </a:ext>
                    </a:extLst>
                  </a:tr>
                  <a:tr h="325496">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dirty="0" smtClean="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990981"/>
                      </a:ext>
                    </a:extLst>
                  </a:tr>
                  <a:tr h="325496">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761619"/>
                      </a:ext>
                    </a:extLst>
                  </a:tr>
                  <a:tr h="0">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dirty="0" smtClean="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469842"/>
                      </a:ext>
                    </a:extLst>
                  </a:tr>
                </a:tbl>
              </a:graphicData>
            </a:graphic>
          </p:graphicFrame>
        </mc:Choice>
        <mc:Fallback xmlns="">
          <p:graphicFrame>
            <p:nvGraphicFramePr>
              <p:cNvPr id="4" name="Table 3">
                <a:extLst>
                  <a:ext uri="{FF2B5EF4-FFF2-40B4-BE49-F238E27FC236}">
                    <a16:creationId xmlns:a16="http://schemas.microsoft.com/office/drawing/2014/main" id="{5D11689F-D310-4CFC-993A-6EC3763F4D73}"/>
                  </a:ext>
                </a:extLst>
              </p:cNvPr>
              <p:cNvGraphicFramePr>
                <a:graphicFrameLocks noGrp="1"/>
              </p:cNvGraphicFramePr>
              <p:nvPr>
                <p:extLst>
                  <p:ext uri="{D42A27DB-BD31-4B8C-83A1-F6EECF244321}">
                    <p14:modId xmlns:p14="http://schemas.microsoft.com/office/powerpoint/2010/main" val="830459993"/>
                  </p:ext>
                </p:extLst>
              </p:nvPr>
            </p:nvGraphicFramePr>
            <p:xfrm>
              <a:off x="5233218" y="4340940"/>
              <a:ext cx="3792795" cy="2145055"/>
            </p:xfrm>
            <a:graphic>
              <a:graphicData uri="http://schemas.openxmlformats.org/drawingml/2006/table">
                <a:tbl>
                  <a:tblPr firstRow="1" firstCol="1" bandRow="1">
                    <a:tableStyleId>{2D5ABB26-0587-4C30-8999-92F81FD0307C}</a:tableStyleId>
                  </a:tblPr>
                  <a:tblGrid>
                    <a:gridCol w="1264265">
                      <a:extLst>
                        <a:ext uri="{9D8B030D-6E8A-4147-A177-3AD203B41FA5}">
                          <a16:colId xmlns:a16="http://schemas.microsoft.com/office/drawing/2014/main" val="684991617"/>
                        </a:ext>
                      </a:extLst>
                    </a:gridCol>
                    <a:gridCol w="1264265">
                      <a:extLst>
                        <a:ext uri="{9D8B030D-6E8A-4147-A177-3AD203B41FA5}">
                          <a16:colId xmlns:a16="http://schemas.microsoft.com/office/drawing/2014/main" val="787127194"/>
                        </a:ext>
                      </a:extLst>
                    </a:gridCol>
                    <a:gridCol w="1264265">
                      <a:extLst>
                        <a:ext uri="{9D8B030D-6E8A-4147-A177-3AD203B41FA5}">
                          <a16:colId xmlns:a16="http://schemas.microsoft.com/office/drawing/2014/main" val="3976393196"/>
                        </a:ext>
                      </a:extLst>
                    </a:gridCol>
                  </a:tblGrid>
                  <a:tr h="423577">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1429" r="-200481" b="-40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1429" r="-101449" b="-40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429" r="-962" b="-407143"/>
                          </a:stretch>
                        </a:blipFill>
                      </a:tcPr>
                    </a:tc>
                    <a:extLst>
                      <a:ext uri="{0D108BD9-81ED-4DB2-BD59-A6C34878D82A}">
                        <a16:rowId xmlns:a16="http://schemas.microsoft.com/office/drawing/2014/main" val="77666217"/>
                      </a:ext>
                    </a:extLst>
                  </a:tr>
                  <a:tr h="459606">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94667" r="-200481" b="-28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94667" r="-101449" b="-28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94667" r="-962" b="-280000"/>
                          </a:stretch>
                        </a:blipFill>
                      </a:tcPr>
                    </a:tc>
                    <a:extLst>
                      <a:ext uri="{0D108BD9-81ED-4DB2-BD59-A6C34878D82A}">
                        <a16:rowId xmlns:a16="http://schemas.microsoft.com/office/drawing/2014/main" val="3789772986"/>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211594" r="-200481" b="-2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211594" r="-101449" b="-2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211594" r="-962" b="-204348"/>
                          </a:stretch>
                        </a:blipFill>
                      </a:tcPr>
                    </a:tc>
                    <a:extLst>
                      <a:ext uri="{0D108BD9-81ED-4DB2-BD59-A6C34878D82A}">
                        <a16:rowId xmlns:a16="http://schemas.microsoft.com/office/drawing/2014/main" val="372990981"/>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311594" r="-200481" b="-1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311594" r="-101449" b="-10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311594" r="-962" b="-104348"/>
                          </a:stretch>
                        </a:blipFill>
                      </a:tcPr>
                    </a:tc>
                    <a:extLst>
                      <a:ext uri="{0D108BD9-81ED-4DB2-BD59-A6C34878D82A}">
                        <a16:rowId xmlns:a16="http://schemas.microsoft.com/office/drawing/2014/main" val="1289761619"/>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411594" r="-200481" b="-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411594" r="-101449" b="-4348"/>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411594" r="-962" b="-4348"/>
                          </a:stretch>
                        </a:blipFill>
                      </a:tcPr>
                    </a:tc>
                    <a:extLst>
                      <a:ext uri="{0D108BD9-81ED-4DB2-BD59-A6C34878D82A}">
                        <a16:rowId xmlns:a16="http://schemas.microsoft.com/office/drawing/2014/main" val="454469842"/>
                      </a:ext>
                    </a:extLst>
                  </a:tr>
                </a:tbl>
              </a:graphicData>
            </a:graphic>
          </p:graphicFrame>
        </mc:Fallback>
      </mc:AlternateContent>
    </p:spTree>
    <p:extLst>
      <p:ext uri="{BB962C8B-B14F-4D97-AF65-F5344CB8AC3E}">
        <p14:creationId xmlns:p14="http://schemas.microsoft.com/office/powerpoint/2010/main" val="56959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5BF7-CFFC-4C39-B76C-1323167FEE20}"/>
              </a:ext>
            </a:extLst>
          </p:cNvPr>
          <p:cNvSpPr>
            <a:spLocks noGrp="1"/>
          </p:cNvSpPr>
          <p:nvPr>
            <p:ph type="title"/>
          </p:nvPr>
        </p:nvSpPr>
        <p:spPr>
          <a:xfrm>
            <a:off x="838200" y="18255"/>
            <a:ext cx="10515600" cy="817487"/>
          </a:xfrm>
        </p:spPr>
        <p:txBody>
          <a:bodyPr/>
          <a:lstStyle/>
          <a:p>
            <a:pPr algn="ctr"/>
            <a:r>
              <a:rPr lang="en-US" dirty="0">
                <a:solidFill>
                  <a:srgbClr val="1630F2"/>
                </a:solidFill>
              </a:rPr>
              <a:t>Example</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71B8B9-FEBB-4DF4-91E2-20915B92FF91}"/>
                  </a:ext>
                </a:extLst>
              </p:cNvPr>
              <p:cNvSpPr>
                <a:spLocks noGrp="1"/>
              </p:cNvSpPr>
              <p:nvPr>
                <p:ph idx="1"/>
              </p:nvPr>
            </p:nvSpPr>
            <p:spPr>
              <a:xfrm>
                <a:off x="838199" y="1140542"/>
                <a:ext cx="10921181" cy="5036421"/>
              </a:xfrm>
            </p:spPr>
            <p:txBody>
              <a:bodyPr>
                <a:normAutofit fontScale="85000" lnSpcReduction="10000"/>
              </a:bodyPr>
              <a:lstStyle/>
              <a:p>
                <a:pPr>
                  <a:lnSpc>
                    <a:spcPct val="150000"/>
                  </a:lnSpc>
                </a:pPr>
                <a:r>
                  <a:rPr lang="en-US" dirty="0"/>
                  <a:t>Let </a:t>
                </a:r>
                <a14:m>
                  <m:oMath xmlns:m="http://schemas.openxmlformats.org/officeDocument/2006/math">
                    <m:r>
                      <a:rPr lang="en-US" i="1">
                        <a:latin typeface="Cambria Math" panose="02040503050406030204" pitchFamily="18" charset="0"/>
                      </a:rPr>
                      <m:t>𝑝</m:t>
                    </m:r>
                  </m:oMath>
                </a14:m>
                <a:r>
                  <a:rPr lang="en-US" dirty="0"/>
                  <a:t> be the statement “Maria learns discrete mathematics” and </a:t>
                </a:r>
                <a14:m>
                  <m:oMath xmlns:m="http://schemas.openxmlformats.org/officeDocument/2006/math">
                    <m:r>
                      <a:rPr lang="en-US" i="1">
                        <a:latin typeface="Cambria Math" panose="02040503050406030204" pitchFamily="18" charset="0"/>
                      </a:rPr>
                      <m:t>𝑞</m:t>
                    </m:r>
                  </m:oMath>
                </a14:m>
                <a:r>
                  <a:rPr lang="en-US" dirty="0"/>
                  <a:t> the statement “Maria will find a good job.” Express the statement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r>
                  <a:rPr lang="en-US" dirty="0"/>
                  <a:t> as a statement in English.</a:t>
                </a:r>
              </a:p>
              <a:p>
                <a:pPr marL="0" indent="0">
                  <a:lnSpc>
                    <a:spcPct val="150000"/>
                  </a:lnSpc>
                  <a:buNone/>
                </a:pPr>
                <a:r>
                  <a:rPr lang="en-US" b="1" dirty="0"/>
                  <a:t>Solution</a:t>
                </a:r>
              </a:p>
              <a:p>
                <a:pPr>
                  <a:lnSpc>
                    <a:spcPct val="150000"/>
                  </a:lnSpc>
                </a:pPr>
                <a:r>
                  <a:rPr lang="en-US" dirty="0"/>
                  <a:t>“If Maria learns discrete mathematics then she will find a good job.”</a:t>
                </a:r>
                <a:endParaRPr lang="en-IN" dirty="0"/>
              </a:p>
              <a:p>
                <a:pPr>
                  <a:lnSpc>
                    <a:spcPct val="150000"/>
                  </a:lnSpc>
                </a:pPr>
                <a:r>
                  <a:rPr lang="en-US" dirty="0"/>
                  <a:t>“Maria will find a good job when she learns discrete mathematics.” </a:t>
                </a:r>
                <a:endParaRPr lang="en-IN" dirty="0"/>
              </a:p>
              <a:p>
                <a:pPr>
                  <a:lnSpc>
                    <a:spcPct val="150000"/>
                  </a:lnSpc>
                </a:pPr>
                <a:r>
                  <a:rPr lang="en-US" dirty="0"/>
                  <a:t>“For Maria to get a good job, it is sufficient for her to learn discrete mathematics.” </a:t>
                </a:r>
                <a:endParaRPr lang="en-IN" dirty="0"/>
              </a:p>
              <a:p>
                <a:pPr>
                  <a:lnSpc>
                    <a:spcPct val="150000"/>
                  </a:lnSpc>
                </a:pPr>
                <a:r>
                  <a:rPr lang="en-US" dirty="0"/>
                  <a:t>“Maria will find a good job unless she does not learn discrete mathematics.”</a:t>
                </a:r>
                <a:endParaRPr lang="en-IN" dirty="0"/>
              </a:p>
              <a:p>
                <a:endParaRPr lang="en-IN" dirty="0"/>
              </a:p>
            </p:txBody>
          </p:sp>
        </mc:Choice>
        <mc:Fallback xmlns="">
          <p:sp>
            <p:nvSpPr>
              <p:cNvPr id="3" name="Content Placeholder 2">
                <a:extLst>
                  <a:ext uri="{FF2B5EF4-FFF2-40B4-BE49-F238E27FC236}">
                    <a16:creationId xmlns:a16="http://schemas.microsoft.com/office/drawing/2014/main" id="{1671B8B9-FEBB-4DF4-91E2-20915B92FF91}"/>
                  </a:ext>
                </a:extLst>
              </p:cNvPr>
              <p:cNvSpPr>
                <a:spLocks noGrp="1" noRot="1" noChangeAspect="1" noMove="1" noResize="1" noEditPoints="1" noAdjustHandles="1" noChangeArrowheads="1" noChangeShapeType="1" noTextEdit="1"/>
              </p:cNvSpPr>
              <p:nvPr>
                <p:ph idx="1"/>
              </p:nvPr>
            </p:nvSpPr>
            <p:spPr>
              <a:xfrm>
                <a:off x="838199" y="1140542"/>
                <a:ext cx="10921181" cy="5036421"/>
              </a:xfrm>
              <a:blipFill>
                <a:blip r:embed="rId2"/>
                <a:stretch>
                  <a:fillRect l="-837" r="-112"/>
                </a:stretch>
              </a:blipFill>
            </p:spPr>
            <p:txBody>
              <a:bodyPr/>
              <a:lstStyle/>
              <a:p>
                <a:r>
                  <a:rPr lang="en-IN">
                    <a:noFill/>
                  </a:rPr>
                  <a:t> </a:t>
                </a:r>
              </a:p>
            </p:txBody>
          </p:sp>
        </mc:Fallback>
      </mc:AlternateContent>
    </p:spTree>
    <p:extLst>
      <p:ext uri="{BB962C8B-B14F-4D97-AF65-F5344CB8AC3E}">
        <p14:creationId xmlns:p14="http://schemas.microsoft.com/office/powerpoint/2010/main" val="287589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B3CA-6ED2-4559-AF33-2940CA37DB80}"/>
              </a:ext>
            </a:extLst>
          </p:cNvPr>
          <p:cNvSpPr>
            <a:spLocks noGrp="1"/>
          </p:cNvSpPr>
          <p:nvPr>
            <p:ph type="ctrTitle"/>
          </p:nvPr>
        </p:nvSpPr>
        <p:spPr>
          <a:xfrm>
            <a:off x="2590800" y="152401"/>
            <a:ext cx="6858000" cy="914285"/>
          </a:xfrm>
        </p:spPr>
        <p:txBody>
          <a:bodyPr>
            <a:normAutofit fontScale="90000"/>
          </a:bodyPr>
          <a:lstStyle/>
          <a:p>
            <a:pPr algn="ctr"/>
            <a:r>
              <a:rPr lang="en-US" dirty="0">
                <a:solidFill>
                  <a:srgbClr val="1630F2"/>
                </a:solidFill>
              </a:rPr>
              <a:t>Logic and Induction</a:t>
            </a:r>
            <a:endParaRPr lang="en-IN" dirty="0">
              <a:solidFill>
                <a:srgbClr val="1630F2"/>
              </a:solidFill>
            </a:endParaRPr>
          </a:p>
        </p:txBody>
      </p:sp>
      <p:sp>
        <p:nvSpPr>
          <p:cNvPr id="3" name="Content Placeholder 2">
            <a:extLst>
              <a:ext uri="{FF2B5EF4-FFF2-40B4-BE49-F238E27FC236}">
                <a16:creationId xmlns:a16="http://schemas.microsoft.com/office/drawing/2014/main" id="{27A9CE16-2BE3-41C7-A7C3-244015E3BF19}"/>
              </a:ext>
            </a:extLst>
          </p:cNvPr>
          <p:cNvSpPr>
            <a:spLocks noGrp="1"/>
          </p:cNvSpPr>
          <p:nvPr>
            <p:ph type="subTitle" idx="1"/>
          </p:nvPr>
        </p:nvSpPr>
        <p:spPr>
          <a:xfrm>
            <a:off x="2590800" y="2691082"/>
            <a:ext cx="6858000" cy="2254660"/>
          </a:xfrm>
        </p:spPr>
        <p:txBody>
          <a:bodyPr>
            <a:normAutofit/>
          </a:bodyPr>
          <a:lstStyle/>
          <a:p>
            <a:pPr marL="257175" indent="-257175" algn="l">
              <a:buFont typeface="Arial" panose="020B0604020202020204" pitchFamily="34" charset="0"/>
              <a:buChar char="•"/>
            </a:pPr>
            <a:r>
              <a:rPr lang="en-US" dirty="0">
                <a:solidFill>
                  <a:schemeClr val="tx1"/>
                </a:solidFill>
              </a:rPr>
              <a:t>Propositional  logic</a:t>
            </a:r>
          </a:p>
          <a:p>
            <a:endParaRPr lang="en-US" dirty="0">
              <a:solidFill>
                <a:schemeClr val="tx1"/>
              </a:solidFill>
            </a:endParaRPr>
          </a:p>
          <a:p>
            <a:pPr marL="257175" indent="-257175" algn="l">
              <a:buFont typeface="Arial" panose="020B0604020202020204" pitchFamily="34" charset="0"/>
              <a:buChar char="•"/>
            </a:pPr>
            <a:r>
              <a:rPr lang="en-US" dirty="0">
                <a:solidFill>
                  <a:schemeClr val="tx1"/>
                </a:solidFill>
              </a:rPr>
              <a:t>Predicate  logic </a:t>
            </a:r>
          </a:p>
          <a:p>
            <a:endParaRPr lang="en-US" dirty="0">
              <a:solidFill>
                <a:schemeClr val="tx1"/>
              </a:solidFill>
            </a:endParaRPr>
          </a:p>
          <a:p>
            <a:pPr marL="257175" indent="-257175" algn="l">
              <a:buFont typeface="Arial" panose="020B0604020202020204" pitchFamily="34" charset="0"/>
              <a:buChar char="•"/>
            </a:pPr>
            <a:r>
              <a:rPr lang="en-US" dirty="0">
                <a:solidFill>
                  <a:schemeClr val="tx1"/>
                </a:solidFill>
              </a:rPr>
              <a:t>Mathematical Induction</a:t>
            </a:r>
            <a:endParaRPr lang="en-IN" dirty="0">
              <a:solidFill>
                <a:schemeClr val="tx1"/>
              </a:solidFill>
            </a:endParaRPr>
          </a:p>
          <a:p>
            <a:endParaRPr lang="en-IN" dirty="0"/>
          </a:p>
        </p:txBody>
      </p:sp>
    </p:spTree>
    <p:extLst>
      <p:ext uri="{BB962C8B-B14F-4D97-AF65-F5344CB8AC3E}">
        <p14:creationId xmlns:p14="http://schemas.microsoft.com/office/powerpoint/2010/main" val="264999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4691-3536-4C2E-A778-1BC5DAE42926}"/>
              </a:ext>
            </a:extLst>
          </p:cNvPr>
          <p:cNvSpPr>
            <a:spLocks noGrp="1"/>
          </p:cNvSpPr>
          <p:nvPr>
            <p:ph type="title"/>
          </p:nvPr>
        </p:nvSpPr>
        <p:spPr>
          <a:xfrm>
            <a:off x="946355" y="18255"/>
            <a:ext cx="10515600" cy="1325563"/>
          </a:xfrm>
        </p:spPr>
        <p:txBody>
          <a:bodyPr/>
          <a:lstStyle/>
          <a:p>
            <a:pPr algn="ctr"/>
            <a:r>
              <a:rPr lang="en-US" dirty="0">
                <a:solidFill>
                  <a:srgbClr val="1630F2"/>
                </a:solidFill>
              </a:rPr>
              <a:t>An obligation or a contract</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22F2CE-6701-4468-8155-8E33128ED7B6}"/>
                  </a:ext>
                </a:extLst>
              </p:cNvPr>
              <p:cNvSpPr>
                <a:spLocks noGrp="1"/>
              </p:cNvSpPr>
              <p:nvPr>
                <p:ph idx="1"/>
              </p:nvPr>
            </p:nvSpPr>
            <p:spPr>
              <a:xfrm>
                <a:off x="838200" y="1160206"/>
                <a:ext cx="10515600" cy="5506065"/>
              </a:xfrm>
            </p:spPr>
            <p:txBody>
              <a:bodyPr>
                <a:normAutofit fontScale="92500" lnSpcReduction="10000"/>
              </a:bodyPr>
              <a:lstStyle/>
              <a:p>
                <a:pPr>
                  <a:lnSpc>
                    <a:spcPct val="150000"/>
                  </a:lnSpc>
                </a:pPr>
                <a:r>
                  <a:rPr lang="en-US" dirty="0"/>
                  <a:t>“If I am elected, then I will lower petrol price.”</a:t>
                </a:r>
                <a:endParaRPr lang="en-IN" dirty="0"/>
              </a:p>
              <a:p>
                <a:pPr algn="just">
                  <a:lnSpc>
                    <a:spcPct val="150000"/>
                  </a:lnSpc>
                </a:pPr>
                <a:r>
                  <a:rPr lang="en-US" dirty="0"/>
                  <a:t>If the politician is elected, voters would expect this politician to lower petrol price. Furthermore, if the politician is not elected, then voters will not have any expectation that this person will lower petrol price, although the person may have sufficient influence to cause those in power to lower petrol price. It is only when the politician is elected but does not lower petrol price that voters can say that the politician has broken the campaign pledge. This last scenario corresponds to the case when </a:t>
                </a:r>
                <a:r>
                  <a:rPr lang="en-US" i="1" dirty="0"/>
                  <a:t>p </a:t>
                </a:r>
                <a:r>
                  <a:rPr lang="en-US" dirty="0"/>
                  <a:t>is true but </a:t>
                </a:r>
                <a:r>
                  <a:rPr lang="en-US" i="1" dirty="0"/>
                  <a:t>q </a:t>
                </a:r>
                <a:r>
                  <a:rPr lang="en-US" dirty="0"/>
                  <a:t>is false in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 </m:t>
                    </m:r>
                    <m:r>
                      <a:rPr lang="en-US" i="1" dirty="0" smtClean="0">
                        <a:latin typeface="Cambria Math" panose="02040503050406030204" pitchFamily="18" charset="0"/>
                      </a:rPr>
                      <m:t>𝑞</m:t>
                    </m:r>
                  </m:oMath>
                </a14:m>
                <a:r>
                  <a:rPr lang="en-US" dirty="0"/>
                  <a:t>.</a:t>
                </a: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622F2CE-6701-4468-8155-8E33128ED7B6}"/>
                  </a:ext>
                </a:extLst>
              </p:cNvPr>
              <p:cNvSpPr>
                <a:spLocks noGrp="1" noRot="1" noChangeAspect="1" noMove="1" noResize="1" noEditPoints="1" noAdjustHandles="1" noChangeArrowheads="1" noChangeShapeType="1" noTextEdit="1"/>
              </p:cNvSpPr>
              <p:nvPr>
                <p:ph idx="1"/>
              </p:nvPr>
            </p:nvSpPr>
            <p:spPr>
              <a:xfrm>
                <a:off x="838200" y="1160206"/>
                <a:ext cx="10515600" cy="5506065"/>
              </a:xfrm>
              <a:blipFill>
                <a:blip r:embed="rId2"/>
                <a:stretch>
                  <a:fillRect l="-928" r="-986"/>
                </a:stretch>
              </a:blipFill>
            </p:spPr>
            <p:txBody>
              <a:bodyPr/>
              <a:lstStyle/>
              <a:p>
                <a:r>
                  <a:rPr lang="en-IN">
                    <a:noFill/>
                  </a:rPr>
                  <a:t> </a:t>
                </a:r>
              </a:p>
            </p:txBody>
          </p:sp>
        </mc:Fallback>
      </mc:AlternateContent>
    </p:spTree>
    <p:extLst>
      <p:ext uri="{BB962C8B-B14F-4D97-AF65-F5344CB8AC3E}">
        <p14:creationId xmlns:p14="http://schemas.microsoft.com/office/powerpoint/2010/main" val="180835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77F-5563-4E80-B4FB-2F578EFF1A00}"/>
              </a:ext>
            </a:extLst>
          </p:cNvPr>
          <p:cNvSpPr>
            <a:spLocks noGrp="1"/>
          </p:cNvSpPr>
          <p:nvPr>
            <p:ph type="title"/>
          </p:nvPr>
        </p:nvSpPr>
        <p:spPr>
          <a:xfrm>
            <a:off x="838200" y="18256"/>
            <a:ext cx="10515600" cy="1073126"/>
          </a:xfrm>
        </p:spPr>
        <p:txBody>
          <a:bodyPr/>
          <a:lstStyle/>
          <a:p>
            <a:pPr algn="ctr"/>
            <a:r>
              <a:rPr lang="en-US" dirty="0">
                <a:solidFill>
                  <a:srgbClr val="1630F2"/>
                </a:solidFill>
              </a:rPr>
              <a:t>Biconditional  Statement </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E5B740-1D85-4275-AD4D-95B4AA256021}"/>
                  </a:ext>
                </a:extLst>
              </p:cNvPr>
              <p:cNvSpPr>
                <a:spLocks noGrp="1"/>
              </p:cNvSpPr>
              <p:nvPr>
                <p:ph idx="1"/>
              </p:nvPr>
            </p:nvSpPr>
            <p:spPr>
              <a:xfrm>
                <a:off x="838200" y="884903"/>
                <a:ext cx="10515600" cy="5820697"/>
              </a:xfrm>
            </p:spPr>
            <p:txBody>
              <a:bodyPr/>
              <a:lstStyle/>
              <a:p>
                <a:pPr>
                  <a:lnSpc>
                    <a:spcPct val="150000"/>
                  </a:lnSpc>
                </a:pPr>
                <a:r>
                  <a:rPr lang="en-US" dirty="0"/>
                  <a:t>The biconditional statement </a:t>
                </a:r>
                <a14:m>
                  <m:oMath xmlns:m="http://schemas.openxmlformats.org/officeDocument/2006/math">
                    <m:r>
                      <a:rPr lang="en-US" b="1" i="1">
                        <a:latin typeface="Cambria Math" panose="02040503050406030204" pitchFamily="18" charset="0"/>
                      </a:rPr>
                      <m:t>𝒑</m:t>
                    </m:r>
                    <m:r>
                      <a:rPr lang="en-US" b="1" i="1">
                        <a:latin typeface="Cambria Math" panose="02040503050406030204" pitchFamily="18" charset="0"/>
                      </a:rPr>
                      <m:t> </m:t>
                    </m:r>
                    <m:r>
                      <a:rPr lang="en-US" b="1" i="1">
                        <a:latin typeface="Cambria Math" panose="02040503050406030204" pitchFamily="18" charset="0"/>
                      </a:rPr>
                      <m:t>↔</m:t>
                    </m:r>
                    <m:r>
                      <a:rPr lang="en-US" b="1" i="1">
                        <a:latin typeface="Cambria Math" panose="02040503050406030204" pitchFamily="18" charset="0"/>
                      </a:rPr>
                      <m:t> </m:t>
                    </m:r>
                    <m:r>
                      <a:rPr lang="en-US" b="1" i="1">
                        <a:latin typeface="Cambria Math" panose="02040503050406030204" pitchFamily="18" charset="0"/>
                      </a:rPr>
                      <m:t>𝒒</m:t>
                    </m:r>
                  </m:oMath>
                </a14:m>
                <a:r>
                  <a:rPr lang="en-US" dirty="0"/>
                  <a:t> is the proposition </a:t>
                </a:r>
              </a:p>
              <a:p>
                <a:pPr marL="0" indent="0" algn="ctr">
                  <a:lnSpc>
                    <a:spcPct val="150000"/>
                  </a:lnSpc>
                  <a:buNone/>
                </a:pPr>
                <a:r>
                  <a:rPr lang="en-US" dirty="0"/>
                  <a:t>“</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oMath>
                </a14:m>
                <a:r>
                  <a:rPr lang="en-US" dirty="0"/>
                  <a:t>if and only if </a:t>
                </a:r>
                <a14:m>
                  <m:oMath xmlns:m="http://schemas.openxmlformats.org/officeDocument/2006/math">
                    <m:r>
                      <a:rPr lang="en-US" i="1">
                        <a:latin typeface="Cambria Math" panose="02040503050406030204" pitchFamily="18" charset="0"/>
                      </a:rPr>
                      <m:t>𝑞</m:t>
                    </m:r>
                  </m:oMath>
                </a14:m>
                <a:r>
                  <a:rPr lang="en-US" dirty="0"/>
                  <a:t>.” </a:t>
                </a:r>
              </a:p>
              <a:p>
                <a:pPr>
                  <a:lnSpc>
                    <a:spcPct val="150000"/>
                  </a:lnSpc>
                </a:pPr>
                <a:r>
                  <a:rPr lang="en-US" dirty="0"/>
                  <a:t>The biconditional statement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𝑞</m:t>
                    </m:r>
                  </m:oMath>
                </a14:m>
                <a:r>
                  <a:rPr lang="en-US" dirty="0"/>
                  <a:t> is true when </a:t>
                </a:r>
                <a14:m>
                  <m:oMath xmlns:m="http://schemas.openxmlformats.org/officeDocument/2006/math">
                    <m:r>
                      <a:rPr lang="en-US" i="1" dirty="0" smtClean="0">
                        <a:latin typeface="Cambria Math" panose="02040503050406030204" pitchFamily="18" charset="0"/>
                      </a:rPr>
                      <m:t>𝑝</m:t>
                    </m:r>
                  </m:oMath>
                </a14:m>
                <a:r>
                  <a:rPr lang="en-US" dirty="0"/>
                  <a:t> and </a:t>
                </a:r>
                <a14:m>
                  <m:oMath xmlns:m="http://schemas.openxmlformats.org/officeDocument/2006/math">
                    <m:r>
                      <a:rPr lang="en-US" i="1" dirty="0" smtClean="0">
                        <a:latin typeface="Cambria Math" panose="02040503050406030204" pitchFamily="18" charset="0"/>
                      </a:rPr>
                      <m:t>𝑞</m:t>
                    </m:r>
                  </m:oMath>
                </a14:m>
                <a:r>
                  <a:rPr lang="en-US" dirty="0"/>
                  <a:t> have the same truth values, and is false otherwise. </a:t>
                </a:r>
              </a:p>
              <a:p>
                <a:r>
                  <a:rPr lang="en-US" dirty="0"/>
                  <a:t>Biconditional statements are also called bi-implications.</a:t>
                </a:r>
                <a:endParaRPr lang="en-IN" dirty="0"/>
              </a:p>
              <a:p>
                <a:endParaRPr lang="en-IN" dirty="0"/>
              </a:p>
            </p:txBody>
          </p:sp>
        </mc:Choice>
        <mc:Fallback xmlns="">
          <p:sp>
            <p:nvSpPr>
              <p:cNvPr id="3" name="Content Placeholder 2">
                <a:extLst>
                  <a:ext uri="{FF2B5EF4-FFF2-40B4-BE49-F238E27FC236}">
                    <a16:creationId xmlns:a16="http://schemas.microsoft.com/office/drawing/2014/main" id="{BAE5B740-1D85-4275-AD4D-95B4AA256021}"/>
                  </a:ext>
                </a:extLst>
              </p:cNvPr>
              <p:cNvSpPr>
                <a:spLocks noGrp="1" noRot="1" noChangeAspect="1" noMove="1" noResize="1" noEditPoints="1" noAdjustHandles="1" noChangeArrowheads="1" noChangeShapeType="1" noTextEdit="1"/>
              </p:cNvSpPr>
              <p:nvPr>
                <p:ph idx="1"/>
              </p:nvPr>
            </p:nvSpPr>
            <p:spPr>
              <a:xfrm>
                <a:off x="838200" y="884903"/>
                <a:ext cx="10515600" cy="5820697"/>
              </a:xfrm>
              <a:blipFill>
                <a:blip r:embed="rId2"/>
                <a:stretch>
                  <a:fillRect l="-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8A995EB-2525-47CC-934A-DC98AB41B72D}"/>
                  </a:ext>
                </a:extLst>
              </p:cNvPr>
              <p:cNvGraphicFramePr>
                <a:graphicFrameLocks noGrp="1"/>
              </p:cNvGraphicFramePr>
              <p:nvPr>
                <p:extLst>
                  <p:ext uri="{D42A27DB-BD31-4B8C-83A1-F6EECF244321}">
                    <p14:modId xmlns:p14="http://schemas.microsoft.com/office/powerpoint/2010/main" val="1869127969"/>
                  </p:ext>
                </p:extLst>
              </p:nvPr>
            </p:nvGraphicFramePr>
            <p:xfrm>
              <a:off x="4446639" y="4576104"/>
              <a:ext cx="3792795" cy="2145055"/>
            </p:xfrm>
            <a:graphic>
              <a:graphicData uri="http://schemas.openxmlformats.org/drawingml/2006/table">
                <a:tbl>
                  <a:tblPr firstRow="1" firstCol="1" bandRow="1">
                    <a:tableStyleId>{2D5ABB26-0587-4C30-8999-92F81FD0307C}</a:tableStyleId>
                  </a:tblPr>
                  <a:tblGrid>
                    <a:gridCol w="1264265">
                      <a:extLst>
                        <a:ext uri="{9D8B030D-6E8A-4147-A177-3AD203B41FA5}">
                          <a16:colId xmlns:a16="http://schemas.microsoft.com/office/drawing/2014/main" val="513682677"/>
                        </a:ext>
                      </a:extLst>
                    </a:gridCol>
                    <a:gridCol w="1264265">
                      <a:extLst>
                        <a:ext uri="{9D8B030D-6E8A-4147-A177-3AD203B41FA5}">
                          <a16:colId xmlns:a16="http://schemas.microsoft.com/office/drawing/2014/main" val="326508554"/>
                        </a:ext>
                      </a:extLst>
                    </a:gridCol>
                    <a:gridCol w="1264265">
                      <a:extLst>
                        <a:ext uri="{9D8B030D-6E8A-4147-A177-3AD203B41FA5}">
                          <a16:colId xmlns:a16="http://schemas.microsoft.com/office/drawing/2014/main" val="972697403"/>
                        </a:ext>
                      </a:extLst>
                    </a:gridCol>
                  </a:tblGrid>
                  <a:tr h="423577">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i="1" smtClean="0">
                                    <a:latin typeface="Cambria Math" panose="02040503050406030204" pitchFamily="18" charset="0"/>
                                  </a:rPr>
                                  <m:t>↔</m:t>
                                </m:r>
                                <m:r>
                                  <a:rPr lang="en-US" sz="2400">
                                    <a:effectLst/>
                                    <a:latin typeface="Cambria Math" panose="02040503050406030204" pitchFamily="18" charset="0"/>
                                  </a:rPr>
                                  <m:t>𝑞</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707725"/>
                      </a:ext>
                    </a:extLst>
                  </a:tr>
                  <a:tr h="459606">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dirty="0" smtClean="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884482"/>
                      </a:ext>
                    </a:extLst>
                  </a:tr>
                  <a:tr h="325496">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dirty="0" smtClean="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30117"/>
                      </a:ext>
                    </a:extLst>
                  </a:tr>
                  <a:tr h="325496">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smtClean="0">
                                    <a:effectLst/>
                                    <a:latin typeface="Cambria Math" panose="02040503050406030204" pitchFamily="18" charset="0"/>
                                    <a:ea typeface="Calibri" panose="020F0502020204030204" pitchFamily="34" charset="0"/>
                                    <a:cs typeface="Mangal" panose="02040503050203030202"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825285"/>
                      </a:ext>
                    </a:extLst>
                  </a:tr>
                  <a:tr h="0">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dirty="0" smtClean="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5039327"/>
                      </a:ext>
                    </a:extLst>
                  </a:tr>
                </a:tbl>
              </a:graphicData>
            </a:graphic>
          </p:graphicFrame>
        </mc:Choice>
        <mc:Fallback xmlns="">
          <p:graphicFrame>
            <p:nvGraphicFramePr>
              <p:cNvPr id="4" name="Table 3">
                <a:extLst>
                  <a:ext uri="{FF2B5EF4-FFF2-40B4-BE49-F238E27FC236}">
                    <a16:creationId xmlns:a16="http://schemas.microsoft.com/office/drawing/2014/main" id="{58A995EB-2525-47CC-934A-DC98AB41B72D}"/>
                  </a:ext>
                </a:extLst>
              </p:cNvPr>
              <p:cNvGraphicFramePr>
                <a:graphicFrameLocks noGrp="1"/>
              </p:cNvGraphicFramePr>
              <p:nvPr>
                <p:extLst>
                  <p:ext uri="{D42A27DB-BD31-4B8C-83A1-F6EECF244321}">
                    <p14:modId xmlns:p14="http://schemas.microsoft.com/office/powerpoint/2010/main" val="1869127969"/>
                  </p:ext>
                </p:extLst>
              </p:nvPr>
            </p:nvGraphicFramePr>
            <p:xfrm>
              <a:off x="4446639" y="4576104"/>
              <a:ext cx="3792795" cy="2145055"/>
            </p:xfrm>
            <a:graphic>
              <a:graphicData uri="http://schemas.openxmlformats.org/drawingml/2006/table">
                <a:tbl>
                  <a:tblPr firstRow="1" firstCol="1" bandRow="1">
                    <a:tableStyleId>{2D5ABB26-0587-4C30-8999-92F81FD0307C}</a:tableStyleId>
                  </a:tblPr>
                  <a:tblGrid>
                    <a:gridCol w="1264265">
                      <a:extLst>
                        <a:ext uri="{9D8B030D-6E8A-4147-A177-3AD203B41FA5}">
                          <a16:colId xmlns:a16="http://schemas.microsoft.com/office/drawing/2014/main" val="513682677"/>
                        </a:ext>
                      </a:extLst>
                    </a:gridCol>
                    <a:gridCol w="1264265">
                      <a:extLst>
                        <a:ext uri="{9D8B030D-6E8A-4147-A177-3AD203B41FA5}">
                          <a16:colId xmlns:a16="http://schemas.microsoft.com/office/drawing/2014/main" val="326508554"/>
                        </a:ext>
                      </a:extLst>
                    </a:gridCol>
                    <a:gridCol w="1264265">
                      <a:extLst>
                        <a:ext uri="{9D8B030D-6E8A-4147-A177-3AD203B41FA5}">
                          <a16:colId xmlns:a16="http://schemas.microsoft.com/office/drawing/2014/main" val="972697403"/>
                        </a:ext>
                      </a:extLst>
                    </a:gridCol>
                  </a:tblGrid>
                  <a:tr h="423577">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1429" r="-200481" b="-40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1429" r="-101449" b="-40714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429" r="-962" b="-407143"/>
                          </a:stretch>
                        </a:blipFill>
                      </a:tcPr>
                    </a:tc>
                    <a:extLst>
                      <a:ext uri="{0D108BD9-81ED-4DB2-BD59-A6C34878D82A}">
                        <a16:rowId xmlns:a16="http://schemas.microsoft.com/office/drawing/2014/main" val="2390707725"/>
                      </a:ext>
                    </a:extLst>
                  </a:tr>
                  <a:tr h="459606">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94667" r="-200481" b="-28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94667" r="-101449" b="-28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94667" r="-962" b="-280000"/>
                          </a:stretch>
                        </a:blipFill>
                      </a:tcPr>
                    </a:tc>
                    <a:extLst>
                      <a:ext uri="{0D108BD9-81ED-4DB2-BD59-A6C34878D82A}">
                        <a16:rowId xmlns:a16="http://schemas.microsoft.com/office/drawing/2014/main" val="1544884482"/>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208571" r="-200481" b="-20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208571" r="-101449" b="-20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208571" r="-962" b="-200000"/>
                          </a:stretch>
                        </a:blipFill>
                      </a:tcPr>
                    </a:tc>
                    <a:extLst>
                      <a:ext uri="{0D108BD9-81ED-4DB2-BD59-A6C34878D82A}">
                        <a16:rowId xmlns:a16="http://schemas.microsoft.com/office/drawing/2014/main" val="320630117"/>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313043" r="-200481" b="-10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313043" r="-101449" b="-10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313043" r="-962" b="-102899"/>
                          </a:stretch>
                        </a:blipFill>
                      </a:tcPr>
                    </a:tc>
                    <a:extLst>
                      <a:ext uri="{0D108BD9-81ED-4DB2-BD59-A6C34878D82A}">
                        <a16:rowId xmlns:a16="http://schemas.microsoft.com/office/drawing/2014/main" val="2764825285"/>
                      </a:ext>
                    </a:extLst>
                  </a:tr>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1" t="-413043" r="-200481" b="-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66" t="-413043" r="-101449" b="-289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413043" r="-962" b="-2899"/>
                          </a:stretch>
                        </a:blipFill>
                      </a:tcPr>
                    </a:tc>
                    <a:extLst>
                      <a:ext uri="{0D108BD9-81ED-4DB2-BD59-A6C34878D82A}">
                        <a16:rowId xmlns:a16="http://schemas.microsoft.com/office/drawing/2014/main" val="625039327"/>
                      </a:ext>
                    </a:extLst>
                  </a:tr>
                </a:tbl>
              </a:graphicData>
            </a:graphic>
          </p:graphicFrame>
        </mc:Fallback>
      </mc:AlternateContent>
    </p:spTree>
    <p:extLst>
      <p:ext uri="{BB962C8B-B14F-4D97-AF65-F5344CB8AC3E}">
        <p14:creationId xmlns:p14="http://schemas.microsoft.com/office/powerpoint/2010/main" val="215222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004C-1F4E-4A2D-A596-503F23542B6A}"/>
              </a:ext>
            </a:extLst>
          </p:cNvPr>
          <p:cNvSpPr>
            <a:spLocks noGrp="1"/>
          </p:cNvSpPr>
          <p:nvPr>
            <p:ph type="title"/>
          </p:nvPr>
        </p:nvSpPr>
        <p:spPr>
          <a:xfrm>
            <a:off x="946355" y="18256"/>
            <a:ext cx="10515600" cy="797822"/>
          </a:xfrm>
        </p:spPr>
        <p:txBody>
          <a:bodyPr/>
          <a:lstStyle/>
          <a:p>
            <a:pPr algn="ctr"/>
            <a:r>
              <a:rPr lang="en-US" dirty="0">
                <a:solidFill>
                  <a:srgbClr val="1630F2"/>
                </a:solidFill>
              </a:rPr>
              <a:t>Example</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AF5BD2-CDEF-4F82-8FA9-81EC5E30B1F3}"/>
                  </a:ext>
                </a:extLst>
              </p:cNvPr>
              <p:cNvSpPr>
                <a:spLocks noGrp="1"/>
              </p:cNvSpPr>
              <p:nvPr>
                <p:ph idx="1"/>
              </p:nvPr>
            </p:nvSpPr>
            <p:spPr>
              <a:xfrm>
                <a:off x="838200" y="816078"/>
                <a:ext cx="10515600" cy="5683045"/>
              </a:xfrm>
            </p:spPr>
            <p:txBody>
              <a:bodyPr>
                <a:normAutofit fontScale="92500"/>
              </a:bodyPr>
              <a:lstStyle/>
              <a:p>
                <a:pPr>
                  <a:lnSpc>
                    <a:spcPct val="150000"/>
                  </a:lnSpc>
                </a:pPr>
                <a:r>
                  <a:rPr lang="en-US" dirty="0"/>
                  <a:t>Let </a:t>
                </a:r>
                <a14:m>
                  <m:oMath xmlns:m="http://schemas.openxmlformats.org/officeDocument/2006/math">
                    <m:r>
                      <a:rPr lang="en-US" i="1">
                        <a:latin typeface="Cambria Math" panose="02040503050406030204" pitchFamily="18" charset="0"/>
                      </a:rPr>
                      <m:t>𝑝</m:t>
                    </m:r>
                  </m:oMath>
                </a14:m>
                <a:r>
                  <a:rPr lang="en-US" dirty="0"/>
                  <a:t> be the statement “You can take the flight,” and let </a:t>
                </a:r>
                <a14:m>
                  <m:oMath xmlns:m="http://schemas.openxmlformats.org/officeDocument/2006/math">
                    <m:r>
                      <a:rPr lang="en-US" i="1">
                        <a:latin typeface="Cambria Math" panose="02040503050406030204" pitchFamily="18" charset="0"/>
                      </a:rPr>
                      <m:t>𝑞</m:t>
                    </m:r>
                  </m:oMath>
                </a14:m>
                <a:r>
                  <a:rPr lang="en-US" dirty="0"/>
                  <a:t> be the statement “You buy a ticket.” Then biconditional statement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r>
                  <a:rPr lang="en-US" dirty="0"/>
                  <a:t> is the statement </a:t>
                </a:r>
                <a:endParaRPr lang="en-IN" dirty="0"/>
              </a:p>
              <a:p>
                <a:pPr marL="0" indent="0" algn="ctr">
                  <a:lnSpc>
                    <a:spcPct val="150000"/>
                  </a:lnSpc>
                  <a:buNone/>
                </a:pPr>
                <a:r>
                  <a:rPr lang="en-US" dirty="0"/>
                  <a:t>“You can take the flight if and only if you buy a ticket.”</a:t>
                </a:r>
              </a:p>
              <a:p>
                <a:pPr marL="0" indent="0">
                  <a:lnSpc>
                    <a:spcPct val="150000"/>
                  </a:lnSpc>
                  <a:buNone/>
                </a:pPr>
                <a:r>
                  <a:rPr lang="en-IN" dirty="0"/>
                  <a:t>Some other forms are:</a:t>
                </a:r>
              </a:p>
              <a:p>
                <a:pPr>
                  <a:lnSpc>
                    <a:spcPct val="150000"/>
                  </a:lnSpc>
                </a:pPr>
                <a:r>
                  <a:rPr lang="en-US" dirty="0"/>
                  <a:t>“</a:t>
                </a:r>
                <a14:m>
                  <m:oMath xmlns:m="http://schemas.openxmlformats.org/officeDocument/2006/math">
                    <m:r>
                      <a:rPr lang="en-US" i="1">
                        <a:latin typeface="Cambria Math" panose="02040503050406030204" pitchFamily="18" charset="0"/>
                      </a:rPr>
                      <m:t>𝑝</m:t>
                    </m:r>
                  </m:oMath>
                </a14:m>
                <a:r>
                  <a:rPr lang="en-US" dirty="0"/>
                  <a:t> is necessary and sufficient for </a:t>
                </a:r>
                <a14:m>
                  <m:oMath xmlns:m="http://schemas.openxmlformats.org/officeDocument/2006/math">
                    <m:r>
                      <a:rPr lang="en-US" i="1">
                        <a:latin typeface="Cambria Math" panose="02040503050406030204" pitchFamily="18" charset="0"/>
                      </a:rPr>
                      <m:t>𝑞</m:t>
                    </m:r>
                  </m:oMath>
                </a14:m>
                <a:r>
                  <a:rPr lang="en-US" dirty="0"/>
                  <a:t>”</a:t>
                </a:r>
                <a:endParaRPr lang="en-IN" dirty="0"/>
              </a:p>
              <a:p>
                <a:pPr>
                  <a:lnSpc>
                    <a:spcPct val="150000"/>
                  </a:lnSpc>
                </a:pPr>
                <a:r>
                  <a:rPr lang="en-US" dirty="0"/>
                  <a:t> “if </a:t>
                </a:r>
                <a14:m>
                  <m:oMath xmlns:m="http://schemas.openxmlformats.org/officeDocument/2006/math">
                    <m:r>
                      <a:rPr lang="en-US" i="1">
                        <a:latin typeface="Cambria Math" panose="02040503050406030204" pitchFamily="18" charset="0"/>
                      </a:rPr>
                      <m:t>𝑝</m:t>
                    </m:r>
                  </m:oMath>
                </a14:m>
                <a:r>
                  <a:rPr lang="en-US" dirty="0"/>
                  <a:t> then </a:t>
                </a:r>
                <a14:m>
                  <m:oMath xmlns:m="http://schemas.openxmlformats.org/officeDocument/2006/math">
                    <m:r>
                      <a:rPr lang="en-US" i="1">
                        <a:latin typeface="Cambria Math" panose="02040503050406030204" pitchFamily="18" charset="0"/>
                      </a:rPr>
                      <m:t>𝑞</m:t>
                    </m:r>
                  </m:oMath>
                </a14:m>
                <a:r>
                  <a:rPr lang="en-US" dirty="0"/>
                  <a:t>, and conversely”</a:t>
                </a:r>
                <a:endParaRPr lang="en-IN" dirty="0"/>
              </a:p>
              <a:p>
                <a:pPr>
                  <a:lnSpc>
                    <a:spcPct val="150000"/>
                  </a:lnSpc>
                </a:pPr>
                <a:r>
                  <a:rPr lang="en-US" dirty="0"/>
                  <a:t> “</a:t>
                </a:r>
                <a14:m>
                  <m:oMath xmlns:m="http://schemas.openxmlformats.org/officeDocument/2006/math">
                    <m:r>
                      <a:rPr lang="en-US" i="1">
                        <a:latin typeface="Cambria Math" panose="02040503050406030204" pitchFamily="18" charset="0"/>
                      </a:rPr>
                      <m:t>𝑝</m:t>
                    </m:r>
                  </m:oMath>
                </a14:m>
                <a:r>
                  <a:rPr lang="en-US" dirty="0"/>
                  <a:t> if and only if </a:t>
                </a:r>
                <a14:m>
                  <m:oMath xmlns:m="http://schemas.openxmlformats.org/officeDocument/2006/math">
                    <m:r>
                      <a:rPr lang="en-US" i="1">
                        <a:latin typeface="Cambria Math" panose="02040503050406030204" pitchFamily="18" charset="0"/>
                      </a:rPr>
                      <m:t>𝑞</m:t>
                    </m:r>
                  </m:oMath>
                </a14:m>
                <a:r>
                  <a:rPr lang="en-US" dirty="0"/>
                  <a:t>”</a:t>
                </a:r>
                <a:endParaRPr lang="en-IN" dirty="0"/>
              </a:p>
              <a:p>
                <a:pPr>
                  <a:lnSpc>
                    <a:spcPct val="150000"/>
                  </a:lnSpc>
                </a:pPr>
                <a:r>
                  <a:rPr lang="en-US" dirty="0"/>
                  <a:t>“</a:t>
                </a:r>
                <a:r>
                  <a:rPr lang="en-US" i="1" dirty="0"/>
                  <a:t>p </a:t>
                </a:r>
                <a:r>
                  <a:rPr lang="en-US" dirty="0"/>
                  <a:t>exactly when </a:t>
                </a:r>
                <a:r>
                  <a:rPr lang="en-US" i="1" dirty="0"/>
                  <a:t>q</a:t>
                </a:r>
                <a:r>
                  <a:rPr lang="en-US" dirty="0"/>
                  <a:t>”</a:t>
                </a:r>
                <a:endParaRPr lang="en-IN" dirty="0"/>
              </a:p>
              <a:p>
                <a:endParaRPr lang="en-IN" dirty="0"/>
              </a:p>
            </p:txBody>
          </p:sp>
        </mc:Choice>
        <mc:Fallback xmlns="">
          <p:sp>
            <p:nvSpPr>
              <p:cNvPr id="3" name="Content Placeholder 2">
                <a:extLst>
                  <a:ext uri="{FF2B5EF4-FFF2-40B4-BE49-F238E27FC236}">
                    <a16:creationId xmlns:a16="http://schemas.microsoft.com/office/drawing/2014/main" id="{5AAF5BD2-CDEF-4F82-8FA9-81EC5E30B1F3}"/>
                  </a:ext>
                </a:extLst>
              </p:cNvPr>
              <p:cNvSpPr>
                <a:spLocks noGrp="1" noRot="1" noChangeAspect="1" noMove="1" noResize="1" noEditPoints="1" noAdjustHandles="1" noChangeArrowheads="1" noChangeShapeType="1" noTextEdit="1"/>
              </p:cNvSpPr>
              <p:nvPr>
                <p:ph idx="1"/>
              </p:nvPr>
            </p:nvSpPr>
            <p:spPr>
              <a:xfrm>
                <a:off x="838200" y="816078"/>
                <a:ext cx="10515600" cy="5683045"/>
              </a:xfrm>
              <a:blipFill>
                <a:blip r:embed="rId2"/>
                <a:stretch>
                  <a:fillRect l="-1043" r="-1333" b="-429"/>
                </a:stretch>
              </a:blipFill>
            </p:spPr>
            <p:txBody>
              <a:bodyPr/>
              <a:lstStyle/>
              <a:p>
                <a:r>
                  <a:rPr lang="en-IN">
                    <a:noFill/>
                  </a:rPr>
                  <a:t> </a:t>
                </a:r>
              </a:p>
            </p:txBody>
          </p:sp>
        </mc:Fallback>
      </mc:AlternateContent>
    </p:spTree>
    <p:extLst>
      <p:ext uri="{BB962C8B-B14F-4D97-AF65-F5344CB8AC3E}">
        <p14:creationId xmlns:p14="http://schemas.microsoft.com/office/powerpoint/2010/main" val="32492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53C8-B59C-4BBD-89C4-B109009E71E7}"/>
              </a:ext>
            </a:extLst>
          </p:cNvPr>
          <p:cNvSpPr>
            <a:spLocks noGrp="1"/>
          </p:cNvSpPr>
          <p:nvPr>
            <p:ph type="title"/>
          </p:nvPr>
        </p:nvSpPr>
        <p:spPr>
          <a:xfrm>
            <a:off x="838200" y="1"/>
            <a:ext cx="10515600" cy="1081547"/>
          </a:xfrm>
        </p:spPr>
        <p:txBody>
          <a:bodyPr/>
          <a:lstStyle/>
          <a:p>
            <a:r>
              <a:rPr lang="en-US" dirty="0">
                <a:solidFill>
                  <a:srgbClr val="1630F2"/>
                </a:solidFill>
              </a:rPr>
              <a:t>Tautology, contradiction and contingency</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81454A-53E3-4AB4-AC5C-43CFBF88B746}"/>
                  </a:ext>
                </a:extLst>
              </p:cNvPr>
              <p:cNvSpPr>
                <a:spLocks noGrp="1"/>
              </p:cNvSpPr>
              <p:nvPr>
                <p:ph idx="1"/>
              </p:nvPr>
            </p:nvSpPr>
            <p:spPr>
              <a:xfrm>
                <a:off x="838200" y="1081548"/>
                <a:ext cx="10515600" cy="5338917"/>
              </a:xfrm>
            </p:spPr>
            <p:txBody>
              <a:bodyPr>
                <a:normAutofit fontScale="92500" lnSpcReduction="10000"/>
              </a:bodyPr>
              <a:lstStyle/>
              <a:p>
                <a:pPr algn="just">
                  <a:lnSpc>
                    <a:spcPct val="150000"/>
                  </a:lnSpc>
                </a:pPr>
                <a:r>
                  <a:rPr lang="en-US" dirty="0"/>
                  <a:t>A compound proposition that is always true, no matter what the truth values of the propositional variables that occur in it, is called a </a:t>
                </a:r>
                <a:r>
                  <a:rPr lang="en-US" b="1" dirty="0"/>
                  <a:t>tautology</a:t>
                </a:r>
                <a:r>
                  <a:rPr lang="en-US" dirty="0"/>
                  <a:t>. </a:t>
                </a:r>
              </a:p>
              <a:p>
                <a:pPr algn="just">
                  <a:lnSpc>
                    <a:spcPct val="150000"/>
                  </a:lnSpc>
                </a:pPr>
                <a:r>
                  <a:rPr lang="en-US" dirty="0"/>
                  <a:t>Example: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oMath>
                </a14:m>
                <a:endParaRPr lang="en-US" dirty="0"/>
              </a:p>
              <a:p>
                <a:pPr algn="just">
                  <a:lnSpc>
                    <a:spcPct val="150000"/>
                  </a:lnSpc>
                </a:pPr>
                <a:r>
                  <a:rPr lang="en-US" dirty="0"/>
                  <a:t>A compound proposition that is always false is called a </a:t>
                </a:r>
                <a:r>
                  <a:rPr lang="en-US" b="1" dirty="0"/>
                  <a:t>contradiction.</a:t>
                </a:r>
                <a:r>
                  <a:rPr lang="en-US" dirty="0"/>
                  <a:t> </a:t>
                </a:r>
              </a:p>
              <a:p>
                <a:pPr algn="just">
                  <a:lnSpc>
                    <a:spcPct val="150000"/>
                  </a:lnSpc>
                </a:pPr>
                <a:r>
                  <a:rPr lang="en-US" dirty="0"/>
                  <a:t>Example: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oMath>
                </a14:m>
                <a:endParaRPr lang="en-US" dirty="0"/>
              </a:p>
              <a:p>
                <a:pPr algn="just">
                  <a:lnSpc>
                    <a:spcPct val="150000"/>
                  </a:lnSpc>
                </a:pPr>
                <a:r>
                  <a:rPr lang="en-US" dirty="0"/>
                  <a:t>A compound proposition that is neither a tautology nor a contradiction is called a </a:t>
                </a:r>
                <a:r>
                  <a:rPr lang="en-US" b="1" dirty="0"/>
                  <a:t>contingency.</a:t>
                </a:r>
              </a:p>
              <a:p>
                <a:pPr algn="just">
                  <a:lnSpc>
                    <a:spcPct val="150000"/>
                  </a:lnSpc>
                </a:pPr>
                <a:r>
                  <a:rPr lang="en-US" dirty="0"/>
                  <a:t>Example: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𝑞</m:t>
                    </m:r>
                  </m:oMath>
                </a14:m>
                <a:r>
                  <a:rPr lang="en-IN" dirty="0"/>
                  <a:t>.</a:t>
                </a:r>
              </a:p>
              <a:p>
                <a:endParaRPr lang="en-IN" dirty="0"/>
              </a:p>
            </p:txBody>
          </p:sp>
        </mc:Choice>
        <mc:Fallback xmlns="">
          <p:sp>
            <p:nvSpPr>
              <p:cNvPr id="3" name="Content Placeholder 2">
                <a:extLst>
                  <a:ext uri="{FF2B5EF4-FFF2-40B4-BE49-F238E27FC236}">
                    <a16:creationId xmlns:a16="http://schemas.microsoft.com/office/drawing/2014/main" id="{4981454A-53E3-4AB4-AC5C-43CFBF88B746}"/>
                  </a:ext>
                </a:extLst>
              </p:cNvPr>
              <p:cNvSpPr>
                <a:spLocks noGrp="1" noRot="1" noChangeAspect="1" noMove="1" noResize="1" noEditPoints="1" noAdjustHandles="1" noChangeArrowheads="1" noChangeShapeType="1" noTextEdit="1"/>
              </p:cNvSpPr>
              <p:nvPr>
                <p:ph idx="1"/>
              </p:nvPr>
            </p:nvSpPr>
            <p:spPr>
              <a:xfrm>
                <a:off x="838200" y="1081548"/>
                <a:ext cx="10515600" cy="5338917"/>
              </a:xfrm>
              <a:blipFill>
                <a:blip r:embed="rId2"/>
                <a:stretch>
                  <a:fillRect l="-928" r="-986"/>
                </a:stretch>
              </a:blipFill>
            </p:spPr>
            <p:txBody>
              <a:bodyPr/>
              <a:lstStyle/>
              <a:p>
                <a:r>
                  <a:rPr lang="en-IN">
                    <a:noFill/>
                  </a:rPr>
                  <a:t> </a:t>
                </a:r>
              </a:p>
            </p:txBody>
          </p:sp>
        </mc:Fallback>
      </mc:AlternateContent>
    </p:spTree>
    <p:extLst>
      <p:ext uri="{BB962C8B-B14F-4D97-AF65-F5344CB8AC3E}">
        <p14:creationId xmlns:p14="http://schemas.microsoft.com/office/powerpoint/2010/main" val="409666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4EF1-58E6-4F01-B227-9258953A225E}"/>
              </a:ext>
            </a:extLst>
          </p:cNvPr>
          <p:cNvSpPr>
            <a:spLocks noGrp="1"/>
          </p:cNvSpPr>
          <p:nvPr>
            <p:ph type="title"/>
          </p:nvPr>
        </p:nvSpPr>
        <p:spPr>
          <a:xfrm>
            <a:off x="975851" y="18256"/>
            <a:ext cx="10515600" cy="1004300"/>
          </a:xfrm>
        </p:spPr>
        <p:txBody>
          <a:bodyPr/>
          <a:lstStyle/>
          <a:p>
            <a:r>
              <a:rPr lang="en-US" dirty="0">
                <a:solidFill>
                  <a:srgbClr val="1630F2"/>
                </a:solidFill>
              </a:rPr>
              <a:t>Converse, Inverse, and Contrapositive</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AC4E76-51E9-491A-9C40-7BD0371F5630}"/>
                  </a:ext>
                </a:extLst>
              </p:cNvPr>
              <p:cNvSpPr>
                <a:spLocks noGrp="1"/>
              </p:cNvSpPr>
              <p:nvPr>
                <p:ph idx="1"/>
              </p:nvPr>
            </p:nvSpPr>
            <p:spPr>
              <a:xfrm>
                <a:off x="838200" y="875071"/>
                <a:ext cx="10515600" cy="5301892"/>
              </a:xfrm>
            </p:spPr>
            <p:txBody>
              <a:bodyPr/>
              <a:lstStyle/>
              <a:p>
                <a:pPr lvl="0">
                  <a:lnSpc>
                    <a:spcPct val="150000"/>
                  </a:lnSpc>
                </a:pPr>
                <a:r>
                  <a:rPr lang="en-US" dirty="0"/>
                  <a:t>The proposition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 → </m:t>
                    </m:r>
                    <m:r>
                      <a:rPr lang="en-US" i="1">
                        <a:latin typeface="Cambria Math" panose="02040503050406030204" pitchFamily="18" charset="0"/>
                      </a:rPr>
                      <m:t>𝑝</m:t>
                    </m:r>
                  </m:oMath>
                </a14:m>
                <a:r>
                  <a:rPr lang="en-US" dirty="0"/>
                  <a:t> is called the </a:t>
                </a:r>
                <a:r>
                  <a:rPr lang="en-US" b="1" dirty="0"/>
                  <a:t>converse </a:t>
                </a:r>
                <a:r>
                  <a:rPr lang="en-US" dirty="0"/>
                  <a:t>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r>
                  <a:rPr lang="en-US" dirty="0"/>
                  <a:t>. </a:t>
                </a:r>
                <a:endParaRPr lang="en-IN" dirty="0"/>
              </a:p>
              <a:p>
                <a:pPr lvl="0">
                  <a:lnSpc>
                    <a:spcPct val="150000"/>
                  </a:lnSpc>
                </a:pPr>
                <a:r>
                  <a:rPr lang="en-US" dirty="0"/>
                  <a:t>The proposition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oMath>
                </a14:m>
                <a:r>
                  <a:rPr lang="en-US" dirty="0"/>
                  <a:t> is called the </a:t>
                </a:r>
                <a:r>
                  <a:rPr lang="en-US" b="1" dirty="0"/>
                  <a:t>inverse </a:t>
                </a:r>
                <a:r>
                  <a:rPr lang="en-US" dirty="0"/>
                  <a:t>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r>
                  <a:rPr lang="en-US" dirty="0"/>
                  <a:t>.</a:t>
                </a:r>
                <a:endParaRPr lang="en-IN" dirty="0"/>
              </a:p>
              <a:p>
                <a:pPr lvl="0">
                  <a:lnSpc>
                    <a:spcPct val="150000"/>
                  </a:lnSpc>
                </a:pPr>
                <a:r>
                  <a:rPr lang="en-US" dirty="0"/>
                  <a:t>The </a:t>
                </a:r>
                <a:r>
                  <a:rPr lang="en-US" b="1" dirty="0"/>
                  <a:t>contrapositive </a:t>
                </a:r>
                <a:r>
                  <a:rPr lang="en-US" dirty="0"/>
                  <a:t>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r>
                  <a:rPr lang="en-US" dirty="0"/>
                  <a:t> is the proposition</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𝑝</m:t>
                    </m:r>
                  </m:oMath>
                </a14:m>
                <a:r>
                  <a:rPr lang="en-US" dirty="0"/>
                  <a:t>.</a:t>
                </a:r>
              </a:p>
              <a:p>
                <a:pPr lvl="0">
                  <a:lnSpc>
                    <a:spcPct val="150000"/>
                  </a:lnSpc>
                </a:pPr>
                <a:r>
                  <a:rPr lang="en-US" dirty="0"/>
                  <a:t>Example </a:t>
                </a:r>
                <a:endParaRPr lang="en-IN" dirty="0"/>
              </a:p>
              <a:p>
                <a:r>
                  <a:rPr lang="en-IN" dirty="0"/>
                  <a:t>“If </a:t>
                </a:r>
                <a14:m>
                  <m:oMath xmlns:m="http://schemas.openxmlformats.org/officeDocument/2006/math">
                    <m:r>
                      <a:rPr lang="en-IN" i="1" dirty="0" smtClean="0">
                        <a:latin typeface="Cambria Math" panose="02040503050406030204" pitchFamily="18" charset="0"/>
                      </a:rPr>
                      <m:t>𝑥</m:t>
                    </m:r>
                    <m:r>
                      <a:rPr lang="en-IN" b="0" i="1" dirty="0" smtClean="0">
                        <a:latin typeface="Cambria Math" panose="02040503050406030204" pitchFamily="18" charset="0"/>
                      </a:rPr>
                      <m:t>=</m:t>
                    </m:r>
                    <m:r>
                      <a:rPr lang="en-IN" i="1" dirty="0" smtClean="0">
                        <a:latin typeface="Cambria Math" panose="02040503050406030204" pitchFamily="18" charset="0"/>
                      </a:rPr>
                      <m:t>2 </m:t>
                    </m:r>
                  </m:oMath>
                </a14:m>
                <a:r>
                  <a:rPr lang="en-IN" dirty="0"/>
                  <a:t>then </a:t>
                </a:r>
                <a14:m>
                  <m:oMath xmlns:m="http://schemas.openxmlformats.org/officeDocument/2006/math">
                    <m:sSup>
                      <m:sSupPr>
                        <m:ctrlPr>
                          <a:rPr lang="en-IN" i="1" dirty="0" smtClean="0">
                            <a:latin typeface="Cambria Math" panose="02040503050406030204" pitchFamily="18" charset="0"/>
                          </a:rPr>
                        </m:ctrlPr>
                      </m:sSupPr>
                      <m:e>
                        <m:r>
                          <a:rPr lang="en-IN" i="1" dirty="0" smtClean="0">
                            <a:latin typeface="Cambria Math" panose="02040503050406030204" pitchFamily="18" charset="0"/>
                          </a:rPr>
                          <m:t>𝑥</m:t>
                        </m:r>
                      </m:e>
                      <m:sup>
                        <m:r>
                          <a:rPr lang="en-IN" i="1" dirty="0" smtClean="0">
                            <a:latin typeface="Cambria Math" panose="02040503050406030204" pitchFamily="18" charset="0"/>
                          </a:rPr>
                          <m:t>2</m:t>
                        </m:r>
                      </m:sup>
                    </m:sSup>
                    <m:r>
                      <a:rPr lang="en-IN" i="1" dirty="0" smtClean="0">
                        <a:latin typeface="Cambria Math" panose="02040503050406030204" pitchFamily="18" charset="0"/>
                      </a:rPr>
                      <m:t> =4</m:t>
                    </m:r>
                  </m:oMath>
                </a14:m>
                <a:r>
                  <a:rPr lang="en-IN" dirty="0"/>
                  <a:t>.”</a:t>
                </a:r>
              </a:p>
              <a:p>
                <a:r>
                  <a:rPr lang="en-IN" dirty="0"/>
                  <a:t>Converse: “if </a:t>
                </a:r>
                <a14:m>
                  <m:oMath xmlns:m="http://schemas.openxmlformats.org/officeDocument/2006/math">
                    <m:sSup>
                      <m:sSupPr>
                        <m:ctrlPr>
                          <a:rPr lang="en-IN" i="1" dirty="0">
                            <a:latin typeface="Cambria Math" panose="02040503050406030204" pitchFamily="18" charset="0"/>
                          </a:rPr>
                        </m:ctrlPr>
                      </m:sSupPr>
                      <m:e>
                        <m:r>
                          <a:rPr lang="en-IN" i="1" dirty="0">
                            <a:latin typeface="Cambria Math" panose="02040503050406030204" pitchFamily="18" charset="0"/>
                          </a:rPr>
                          <m:t>𝑥</m:t>
                        </m:r>
                      </m:e>
                      <m:sup>
                        <m:r>
                          <a:rPr lang="en-IN" i="1" dirty="0">
                            <a:latin typeface="Cambria Math" panose="02040503050406030204" pitchFamily="18" charset="0"/>
                          </a:rPr>
                          <m:t>2</m:t>
                        </m:r>
                      </m:sup>
                    </m:sSup>
                    <m:r>
                      <a:rPr lang="en-IN" i="1" dirty="0">
                        <a:latin typeface="Cambria Math" panose="02040503050406030204" pitchFamily="18" charset="0"/>
                      </a:rPr>
                      <m:t> =4</m:t>
                    </m:r>
                  </m:oMath>
                </a14:m>
                <a:r>
                  <a:rPr lang="en-IN" dirty="0"/>
                  <a:t> then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=2</m:t>
                    </m:r>
                  </m:oMath>
                </a14:m>
                <a:r>
                  <a:rPr lang="en-IN" dirty="0"/>
                  <a:t>.”</a:t>
                </a:r>
              </a:p>
              <a:p>
                <a:r>
                  <a:rPr lang="en-IN" dirty="0"/>
                  <a:t>Inverse: “if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≠2 </m:t>
                    </m:r>
                  </m:oMath>
                </a14:m>
                <a:r>
                  <a:rPr lang="en-IN" dirty="0"/>
                  <a:t>then </a:t>
                </a:r>
                <a14:m>
                  <m:oMath xmlns:m="http://schemas.openxmlformats.org/officeDocument/2006/math">
                    <m:sSup>
                      <m:sSupPr>
                        <m:ctrlPr>
                          <a:rPr lang="en-IN" i="1" dirty="0">
                            <a:latin typeface="Cambria Math" panose="02040503050406030204" pitchFamily="18" charset="0"/>
                          </a:rPr>
                        </m:ctrlPr>
                      </m:sSupPr>
                      <m:e>
                        <m:r>
                          <a:rPr lang="en-IN" i="1" dirty="0">
                            <a:latin typeface="Cambria Math" panose="02040503050406030204" pitchFamily="18" charset="0"/>
                          </a:rPr>
                          <m:t>𝑥</m:t>
                        </m:r>
                      </m:e>
                      <m:sup>
                        <m:r>
                          <a:rPr lang="en-IN" i="1" dirty="0">
                            <a:latin typeface="Cambria Math" panose="02040503050406030204" pitchFamily="18" charset="0"/>
                          </a:rPr>
                          <m:t>2</m:t>
                        </m:r>
                      </m:sup>
                    </m:sSup>
                    <m:r>
                      <a:rPr lang="en-IN" i="1" dirty="0">
                        <a:latin typeface="Cambria Math" panose="02040503050406030204" pitchFamily="18" charset="0"/>
                      </a:rPr>
                      <m:t> </m:t>
                    </m:r>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rPr>
                      <m:t>4</m:t>
                    </m:r>
                  </m:oMath>
                </a14:m>
                <a:r>
                  <a:rPr lang="en-IN" dirty="0"/>
                  <a:t>.”</a:t>
                </a:r>
              </a:p>
              <a:p>
                <a:r>
                  <a:rPr lang="en-IN" dirty="0"/>
                  <a:t>Contrapositive: “if </a:t>
                </a:r>
                <a14:m>
                  <m:oMath xmlns:m="http://schemas.openxmlformats.org/officeDocument/2006/math">
                    <m:sSup>
                      <m:sSupPr>
                        <m:ctrlPr>
                          <a:rPr lang="en-IN" i="1" dirty="0">
                            <a:latin typeface="Cambria Math" panose="02040503050406030204" pitchFamily="18" charset="0"/>
                          </a:rPr>
                        </m:ctrlPr>
                      </m:sSupPr>
                      <m:e>
                        <m:r>
                          <a:rPr lang="en-IN" i="1" dirty="0">
                            <a:latin typeface="Cambria Math" panose="02040503050406030204" pitchFamily="18" charset="0"/>
                          </a:rPr>
                          <m:t>𝑥</m:t>
                        </m:r>
                      </m:e>
                      <m:sup>
                        <m:r>
                          <a:rPr lang="en-IN" i="1" dirty="0">
                            <a:latin typeface="Cambria Math" panose="02040503050406030204" pitchFamily="18" charset="0"/>
                          </a:rPr>
                          <m:t>2</m:t>
                        </m:r>
                      </m:sup>
                    </m:sSup>
                    <m:r>
                      <a:rPr lang="en-IN" i="1" dirty="0">
                        <a:latin typeface="Cambria Math" panose="02040503050406030204" pitchFamily="18" charset="0"/>
                      </a:rPr>
                      <m:t> </m:t>
                    </m:r>
                    <m:r>
                      <a:rPr lang="en-IN" i="1" dirty="0" smtClean="0">
                        <a:latin typeface="Cambria Math" panose="02040503050406030204" pitchFamily="18" charset="0"/>
                        <a:ea typeface="Cambria Math" panose="02040503050406030204" pitchFamily="18" charset="0"/>
                      </a:rPr>
                      <m:t>≠</m:t>
                    </m:r>
                    <m:r>
                      <a:rPr lang="en-IN" i="1" dirty="0">
                        <a:latin typeface="Cambria Math" panose="02040503050406030204" pitchFamily="18" charset="0"/>
                      </a:rPr>
                      <m:t>4</m:t>
                    </m:r>
                  </m:oMath>
                </a14:m>
                <a:r>
                  <a:rPr lang="en-IN" dirty="0"/>
                  <a:t> then </a:t>
                </a:r>
                <a14:m>
                  <m:oMath xmlns:m="http://schemas.openxmlformats.org/officeDocument/2006/math">
                    <m:r>
                      <a:rPr lang="en-IN" i="1">
                        <a:latin typeface="Cambria Math" panose="02040503050406030204" pitchFamily="18" charset="0"/>
                      </a:rPr>
                      <m:t>𝑥</m:t>
                    </m:r>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2</m:t>
                    </m:r>
                  </m:oMath>
                </a14:m>
                <a:r>
                  <a:rPr lang="en-IN" dirty="0"/>
                  <a:t>.”</a:t>
                </a:r>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A9AC4E76-51E9-491A-9C40-7BD0371F5630}"/>
                  </a:ext>
                </a:extLst>
              </p:cNvPr>
              <p:cNvSpPr>
                <a:spLocks noGrp="1" noRot="1" noChangeAspect="1" noMove="1" noResize="1" noEditPoints="1" noAdjustHandles="1" noChangeArrowheads="1" noChangeShapeType="1" noTextEdit="1"/>
              </p:cNvSpPr>
              <p:nvPr>
                <p:ph idx="1"/>
              </p:nvPr>
            </p:nvSpPr>
            <p:spPr>
              <a:xfrm>
                <a:off x="838200" y="875071"/>
                <a:ext cx="10515600" cy="5301892"/>
              </a:xfrm>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416797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AAA3-34CF-48A2-87D1-3F0BF3F6CDDE}"/>
              </a:ext>
            </a:extLst>
          </p:cNvPr>
          <p:cNvSpPr>
            <a:spLocks noGrp="1"/>
          </p:cNvSpPr>
          <p:nvPr>
            <p:ph type="title"/>
          </p:nvPr>
        </p:nvSpPr>
        <p:spPr>
          <a:xfrm>
            <a:off x="916858" y="18256"/>
            <a:ext cx="10515600" cy="768326"/>
          </a:xfrm>
        </p:spPr>
        <p:txBody>
          <a:bodyPr/>
          <a:lstStyle/>
          <a:p>
            <a:pPr algn="ctr"/>
            <a:r>
              <a:rPr lang="en-US" b="1" dirty="0">
                <a:solidFill>
                  <a:srgbClr val="1630F2"/>
                </a:solidFill>
              </a:rPr>
              <a:t>Example</a:t>
            </a:r>
            <a:r>
              <a:rPr lang="en-US" b="1" dirty="0"/>
              <a:t> </a:t>
            </a:r>
            <a:endParaRPr lang="en-IN" dirty="0"/>
          </a:p>
        </p:txBody>
      </p:sp>
      <p:sp>
        <p:nvSpPr>
          <p:cNvPr id="3" name="Content Placeholder 2">
            <a:extLst>
              <a:ext uri="{FF2B5EF4-FFF2-40B4-BE49-F238E27FC236}">
                <a16:creationId xmlns:a16="http://schemas.microsoft.com/office/drawing/2014/main" id="{C5282A8A-A919-4897-80E7-90FD245987EA}"/>
              </a:ext>
            </a:extLst>
          </p:cNvPr>
          <p:cNvSpPr>
            <a:spLocks noGrp="1"/>
          </p:cNvSpPr>
          <p:nvPr>
            <p:ph idx="1"/>
          </p:nvPr>
        </p:nvSpPr>
        <p:spPr>
          <a:xfrm>
            <a:off x="838199" y="786582"/>
            <a:ext cx="10773697" cy="5810863"/>
          </a:xfrm>
        </p:spPr>
        <p:txBody>
          <a:bodyPr>
            <a:normAutofit fontScale="92500"/>
          </a:bodyPr>
          <a:lstStyle/>
          <a:p>
            <a:pPr>
              <a:lnSpc>
                <a:spcPct val="150000"/>
              </a:lnSpc>
            </a:pPr>
            <a:r>
              <a:rPr lang="en-US" dirty="0"/>
              <a:t>What are the contrapositive, the converse, and the inverse of the conditional statement</a:t>
            </a:r>
            <a:endParaRPr lang="en-IN" dirty="0"/>
          </a:p>
          <a:p>
            <a:pPr marL="0" indent="0" algn="ctr">
              <a:lnSpc>
                <a:spcPct val="150000"/>
              </a:lnSpc>
              <a:buNone/>
            </a:pPr>
            <a:r>
              <a:rPr lang="en-US" dirty="0"/>
              <a:t>“The home team wins whenever it is raining?”</a:t>
            </a:r>
          </a:p>
          <a:p>
            <a:pPr>
              <a:lnSpc>
                <a:spcPct val="170000"/>
              </a:lnSpc>
            </a:pPr>
            <a:r>
              <a:rPr lang="en-US" dirty="0"/>
              <a:t>The  original statement can be rewritten as </a:t>
            </a:r>
            <a:endParaRPr lang="en-IN" dirty="0"/>
          </a:p>
          <a:p>
            <a:pPr marL="0" indent="0" algn="ctr">
              <a:lnSpc>
                <a:spcPct val="170000"/>
              </a:lnSpc>
              <a:buNone/>
            </a:pPr>
            <a:r>
              <a:rPr lang="en-US" dirty="0"/>
              <a:t>“If it is raining, then the home team wins.”</a:t>
            </a:r>
            <a:endParaRPr lang="en-IN" dirty="0"/>
          </a:p>
          <a:p>
            <a:pPr>
              <a:lnSpc>
                <a:spcPct val="150000"/>
              </a:lnSpc>
            </a:pPr>
            <a:r>
              <a:rPr lang="en-US" dirty="0"/>
              <a:t>Contrapositive:      “If the home team does not win, then it is not raining.”</a:t>
            </a:r>
            <a:endParaRPr lang="en-IN" dirty="0"/>
          </a:p>
          <a:p>
            <a:pPr>
              <a:lnSpc>
                <a:spcPct val="150000"/>
              </a:lnSpc>
            </a:pPr>
            <a:r>
              <a:rPr lang="en-US" dirty="0"/>
              <a:t>The converse: 	“If the home team wins, then it is raining.”</a:t>
            </a:r>
            <a:endParaRPr lang="en-IN" dirty="0"/>
          </a:p>
          <a:p>
            <a:pPr>
              <a:lnSpc>
                <a:spcPct val="150000"/>
              </a:lnSpc>
            </a:pPr>
            <a:r>
              <a:rPr lang="en-US" dirty="0"/>
              <a:t>The inverse: 	“If it is not raining, then the home team does not win.”</a:t>
            </a:r>
            <a:endParaRPr lang="en-IN" dirty="0"/>
          </a:p>
          <a:p>
            <a:pPr>
              <a:lnSpc>
                <a:spcPct val="150000"/>
              </a:lnSpc>
            </a:pPr>
            <a:endParaRPr lang="en-IN" dirty="0"/>
          </a:p>
        </p:txBody>
      </p:sp>
    </p:spTree>
    <p:extLst>
      <p:ext uri="{BB962C8B-B14F-4D97-AF65-F5344CB8AC3E}">
        <p14:creationId xmlns:p14="http://schemas.microsoft.com/office/powerpoint/2010/main" val="119606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5CFC-3FE6-4A0F-8369-0A3F671E49D6}"/>
              </a:ext>
            </a:extLst>
          </p:cNvPr>
          <p:cNvSpPr>
            <a:spLocks noGrp="1"/>
          </p:cNvSpPr>
          <p:nvPr>
            <p:ph type="title"/>
          </p:nvPr>
        </p:nvSpPr>
        <p:spPr>
          <a:xfrm>
            <a:off x="907026" y="89821"/>
            <a:ext cx="10515600" cy="824579"/>
          </a:xfrm>
        </p:spPr>
        <p:txBody>
          <a:bodyPr/>
          <a:lstStyle/>
          <a:p>
            <a:pPr algn="ctr"/>
            <a:r>
              <a:rPr lang="en-US" dirty="0">
                <a:solidFill>
                  <a:srgbClr val="1630F2"/>
                </a:solidFill>
              </a:rPr>
              <a:t>Equivalent Statements</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B4E9D0-6D61-427F-A9FB-372BBA8CDB25}"/>
                  </a:ext>
                </a:extLst>
              </p:cNvPr>
              <p:cNvSpPr>
                <a:spLocks noGrp="1"/>
              </p:cNvSpPr>
              <p:nvPr>
                <p:ph idx="1"/>
              </p:nvPr>
            </p:nvSpPr>
            <p:spPr>
              <a:xfrm>
                <a:off x="838200" y="796413"/>
                <a:ext cx="10515600" cy="5971766"/>
              </a:xfrm>
            </p:spPr>
            <p:txBody>
              <a:bodyPr/>
              <a:lstStyle/>
              <a:p>
                <a:pPr algn="just">
                  <a:lnSpc>
                    <a:spcPct val="150000"/>
                  </a:lnSpc>
                </a:pPr>
                <a:r>
                  <a:rPr lang="en-US" dirty="0"/>
                  <a:t>When two compound propositions always have the same truth values, regardless of the truth values of its propositional variables, we call them </a:t>
                </a:r>
                <a:r>
                  <a:rPr lang="en-US" b="1" dirty="0"/>
                  <a:t>equivalent</a:t>
                </a:r>
                <a:r>
                  <a:rPr lang="en-US" dirty="0"/>
                  <a:t>.</a:t>
                </a:r>
              </a:p>
              <a:p>
                <a:pPr algn="just">
                  <a:lnSpc>
                    <a:spcPct val="150000"/>
                  </a:lnSpc>
                </a:pPr>
                <a:r>
                  <a:rPr lang="en-US" dirty="0"/>
                  <a:t>The notation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𝑠</m:t>
                    </m:r>
                    <m:r>
                      <a:rPr lang="en-US" i="1">
                        <a:latin typeface="Cambria Math" panose="02040503050406030204" pitchFamily="18" charset="0"/>
                      </a:rPr>
                      <m:t> </m:t>
                    </m:r>
                  </m:oMath>
                </a14:m>
                <a:r>
                  <a:rPr lang="en-US" dirty="0"/>
                  <a:t>denotes that </a:t>
                </a:r>
                <a14:m>
                  <m:oMath xmlns:m="http://schemas.openxmlformats.org/officeDocument/2006/math">
                    <m:r>
                      <a:rPr lang="en-US" i="1">
                        <a:latin typeface="Cambria Math" panose="02040503050406030204" pitchFamily="18" charset="0"/>
                      </a:rPr>
                      <m:t>𝑟</m:t>
                    </m:r>
                  </m:oMath>
                </a14:m>
                <a:r>
                  <a:rPr lang="en-US" dirty="0"/>
                  <a:t> and </a:t>
                </a:r>
                <a14:m>
                  <m:oMath xmlns:m="http://schemas.openxmlformats.org/officeDocument/2006/math">
                    <m:r>
                      <a:rPr lang="en-US" i="1">
                        <a:latin typeface="Cambria Math" panose="02040503050406030204" pitchFamily="18" charset="0"/>
                      </a:rPr>
                      <m:t>𝑠</m:t>
                    </m:r>
                  </m:oMath>
                </a14:m>
                <a:r>
                  <a:rPr lang="en-US" dirty="0"/>
                  <a:t> are logically equivalent. </a:t>
                </a:r>
              </a:p>
              <a:p>
                <a:pPr algn="just">
                  <a:lnSpc>
                    <a:spcPct val="150000"/>
                  </a:lnSpc>
                </a:pP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m:t>
                    </m:r>
                  </m:oMath>
                </a14:m>
                <a:endParaRPr lang="en-US" dirty="0"/>
              </a:p>
              <a:p>
                <a:pPr algn="just">
                  <a:lnSpc>
                    <a:spcPct val="150000"/>
                  </a:lnSpc>
                </a:pPr>
                <a:endParaRPr lang="en-US" dirty="0"/>
              </a:p>
              <a:p>
                <a:pPr algn="just">
                  <a:lnSpc>
                    <a:spcPct val="150000"/>
                  </a:lnSpc>
                </a:pPr>
                <a:endParaRPr lang="en-IN" dirty="0"/>
              </a:p>
              <a:p>
                <a:endParaRPr lang="en-IN" dirty="0"/>
              </a:p>
            </p:txBody>
          </p:sp>
        </mc:Choice>
        <mc:Fallback xmlns="">
          <p:sp>
            <p:nvSpPr>
              <p:cNvPr id="3" name="Content Placeholder 2">
                <a:extLst>
                  <a:ext uri="{FF2B5EF4-FFF2-40B4-BE49-F238E27FC236}">
                    <a16:creationId xmlns:a16="http://schemas.microsoft.com/office/drawing/2014/main" id="{7AB4E9D0-6D61-427F-A9FB-372BBA8CDB25}"/>
                  </a:ext>
                </a:extLst>
              </p:cNvPr>
              <p:cNvSpPr>
                <a:spLocks noGrp="1" noRot="1" noChangeAspect="1" noMove="1" noResize="1" noEditPoints="1" noAdjustHandles="1" noChangeArrowheads="1" noChangeShapeType="1" noTextEdit="1"/>
              </p:cNvSpPr>
              <p:nvPr>
                <p:ph idx="1"/>
              </p:nvPr>
            </p:nvSpPr>
            <p:spPr>
              <a:xfrm>
                <a:off x="838200" y="796413"/>
                <a:ext cx="10515600" cy="5971766"/>
              </a:xfrm>
              <a:blipFill>
                <a:blip r:embed="rId2"/>
                <a:stretch>
                  <a:fillRect l="-1043" r="-11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3565380-EDF9-4FC4-9743-45F8CF3FEE91}"/>
                  </a:ext>
                </a:extLst>
              </p:cNvPr>
              <p:cNvGraphicFramePr>
                <a:graphicFrameLocks noGrp="1"/>
              </p:cNvGraphicFramePr>
              <p:nvPr>
                <p:extLst>
                  <p:ext uri="{D42A27DB-BD31-4B8C-83A1-F6EECF244321}">
                    <p14:modId xmlns:p14="http://schemas.microsoft.com/office/powerpoint/2010/main" val="1084479165"/>
                  </p:ext>
                </p:extLst>
              </p:nvPr>
            </p:nvGraphicFramePr>
            <p:xfrm>
              <a:off x="3716594" y="4360704"/>
              <a:ext cx="5781370" cy="2103120"/>
            </p:xfrm>
            <a:graphic>
              <a:graphicData uri="http://schemas.openxmlformats.org/drawingml/2006/table">
                <a:tbl>
                  <a:tblPr firstRow="1" firstCol="1" bandRow="1">
                    <a:tableStyleId>{5940675A-B579-460E-94D1-54222C63F5DA}</a:tableStyleId>
                  </a:tblPr>
                  <a:tblGrid>
                    <a:gridCol w="1156274">
                      <a:extLst>
                        <a:ext uri="{9D8B030D-6E8A-4147-A177-3AD203B41FA5}">
                          <a16:colId xmlns:a16="http://schemas.microsoft.com/office/drawing/2014/main" val="811341157"/>
                        </a:ext>
                      </a:extLst>
                    </a:gridCol>
                    <a:gridCol w="1156274">
                      <a:extLst>
                        <a:ext uri="{9D8B030D-6E8A-4147-A177-3AD203B41FA5}">
                          <a16:colId xmlns:a16="http://schemas.microsoft.com/office/drawing/2014/main" val="519543355"/>
                        </a:ext>
                      </a:extLst>
                    </a:gridCol>
                    <a:gridCol w="1156274">
                      <a:extLst>
                        <a:ext uri="{9D8B030D-6E8A-4147-A177-3AD203B41FA5}">
                          <a16:colId xmlns:a16="http://schemas.microsoft.com/office/drawing/2014/main" val="395906032"/>
                        </a:ext>
                      </a:extLst>
                    </a:gridCol>
                    <a:gridCol w="1156274">
                      <a:extLst>
                        <a:ext uri="{9D8B030D-6E8A-4147-A177-3AD203B41FA5}">
                          <a16:colId xmlns:a16="http://schemas.microsoft.com/office/drawing/2014/main" val="4050750424"/>
                        </a:ext>
                      </a:extLst>
                    </a:gridCol>
                    <a:gridCol w="1156274">
                      <a:extLst>
                        <a:ext uri="{9D8B030D-6E8A-4147-A177-3AD203B41FA5}">
                          <a16:colId xmlns:a16="http://schemas.microsoft.com/office/drawing/2014/main" val="1497182079"/>
                        </a:ext>
                      </a:extLst>
                    </a:gridCol>
                  </a:tblGrid>
                  <a:tr h="0">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161622852"/>
                      </a:ext>
                    </a:extLst>
                  </a:tr>
                  <a:tr h="0">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59993653"/>
                      </a:ext>
                    </a:extLst>
                  </a:tr>
                  <a:tr h="0">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588311776"/>
                      </a:ext>
                    </a:extLst>
                  </a:tr>
                  <a:tr h="0">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39256470"/>
                      </a:ext>
                    </a:extLst>
                  </a:tr>
                  <a:tr h="0">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39613319"/>
                      </a:ext>
                    </a:extLst>
                  </a:tr>
                </a:tbl>
              </a:graphicData>
            </a:graphic>
          </p:graphicFrame>
        </mc:Choice>
        <mc:Fallback xmlns="">
          <p:graphicFrame>
            <p:nvGraphicFramePr>
              <p:cNvPr id="6" name="Table 5">
                <a:extLst>
                  <a:ext uri="{FF2B5EF4-FFF2-40B4-BE49-F238E27FC236}">
                    <a16:creationId xmlns:a16="http://schemas.microsoft.com/office/drawing/2014/main" id="{63565380-EDF9-4FC4-9743-45F8CF3FEE91}"/>
                  </a:ext>
                </a:extLst>
              </p:cNvPr>
              <p:cNvGraphicFramePr>
                <a:graphicFrameLocks noGrp="1"/>
              </p:cNvGraphicFramePr>
              <p:nvPr>
                <p:extLst>
                  <p:ext uri="{D42A27DB-BD31-4B8C-83A1-F6EECF244321}">
                    <p14:modId xmlns:p14="http://schemas.microsoft.com/office/powerpoint/2010/main" val="1084479165"/>
                  </p:ext>
                </p:extLst>
              </p:nvPr>
            </p:nvGraphicFramePr>
            <p:xfrm>
              <a:off x="3716594" y="4360704"/>
              <a:ext cx="5781370" cy="2103120"/>
            </p:xfrm>
            <a:graphic>
              <a:graphicData uri="http://schemas.openxmlformats.org/drawingml/2006/table">
                <a:tbl>
                  <a:tblPr firstRow="1" firstCol="1" bandRow="1">
                    <a:tableStyleId>{5940675A-B579-460E-94D1-54222C63F5DA}</a:tableStyleId>
                  </a:tblPr>
                  <a:tblGrid>
                    <a:gridCol w="1156274">
                      <a:extLst>
                        <a:ext uri="{9D8B030D-6E8A-4147-A177-3AD203B41FA5}">
                          <a16:colId xmlns:a16="http://schemas.microsoft.com/office/drawing/2014/main" val="811341157"/>
                        </a:ext>
                      </a:extLst>
                    </a:gridCol>
                    <a:gridCol w="1156274">
                      <a:extLst>
                        <a:ext uri="{9D8B030D-6E8A-4147-A177-3AD203B41FA5}">
                          <a16:colId xmlns:a16="http://schemas.microsoft.com/office/drawing/2014/main" val="519543355"/>
                        </a:ext>
                      </a:extLst>
                    </a:gridCol>
                    <a:gridCol w="1156274">
                      <a:extLst>
                        <a:ext uri="{9D8B030D-6E8A-4147-A177-3AD203B41FA5}">
                          <a16:colId xmlns:a16="http://schemas.microsoft.com/office/drawing/2014/main" val="395906032"/>
                        </a:ext>
                      </a:extLst>
                    </a:gridCol>
                    <a:gridCol w="1156274">
                      <a:extLst>
                        <a:ext uri="{9D8B030D-6E8A-4147-A177-3AD203B41FA5}">
                          <a16:colId xmlns:a16="http://schemas.microsoft.com/office/drawing/2014/main" val="4050750424"/>
                        </a:ext>
                      </a:extLst>
                    </a:gridCol>
                    <a:gridCol w="1156274">
                      <a:extLst>
                        <a:ext uri="{9D8B030D-6E8A-4147-A177-3AD203B41FA5}">
                          <a16:colId xmlns:a16="http://schemas.microsoft.com/office/drawing/2014/main" val="1497182079"/>
                        </a:ext>
                      </a:extLst>
                    </a:gridCol>
                  </a:tblGrid>
                  <a:tr h="420624">
                    <a:tc>
                      <a:txBody>
                        <a:bodyPr/>
                        <a:lstStyle/>
                        <a:p>
                          <a:endParaRPr lang="en-US"/>
                        </a:p>
                      </a:txBody>
                      <a:tcPr marL="68580" marR="68580" marT="0" marB="0" anchor="ctr">
                        <a:blipFill>
                          <a:blip r:embed="rId3"/>
                          <a:stretch>
                            <a:fillRect l="-526" t="-1449" r="-401053" b="-404348"/>
                          </a:stretch>
                        </a:blipFill>
                      </a:tcPr>
                    </a:tc>
                    <a:tc>
                      <a:txBody>
                        <a:bodyPr/>
                        <a:lstStyle/>
                        <a:p>
                          <a:endParaRPr lang="en-US"/>
                        </a:p>
                      </a:txBody>
                      <a:tcPr marL="68580" marR="68580" marT="0" marB="0" anchor="ctr">
                        <a:blipFill>
                          <a:blip r:embed="rId3"/>
                          <a:stretch>
                            <a:fillRect l="-100526" t="-1449" r="-301053" b="-404348"/>
                          </a:stretch>
                        </a:blipFill>
                      </a:tcPr>
                    </a:tc>
                    <a:tc>
                      <a:txBody>
                        <a:bodyPr/>
                        <a:lstStyle/>
                        <a:p>
                          <a:endParaRPr lang="en-US"/>
                        </a:p>
                      </a:txBody>
                      <a:tcPr marL="68580" marR="68580" marT="0" marB="0" anchor="ctr">
                        <a:blipFill>
                          <a:blip r:embed="rId3"/>
                          <a:stretch>
                            <a:fillRect l="-200526" t="-1449" r="-201053" b="-404348"/>
                          </a:stretch>
                        </a:blipFill>
                      </a:tcPr>
                    </a:tc>
                    <a:tc>
                      <a:txBody>
                        <a:bodyPr/>
                        <a:lstStyle/>
                        <a:p>
                          <a:endParaRPr lang="en-US"/>
                        </a:p>
                      </a:txBody>
                      <a:tcPr marL="68580" marR="68580" marT="0" marB="0" anchor="ctr">
                        <a:blipFill>
                          <a:blip r:embed="rId3"/>
                          <a:stretch>
                            <a:fillRect l="-300526" t="-1449" r="-101053" b="-404348"/>
                          </a:stretch>
                        </a:blipFill>
                      </a:tcPr>
                    </a:tc>
                    <a:tc>
                      <a:txBody>
                        <a:bodyPr/>
                        <a:lstStyle/>
                        <a:p>
                          <a:endParaRPr lang="en-US"/>
                        </a:p>
                      </a:txBody>
                      <a:tcPr marL="68580" marR="68580" marT="0" marB="0" anchor="ctr">
                        <a:blipFill>
                          <a:blip r:embed="rId3"/>
                          <a:stretch>
                            <a:fillRect l="-400526" t="-1449" r="-1053" b="-404348"/>
                          </a:stretch>
                        </a:blipFill>
                      </a:tcPr>
                    </a:tc>
                    <a:extLst>
                      <a:ext uri="{0D108BD9-81ED-4DB2-BD59-A6C34878D82A}">
                        <a16:rowId xmlns:a16="http://schemas.microsoft.com/office/drawing/2014/main" val="1161622852"/>
                      </a:ext>
                    </a:extLst>
                  </a:tr>
                  <a:tr h="420624">
                    <a:tc>
                      <a:txBody>
                        <a:bodyPr/>
                        <a:lstStyle/>
                        <a:p>
                          <a:endParaRPr lang="en-US"/>
                        </a:p>
                      </a:txBody>
                      <a:tcPr marL="68580" marR="68580" marT="0" marB="0" anchor="ctr">
                        <a:blipFill>
                          <a:blip r:embed="rId3"/>
                          <a:stretch>
                            <a:fillRect l="-526" t="-101449" r="-401053" b="-304348"/>
                          </a:stretch>
                        </a:blipFill>
                      </a:tcPr>
                    </a:tc>
                    <a:tc>
                      <a:txBody>
                        <a:bodyPr/>
                        <a:lstStyle/>
                        <a:p>
                          <a:endParaRPr lang="en-US"/>
                        </a:p>
                      </a:txBody>
                      <a:tcPr marL="68580" marR="68580" marT="0" marB="0" anchor="ctr">
                        <a:blipFill>
                          <a:blip r:embed="rId3"/>
                          <a:stretch>
                            <a:fillRect l="-100526" t="-101449" r="-301053" b="-304348"/>
                          </a:stretch>
                        </a:blipFill>
                      </a:tcPr>
                    </a:tc>
                    <a:tc>
                      <a:txBody>
                        <a:bodyPr/>
                        <a:lstStyle/>
                        <a:p>
                          <a:endParaRPr lang="en-US"/>
                        </a:p>
                      </a:txBody>
                      <a:tcPr marL="68580" marR="68580" marT="0" marB="0" anchor="ctr">
                        <a:blipFill>
                          <a:blip r:embed="rId3"/>
                          <a:stretch>
                            <a:fillRect l="-200526" t="-101449" r="-201053" b="-304348"/>
                          </a:stretch>
                        </a:blipFill>
                      </a:tcPr>
                    </a:tc>
                    <a:tc>
                      <a:txBody>
                        <a:bodyPr/>
                        <a:lstStyle/>
                        <a:p>
                          <a:endParaRPr lang="en-US"/>
                        </a:p>
                      </a:txBody>
                      <a:tcPr marL="68580" marR="68580" marT="0" marB="0" anchor="ctr">
                        <a:blipFill>
                          <a:blip r:embed="rId3"/>
                          <a:stretch>
                            <a:fillRect l="-300526" t="-101449" r="-101053" b="-304348"/>
                          </a:stretch>
                        </a:blipFill>
                      </a:tcPr>
                    </a:tc>
                    <a:tc>
                      <a:txBody>
                        <a:bodyPr/>
                        <a:lstStyle/>
                        <a:p>
                          <a:endParaRPr lang="en-US"/>
                        </a:p>
                      </a:txBody>
                      <a:tcPr marL="68580" marR="68580" marT="0" marB="0" anchor="ctr">
                        <a:blipFill>
                          <a:blip r:embed="rId3"/>
                          <a:stretch>
                            <a:fillRect l="-400526" t="-101449" r="-1053" b="-304348"/>
                          </a:stretch>
                        </a:blipFill>
                      </a:tcPr>
                    </a:tc>
                    <a:extLst>
                      <a:ext uri="{0D108BD9-81ED-4DB2-BD59-A6C34878D82A}">
                        <a16:rowId xmlns:a16="http://schemas.microsoft.com/office/drawing/2014/main" val="259993653"/>
                      </a:ext>
                    </a:extLst>
                  </a:tr>
                  <a:tr h="420624">
                    <a:tc>
                      <a:txBody>
                        <a:bodyPr/>
                        <a:lstStyle/>
                        <a:p>
                          <a:endParaRPr lang="en-US"/>
                        </a:p>
                      </a:txBody>
                      <a:tcPr marL="68580" marR="68580" marT="0" marB="0" anchor="ctr">
                        <a:blipFill>
                          <a:blip r:embed="rId3"/>
                          <a:stretch>
                            <a:fillRect l="-526" t="-198571" r="-401053" b="-200000"/>
                          </a:stretch>
                        </a:blipFill>
                      </a:tcPr>
                    </a:tc>
                    <a:tc>
                      <a:txBody>
                        <a:bodyPr/>
                        <a:lstStyle/>
                        <a:p>
                          <a:endParaRPr lang="en-US"/>
                        </a:p>
                      </a:txBody>
                      <a:tcPr marL="68580" marR="68580" marT="0" marB="0" anchor="ctr">
                        <a:blipFill>
                          <a:blip r:embed="rId3"/>
                          <a:stretch>
                            <a:fillRect l="-100526" t="-198571" r="-301053" b="-200000"/>
                          </a:stretch>
                        </a:blipFill>
                      </a:tcPr>
                    </a:tc>
                    <a:tc>
                      <a:txBody>
                        <a:bodyPr/>
                        <a:lstStyle/>
                        <a:p>
                          <a:endParaRPr lang="en-US"/>
                        </a:p>
                      </a:txBody>
                      <a:tcPr marL="68580" marR="68580" marT="0" marB="0" anchor="ctr">
                        <a:blipFill>
                          <a:blip r:embed="rId3"/>
                          <a:stretch>
                            <a:fillRect l="-200526" t="-198571" r="-201053" b="-200000"/>
                          </a:stretch>
                        </a:blipFill>
                      </a:tcPr>
                    </a:tc>
                    <a:tc>
                      <a:txBody>
                        <a:bodyPr/>
                        <a:lstStyle/>
                        <a:p>
                          <a:endParaRPr lang="en-US"/>
                        </a:p>
                      </a:txBody>
                      <a:tcPr marL="68580" marR="68580" marT="0" marB="0" anchor="ctr">
                        <a:blipFill>
                          <a:blip r:embed="rId3"/>
                          <a:stretch>
                            <a:fillRect l="-300526" t="-198571" r="-101053" b="-200000"/>
                          </a:stretch>
                        </a:blipFill>
                      </a:tcPr>
                    </a:tc>
                    <a:tc>
                      <a:txBody>
                        <a:bodyPr/>
                        <a:lstStyle/>
                        <a:p>
                          <a:endParaRPr lang="en-US"/>
                        </a:p>
                      </a:txBody>
                      <a:tcPr marL="68580" marR="68580" marT="0" marB="0" anchor="ctr">
                        <a:blipFill>
                          <a:blip r:embed="rId3"/>
                          <a:stretch>
                            <a:fillRect l="-400526" t="-198571" r="-1053" b="-200000"/>
                          </a:stretch>
                        </a:blipFill>
                      </a:tcPr>
                    </a:tc>
                    <a:extLst>
                      <a:ext uri="{0D108BD9-81ED-4DB2-BD59-A6C34878D82A}">
                        <a16:rowId xmlns:a16="http://schemas.microsoft.com/office/drawing/2014/main" val="3588311776"/>
                      </a:ext>
                    </a:extLst>
                  </a:tr>
                  <a:tr h="420624">
                    <a:tc>
                      <a:txBody>
                        <a:bodyPr/>
                        <a:lstStyle/>
                        <a:p>
                          <a:endParaRPr lang="en-US"/>
                        </a:p>
                      </a:txBody>
                      <a:tcPr marL="68580" marR="68580" marT="0" marB="0" anchor="ctr">
                        <a:blipFill>
                          <a:blip r:embed="rId3"/>
                          <a:stretch>
                            <a:fillRect l="-526" t="-302899" r="-401053" b="-102899"/>
                          </a:stretch>
                        </a:blipFill>
                      </a:tcPr>
                    </a:tc>
                    <a:tc>
                      <a:txBody>
                        <a:bodyPr/>
                        <a:lstStyle/>
                        <a:p>
                          <a:endParaRPr lang="en-US"/>
                        </a:p>
                      </a:txBody>
                      <a:tcPr marL="68580" marR="68580" marT="0" marB="0" anchor="ctr">
                        <a:blipFill>
                          <a:blip r:embed="rId3"/>
                          <a:stretch>
                            <a:fillRect l="-100526" t="-302899" r="-301053" b="-102899"/>
                          </a:stretch>
                        </a:blipFill>
                      </a:tcPr>
                    </a:tc>
                    <a:tc>
                      <a:txBody>
                        <a:bodyPr/>
                        <a:lstStyle/>
                        <a:p>
                          <a:endParaRPr lang="en-US"/>
                        </a:p>
                      </a:txBody>
                      <a:tcPr marL="68580" marR="68580" marT="0" marB="0" anchor="ctr">
                        <a:blipFill>
                          <a:blip r:embed="rId3"/>
                          <a:stretch>
                            <a:fillRect l="-200526" t="-302899" r="-201053" b="-102899"/>
                          </a:stretch>
                        </a:blipFill>
                      </a:tcPr>
                    </a:tc>
                    <a:tc>
                      <a:txBody>
                        <a:bodyPr/>
                        <a:lstStyle/>
                        <a:p>
                          <a:endParaRPr lang="en-US"/>
                        </a:p>
                      </a:txBody>
                      <a:tcPr marL="68580" marR="68580" marT="0" marB="0" anchor="ctr">
                        <a:blipFill>
                          <a:blip r:embed="rId3"/>
                          <a:stretch>
                            <a:fillRect l="-300526" t="-302899" r="-101053" b="-102899"/>
                          </a:stretch>
                        </a:blipFill>
                      </a:tcPr>
                    </a:tc>
                    <a:tc>
                      <a:txBody>
                        <a:bodyPr/>
                        <a:lstStyle/>
                        <a:p>
                          <a:endParaRPr lang="en-US"/>
                        </a:p>
                      </a:txBody>
                      <a:tcPr marL="68580" marR="68580" marT="0" marB="0" anchor="ctr">
                        <a:blipFill>
                          <a:blip r:embed="rId3"/>
                          <a:stretch>
                            <a:fillRect l="-400526" t="-302899" r="-1053" b="-102899"/>
                          </a:stretch>
                        </a:blipFill>
                      </a:tcPr>
                    </a:tc>
                    <a:extLst>
                      <a:ext uri="{0D108BD9-81ED-4DB2-BD59-A6C34878D82A}">
                        <a16:rowId xmlns:a16="http://schemas.microsoft.com/office/drawing/2014/main" val="1039256470"/>
                      </a:ext>
                    </a:extLst>
                  </a:tr>
                  <a:tr h="420624">
                    <a:tc>
                      <a:txBody>
                        <a:bodyPr/>
                        <a:lstStyle/>
                        <a:p>
                          <a:endParaRPr lang="en-US"/>
                        </a:p>
                      </a:txBody>
                      <a:tcPr marL="68580" marR="68580" marT="0" marB="0" anchor="ctr">
                        <a:blipFill>
                          <a:blip r:embed="rId3"/>
                          <a:stretch>
                            <a:fillRect l="-526" t="-402899" r="-401053" b="-2899"/>
                          </a:stretch>
                        </a:blipFill>
                      </a:tcPr>
                    </a:tc>
                    <a:tc>
                      <a:txBody>
                        <a:bodyPr/>
                        <a:lstStyle/>
                        <a:p>
                          <a:endParaRPr lang="en-US"/>
                        </a:p>
                      </a:txBody>
                      <a:tcPr marL="68580" marR="68580" marT="0" marB="0" anchor="ctr">
                        <a:blipFill>
                          <a:blip r:embed="rId3"/>
                          <a:stretch>
                            <a:fillRect l="-100526" t="-402899" r="-301053" b="-2899"/>
                          </a:stretch>
                        </a:blipFill>
                      </a:tcPr>
                    </a:tc>
                    <a:tc>
                      <a:txBody>
                        <a:bodyPr/>
                        <a:lstStyle/>
                        <a:p>
                          <a:endParaRPr lang="en-US"/>
                        </a:p>
                      </a:txBody>
                      <a:tcPr marL="68580" marR="68580" marT="0" marB="0" anchor="ctr">
                        <a:blipFill>
                          <a:blip r:embed="rId3"/>
                          <a:stretch>
                            <a:fillRect l="-200526" t="-402899" r="-201053" b="-2899"/>
                          </a:stretch>
                        </a:blipFill>
                      </a:tcPr>
                    </a:tc>
                    <a:tc>
                      <a:txBody>
                        <a:bodyPr/>
                        <a:lstStyle/>
                        <a:p>
                          <a:endParaRPr lang="en-US"/>
                        </a:p>
                      </a:txBody>
                      <a:tcPr marL="68580" marR="68580" marT="0" marB="0" anchor="ctr">
                        <a:blipFill>
                          <a:blip r:embed="rId3"/>
                          <a:stretch>
                            <a:fillRect l="-300526" t="-402899" r="-101053" b="-2899"/>
                          </a:stretch>
                        </a:blipFill>
                      </a:tcPr>
                    </a:tc>
                    <a:tc>
                      <a:txBody>
                        <a:bodyPr/>
                        <a:lstStyle/>
                        <a:p>
                          <a:endParaRPr lang="en-US"/>
                        </a:p>
                      </a:txBody>
                      <a:tcPr marL="68580" marR="68580" marT="0" marB="0" anchor="ctr">
                        <a:blipFill>
                          <a:blip r:embed="rId3"/>
                          <a:stretch>
                            <a:fillRect l="-400526" t="-402899" r="-1053" b="-2899"/>
                          </a:stretch>
                        </a:blipFill>
                      </a:tcPr>
                    </a:tc>
                    <a:extLst>
                      <a:ext uri="{0D108BD9-81ED-4DB2-BD59-A6C34878D82A}">
                        <a16:rowId xmlns:a16="http://schemas.microsoft.com/office/drawing/2014/main" val="1039613319"/>
                      </a:ext>
                    </a:extLst>
                  </a:tr>
                </a:tbl>
              </a:graphicData>
            </a:graphic>
          </p:graphicFrame>
        </mc:Fallback>
      </mc:AlternateContent>
    </p:spTree>
    <p:extLst>
      <p:ext uri="{BB962C8B-B14F-4D97-AF65-F5344CB8AC3E}">
        <p14:creationId xmlns:p14="http://schemas.microsoft.com/office/powerpoint/2010/main" val="404765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AA52-A491-4400-BEF1-7E7267BEF668}"/>
              </a:ext>
            </a:extLst>
          </p:cNvPr>
          <p:cNvSpPr>
            <a:spLocks noGrp="1"/>
          </p:cNvSpPr>
          <p:nvPr>
            <p:ph type="title"/>
          </p:nvPr>
        </p:nvSpPr>
        <p:spPr>
          <a:xfrm>
            <a:off x="838200" y="0"/>
            <a:ext cx="10515600" cy="943897"/>
          </a:xfrm>
        </p:spPr>
        <p:txBody>
          <a:bodyPr/>
          <a:lstStyle/>
          <a:p>
            <a:pPr algn="ctr"/>
            <a:r>
              <a:rPr lang="en-US" b="1" dirty="0">
                <a:solidFill>
                  <a:srgbClr val="1630F2"/>
                </a:solidFill>
              </a:rPr>
              <a:t>Example</a:t>
            </a:r>
            <a:endParaRPr lang="en-IN" dirty="0">
              <a:solidFill>
                <a:srgbClr val="1630F2"/>
              </a:solidFill>
            </a:endParaRPr>
          </a:p>
        </p:txBody>
      </p:sp>
      <p:sp>
        <p:nvSpPr>
          <p:cNvPr id="3" name="Content Placeholder 2">
            <a:extLst>
              <a:ext uri="{FF2B5EF4-FFF2-40B4-BE49-F238E27FC236}">
                <a16:creationId xmlns:a16="http://schemas.microsoft.com/office/drawing/2014/main" id="{EBA36E89-A0B9-4A67-BD3C-A8A2FE097CD6}"/>
              </a:ext>
            </a:extLst>
          </p:cNvPr>
          <p:cNvSpPr>
            <a:spLocks noGrp="1"/>
          </p:cNvSpPr>
          <p:nvPr>
            <p:ph idx="1"/>
          </p:nvPr>
        </p:nvSpPr>
        <p:spPr>
          <a:xfrm>
            <a:off x="838200" y="943897"/>
            <a:ext cx="10515600" cy="5233066"/>
          </a:xfrm>
        </p:spPr>
        <p:txBody>
          <a:bodyPr/>
          <a:lstStyle/>
          <a:p>
            <a:pPr>
              <a:lnSpc>
                <a:spcPct val="150000"/>
              </a:lnSpc>
            </a:pPr>
            <a:r>
              <a:rPr lang="en-US" dirty="0"/>
              <a:t>A conditional statement and its contrapositive are equivalent. Also the converse and the inverse of a conditional statement are also equivalent.</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IN" dirty="0"/>
          </a:p>
          <a:p>
            <a:endParaRPr lang="en-IN"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C52042E5-6326-4715-9DAE-F925A1D77909}"/>
                  </a:ext>
                </a:extLst>
              </p:cNvPr>
              <p:cNvGraphicFramePr>
                <a:graphicFrameLocks noGrp="1"/>
              </p:cNvGraphicFramePr>
              <p:nvPr>
                <p:extLst>
                  <p:ext uri="{D42A27DB-BD31-4B8C-83A1-F6EECF244321}">
                    <p14:modId xmlns:p14="http://schemas.microsoft.com/office/powerpoint/2010/main" val="2008421953"/>
                  </p:ext>
                </p:extLst>
              </p:nvPr>
            </p:nvGraphicFramePr>
            <p:xfrm>
              <a:off x="916858" y="3429000"/>
              <a:ext cx="10636048" cy="2438590"/>
            </p:xfrm>
            <a:graphic>
              <a:graphicData uri="http://schemas.openxmlformats.org/drawingml/2006/table">
                <a:tbl>
                  <a:tblPr firstRow="1" firstCol="1" bandRow="1">
                    <a:tableStyleId>{5940675A-B579-460E-94D1-54222C63F5DA}</a:tableStyleId>
                  </a:tblPr>
                  <a:tblGrid>
                    <a:gridCol w="892278">
                      <a:extLst>
                        <a:ext uri="{9D8B030D-6E8A-4147-A177-3AD203B41FA5}">
                          <a16:colId xmlns:a16="http://schemas.microsoft.com/office/drawing/2014/main" val="3255101426"/>
                        </a:ext>
                      </a:extLst>
                    </a:gridCol>
                    <a:gridCol w="884904">
                      <a:extLst>
                        <a:ext uri="{9D8B030D-6E8A-4147-A177-3AD203B41FA5}">
                          <a16:colId xmlns:a16="http://schemas.microsoft.com/office/drawing/2014/main" val="2854340999"/>
                        </a:ext>
                      </a:extLst>
                    </a:gridCol>
                    <a:gridCol w="1347019">
                      <a:extLst>
                        <a:ext uri="{9D8B030D-6E8A-4147-A177-3AD203B41FA5}">
                          <a16:colId xmlns:a16="http://schemas.microsoft.com/office/drawing/2014/main" val="3922785225"/>
                        </a:ext>
                      </a:extLst>
                    </a:gridCol>
                    <a:gridCol w="1032387">
                      <a:extLst>
                        <a:ext uri="{9D8B030D-6E8A-4147-A177-3AD203B41FA5}">
                          <a16:colId xmlns:a16="http://schemas.microsoft.com/office/drawing/2014/main" val="623293609"/>
                        </a:ext>
                      </a:extLst>
                    </a:gridCol>
                    <a:gridCol w="1179871">
                      <a:extLst>
                        <a:ext uri="{9D8B030D-6E8A-4147-A177-3AD203B41FA5}">
                          <a16:colId xmlns:a16="http://schemas.microsoft.com/office/drawing/2014/main" val="2353206238"/>
                        </a:ext>
                      </a:extLst>
                    </a:gridCol>
                    <a:gridCol w="1691148">
                      <a:extLst>
                        <a:ext uri="{9D8B030D-6E8A-4147-A177-3AD203B41FA5}">
                          <a16:colId xmlns:a16="http://schemas.microsoft.com/office/drawing/2014/main" val="1140108065"/>
                        </a:ext>
                      </a:extLst>
                    </a:gridCol>
                    <a:gridCol w="1759975">
                      <a:extLst>
                        <a:ext uri="{9D8B030D-6E8A-4147-A177-3AD203B41FA5}">
                          <a16:colId xmlns:a16="http://schemas.microsoft.com/office/drawing/2014/main" val="1970728571"/>
                        </a:ext>
                      </a:extLst>
                    </a:gridCol>
                    <a:gridCol w="1848466">
                      <a:extLst>
                        <a:ext uri="{9D8B030D-6E8A-4147-A177-3AD203B41FA5}">
                          <a16:colId xmlns:a16="http://schemas.microsoft.com/office/drawing/2014/main" val="1383757692"/>
                        </a:ext>
                      </a:extLst>
                    </a:gridCol>
                  </a:tblGrid>
                  <a:tr h="487718">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𝑞</m:t>
                                </m:r>
                                <m:r>
                                  <a:rPr lang="en-US" sz="2400">
                                    <a:effectLst/>
                                    <a:latin typeface="Cambria Math" panose="02040503050406030204" pitchFamily="18" charset="0"/>
                                  </a:rPr>
                                  <m:t> </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r>
                                  <a:rPr lang="en-US" sz="2400">
                                    <a:effectLst/>
                                    <a:latin typeface="Cambria Math" panose="02040503050406030204" pitchFamily="18" charset="0"/>
                                  </a:rPr>
                                  <m:t>→</m:t>
                                </m:r>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𝑞</m:t>
                                </m:r>
                                <m:r>
                                  <a:rPr lang="en-US" sz="2400">
                                    <a:effectLst/>
                                    <a:latin typeface="Cambria Math" panose="02040503050406030204" pitchFamily="18" charset="0"/>
                                  </a:rPr>
                                  <m:t>→~</m:t>
                                </m:r>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94671497"/>
                      </a:ext>
                    </a:extLst>
                  </a:tr>
                  <a:tr h="487718">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29748973"/>
                      </a:ext>
                    </a:extLst>
                  </a:tr>
                  <a:tr h="487718">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29173318"/>
                      </a:ext>
                    </a:extLst>
                  </a:tr>
                  <a:tr h="487718">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57327926"/>
                      </a:ext>
                    </a:extLst>
                  </a:tr>
                  <a:tr h="487718">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5165826"/>
                      </a:ext>
                    </a:extLst>
                  </a:tr>
                </a:tbl>
              </a:graphicData>
            </a:graphic>
          </p:graphicFrame>
        </mc:Choice>
        <mc:Fallback xmlns="">
          <p:graphicFrame>
            <p:nvGraphicFramePr>
              <p:cNvPr id="4" name="Table 3">
                <a:extLst>
                  <a:ext uri="{FF2B5EF4-FFF2-40B4-BE49-F238E27FC236}">
                    <a16:creationId xmlns:a16="http://schemas.microsoft.com/office/drawing/2014/main" id="{C52042E5-6326-4715-9DAE-F925A1D77909}"/>
                  </a:ext>
                </a:extLst>
              </p:cNvPr>
              <p:cNvGraphicFramePr>
                <a:graphicFrameLocks noGrp="1"/>
              </p:cNvGraphicFramePr>
              <p:nvPr>
                <p:extLst>
                  <p:ext uri="{D42A27DB-BD31-4B8C-83A1-F6EECF244321}">
                    <p14:modId xmlns:p14="http://schemas.microsoft.com/office/powerpoint/2010/main" val="2008421953"/>
                  </p:ext>
                </p:extLst>
              </p:nvPr>
            </p:nvGraphicFramePr>
            <p:xfrm>
              <a:off x="916858" y="3429000"/>
              <a:ext cx="10636048" cy="2438590"/>
            </p:xfrm>
            <a:graphic>
              <a:graphicData uri="http://schemas.openxmlformats.org/drawingml/2006/table">
                <a:tbl>
                  <a:tblPr firstRow="1" firstCol="1" bandRow="1">
                    <a:tableStyleId>{5940675A-B579-460E-94D1-54222C63F5DA}</a:tableStyleId>
                  </a:tblPr>
                  <a:tblGrid>
                    <a:gridCol w="892278">
                      <a:extLst>
                        <a:ext uri="{9D8B030D-6E8A-4147-A177-3AD203B41FA5}">
                          <a16:colId xmlns:a16="http://schemas.microsoft.com/office/drawing/2014/main" val="3255101426"/>
                        </a:ext>
                      </a:extLst>
                    </a:gridCol>
                    <a:gridCol w="884904">
                      <a:extLst>
                        <a:ext uri="{9D8B030D-6E8A-4147-A177-3AD203B41FA5}">
                          <a16:colId xmlns:a16="http://schemas.microsoft.com/office/drawing/2014/main" val="2854340999"/>
                        </a:ext>
                      </a:extLst>
                    </a:gridCol>
                    <a:gridCol w="1347019">
                      <a:extLst>
                        <a:ext uri="{9D8B030D-6E8A-4147-A177-3AD203B41FA5}">
                          <a16:colId xmlns:a16="http://schemas.microsoft.com/office/drawing/2014/main" val="3922785225"/>
                        </a:ext>
                      </a:extLst>
                    </a:gridCol>
                    <a:gridCol w="1032387">
                      <a:extLst>
                        <a:ext uri="{9D8B030D-6E8A-4147-A177-3AD203B41FA5}">
                          <a16:colId xmlns:a16="http://schemas.microsoft.com/office/drawing/2014/main" val="623293609"/>
                        </a:ext>
                      </a:extLst>
                    </a:gridCol>
                    <a:gridCol w="1179871">
                      <a:extLst>
                        <a:ext uri="{9D8B030D-6E8A-4147-A177-3AD203B41FA5}">
                          <a16:colId xmlns:a16="http://schemas.microsoft.com/office/drawing/2014/main" val="2353206238"/>
                        </a:ext>
                      </a:extLst>
                    </a:gridCol>
                    <a:gridCol w="1691148">
                      <a:extLst>
                        <a:ext uri="{9D8B030D-6E8A-4147-A177-3AD203B41FA5}">
                          <a16:colId xmlns:a16="http://schemas.microsoft.com/office/drawing/2014/main" val="1140108065"/>
                        </a:ext>
                      </a:extLst>
                    </a:gridCol>
                    <a:gridCol w="1759975">
                      <a:extLst>
                        <a:ext uri="{9D8B030D-6E8A-4147-A177-3AD203B41FA5}">
                          <a16:colId xmlns:a16="http://schemas.microsoft.com/office/drawing/2014/main" val="1970728571"/>
                        </a:ext>
                      </a:extLst>
                    </a:gridCol>
                    <a:gridCol w="1848466">
                      <a:extLst>
                        <a:ext uri="{9D8B030D-6E8A-4147-A177-3AD203B41FA5}">
                          <a16:colId xmlns:a16="http://schemas.microsoft.com/office/drawing/2014/main" val="1383757692"/>
                        </a:ext>
                      </a:extLst>
                    </a:gridCol>
                  </a:tblGrid>
                  <a:tr h="487718">
                    <a:tc>
                      <a:txBody>
                        <a:bodyPr/>
                        <a:lstStyle/>
                        <a:p>
                          <a:endParaRPr lang="en-US"/>
                        </a:p>
                      </a:txBody>
                      <a:tcPr marL="68580" marR="68580" marT="0" marB="0">
                        <a:blipFill>
                          <a:blip r:embed="rId2"/>
                          <a:stretch>
                            <a:fillRect l="-685" t="-1250" r="-1097260" b="-403750"/>
                          </a:stretch>
                        </a:blipFill>
                      </a:tcPr>
                    </a:tc>
                    <a:tc>
                      <a:txBody>
                        <a:bodyPr/>
                        <a:lstStyle/>
                        <a:p>
                          <a:endParaRPr lang="en-US"/>
                        </a:p>
                      </a:txBody>
                      <a:tcPr marL="68580" marR="68580" marT="0" marB="0">
                        <a:blipFill>
                          <a:blip r:embed="rId2"/>
                          <a:stretch>
                            <a:fillRect l="-100685" t="-1250" r="-997260" b="-403750"/>
                          </a:stretch>
                        </a:blipFill>
                      </a:tcPr>
                    </a:tc>
                    <a:tc>
                      <a:txBody>
                        <a:bodyPr/>
                        <a:lstStyle/>
                        <a:p>
                          <a:endParaRPr lang="en-US"/>
                        </a:p>
                      </a:txBody>
                      <a:tcPr marL="68580" marR="68580" marT="0" marB="0">
                        <a:blipFill>
                          <a:blip r:embed="rId2"/>
                          <a:stretch>
                            <a:fillRect l="-132579" t="-1250" r="-558824" b="-403750"/>
                          </a:stretch>
                        </a:blipFill>
                      </a:tcPr>
                    </a:tc>
                    <a:tc>
                      <a:txBody>
                        <a:bodyPr/>
                        <a:lstStyle/>
                        <a:p>
                          <a:endParaRPr lang="en-US"/>
                        </a:p>
                      </a:txBody>
                      <a:tcPr marL="68580" marR="68580" marT="0" marB="0">
                        <a:blipFill>
                          <a:blip r:embed="rId2"/>
                          <a:stretch>
                            <a:fillRect l="-304142" t="-1250" r="-630769" b="-403750"/>
                          </a:stretch>
                        </a:blipFill>
                      </a:tcPr>
                    </a:tc>
                    <a:tc>
                      <a:txBody>
                        <a:bodyPr/>
                        <a:lstStyle/>
                        <a:p>
                          <a:endParaRPr lang="en-US"/>
                        </a:p>
                      </a:txBody>
                      <a:tcPr marL="68580" marR="68580" marT="0" marB="0">
                        <a:blipFill>
                          <a:blip r:embed="rId2"/>
                          <a:stretch>
                            <a:fillRect l="-352062" t="-1250" r="-449485" b="-403750"/>
                          </a:stretch>
                        </a:blipFill>
                      </a:tcPr>
                    </a:tc>
                    <a:tc>
                      <a:txBody>
                        <a:bodyPr/>
                        <a:lstStyle/>
                        <a:p>
                          <a:endParaRPr lang="en-US"/>
                        </a:p>
                      </a:txBody>
                      <a:tcPr marL="68580" marR="68580" marT="0" marB="0">
                        <a:blipFill>
                          <a:blip r:embed="rId2"/>
                          <a:stretch>
                            <a:fillRect l="-315468" t="-1250" r="-213669" b="-403750"/>
                          </a:stretch>
                        </a:blipFill>
                      </a:tcPr>
                    </a:tc>
                    <a:tc>
                      <a:txBody>
                        <a:bodyPr/>
                        <a:lstStyle/>
                        <a:p>
                          <a:endParaRPr lang="en-US"/>
                        </a:p>
                      </a:txBody>
                      <a:tcPr marL="68580" marR="68580" marT="0" marB="0">
                        <a:blipFill>
                          <a:blip r:embed="rId2"/>
                          <a:stretch>
                            <a:fillRect l="-399654" t="-1250" r="-105536" b="-403750"/>
                          </a:stretch>
                        </a:blipFill>
                      </a:tcPr>
                    </a:tc>
                    <a:tc>
                      <a:txBody>
                        <a:bodyPr/>
                        <a:lstStyle/>
                        <a:p>
                          <a:endParaRPr lang="en-US"/>
                        </a:p>
                      </a:txBody>
                      <a:tcPr marL="68580" marR="68580" marT="0" marB="0">
                        <a:blipFill>
                          <a:blip r:embed="rId2"/>
                          <a:stretch>
                            <a:fillRect l="-476568" t="-1250" r="-660" b="-403750"/>
                          </a:stretch>
                        </a:blipFill>
                      </a:tcPr>
                    </a:tc>
                    <a:extLst>
                      <a:ext uri="{0D108BD9-81ED-4DB2-BD59-A6C34878D82A}">
                        <a16:rowId xmlns:a16="http://schemas.microsoft.com/office/drawing/2014/main" val="2794671497"/>
                      </a:ext>
                    </a:extLst>
                  </a:tr>
                  <a:tr h="487718">
                    <a:tc>
                      <a:txBody>
                        <a:bodyPr/>
                        <a:lstStyle/>
                        <a:p>
                          <a:endParaRPr lang="en-US"/>
                        </a:p>
                      </a:txBody>
                      <a:tcPr marL="68580" marR="68580" marT="0" marB="0">
                        <a:blipFill>
                          <a:blip r:embed="rId2"/>
                          <a:stretch>
                            <a:fillRect l="-685" t="-101250" r="-1097260" b="-303750"/>
                          </a:stretch>
                        </a:blipFill>
                      </a:tcPr>
                    </a:tc>
                    <a:tc>
                      <a:txBody>
                        <a:bodyPr/>
                        <a:lstStyle/>
                        <a:p>
                          <a:endParaRPr lang="en-US"/>
                        </a:p>
                      </a:txBody>
                      <a:tcPr marL="68580" marR="68580" marT="0" marB="0">
                        <a:blipFill>
                          <a:blip r:embed="rId2"/>
                          <a:stretch>
                            <a:fillRect l="-100685" t="-101250" r="-997260" b="-303750"/>
                          </a:stretch>
                        </a:blipFill>
                      </a:tcPr>
                    </a:tc>
                    <a:tc>
                      <a:txBody>
                        <a:bodyPr/>
                        <a:lstStyle/>
                        <a:p>
                          <a:endParaRPr lang="en-US"/>
                        </a:p>
                      </a:txBody>
                      <a:tcPr marL="68580" marR="68580" marT="0" marB="0">
                        <a:blipFill>
                          <a:blip r:embed="rId2"/>
                          <a:stretch>
                            <a:fillRect l="-132579" t="-101250" r="-558824" b="-303750"/>
                          </a:stretch>
                        </a:blipFill>
                      </a:tcPr>
                    </a:tc>
                    <a:tc>
                      <a:txBody>
                        <a:bodyPr/>
                        <a:lstStyle/>
                        <a:p>
                          <a:endParaRPr lang="en-US"/>
                        </a:p>
                      </a:txBody>
                      <a:tcPr marL="68580" marR="68580" marT="0" marB="0">
                        <a:blipFill>
                          <a:blip r:embed="rId2"/>
                          <a:stretch>
                            <a:fillRect l="-304142" t="-101250" r="-630769" b="-303750"/>
                          </a:stretch>
                        </a:blipFill>
                      </a:tcPr>
                    </a:tc>
                    <a:tc>
                      <a:txBody>
                        <a:bodyPr/>
                        <a:lstStyle/>
                        <a:p>
                          <a:endParaRPr lang="en-US"/>
                        </a:p>
                      </a:txBody>
                      <a:tcPr marL="68580" marR="68580" marT="0" marB="0">
                        <a:blipFill>
                          <a:blip r:embed="rId2"/>
                          <a:stretch>
                            <a:fillRect l="-352062" t="-101250" r="-449485" b="-303750"/>
                          </a:stretch>
                        </a:blipFill>
                      </a:tcPr>
                    </a:tc>
                    <a:tc>
                      <a:txBody>
                        <a:bodyPr/>
                        <a:lstStyle/>
                        <a:p>
                          <a:endParaRPr lang="en-US"/>
                        </a:p>
                      </a:txBody>
                      <a:tcPr marL="68580" marR="68580" marT="0" marB="0">
                        <a:blipFill>
                          <a:blip r:embed="rId2"/>
                          <a:stretch>
                            <a:fillRect l="-315468" t="-101250" r="-213669" b="-303750"/>
                          </a:stretch>
                        </a:blipFill>
                      </a:tcPr>
                    </a:tc>
                    <a:tc>
                      <a:txBody>
                        <a:bodyPr/>
                        <a:lstStyle/>
                        <a:p>
                          <a:endParaRPr lang="en-US"/>
                        </a:p>
                      </a:txBody>
                      <a:tcPr marL="68580" marR="68580" marT="0" marB="0">
                        <a:blipFill>
                          <a:blip r:embed="rId2"/>
                          <a:stretch>
                            <a:fillRect l="-399654" t="-101250" r="-105536" b="-303750"/>
                          </a:stretch>
                        </a:blipFill>
                      </a:tcPr>
                    </a:tc>
                    <a:tc>
                      <a:txBody>
                        <a:bodyPr/>
                        <a:lstStyle/>
                        <a:p>
                          <a:endParaRPr lang="en-US"/>
                        </a:p>
                      </a:txBody>
                      <a:tcPr marL="68580" marR="68580" marT="0" marB="0">
                        <a:blipFill>
                          <a:blip r:embed="rId2"/>
                          <a:stretch>
                            <a:fillRect l="-476568" t="-101250" r="-660" b="-303750"/>
                          </a:stretch>
                        </a:blipFill>
                      </a:tcPr>
                    </a:tc>
                    <a:extLst>
                      <a:ext uri="{0D108BD9-81ED-4DB2-BD59-A6C34878D82A}">
                        <a16:rowId xmlns:a16="http://schemas.microsoft.com/office/drawing/2014/main" val="4129748973"/>
                      </a:ext>
                    </a:extLst>
                  </a:tr>
                  <a:tr h="487718">
                    <a:tc>
                      <a:txBody>
                        <a:bodyPr/>
                        <a:lstStyle/>
                        <a:p>
                          <a:endParaRPr lang="en-US"/>
                        </a:p>
                      </a:txBody>
                      <a:tcPr marL="68580" marR="68580" marT="0" marB="0">
                        <a:blipFill>
                          <a:blip r:embed="rId2"/>
                          <a:stretch>
                            <a:fillRect l="-685" t="-198765" r="-1097260" b="-200000"/>
                          </a:stretch>
                        </a:blipFill>
                      </a:tcPr>
                    </a:tc>
                    <a:tc>
                      <a:txBody>
                        <a:bodyPr/>
                        <a:lstStyle/>
                        <a:p>
                          <a:endParaRPr lang="en-US"/>
                        </a:p>
                      </a:txBody>
                      <a:tcPr marL="68580" marR="68580" marT="0" marB="0">
                        <a:blipFill>
                          <a:blip r:embed="rId2"/>
                          <a:stretch>
                            <a:fillRect l="-100685" t="-198765" r="-997260" b="-200000"/>
                          </a:stretch>
                        </a:blipFill>
                      </a:tcPr>
                    </a:tc>
                    <a:tc>
                      <a:txBody>
                        <a:bodyPr/>
                        <a:lstStyle/>
                        <a:p>
                          <a:endParaRPr lang="en-US"/>
                        </a:p>
                      </a:txBody>
                      <a:tcPr marL="68580" marR="68580" marT="0" marB="0">
                        <a:blipFill>
                          <a:blip r:embed="rId2"/>
                          <a:stretch>
                            <a:fillRect l="-132579" t="-198765" r="-558824" b="-200000"/>
                          </a:stretch>
                        </a:blipFill>
                      </a:tcPr>
                    </a:tc>
                    <a:tc>
                      <a:txBody>
                        <a:bodyPr/>
                        <a:lstStyle/>
                        <a:p>
                          <a:endParaRPr lang="en-US"/>
                        </a:p>
                      </a:txBody>
                      <a:tcPr marL="68580" marR="68580" marT="0" marB="0">
                        <a:blipFill>
                          <a:blip r:embed="rId2"/>
                          <a:stretch>
                            <a:fillRect l="-304142" t="-198765" r="-630769" b="-200000"/>
                          </a:stretch>
                        </a:blipFill>
                      </a:tcPr>
                    </a:tc>
                    <a:tc>
                      <a:txBody>
                        <a:bodyPr/>
                        <a:lstStyle/>
                        <a:p>
                          <a:endParaRPr lang="en-US"/>
                        </a:p>
                      </a:txBody>
                      <a:tcPr marL="68580" marR="68580" marT="0" marB="0">
                        <a:blipFill>
                          <a:blip r:embed="rId2"/>
                          <a:stretch>
                            <a:fillRect l="-352062" t="-198765" r="-449485" b="-200000"/>
                          </a:stretch>
                        </a:blipFill>
                      </a:tcPr>
                    </a:tc>
                    <a:tc>
                      <a:txBody>
                        <a:bodyPr/>
                        <a:lstStyle/>
                        <a:p>
                          <a:endParaRPr lang="en-US"/>
                        </a:p>
                      </a:txBody>
                      <a:tcPr marL="68580" marR="68580" marT="0" marB="0">
                        <a:blipFill>
                          <a:blip r:embed="rId2"/>
                          <a:stretch>
                            <a:fillRect l="-315468" t="-198765" r="-213669" b="-200000"/>
                          </a:stretch>
                        </a:blipFill>
                      </a:tcPr>
                    </a:tc>
                    <a:tc>
                      <a:txBody>
                        <a:bodyPr/>
                        <a:lstStyle/>
                        <a:p>
                          <a:endParaRPr lang="en-US"/>
                        </a:p>
                      </a:txBody>
                      <a:tcPr marL="68580" marR="68580" marT="0" marB="0">
                        <a:blipFill>
                          <a:blip r:embed="rId2"/>
                          <a:stretch>
                            <a:fillRect l="-399654" t="-198765" r="-105536" b="-200000"/>
                          </a:stretch>
                        </a:blipFill>
                      </a:tcPr>
                    </a:tc>
                    <a:tc>
                      <a:txBody>
                        <a:bodyPr/>
                        <a:lstStyle/>
                        <a:p>
                          <a:endParaRPr lang="en-US"/>
                        </a:p>
                      </a:txBody>
                      <a:tcPr marL="68580" marR="68580" marT="0" marB="0">
                        <a:blipFill>
                          <a:blip r:embed="rId2"/>
                          <a:stretch>
                            <a:fillRect l="-476568" t="-198765" r="-660" b="-200000"/>
                          </a:stretch>
                        </a:blipFill>
                      </a:tcPr>
                    </a:tc>
                    <a:extLst>
                      <a:ext uri="{0D108BD9-81ED-4DB2-BD59-A6C34878D82A}">
                        <a16:rowId xmlns:a16="http://schemas.microsoft.com/office/drawing/2014/main" val="2729173318"/>
                      </a:ext>
                    </a:extLst>
                  </a:tr>
                  <a:tr h="487718">
                    <a:tc>
                      <a:txBody>
                        <a:bodyPr/>
                        <a:lstStyle/>
                        <a:p>
                          <a:endParaRPr lang="en-US"/>
                        </a:p>
                      </a:txBody>
                      <a:tcPr marL="68580" marR="68580" marT="0" marB="0">
                        <a:blipFill>
                          <a:blip r:embed="rId2"/>
                          <a:stretch>
                            <a:fillRect l="-685" t="-302500" r="-1097260" b="-102500"/>
                          </a:stretch>
                        </a:blipFill>
                      </a:tcPr>
                    </a:tc>
                    <a:tc>
                      <a:txBody>
                        <a:bodyPr/>
                        <a:lstStyle/>
                        <a:p>
                          <a:endParaRPr lang="en-US"/>
                        </a:p>
                      </a:txBody>
                      <a:tcPr marL="68580" marR="68580" marT="0" marB="0">
                        <a:blipFill>
                          <a:blip r:embed="rId2"/>
                          <a:stretch>
                            <a:fillRect l="-100685" t="-302500" r="-997260" b="-102500"/>
                          </a:stretch>
                        </a:blipFill>
                      </a:tcPr>
                    </a:tc>
                    <a:tc>
                      <a:txBody>
                        <a:bodyPr/>
                        <a:lstStyle/>
                        <a:p>
                          <a:endParaRPr lang="en-US"/>
                        </a:p>
                      </a:txBody>
                      <a:tcPr marL="68580" marR="68580" marT="0" marB="0">
                        <a:blipFill>
                          <a:blip r:embed="rId2"/>
                          <a:stretch>
                            <a:fillRect l="-132579" t="-302500" r="-558824" b="-102500"/>
                          </a:stretch>
                        </a:blipFill>
                      </a:tcPr>
                    </a:tc>
                    <a:tc>
                      <a:txBody>
                        <a:bodyPr/>
                        <a:lstStyle/>
                        <a:p>
                          <a:endParaRPr lang="en-US"/>
                        </a:p>
                      </a:txBody>
                      <a:tcPr marL="68580" marR="68580" marT="0" marB="0">
                        <a:blipFill>
                          <a:blip r:embed="rId2"/>
                          <a:stretch>
                            <a:fillRect l="-304142" t="-302500" r="-630769" b="-102500"/>
                          </a:stretch>
                        </a:blipFill>
                      </a:tcPr>
                    </a:tc>
                    <a:tc>
                      <a:txBody>
                        <a:bodyPr/>
                        <a:lstStyle/>
                        <a:p>
                          <a:endParaRPr lang="en-US"/>
                        </a:p>
                      </a:txBody>
                      <a:tcPr marL="68580" marR="68580" marT="0" marB="0">
                        <a:blipFill>
                          <a:blip r:embed="rId2"/>
                          <a:stretch>
                            <a:fillRect l="-352062" t="-302500" r="-449485" b="-102500"/>
                          </a:stretch>
                        </a:blipFill>
                      </a:tcPr>
                    </a:tc>
                    <a:tc>
                      <a:txBody>
                        <a:bodyPr/>
                        <a:lstStyle/>
                        <a:p>
                          <a:endParaRPr lang="en-US"/>
                        </a:p>
                      </a:txBody>
                      <a:tcPr marL="68580" marR="68580" marT="0" marB="0">
                        <a:blipFill>
                          <a:blip r:embed="rId2"/>
                          <a:stretch>
                            <a:fillRect l="-315468" t="-302500" r="-213669" b="-102500"/>
                          </a:stretch>
                        </a:blipFill>
                      </a:tcPr>
                    </a:tc>
                    <a:tc>
                      <a:txBody>
                        <a:bodyPr/>
                        <a:lstStyle/>
                        <a:p>
                          <a:endParaRPr lang="en-US"/>
                        </a:p>
                      </a:txBody>
                      <a:tcPr marL="68580" marR="68580" marT="0" marB="0">
                        <a:blipFill>
                          <a:blip r:embed="rId2"/>
                          <a:stretch>
                            <a:fillRect l="-399654" t="-302500" r="-105536" b="-102500"/>
                          </a:stretch>
                        </a:blipFill>
                      </a:tcPr>
                    </a:tc>
                    <a:tc>
                      <a:txBody>
                        <a:bodyPr/>
                        <a:lstStyle/>
                        <a:p>
                          <a:endParaRPr lang="en-US"/>
                        </a:p>
                      </a:txBody>
                      <a:tcPr marL="68580" marR="68580" marT="0" marB="0">
                        <a:blipFill>
                          <a:blip r:embed="rId2"/>
                          <a:stretch>
                            <a:fillRect l="-476568" t="-302500" r="-660" b="-102500"/>
                          </a:stretch>
                        </a:blipFill>
                      </a:tcPr>
                    </a:tc>
                    <a:extLst>
                      <a:ext uri="{0D108BD9-81ED-4DB2-BD59-A6C34878D82A}">
                        <a16:rowId xmlns:a16="http://schemas.microsoft.com/office/drawing/2014/main" val="3057327926"/>
                      </a:ext>
                    </a:extLst>
                  </a:tr>
                  <a:tr h="487718">
                    <a:tc>
                      <a:txBody>
                        <a:bodyPr/>
                        <a:lstStyle/>
                        <a:p>
                          <a:endParaRPr lang="en-US"/>
                        </a:p>
                      </a:txBody>
                      <a:tcPr marL="68580" marR="68580" marT="0" marB="0">
                        <a:blipFill>
                          <a:blip r:embed="rId2"/>
                          <a:stretch>
                            <a:fillRect l="-685" t="-402500" r="-1097260" b="-2500"/>
                          </a:stretch>
                        </a:blipFill>
                      </a:tcPr>
                    </a:tc>
                    <a:tc>
                      <a:txBody>
                        <a:bodyPr/>
                        <a:lstStyle/>
                        <a:p>
                          <a:endParaRPr lang="en-US"/>
                        </a:p>
                      </a:txBody>
                      <a:tcPr marL="68580" marR="68580" marT="0" marB="0">
                        <a:blipFill>
                          <a:blip r:embed="rId2"/>
                          <a:stretch>
                            <a:fillRect l="-100685" t="-402500" r="-997260" b="-2500"/>
                          </a:stretch>
                        </a:blipFill>
                      </a:tcPr>
                    </a:tc>
                    <a:tc>
                      <a:txBody>
                        <a:bodyPr/>
                        <a:lstStyle/>
                        <a:p>
                          <a:endParaRPr lang="en-US"/>
                        </a:p>
                      </a:txBody>
                      <a:tcPr marL="68580" marR="68580" marT="0" marB="0">
                        <a:blipFill>
                          <a:blip r:embed="rId2"/>
                          <a:stretch>
                            <a:fillRect l="-132579" t="-402500" r="-558824" b="-2500"/>
                          </a:stretch>
                        </a:blipFill>
                      </a:tcPr>
                    </a:tc>
                    <a:tc>
                      <a:txBody>
                        <a:bodyPr/>
                        <a:lstStyle/>
                        <a:p>
                          <a:endParaRPr lang="en-US"/>
                        </a:p>
                      </a:txBody>
                      <a:tcPr marL="68580" marR="68580" marT="0" marB="0">
                        <a:blipFill>
                          <a:blip r:embed="rId2"/>
                          <a:stretch>
                            <a:fillRect l="-304142" t="-402500" r="-630769" b="-2500"/>
                          </a:stretch>
                        </a:blipFill>
                      </a:tcPr>
                    </a:tc>
                    <a:tc>
                      <a:txBody>
                        <a:bodyPr/>
                        <a:lstStyle/>
                        <a:p>
                          <a:endParaRPr lang="en-US"/>
                        </a:p>
                      </a:txBody>
                      <a:tcPr marL="68580" marR="68580" marT="0" marB="0">
                        <a:blipFill>
                          <a:blip r:embed="rId2"/>
                          <a:stretch>
                            <a:fillRect l="-352062" t="-402500" r="-449485" b="-2500"/>
                          </a:stretch>
                        </a:blipFill>
                      </a:tcPr>
                    </a:tc>
                    <a:tc>
                      <a:txBody>
                        <a:bodyPr/>
                        <a:lstStyle/>
                        <a:p>
                          <a:endParaRPr lang="en-US"/>
                        </a:p>
                      </a:txBody>
                      <a:tcPr marL="68580" marR="68580" marT="0" marB="0">
                        <a:blipFill>
                          <a:blip r:embed="rId2"/>
                          <a:stretch>
                            <a:fillRect l="-315468" t="-402500" r="-213669" b="-2500"/>
                          </a:stretch>
                        </a:blipFill>
                      </a:tcPr>
                    </a:tc>
                    <a:tc>
                      <a:txBody>
                        <a:bodyPr/>
                        <a:lstStyle/>
                        <a:p>
                          <a:endParaRPr lang="en-US"/>
                        </a:p>
                      </a:txBody>
                      <a:tcPr marL="68580" marR="68580" marT="0" marB="0">
                        <a:blipFill>
                          <a:blip r:embed="rId2"/>
                          <a:stretch>
                            <a:fillRect l="-399654" t="-402500" r="-105536" b="-2500"/>
                          </a:stretch>
                        </a:blipFill>
                      </a:tcPr>
                    </a:tc>
                    <a:tc>
                      <a:txBody>
                        <a:bodyPr/>
                        <a:lstStyle/>
                        <a:p>
                          <a:endParaRPr lang="en-US"/>
                        </a:p>
                      </a:txBody>
                      <a:tcPr marL="68580" marR="68580" marT="0" marB="0">
                        <a:blipFill>
                          <a:blip r:embed="rId2"/>
                          <a:stretch>
                            <a:fillRect l="-476568" t="-402500" r="-660" b="-2500"/>
                          </a:stretch>
                        </a:blipFill>
                      </a:tcPr>
                    </a:tc>
                    <a:extLst>
                      <a:ext uri="{0D108BD9-81ED-4DB2-BD59-A6C34878D82A}">
                        <a16:rowId xmlns:a16="http://schemas.microsoft.com/office/drawing/2014/main" val="165165826"/>
                      </a:ext>
                    </a:extLst>
                  </a:tr>
                </a:tbl>
              </a:graphicData>
            </a:graphic>
          </p:graphicFrame>
        </mc:Fallback>
      </mc:AlternateContent>
    </p:spTree>
    <p:extLst>
      <p:ext uri="{BB962C8B-B14F-4D97-AF65-F5344CB8AC3E}">
        <p14:creationId xmlns:p14="http://schemas.microsoft.com/office/powerpoint/2010/main" val="260350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2702-CFE1-4276-B1BC-5AF57C49F199}"/>
              </a:ext>
            </a:extLst>
          </p:cNvPr>
          <p:cNvSpPr>
            <a:spLocks noGrp="1"/>
          </p:cNvSpPr>
          <p:nvPr>
            <p:ph type="title"/>
          </p:nvPr>
        </p:nvSpPr>
        <p:spPr>
          <a:xfrm>
            <a:off x="838200" y="18256"/>
            <a:ext cx="10515600" cy="994468"/>
          </a:xfrm>
        </p:spPr>
        <p:txBody>
          <a:bodyPr/>
          <a:lstStyle/>
          <a:p>
            <a:pPr algn="ctr"/>
            <a:r>
              <a:rPr lang="en-US" dirty="0">
                <a:solidFill>
                  <a:srgbClr val="1630F2"/>
                </a:solidFill>
              </a:rPr>
              <a:t>De Morgan’s Laws</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C3B3CD-DADC-4FCC-AB8E-F4DA60A13EF4}"/>
                  </a:ext>
                </a:extLst>
              </p:cNvPr>
              <p:cNvSpPr>
                <a:spLocks noGrp="1"/>
              </p:cNvSpPr>
              <p:nvPr>
                <p:ph idx="1"/>
              </p:nvPr>
            </p:nvSpPr>
            <p:spPr>
              <a:xfrm>
                <a:off x="838199" y="1612490"/>
                <a:ext cx="10702413" cy="4798142"/>
              </a:xfrm>
            </p:spPr>
            <p:txBody>
              <a:bodyPr/>
              <a:lstStyle/>
              <a:p>
                <a14:m>
                  <m:oMath xmlns:m="http://schemas.openxmlformats.org/officeDocument/2006/math">
                    <m:r>
                      <a:rPr lang="en-US" b="0" smtClean="0">
                        <a:latin typeface="Cambria Math" panose="02040503050406030204" pitchFamily="18" charset="0"/>
                      </a:rPr>
                      <m:t>~</m:t>
                    </m:r>
                    <m:d>
                      <m:dPr>
                        <m:ctrlPr>
                          <a:rPr lang="en-IN" i="1">
                            <a:latin typeface="Cambria Math" panose="02040503050406030204" pitchFamily="18" charset="0"/>
                          </a:rPr>
                        </m:ctrlPr>
                      </m:dPr>
                      <m:e>
                        <m:r>
                          <a:rPr lang="en-US" b="0" i="1">
                            <a:latin typeface="Cambria Math" panose="02040503050406030204" pitchFamily="18" charset="0"/>
                          </a:rPr>
                          <m:t>𝑝</m:t>
                        </m:r>
                        <m:r>
                          <a:rPr lang="en-US" b="0">
                            <a:latin typeface="Cambria Math" panose="02040503050406030204" pitchFamily="18" charset="0"/>
                          </a:rPr>
                          <m:t>∧</m:t>
                        </m:r>
                        <m:r>
                          <a:rPr lang="en-US" b="0" i="1">
                            <a:latin typeface="Cambria Math" panose="02040503050406030204" pitchFamily="18" charset="0"/>
                          </a:rPr>
                          <m:t>𝑞</m:t>
                        </m:r>
                      </m:e>
                    </m:d>
                    <m:r>
                      <a:rPr lang="en-US" b="0">
                        <a:latin typeface="Cambria Math" panose="02040503050406030204" pitchFamily="18" charset="0"/>
                      </a:rPr>
                      <m:t>≡~</m:t>
                    </m:r>
                    <m:r>
                      <a:rPr lang="en-US" b="0" i="1">
                        <a:latin typeface="Cambria Math" panose="02040503050406030204" pitchFamily="18" charset="0"/>
                      </a:rPr>
                      <m:t>𝑝</m:t>
                    </m:r>
                    <m:r>
                      <a:rPr lang="en-US" b="0">
                        <a:latin typeface="Cambria Math" panose="02040503050406030204" pitchFamily="18" charset="0"/>
                      </a:rPr>
                      <m:t>∨~</m:t>
                    </m:r>
                    <m:r>
                      <a:rPr lang="en-US" b="0" i="1">
                        <a:latin typeface="Cambria Math" panose="02040503050406030204" pitchFamily="18" charset="0"/>
                      </a:rPr>
                      <m:t>𝑞</m:t>
                    </m:r>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d>
                      <m:dPr>
                        <m:ctrlPr>
                          <a:rPr lang="en-IN" i="1">
                            <a:latin typeface="Cambria Math" panose="02040503050406030204" pitchFamily="18" charset="0"/>
                          </a:rPr>
                        </m:ctrlPr>
                      </m:dPr>
                      <m:e>
                        <m:r>
                          <a:rPr lang="en-US" b="0" i="1">
                            <a:latin typeface="Cambria Math" panose="02040503050406030204" pitchFamily="18" charset="0"/>
                          </a:rPr>
                          <m:t>𝑝</m:t>
                        </m:r>
                        <m:r>
                          <a:rPr lang="en-US" b="0">
                            <a:latin typeface="Cambria Math" panose="02040503050406030204" pitchFamily="18" charset="0"/>
                          </a:rPr>
                          <m:t>∨</m:t>
                        </m:r>
                        <m:r>
                          <a:rPr lang="en-US" b="0" i="1">
                            <a:latin typeface="Cambria Math" panose="02040503050406030204" pitchFamily="18" charset="0"/>
                          </a:rPr>
                          <m:t>𝑞</m:t>
                        </m:r>
                      </m:e>
                    </m:d>
                    <m:r>
                      <a:rPr lang="en-US" b="0">
                        <a:latin typeface="Cambria Math" panose="02040503050406030204" pitchFamily="18" charset="0"/>
                      </a:rPr>
                      <m:t>≡~</m:t>
                    </m:r>
                    <m:r>
                      <a:rPr lang="en-US" b="0" i="1">
                        <a:latin typeface="Cambria Math" panose="02040503050406030204" pitchFamily="18" charset="0"/>
                      </a:rPr>
                      <m:t>𝑝</m:t>
                    </m:r>
                    <m:r>
                      <a:rPr lang="en-US" b="0">
                        <a:latin typeface="Cambria Math" panose="02040503050406030204" pitchFamily="18" charset="0"/>
                      </a:rPr>
                      <m:t>∧~</m:t>
                    </m:r>
                    <m:r>
                      <a:rPr lang="en-US" b="0" i="1">
                        <a:latin typeface="Cambria Math" panose="02040503050406030204" pitchFamily="18" charset="0"/>
                      </a:rPr>
                      <m:t>𝑞</m:t>
                    </m:r>
                    <m:r>
                      <a:rPr lang="en-US" b="0">
                        <a:latin typeface="Cambria Math" panose="02040503050406030204" pitchFamily="18" charset="0"/>
                      </a:rPr>
                      <m:t>.</m:t>
                    </m:r>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05C3B3CD-DADC-4FCC-AB8E-F4DA60A13EF4}"/>
                  </a:ext>
                </a:extLst>
              </p:cNvPr>
              <p:cNvSpPr>
                <a:spLocks noGrp="1" noRot="1" noChangeAspect="1" noMove="1" noResize="1" noEditPoints="1" noAdjustHandles="1" noChangeArrowheads="1" noChangeShapeType="1" noTextEdit="1"/>
              </p:cNvSpPr>
              <p:nvPr>
                <p:ph idx="1"/>
              </p:nvPr>
            </p:nvSpPr>
            <p:spPr>
              <a:xfrm>
                <a:off x="838199" y="1612490"/>
                <a:ext cx="10702413" cy="4798142"/>
              </a:xfr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AFA7E83-68EF-45FC-900F-F0825C3A21D0}"/>
                  </a:ext>
                </a:extLst>
              </p:cNvPr>
              <p:cNvGraphicFramePr>
                <a:graphicFrameLocks noGrp="1"/>
              </p:cNvGraphicFramePr>
              <p:nvPr>
                <p:extLst>
                  <p:ext uri="{D42A27DB-BD31-4B8C-83A1-F6EECF244321}">
                    <p14:modId xmlns:p14="http://schemas.microsoft.com/office/powerpoint/2010/main" val="441489065"/>
                  </p:ext>
                </p:extLst>
              </p:nvPr>
            </p:nvGraphicFramePr>
            <p:xfrm>
              <a:off x="838200" y="3052727"/>
              <a:ext cx="10515600" cy="2620485"/>
            </p:xfrm>
            <a:graphic>
              <a:graphicData uri="http://schemas.openxmlformats.org/drawingml/2006/table">
                <a:tbl>
                  <a:tblPr firstRow="1" firstCol="1" bandRow="1">
                    <a:tableStyleId>{5940675A-B579-460E-94D1-54222C63F5DA}</a:tableStyleId>
                  </a:tblPr>
                  <a:tblGrid>
                    <a:gridCol w="557981">
                      <a:extLst>
                        <a:ext uri="{9D8B030D-6E8A-4147-A177-3AD203B41FA5}">
                          <a16:colId xmlns:a16="http://schemas.microsoft.com/office/drawing/2014/main" val="4286403565"/>
                        </a:ext>
                      </a:extLst>
                    </a:gridCol>
                    <a:gridCol w="806245">
                      <a:extLst>
                        <a:ext uri="{9D8B030D-6E8A-4147-A177-3AD203B41FA5}">
                          <a16:colId xmlns:a16="http://schemas.microsoft.com/office/drawing/2014/main" val="3995183537"/>
                        </a:ext>
                      </a:extLst>
                    </a:gridCol>
                    <a:gridCol w="678426">
                      <a:extLst>
                        <a:ext uri="{9D8B030D-6E8A-4147-A177-3AD203B41FA5}">
                          <a16:colId xmlns:a16="http://schemas.microsoft.com/office/drawing/2014/main" val="1796246039"/>
                        </a:ext>
                      </a:extLst>
                    </a:gridCol>
                    <a:gridCol w="717754">
                      <a:extLst>
                        <a:ext uri="{9D8B030D-6E8A-4147-A177-3AD203B41FA5}">
                          <a16:colId xmlns:a16="http://schemas.microsoft.com/office/drawing/2014/main" val="1079693360"/>
                        </a:ext>
                      </a:extLst>
                    </a:gridCol>
                    <a:gridCol w="1150375">
                      <a:extLst>
                        <a:ext uri="{9D8B030D-6E8A-4147-A177-3AD203B41FA5}">
                          <a16:colId xmlns:a16="http://schemas.microsoft.com/office/drawing/2014/main" val="3970818759"/>
                        </a:ext>
                      </a:extLst>
                    </a:gridCol>
                    <a:gridCol w="1032387">
                      <a:extLst>
                        <a:ext uri="{9D8B030D-6E8A-4147-A177-3AD203B41FA5}">
                          <a16:colId xmlns:a16="http://schemas.microsoft.com/office/drawing/2014/main" val="1663915374"/>
                        </a:ext>
                      </a:extLst>
                    </a:gridCol>
                    <a:gridCol w="1307690">
                      <a:extLst>
                        <a:ext uri="{9D8B030D-6E8A-4147-A177-3AD203B41FA5}">
                          <a16:colId xmlns:a16="http://schemas.microsoft.com/office/drawing/2014/main" val="1672738939"/>
                        </a:ext>
                      </a:extLst>
                    </a:gridCol>
                    <a:gridCol w="1415845">
                      <a:extLst>
                        <a:ext uri="{9D8B030D-6E8A-4147-A177-3AD203B41FA5}">
                          <a16:colId xmlns:a16="http://schemas.microsoft.com/office/drawing/2014/main" val="1657946562"/>
                        </a:ext>
                      </a:extLst>
                    </a:gridCol>
                    <a:gridCol w="1366684">
                      <a:extLst>
                        <a:ext uri="{9D8B030D-6E8A-4147-A177-3AD203B41FA5}">
                          <a16:colId xmlns:a16="http://schemas.microsoft.com/office/drawing/2014/main" val="1673908155"/>
                        </a:ext>
                      </a:extLst>
                    </a:gridCol>
                    <a:gridCol w="1482213">
                      <a:extLst>
                        <a:ext uri="{9D8B030D-6E8A-4147-A177-3AD203B41FA5}">
                          <a16:colId xmlns:a16="http://schemas.microsoft.com/office/drawing/2014/main" val="180113211"/>
                        </a:ext>
                      </a:extLst>
                    </a:gridCol>
                  </a:tblGrid>
                  <a:tr h="524097">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r>
                                  <a:rPr lang="en-US" sz="2400">
                                    <a:effectLst/>
                                    <a:latin typeface="Cambria Math" panose="02040503050406030204" pitchFamily="18" charset="0"/>
                                  </a:rPr>
                                  <m:t>)</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r>
                                  <a:rPr lang="en-US" sz="2400">
                                    <a:effectLst/>
                                    <a:latin typeface="Cambria Math" panose="02040503050406030204" pitchFamily="18" charset="0"/>
                                  </a:rPr>
                                  <m:t>)</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76142228"/>
                      </a:ext>
                    </a:extLst>
                  </a:tr>
                  <a:tr h="524097">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013326"/>
                      </a:ext>
                    </a:extLst>
                  </a:tr>
                  <a:tr h="524097">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17669451"/>
                      </a:ext>
                    </a:extLst>
                  </a:tr>
                  <a:tr h="524097">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18470198"/>
                      </a:ext>
                    </a:extLst>
                  </a:tr>
                  <a:tr h="524097">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92800808"/>
                      </a:ext>
                    </a:extLst>
                  </a:tr>
                </a:tbl>
              </a:graphicData>
            </a:graphic>
          </p:graphicFrame>
        </mc:Choice>
        <mc:Fallback xmlns="">
          <p:graphicFrame>
            <p:nvGraphicFramePr>
              <p:cNvPr id="4" name="Table 3">
                <a:extLst>
                  <a:ext uri="{FF2B5EF4-FFF2-40B4-BE49-F238E27FC236}">
                    <a16:creationId xmlns:a16="http://schemas.microsoft.com/office/drawing/2014/main" id="{2AFA7E83-68EF-45FC-900F-F0825C3A21D0}"/>
                  </a:ext>
                </a:extLst>
              </p:cNvPr>
              <p:cNvGraphicFramePr>
                <a:graphicFrameLocks noGrp="1"/>
              </p:cNvGraphicFramePr>
              <p:nvPr>
                <p:extLst>
                  <p:ext uri="{D42A27DB-BD31-4B8C-83A1-F6EECF244321}">
                    <p14:modId xmlns:p14="http://schemas.microsoft.com/office/powerpoint/2010/main" val="441489065"/>
                  </p:ext>
                </p:extLst>
              </p:nvPr>
            </p:nvGraphicFramePr>
            <p:xfrm>
              <a:off x="838200" y="3052727"/>
              <a:ext cx="10515600" cy="2620485"/>
            </p:xfrm>
            <a:graphic>
              <a:graphicData uri="http://schemas.openxmlformats.org/drawingml/2006/table">
                <a:tbl>
                  <a:tblPr firstRow="1" firstCol="1" bandRow="1">
                    <a:tableStyleId>{5940675A-B579-460E-94D1-54222C63F5DA}</a:tableStyleId>
                  </a:tblPr>
                  <a:tblGrid>
                    <a:gridCol w="557981">
                      <a:extLst>
                        <a:ext uri="{9D8B030D-6E8A-4147-A177-3AD203B41FA5}">
                          <a16:colId xmlns:a16="http://schemas.microsoft.com/office/drawing/2014/main" val="4286403565"/>
                        </a:ext>
                      </a:extLst>
                    </a:gridCol>
                    <a:gridCol w="806245">
                      <a:extLst>
                        <a:ext uri="{9D8B030D-6E8A-4147-A177-3AD203B41FA5}">
                          <a16:colId xmlns:a16="http://schemas.microsoft.com/office/drawing/2014/main" val="3995183537"/>
                        </a:ext>
                      </a:extLst>
                    </a:gridCol>
                    <a:gridCol w="678426">
                      <a:extLst>
                        <a:ext uri="{9D8B030D-6E8A-4147-A177-3AD203B41FA5}">
                          <a16:colId xmlns:a16="http://schemas.microsoft.com/office/drawing/2014/main" val="1796246039"/>
                        </a:ext>
                      </a:extLst>
                    </a:gridCol>
                    <a:gridCol w="717754">
                      <a:extLst>
                        <a:ext uri="{9D8B030D-6E8A-4147-A177-3AD203B41FA5}">
                          <a16:colId xmlns:a16="http://schemas.microsoft.com/office/drawing/2014/main" val="1079693360"/>
                        </a:ext>
                      </a:extLst>
                    </a:gridCol>
                    <a:gridCol w="1150375">
                      <a:extLst>
                        <a:ext uri="{9D8B030D-6E8A-4147-A177-3AD203B41FA5}">
                          <a16:colId xmlns:a16="http://schemas.microsoft.com/office/drawing/2014/main" val="3970818759"/>
                        </a:ext>
                      </a:extLst>
                    </a:gridCol>
                    <a:gridCol w="1032387">
                      <a:extLst>
                        <a:ext uri="{9D8B030D-6E8A-4147-A177-3AD203B41FA5}">
                          <a16:colId xmlns:a16="http://schemas.microsoft.com/office/drawing/2014/main" val="1663915374"/>
                        </a:ext>
                      </a:extLst>
                    </a:gridCol>
                    <a:gridCol w="1307690">
                      <a:extLst>
                        <a:ext uri="{9D8B030D-6E8A-4147-A177-3AD203B41FA5}">
                          <a16:colId xmlns:a16="http://schemas.microsoft.com/office/drawing/2014/main" val="1672738939"/>
                        </a:ext>
                      </a:extLst>
                    </a:gridCol>
                    <a:gridCol w="1415845">
                      <a:extLst>
                        <a:ext uri="{9D8B030D-6E8A-4147-A177-3AD203B41FA5}">
                          <a16:colId xmlns:a16="http://schemas.microsoft.com/office/drawing/2014/main" val="1657946562"/>
                        </a:ext>
                      </a:extLst>
                    </a:gridCol>
                    <a:gridCol w="1366684">
                      <a:extLst>
                        <a:ext uri="{9D8B030D-6E8A-4147-A177-3AD203B41FA5}">
                          <a16:colId xmlns:a16="http://schemas.microsoft.com/office/drawing/2014/main" val="1673908155"/>
                        </a:ext>
                      </a:extLst>
                    </a:gridCol>
                    <a:gridCol w="1482213">
                      <a:extLst>
                        <a:ext uri="{9D8B030D-6E8A-4147-A177-3AD203B41FA5}">
                          <a16:colId xmlns:a16="http://schemas.microsoft.com/office/drawing/2014/main" val="180113211"/>
                        </a:ext>
                      </a:extLst>
                    </a:gridCol>
                  </a:tblGrid>
                  <a:tr h="524097">
                    <a:tc>
                      <a:txBody>
                        <a:bodyPr/>
                        <a:lstStyle/>
                        <a:p>
                          <a:endParaRPr lang="en-US"/>
                        </a:p>
                      </a:txBody>
                      <a:tcPr marL="68580" marR="68580" marT="0" marB="0">
                        <a:blipFill>
                          <a:blip r:embed="rId3"/>
                          <a:stretch>
                            <a:fillRect l="-1087" t="-1163" r="-1778261" b="-403488"/>
                          </a:stretch>
                        </a:blipFill>
                      </a:tcPr>
                    </a:tc>
                    <a:tc>
                      <a:txBody>
                        <a:bodyPr/>
                        <a:lstStyle/>
                        <a:p>
                          <a:endParaRPr lang="en-US"/>
                        </a:p>
                      </a:txBody>
                      <a:tcPr marL="68580" marR="68580" marT="0" marB="0">
                        <a:blipFill>
                          <a:blip r:embed="rId3"/>
                          <a:stretch>
                            <a:fillRect l="-70455" t="-1163" r="-1139394" b="-403488"/>
                          </a:stretch>
                        </a:blipFill>
                      </a:tcPr>
                    </a:tc>
                    <a:tc>
                      <a:txBody>
                        <a:bodyPr/>
                        <a:lstStyle/>
                        <a:p>
                          <a:endParaRPr lang="en-US"/>
                        </a:p>
                      </a:txBody>
                      <a:tcPr marL="68580" marR="68580" marT="0" marB="0">
                        <a:blipFill>
                          <a:blip r:embed="rId3"/>
                          <a:stretch>
                            <a:fillRect l="-202703" t="-1163" r="-1254955" b="-403488"/>
                          </a:stretch>
                        </a:blipFill>
                      </a:tcPr>
                    </a:tc>
                    <a:tc>
                      <a:txBody>
                        <a:bodyPr/>
                        <a:lstStyle/>
                        <a:p>
                          <a:endParaRPr lang="en-US"/>
                        </a:p>
                      </a:txBody>
                      <a:tcPr marL="68580" marR="68580" marT="0" marB="0">
                        <a:blipFill>
                          <a:blip r:embed="rId3"/>
                          <a:stretch>
                            <a:fillRect l="-284746" t="-1163" r="-1080508" b="-403488"/>
                          </a:stretch>
                        </a:blipFill>
                      </a:tcPr>
                    </a:tc>
                    <a:tc>
                      <a:txBody>
                        <a:bodyPr/>
                        <a:lstStyle/>
                        <a:p>
                          <a:endParaRPr lang="en-US"/>
                        </a:p>
                      </a:txBody>
                      <a:tcPr marL="68580" marR="68580" marT="0" marB="0">
                        <a:blipFill>
                          <a:blip r:embed="rId3"/>
                          <a:stretch>
                            <a:fillRect l="-240212" t="-1163" r="-574603" b="-403488"/>
                          </a:stretch>
                        </a:blipFill>
                      </a:tcPr>
                    </a:tc>
                    <a:tc>
                      <a:txBody>
                        <a:bodyPr/>
                        <a:lstStyle/>
                        <a:p>
                          <a:endParaRPr lang="en-US"/>
                        </a:p>
                      </a:txBody>
                      <a:tcPr marL="68580" marR="68580" marT="0" marB="0">
                        <a:blipFill>
                          <a:blip r:embed="rId3"/>
                          <a:stretch>
                            <a:fillRect l="-380473" t="-1163" r="-542604" b="-403488"/>
                          </a:stretch>
                        </a:blipFill>
                      </a:tcPr>
                    </a:tc>
                    <a:tc>
                      <a:txBody>
                        <a:bodyPr/>
                        <a:lstStyle/>
                        <a:p>
                          <a:endParaRPr lang="en-US"/>
                        </a:p>
                      </a:txBody>
                      <a:tcPr marL="68580" marR="68580" marT="0" marB="0">
                        <a:blipFill>
                          <a:blip r:embed="rId3"/>
                          <a:stretch>
                            <a:fillRect l="-377674" t="-1163" r="-326512" b="-403488"/>
                          </a:stretch>
                        </a:blipFill>
                      </a:tcPr>
                    </a:tc>
                    <a:tc>
                      <a:txBody>
                        <a:bodyPr/>
                        <a:lstStyle/>
                        <a:p>
                          <a:endParaRPr lang="en-US"/>
                        </a:p>
                      </a:txBody>
                      <a:tcPr marL="68580" marR="68580" marT="0" marB="0">
                        <a:blipFill>
                          <a:blip r:embed="rId3"/>
                          <a:stretch>
                            <a:fillRect l="-442672" t="-1163" r="-202586" b="-403488"/>
                          </a:stretch>
                        </a:blipFill>
                      </a:tcPr>
                    </a:tc>
                    <a:tc>
                      <a:txBody>
                        <a:bodyPr/>
                        <a:lstStyle/>
                        <a:p>
                          <a:endParaRPr lang="en-US"/>
                        </a:p>
                      </a:txBody>
                      <a:tcPr marL="68580" marR="68580" marT="0" marB="0">
                        <a:blipFill>
                          <a:blip r:embed="rId3"/>
                          <a:stretch>
                            <a:fillRect l="-559556" t="-1163" r="-108889" b="-403488"/>
                          </a:stretch>
                        </a:blipFill>
                      </a:tcPr>
                    </a:tc>
                    <a:tc>
                      <a:txBody>
                        <a:bodyPr/>
                        <a:lstStyle/>
                        <a:p>
                          <a:endParaRPr lang="en-US"/>
                        </a:p>
                      </a:txBody>
                      <a:tcPr marL="68580" marR="68580" marT="0" marB="0">
                        <a:blipFill>
                          <a:blip r:embed="rId3"/>
                          <a:stretch>
                            <a:fillRect l="-610700" t="-1163" r="-823" b="-403488"/>
                          </a:stretch>
                        </a:blipFill>
                      </a:tcPr>
                    </a:tc>
                    <a:extLst>
                      <a:ext uri="{0D108BD9-81ED-4DB2-BD59-A6C34878D82A}">
                        <a16:rowId xmlns:a16="http://schemas.microsoft.com/office/drawing/2014/main" val="3276142228"/>
                      </a:ext>
                    </a:extLst>
                  </a:tr>
                  <a:tr h="524097">
                    <a:tc>
                      <a:txBody>
                        <a:bodyPr/>
                        <a:lstStyle/>
                        <a:p>
                          <a:endParaRPr lang="en-US"/>
                        </a:p>
                      </a:txBody>
                      <a:tcPr marL="68580" marR="68580" marT="0" marB="0">
                        <a:blipFill>
                          <a:blip r:embed="rId3"/>
                          <a:stretch>
                            <a:fillRect l="-1087" t="-101163" r="-1778261" b="-303488"/>
                          </a:stretch>
                        </a:blipFill>
                      </a:tcPr>
                    </a:tc>
                    <a:tc>
                      <a:txBody>
                        <a:bodyPr/>
                        <a:lstStyle/>
                        <a:p>
                          <a:endParaRPr lang="en-US"/>
                        </a:p>
                      </a:txBody>
                      <a:tcPr marL="68580" marR="68580" marT="0" marB="0">
                        <a:blipFill>
                          <a:blip r:embed="rId3"/>
                          <a:stretch>
                            <a:fillRect l="-70455" t="-101163" r="-1139394" b="-303488"/>
                          </a:stretch>
                        </a:blipFill>
                      </a:tcPr>
                    </a:tc>
                    <a:tc>
                      <a:txBody>
                        <a:bodyPr/>
                        <a:lstStyle/>
                        <a:p>
                          <a:endParaRPr lang="en-US"/>
                        </a:p>
                      </a:txBody>
                      <a:tcPr marL="68580" marR="68580" marT="0" marB="0">
                        <a:blipFill>
                          <a:blip r:embed="rId3"/>
                          <a:stretch>
                            <a:fillRect l="-202703" t="-101163" r="-1254955" b="-303488"/>
                          </a:stretch>
                        </a:blipFill>
                      </a:tcPr>
                    </a:tc>
                    <a:tc>
                      <a:txBody>
                        <a:bodyPr/>
                        <a:lstStyle/>
                        <a:p>
                          <a:endParaRPr lang="en-US"/>
                        </a:p>
                      </a:txBody>
                      <a:tcPr marL="68580" marR="68580" marT="0" marB="0">
                        <a:blipFill>
                          <a:blip r:embed="rId3"/>
                          <a:stretch>
                            <a:fillRect l="-284746" t="-101163" r="-1080508" b="-303488"/>
                          </a:stretch>
                        </a:blipFill>
                      </a:tcPr>
                    </a:tc>
                    <a:tc>
                      <a:txBody>
                        <a:bodyPr/>
                        <a:lstStyle/>
                        <a:p>
                          <a:endParaRPr lang="en-US"/>
                        </a:p>
                      </a:txBody>
                      <a:tcPr marL="68580" marR="68580" marT="0" marB="0">
                        <a:blipFill>
                          <a:blip r:embed="rId3"/>
                          <a:stretch>
                            <a:fillRect l="-240212" t="-101163" r="-574603" b="-303488"/>
                          </a:stretch>
                        </a:blipFill>
                      </a:tcPr>
                    </a:tc>
                    <a:tc>
                      <a:txBody>
                        <a:bodyPr/>
                        <a:lstStyle/>
                        <a:p>
                          <a:endParaRPr lang="en-US"/>
                        </a:p>
                      </a:txBody>
                      <a:tcPr marL="68580" marR="68580" marT="0" marB="0">
                        <a:blipFill>
                          <a:blip r:embed="rId3"/>
                          <a:stretch>
                            <a:fillRect l="-380473" t="-101163" r="-542604" b="-303488"/>
                          </a:stretch>
                        </a:blipFill>
                      </a:tcPr>
                    </a:tc>
                    <a:tc>
                      <a:txBody>
                        <a:bodyPr/>
                        <a:lstStyle/>
                        <a:p>
                          <a:endParaRPr lang="en-US"/>
                        </a:p>
                      </a:txBody>
                      <a:tcPr marL="68580" marR="68580" marT="0" marB="0">
                        <a:blipFill>
                          <a:blip r:embed="rId3"/>
                          <a:stretch>
                            <a:fillRect l="-377674" t="-101163" r="-326512" b="-303488"/>
                          </a:stretch>
                        </a:blipFill>
                      </a:tcPr>
                    </a:tc>
                    <a:tc>
                      <a:txBody>
                        <a:bodyPr/>
                        <a:lstStyle/>
                        <a:p>
                          <a:endParaRPr lang="en-US"/>
                        </a:p>
                      </a:txBody>
                      <a:tcPr marL="68580" marR="68580" marT="0" marB="0">
                        <a:blipFill>
                          <a:blip r:embed="rId3"/>
                          <a:stretch>
                            <a:fillRect l="-442672" t="-101163" r="-202586" b="-303488"/>
                          </a:stretch>
                        </a:blipFill>
                      </a:tcPr>
                    </a:tc>
                    <a:tc>
                      <a:txBody>
                        <a:bodyPr/>
                        <a:lstStyle/>
                        <a:p>
                          <a:endParaRPr lang="en-US"/>
                        </a:p>
                      </a:txBody>
                      <a:tcPr marL="68580" marR="68580" marT="0" marB="0">
                        <a:blipFill>
                          <a:blip r:embed="rId3"/>
                          <a:stretch>
                            <a:fillRect l="-559556" t="-101163" r="-108889" b="-303488"/>
                          </a:stretch>
                        </a:blipFill>
                      </a:tcPr>
                    </a:tc>
                    <a:tc>
                      <a:txBody>
                        <a:bodyPr/>
                        <a:lstStyle/>
                        <a:p>
                          <a:endParaRPr lang="en-US"/>
                        </a:p>
                      </a:txBody>
                      <a:tcPr marL="68580" marR="68580" marT="0" marB="0">
                        <a:blipFill>
                          <a:blip r:embed="rId3"/>
                          <a:stretch>
                            <a:fillRect l="-610700" t="-101163" r="-823" b="-303488"/>
                          </a:stretch>
                        </a:blipFill>
                      </a:tcPr>
                    </a:tc>
                    <a:extLst>
                      <a:ext uri="{0D108BD9-81ED-4DB2-BD59-A6C34878D82A}">
                        <a16:rowId xmlns:a16="http://schemas.microsoft.com/office/drawing/2014/main" val="257013326"/>
                      </a:ext>
                    </a:extLst>
                  </a:tr>
                  <a:tr h="524097">
                    <a:tc>
                      <a:txBody>
                        <a:bodyPr/>
                        <a:lstStyle/>
                        <a:p>
                          <a:endParaRPr lang="en-US"/>
                        </a:p>
                      </a:txBody>
                      <a:tcPr marL="68580" marR="68580" marT="0" marB="0">
                        <a:blipFill>
                          <a:blip r:embed="rId3"/>
                          <a:stretch>
                            <a:fillRect l="-1087" t="-198851" r="-1778261" b="-200000"/>
                          </a:stretch>
                        </a:blipFill>
                      </a:tcPr>
                    </a:tc>
                    <a:tc>
                      <a:txBody>
                        <a:bodyPr/>
                        <a:lstStyle/>
                        <a:p>
                          <a:endParaRPr lang="en-US"/>
                        </a:p>
                      </a:txBody>
                      <a:tcPr marL="68580" marR="68580" marT="0" marB="0">
                        <a:blipFill>
                          <a:blip r:embed="rId3"/>
                          <a:stretch>
                            <a:fillRect l="-70455" t="-198851" r="-1139394" b="-200000"/>
                          </a:stretch>
                        </a:blipFill>
                      </a:tcPr>
                    </a:tc>
                    <a:tc>
                      <a:txBody>
                        <a:bodyPr/>
                        <a:lstStyle/>
                        <a:p>
                          <a:endParaRPr lang="en-US"/>
                        </a:p>
                      </a:txBody>
                      <a:tcPr marL="68580" marR="68580" marT="0" marB="0">
                        <a:blipFill>
                          <a:blip r:embed="rId3"/>
                          <a:stretch>
                            <a:fillRect l="-202703" t="-198851" r="-1254955" b="-200000"/>
                          </a:stretch>
                        </a:blipFill>
                      </a:tcPr>
                    </a:tc>
                    <a:tc>
                      <a:txBody>
                        <a:bodyPr/>
                        <a:lstStyle/>
                        <a:p>
                          <a:endParaRPr lang="en-US"/>
                        </a:p>
                      </a:txBody>
                      <a:tcPr marL="68580" marR="68580" marT="0" marB="0">
                        <a:blipFill>
                          <a:blip r:embed="rId3"/>
                          <a:stretch>
                            <a:fillRect l="-284746" t="-198851" r="-1080508" b="-200000"/>
                          </a:stretch>
                        </a:blipFill>
                      </a:tcPr>
                    </a:tc>
                    <a:tc>
                      <a:txBody>
                        <a:bodyPr/>
                        <a:lstStyle/>
                        <a:p>
                          <a:endParaRPr lang="en-US"/>
                        </a:p>
                      </a:txBody>
                      <a:tcPr marL="68580" marR="68580" marT="0" marB="0">
                        <a:blipFill>
                          <a:blip r:embed="rId3"/>
                          <a:stretch>
                            <a:fillRect l="-240212" t="-198851" r="-574603" b="-200000"/>
                          </a:stretch>
                        </a:blipFill>
                      </a:tcPr>
                    </a:tc>
                    <a:tc>
                      <a:txBody>
                        <a:bodyPr/>
                        <a:lstStyle/>
                        <a:p>
                          <a:endParaRPr lang="en-US"/>
                        </a:p>
                      </a:txBody>
                      <a:tcPr marL="68580" marR="68580" marT="0" marB="0">
                        <a:blipFill>
                          <a:blip r:embed="rId3"/>
                          <a:stretch>
                            <a:fillRect l="-380473" t="-198851" r="-542604" b="-200000"/>
                          </a:stretch>
                        </a:blipFill>
                      </a:tcPr>
                    </a:tc>
                    <a:tc>
                      <a:txBody>
                        <a:bodyPr/>
                        <a:lstStyle/>
                        <a:p>
                          <a:endParaRPr lang="en-US"/>
                        </a:p>
                      </a:txBody>
                      <a:tcPr marL="68580" marR="68580" marT="0" marB="0">
                        <a:blipFill>
                          <a:blip r:embed="rId3"/>
                          <a:stretch>
                            <a:fillRect l="-377674" t="-198851" r="-326512" b="-200000"/>
                          </a:stretch>
                        </a:blipFill>
                      </a:tcPr>
                    </a:tc>
                    <a:tc>
                      <a:txBody>
                        <a:bodyPr/>
                        <a:lstStyle/>
                        <a:p>
                          <a:endParaRPr lang="en-US"/>
                        </a:p>
                      </a:txBody>
                      <a:tcPr marL="68580" marR="68580" marT="0" marB="0">
                        <a:blipFill>
                          <a:blip r:embed="rId3"/>
                          <a:stretch>
                            <a:fillRect l="-442672" t="-198851" r="-202586" b="-200000"/>
                          </a:stretch>
                        </a:blipFill>
                      </a:tcPr>
                    </a:tc>
                    <a:tc>
                      <a:txBody>
                        <a:bodyPr/>
                        <a:lstStyle/>
                        <a:p>
                          <a:endParaRPr lang="en-US"/>
                        </a:p>
                      </a:txBody>
                      <a:tcPr marL="68580" marR="68580" marT="0" marB="0">
                        <a:blipFill>
                          <a:blip r:embed="rId3"/>
                          <a:stretch>
                            <a:fillRect l="-559556" t="-198851" r="-108889" b="-200000"/>
                          </a:stretch>
                        </a:blipFill>
                      </a:tcPr>
                    </a:tc>
                    <a:tc>
                      <a:txBody>
                        <a:bodyPr/>
                        <a:lstStyle/>
                        <a:p>
                          <a:endParaRPr lang="en-US"/>
                        </a:p>
                      </a:txBody>
                      <a:tcPr marL="68580" marR="68580" marT="0" marB="0">
                        <a:blipFill>
                          <a:blip r:embed="rId3"/>
                          <a:stretch>
                            <a:fillRect l="-610700" t="-198851" r="-823" b="-200000"/>
                          </a:stretch>
                        </a:blipFill>
                      </a:tcPr>
                    </a:tc>
                    <a:extLst>
                      <a:ext uri="{0D108BD9-81ED-4DB2-BD59-A6C34878D82A}">
                        <a16:rowId xmlns:a16="http://schemas.microsoft.com/office/drawing/2014/main" val="817669451"/>
                      </a:ext>
                    </a:extLst>
                  </a:tr>
                  <a:tr h="524097">
                    <a:tc>
                      <a:txBody>
                        <a:bodyPr/>
                        <a:lstStyle/>
                        <a:p>
                          <a:endParaRPr lang="en-US"/>
                        </a:p>
                      </a:txBody>
                      <a:tcPr marL="68580" marR="68580" marT="0" marB="0">
                        <a:blipFill>
                          <a:blip r:embed="rId3"/>
                          <a:stretch>
                            <a:fillRect l="-1087" t="-302326" r="-1778261" b="-102326"/>
                          </a:stretch>
                        </a:blipFill>
                      </a:tcPr>
                    </a:tc>
                    <a:tc>
                      <a:txBody>
                        <a:bodyPr/>
                        <a:lstStyle/>
                        <a:p>
                          <a:endParaRPr lang="en-US"/>
                        </a:p>
                      </a:txBody>
                      <a:tcPr marL="68580" marR="68580" marT="0" marB="0">
                        <a:blipFill>
                          <a:blip r:embed="rId3"/>
                          <a:stretch>
                            <a:fillRect l="-70455" t="-302326" r="-1139394" b="-102326"/>
                          </a:stretch>
                        </a:blipFill>
                      </a:tcPr>
                    </a:tc>
                    <a:tc>
                      <a:txBody>
                        <a:bodyPr/>
                        <a:lstStyle/>
                        <a:p>
                          <a:endParaRPr lang="en-US"/>
                        </a:p>
                      </a:txBody>
                      <a:tcPr marL="68580" marR="68580" marT="0" marB="0">
                        <a:blipFill>
                          <a:blip r:embed="rId3"/>
                          <a:stretch>
                            <a:fillRect l="-202703" t="-302326" r="-1254955" b="-102326"/>
                          </a:stretch>
                        </a:blipFill>
                      </a:tcPr>
                    </a:tc>
                    <a:tc>
                      <a:txBody>
                        <a:bodyPr/>
                        <a:lstStyle/>
                        <a:p>
                          <a:endParaRPr lang="en-US"/>
                        </a:p>
                      </a:txBody>
                      <a:tcPr marL="68580" marR="68580" marT="0" marB="0">
                        <a:blipFill>
                          <a:blip r:embed="rId3"/>
                          <a:stretch>
                            <a:fillRect l="-284746" t="-302326" r="-1080508" b="-102326"/>
                          </a:stretch>
                        </a:blipFill>
                      </a:tcPr>
                    </a:tc>
                    <a:tc>
                      <a:txBody>
                        <a:bodyPr/>
                        <a:lstStyle/>
                        <a:p>
                          <a:endParaRPr lang="en-US"/>
                        </a:p>
                      </a:txBody>
                      <a:tcPr marL="68580" marR="68580" marT="0" marB="0">
                        <a:blipFill>
                          <a:blip r:embed="rId3"/>
                          <a:stretch>
                            <a:fillRect l="-240212" t="-302326" r="-574603" b="-102326"/>
                          </a:stretch>
                        </a:blipFill>
                      </a:tcPr>
                    </a:tc>
                    <a:tc>
                      <a:txBody>
                        <a:bodyPr/>
                        <a:lstStyle/>
                        <a:p>
                          <a:endParaRPr lang="en-US"/>
                        </a:p>
                      </a:txBody>
                      <a:tcPr marL="68580" marR="68580" marT="0" marB="0">
                        <a:blipFill>
                          <a:blip r:embed="rId3"/>
                          <a:stretch>
                            <a:fillRect l="-380473" t="-302326" r="-542604" b="-102326"/>
                          </a:stretch>
                        </a:blipFill>
                      </a:tcPr>
                    </a:tc>
                    <a:tc>
                      <a:txBody>
                        <a:bodyPr/>
                        <a:lstStyle/>
                        <a:p>
                          <a:endParaRPr lang="en-US"/>
                        </a:p>
                      </a:txBody>
                      <a:tcPr marL="68580" marR="68580" marT="0" marB="0">
                        <a:blipFill>
                          <a:blip r:embed="rId3"/>
                          <a:stretch>
                            <a:fillRect l="-377674" t="-302326" r="-326512" b="-102326"/>
                          </a:stretch>
                        </a:blipFill>
                      </a:tcPr>
                    </a:tc>
                    <a:tc>
                      <a:txBody>
                        <a:bodyPr/>
                        <a:lstStyle/>
                        <a:p>
                          <a:endParaRPr lang="en-US"/>
                        </a:p>
                      </a:txBody>
                      <a:tcPr marL="68580" marR="68580" marT="0" marB="0">
                        <a:blipFill>
                          <a:blip r:embed="rId3"/>
                          <a:stretch>
                            <a:fillRect l="-442672" t="-302326" r="-202586" b="-102326"/>
                          </a:stretch>
                        </a:blipFill>
                      </a:tcPr>
                    </a:tc>
                    <a:tc>
                      <a:txBody>
                        <a:bodyPr/>
                        <a:lstStyle/>
                        <a:p>
                          <a:endParaRPr lang="en-US"/>
                        </a:p>
                      </a:txBody>
                      <a:tcPr marL="68580" marR="68580" marT="0" marB="0">
                        <a:blipFill>
                          <a:blip r:embed="rId3"/>
                          <a:stretch>
                            <a:fillRect l="-559556" t="-302326" r="-108889" b="-102326"/>
                          </a:stretch>
                        </a:blipFill>
                      </a:tcPr>
                    </a:tc>
                    <a:tc>
                      <a:txBody>
                        <a:bodyPr/>
                        <a:lstStyle/>
                        <a:p>
                          <a:endParaRPr lang="en-US"/>
                        </a:p>
                      </a:txBody>
                      <a:tcPr marL="68580" marR="68580" marT="0" marB="0">
                        <a:blipFill>
                          <a:blip r:embed="rId3"/>
                          <a:stretch>
                            <a:fillRect l="-610700" t="-302326" r="-823" b="-102326"/>
                          </a:stretch>
                        </a:blipFill>
                      </a:tcPr>
                    </a:tc>
                    <a:extLst>
                      <a:ext uri="{0D108BD9-81ED-4DB2-BD59-A6C34878D82A}">
                        <a16:rowId xmlns:a16="http://schemas.microsoft.com/office/drawing/2014/main" val="1118470198"/>
                      </a:ext>
                    </a:extLst>
                  </a:tr>
                  <a:tr h="524097">
                    <a:tc>
                      <a:txBody>
                        <a:bodyPr/>
                        <a:lstStyle/>
                        <a:p>
                          <a:endParaRPr lang="en-US"/>
                        </a:p>
                      </a:txBody>
                      <a:tcPr marL="68580" marR="68580" marT="0" marB="0">
                        <a:blipFill>
                          <a:blip r:embed="rId3"/>
                          <a:stretch>
                            <a:fillRect l="-1087" t="-402326" r="-1778261" b="-2326"/>
                          </a:stretch>
                        </a:blipFill>
                      </a:tcPr>
                    </a:tc>
                    <a:tc>
                      <a:txBody>
                        <a:bodyPr/>
                        <a:lstStyle/>
                        <a:p>
                          <a:endParaRPr lang="en-US"/>
                        </a:p>
                      </a:txBody>
                      <a:tcPr marL="68580" marR="68580" marT="0" marB="0">
                        <a:blipFill>
                          <a:blip r:embed="rId3"/>
                          <a:stretch>
                            <a:fillRect l="-70455" t="-402326" r="-1139394" b="-2326"/>
                          </a:stretch>
                        </a:blipFill>
                      </a:tcPr>
                    </a:tc>
                    <a:tc>
                      <a:txBody>
                        <a:bodyPr/>
                        <a:lstStyle/>
                        <a:p>
                          <a:endParaRPr lang="en-US"/>
                        </a:p>
                      </a:txBody>
                      <a:tcPr marL="68580" marR="68580" marT="0" marB="0">
                        <a:blipFill>
                          <a:blip r:embed="rId3"/>
                          <a:stretch>
                            <a:fillRect l="-202703" t="-402326" r="-1254955" b="-2326"/>
                          </a:stretch>
                        </a:blipFill>
                      </a:tcPr>
                    </a:tc>
                    <a:tc>
                      <a:txBody>
                        <a:bodyPr/>
                        <a:lstStyle/>
                        <a:p>
                          <a:endParaRPr lang="en-US"/>
                        </a:p>
                      </a:txBody>
                      <a:tcPr marL="68580" marR="68580" marT="0" marB="0">
                        <a:blipFill>
                          <a:blip r:embed="rId3"/>
                          <a:stretch>
                            <a:fillRect l="-284746" t="-402326" r="-1080508" b="-2326"/>
                          </a:stretch>
                        </a:blipFill>
                      </a:tcPr>
                    </a:tc>
                    <a:tc>
                      <a:txBody>
                        <a:bodyPr/>
                        <a:lstStyle/>
                        <a:p>
                          <a:endParaRPr lang="en-US"/>
                        </a:p>
                      </a:txBody>
                      <a:tcPr marL="68580" marR="68580" marT="0" marB="0">
                        <a:blipFill>
                          <a:blip r:embed="rId3"/>
                          <a:stretch>
                            <a:fillRect l="-240212" t="-402326" r="-574603" b="-2326"/>
                          </a:stretch>
                        </a:blipFill>
                      </a:tcPr>
                    </a:tc>
                    <a:tc>
                      <a:txBody>
                        <a:bodyPr/>
                        <a:lstStyle/>
                        <a:p>
                          <a:endParaRPr lang="en-US"/>
                        </a:p>
                      </a:txBody>
                      <a:tcPr marL="68580" marR="68580" marT="0" marB="0">
                        <a:blipFill>
                          <a:blip r:embed="rId3"/>
                          <a:stretch>
                            <a:fillRect l="-380473" t="-402326" r="-542604" b="-2326"/>
                          </a:stretch>
                        </a:blipFill>
                      </a:tcPr>
                    </a:tc>
                    <a:tc>
                      <a:txBody>
                        <a:bodyPr/>
                        <a:lstStyle/>
                        <a:p>
                          <a:endParaRPr lang="en-US"/>
                        </a:p>
                      </a:txBody>
                      <a:tcPr marL="68580" marR="68580" marT="0" marB="0">
                        <a:blipFill>
                          <a:blip r:embed="rId3"/>
                          <a:stretch>
                            <a:fillRect l="-377674" t="-402326" r="-326512" b="-2326"/>
                          </a:stretch>
                        </a:blipFill>
                      </a:tcPr>
                    </a:tc>
                    <a:tc>
                      <a:txBody>
                        <a:bodyPr/>
                        <a:lstStyle/>
                        <a:p>
                          <a:endParaRPr lang="en-US"/>
                        </a:p>
                      </a:txBody>
                      <a:tcPr marL="68580" marR="68580" marT="0" marB="0">
                        <a:blipFill>
                          <a:blip r:embed="rId3"/>
                          <a:stretch>
                            <a:fillRect l="-442672" t="-402326" r="-202586" b="-2326"/>
                          </a:stretch>
                        </a:blipFill>
                      </a:tcPr>
                    </a:tc>
                    <a:tc>
                      <a:txBody>
                        <a:bodyPr/>
                        <a:lstStyle/>
                        <a:p>
                          <a:endParaRPr lang="en-US"/>
                        </a:p>
                      </a:txBody>
                      <a:tcPr marL="68580" marR="68580" marT="0" marB="0">
                        <a:blipFill>
                          <a:blip r:embed="rId3"/>
                          <a:stretch>
                            <a:fillRect l="-559556" t="-402326" r="-108889" b="-2326"/>
                          </a:stretch>
                        </a:blipFill>
                      </a:tcPr>
                    </a:tc>
                    <a:tc>
                      <a:txBody>
                        <a:bodyPr/>
                        <a:lstStyle/>
                        <a:p>
                          <a:endParaRPr lang="en-US"/>
                        </a:p>
                      </a:txBody>
                      <a:tcPr marL="68580" marR="68580" marT="0" marB="0">
                        <a:blipFill>
                          <a:blip r:embed="rId3"/>
                          <a:stretch>
                            <a:fillRect l="-610700" t="-402326" r="-823" b="-2326"/>
                          </a:stretch>
                        </a:blipFill>
                      </a:tcPr>
                    </a:tc>
                    <a:extLst>
                      <a:ext uri="{0D108BD9-81ED-4DB2-BD59-A6C34878D82A}">
                        <a16:rowId xmlns:a16="http://schemas.microsoft.com/office/drawing/2014/main" val="1492800808"/>
                      </a:ext>
                    </a:extLst>
                  </a:tr>
                </a:tbl>
              </a:graphicData>
            </a:graphic>
          </p:graphicFrame>
        </mc:Fallback>
      </mc:AlternateContent>
    </p:spTree>
    <p:extLst>
      <p:ext uri="{BB962C8B-B14F-4D97-AF65-F5344CB8AC3E}">
        <p14:creationId xmlns:p14="http://schemas.microsoft.com/office/powerpoint/2010/main" val="413627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CAC2-FEFE-4802-9AB1-82857B5E83C0}"/>
              </a:ext>
            </a:extLst>
          </p:cNvPr>
          <p:cNvSpPr>
            <a:spLocks noGrp="1"/>
          </p:cNvSpPr>
          <p:nvPr>
            <p:ph type="title"/>
          </p:nvPr>
        </p:nvSpPr>
        <p:spPr>
          <a:xfrm>
            <a:off x="838200" y="0"/>
            <a:ext cx="10515600" cy="934066"/>
          </a:xfrm>
        </p:spPr>
        <p:txBody>
          <a:bodyPr>
            <a:normAutofit/>
          </a:bodyPr>
          <a:lstStyle/>
          <a:p>
            <a:pPr algn="ctr"/>
            <a:r>
              <a:rPr lang="en-US" dirty="0">
                <a:solidFill>
                  <a:srgbClr val="1630F2"/>
                </a:solidFill>
              </a:rPr>
              <a:t>Example</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DF2AB0-592D-4945-921B-355B54A656BB}"/>
                  </a:ext>
                </a:extLst>
              </p:cNvPr>
              <p:cNvSpPr>
                <a:spLocks noGrp="1"/>
              </p:cNvSpPr>
              <p:nvPr>
                <p:ph idx="1"/>
              </p:nvPr>
            </p:nvSpPr>
            <p:spPr>
              <a:xfrm>
                <a:off x="353961" y="648929"/>
                <a:ext cx="11631562" cy="6027173"/>
              </a:xfrm>
            </p:spPr>
            <p:txBody>
              <a:bodyPr>
                <a:normAutofit/>
              </a:bodyPr>
              <a:lstStyle/>
              <a:p>
                <a:pPr>
                  <a:lnSpc>
                    <a:spcPct val="150000"/>
                  </a:lnSpc>
                </a:pPr>
                <a:r>
                  <a:rPr lang="en-US" dirty="0"/>
                  <a:t>To find the negations of </a:t>
                </a:r>
              </a:p>
              <a:p>
                <a:pPr marL="0" indent="0" algn="ctr">
                  <a:lnSpc>
                    <a:spcPct val="150000"/>
                  </a:lnSpc>
                  <a:buNone/>
                </a:pPr>
                <a:r>
                  <a:rPr lang="en-US" dirty="0"/>
                  <a:t>“Miguel has a cell phone and he has a laptop computer”</a:t>
                </a:r>
                <a:endParaRPr lang="en-IN" dirty="0"/>
              </a:p>
              <a:p>
                <a:pPr>
                  <a:lnSpc>
                    <a:spcPct val="150000"/>
                  </a:lnSpc>
                </a:pPr>
                <a:r>
                  <a:rPr lang="en-US" dirty="0"/>
                  <a:t>Let </a:t>
                </a:r>
                <a14:m>
                  <m:oMath xmlns:m="http://schemas.openxmlformats.org/officeDocument/2006/math">
                    <m:r>
                      <a:rPr lang="en-US" i="1">
                        <a:latin typeface="Cambria Math" panose="02040503050406030204" pitchFamily="18" charset="0"/>
                      </a:rPr>
                      <m:t>𝑝</m:t>
                    </m:r>
                  </m:oMath>
                </a14:m>
                <a:r>
                  <a:rPr lang="en-US" i="1" dirty="0"/>
                  <a:t> </a:t>
                </a:r>
                <a:r>
                  <a:rPr lang="en-US" dirty="0"/>
                  <a:t>be “Miguel has a cell phone” </a:t>
                </a:r>
              </a:p>
              <a:p>
                <a:pPr>
                  <a:lnSpc>
                    <a:spcPct val="150000"/>
                  </a:lnSpc>
                </a:pPr>
                <a:r>
                  <a:rPr lang="en-US" dirty="0"/>
                  <a:t>Let </a:t>
                </a:r>
                <a14:m>
                  <m:oMath xmlns:m="http://schemas.openxmlformats.org/officeDocument/2006/math">
                    <m:r>
                      <a:rPr lang="en-US" i="1">
                        <a:latin typeface="Cambria Math" panose="02040503050406030204" pitchFamily="18" charset="0"/>
                      </a:rPr>
                      <m:t>𝑞</m:t>
                    </m:r>
                  </m:oMath>
                </a14:m>
                <a:r>
                  <a:rPr lang="en-US" i="1" dirty="0"/>
                  <a:t> </a:t>
                </a:r>
                <a:r>
                  <a:rPr lang="en-US" dirty="0"/>
                  <a:t>be “Miguel has a laptop computer” </a:t>
                </a:r>
              </a:p>
              <a:p>
                <a:pPr>
                  <a:lnSpc>
                    <a:spcPct val="150000"/>
                  </a:lnSpc>
                </a:pPr>
                <a:r>
                  <a:rPr lang="en-US" dirty="0"/>
                  <a:t>The given statement can be represented by</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oMath>
                </a14:m>
                <a:r>
                  <a:rPr lang="en-US" dirty="0"/>
                  <a:t>. </a:t>
                </a:r>
              </a:p>
              <a:p>
                <a:pPr>
                  <a:lnSpc>
                    <a:spcPct val="150000"/>
                  </a:lnSpc>
                </a:pPr>
                <a:r>
                  <a:rPr lang="en-US" dirty="0"/>
                  <a:t>By the first of De Morgan’s laws,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 </m:t>
                    </m:r>
                  </m:oMath>
                </a14:m>
                <a:r>
                  <a:rPr lang="en-US" dirty="0"/>
                  <a:t>is equivalent to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oMath>
                </a14:m>
                <a:r>
                  <a:rPr lang="en-US" dirty="0"/>
                  <a:t>.  </a:t>
                </a:r>
              </a:p>
              <a:p>
                <a:pPr>
                  <a:lnSpc>
                    <a:spcPct val="150000"/>
                  </a:lnSpc>
                </a:pPr>
                <a:r>
                  <a:rPr lang="en-US" dirty="0"/>
                  <a:t>“Miguel does not have a cell phone or he does not have a laptop computer.”</a:t>
                </a:r>
                <a:endParaRPr lang="en-IN" dirty="0"/>
              </a:p>
            </p:txBody>
          </p:sp>
        </mc:Choice>
        <mc:Fallback xmlns="">
          <p:sp>
            <p:nvSpPr>
              <p:cNvPr id="3" name="Content Placeholder 2">
                <a:extLst>
                  <a:ext uri="{FF2B5EF4-FFF2-40B4-BE49-F238E27FC236}">
                    <a16:creationId xmlns:a16="http://schemas.microsoft.com/office/drawing/2014/main" id="{F7DF2AB0-592D-4945-921B-355B54A656BB}"/>
                  </a:ext>
                </a:extLst>
              </p:cNvPr>
              <p:cNvSpPr>
                <a:spLocks noGrp="1" noRot="1" noChangeAspect="1" noMove="1" noResize="1" noEditPoints="1" noAdjustHandles="1" noChangeArrowheads="1" noChangeShapeType="1" noTextEdit="1"/>
              </p:cNvSpPr>
              <p:nvPr>
                <p:ph idx="1"/>
              </p:nvPr>
            </p:nvSpPr>
            <p:spPr>
              <a:xfrm>
                <a:off x="353961" y="648929"/>
                <a:ext cx="11631562" cy="6027173"/>
              </a:xfrm>
              <a:blipFill>
                <a:blip r:embed="rId2"/>
                <a:stretch>
                  <a:fillRect l="-943"/>
                </a:stretch>
              </a:blipFill>
            </p:spPr>
            <p:txBody>
              <a:bodyPr/>
              <a:lstStyle/>
              <a:p>
                <a:r>
                  <a:rPr lang="en-IN">
                    <a:noFill/>
                  </a:rPr>
                  <a:t> </a:t>
                </a:r>
              </a:p>
            </p:txBody>
          </p:sp>
        </mc:Fallback>
      </mc:AlternateContent>
    </p:spTree>
    <p:extLst>
      <p:ext uri="{BB962C8B-B14F-4D97-AF65-F5344CB8AC3E}">
        <p14:creationId xmlns:p14="http://schemas.microsoft.com/office/powerpoint/2010/main" val="417864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EE96-8A5F-43CC-8B61-0E8C48954733}"/>
              </a:ext>
            </a:extLst>
          </p:cNvPr>
          <p:cNvSpPr>
            <a:spLocks noGrp="1"/>
          </p:cNvSpPr>
          <p:nvPr>
            <p:ph type="title"/>
          </p:nvPr>
        </p:nvSpPr>
        <p:spPr>
          <a:xfrm>
            <a:off x="710380" y="79990"/>
            <a:ext cx="10515600" cy="952398"/>
          </a:xfrm>
        </p:spPr>
        <p:txBody>
          <a:bodyPr>
            <a:normAutofit/>
          </a:bodyPr>
          <a:lstStyle/>
          <a:p>
            <a:pPr algn="ctr"/>
            <a:r>
              <a:rPr lang="en-US" dirty="0">
                <a:solidFill>
                  <a:srgbClr val="1630F2"/>
                </a:solidFill>
              </a:rPr>
              <a:t>Proposition</a:t>
            </a:r>
            <a:r>
              <a:rPr lang="en-US" sz="5300" dirty="0">
                <a:solidFill>
                  <a:srgbClr val="1630F2"/>
                </a:solidFill>
              </a:rPr>
              <a:t> or Statement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7C9A47-52B8-412D-9636-8FA953B11C32}"/>
                  </a:ext>
                </a:extLst>
              </p:cNvPr>
              <p:cNvSpPr>
                <a:spLocks noGrp="1"/>
              </p:cNvSpPr>
              <p:nvPr>
                <p:ph idx="1"/>
              </p:nvPr>
            </p:nvSpPr>
            <p:spPr>
              <a:xfrm>
                <a:off x="521110" y="1179871"/>
                <a:ext cx="11297264" cy="5220930"/>
              </a:xfrm>
            </p:spPr>
            <p:txBody>
              <a:bodyPr>
                <a:normAutofit fontScale="92500"/>
              </a:bodyPr>
              <a:lstStyle/>
              <a:p>
                <a:pPr marL="0" indent="0">
                  <a:lnSpc>
                    <a:spcPct val="150000"/>
                  </a:lnSpc>
                  <a:buNone/>
                </a:pPr>
                <a:r>
                  <a:rPr lang="en-US" dirty="0"/>
                  <a:t>A proposition is a declarative sentence that is either true or false, but not both.</a:t>
                </a:r>
              </a:p>
              <a:p>
                <a:pPr marL="0" indent="0">
                  <a:lnSpc>
                    <a:spcPct val="150000"/>
                  </a:lnSpc>
                  <a:buNone/>
                </a:pPr>
                <a:br>
                  <a:rPr lang="en-US" dirty="0"/>
                </a:br>
                <a:r>
                  <a:rPr lang="en-US" dirty="0"/>
                  <a:t> Examples:</a:t>
                </a:r>
                <a:endParaRPr lang="en-US" sz="2600" dirty="0"/>
              </a:p>
              <a:p>
                <a:pPr>
                  <a:lnSpc>
                    <a:spcPct val="150000"/>
                  </a:lnSpc>
                </a:pPr>
                <a:r>
                  <a:rPr lang="en-US" sz="2600" dirty="0"/>
                  <a:t>Washington, D.C., is the capital of the United States of America. </a:t>
                </a:r>
                <a:endParaRPr lang="en-IN" sz="2600" dirty="0"/>
              </a:p>
              <a:p>
                <a:pPr>
                  <a:lnSpc>
                    <a:spcPct val="150000"/>
                  </a:lnSpc>
                </a:pPr>
                <a:r>
                  <a:rPr lang="en-US" sz="2600" dirty="0"/>
                  <a:t>Toronto is the capital of Canada.</a:t>
                </a:r>
                <a:endParaRPr lang="en-IN" sz="2600" dirty="0"/>
              </a:p>
              <a:p>
                <a:pPr>
                  <a:lnSpc>
                    <a:spcPct val="150000"/>
                  </a:lnSpc>
                </a:pPr>
                <a:r>
                  <a:rPr lang="en-US" sz="2600" dirty="0"/>
                  <a:t> </a:t>
                </a:r>
                <a14:m>
                  <m:oMath xmlns:m="http://schemas.openxmlformats.org/officeDocument/2006/math">
                    <m:r>
                      <a:rPr lang="en-US" sz="2600" i="1" dirty="0" smtClean="0">
                        <a:latin typeface="Cambria Math" panose="02040503050406030204" pitchFamily="18" charset="0"/>
                      </a:rPr>
                      <m:t>1 + 1 = 2.</m:t>
                    </m:r>
                  </m:oMath>
                </a14:m>
                <a:endParaRPr lang="en-IN" sz="2600" dirty="0"/>
              </a:p>
              <a:p>
                <a:pPr>
                  <a:lnSpc>
                    <a:spcPct val="150000"/>
                  </a:lnSpc>
                </a:pPr>
                <a14:m>
                  <m:oMath xmlns:m="http://schemas.openxmlformats.org/officeDocument/2006/math">
                    <m:r>
                      <a:rPr lang="en-US" sz="2600" i="1" dirty="0" smtClean="0">
                        <a:latin typeface="Cambria Math" panose="02040503050406030204" pitchFamily="18" charset="0"/>
                      </a:rPr>
                      <m:t> </m:t>
                    </m:r>
                    <m:r>
                      <a:rPr lang="en-US" sz="2600" i="1" dirty="0">
                        <a:latin typeface="Cambria Math" panose="02040503050406030204" pitchFamily="18" charset="0"/>
                      </a:rPr>
                      <m:t>2 + 2 = 3</m:t>
                    </m:r>
                  </m:oMath>
                </a14:m>
                <a:r>
                  <a:rPr lang="en-IN" sz="2600" dirty="0"/>
                  <a:t> and </a:t>
                </a:r>
                <a14:m>
                  <m:oMath xmlns:m="http://schemas.openxmlformats.org/officeDocument/2006/math">
                    <m:r>
                      <a:rPr lang="en-IN" sz="2600" b="0" i="1" smtClean="0">
                        <a:latin typeface="Cambria Math" panose="02040503050406030204" pitchFamily="18" charset="0"/>
                      </a:rPr>
                      <m:t>4 </m:t>
                    </m:r>
                    <m:r>
                      <a:rPr lang="en-IN" sz="2600" b="0" i="1" smtClean="0">
                        <a:latin typeface="Cambria Math" panose="02040503050406030204" pitchFamily="18" charset="0"/>
                        <a:ea typeface="Cambria Math" panose="02040503050406030204" pitchFamily="18" charset="0"/>
                      </a:rPr>
                      <m:t>×12=48</m:t>
                    </m:r>
                  </m:oMath>
                </a14:m>
                <a:r>
                  <a:rPr lang="en-IN" sz="2600" dirty="0"/>
                  <a:t>. </a:t>
                </a:r>
              </a:p>
              <a:p>
                <a:endParaRPr lang="en-IN" sz="2600"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4E7C9A47-52B8-412D-9636-8FA953B11C32}"/>
                  </a:ext>
                </a:extLst>
              </p:cNvPr>
              <p:cNvSpPr>
                <a:spLocks noGrp="1" noRot="1" noChangeAspect="1" noMove="1" noResize="1" noEditPoints="1" noAdjustHandles="1" noChangeArrowheads="1" noChangeShapeType="1" noTextEdit="1"/>
              </p:cNvSpPr>
              <p:nvPr>
                <p:ph idx="1"/>
              </p:nvPr>
            </p:nvSpPr>
            <p:spPr>
              <a:xfrm>
                <a:off x="521110" y="1179871"/>
                <a:ext cx="11297264" cy="5220930"/>
              </a:xfrm>
              <a:blipFill>
                <a:blip r:embed="rId2"/>
                <a:stretch>
                  <a:fillRect l="-971"/>
                </a:stretch>
              </a:blipFill>
            </p:spPr>
            <p:txBody>
              <a:bodyPr/>
              <a:lstStyle/>
              <a:p>
                <a:r>
                  <a:rPr lang="en-IN">
                    <a:noFill/>
                  </a:rPr>
                  <a:t> </a:t>
                </a:r>
              </a:p>
            </p:txBody>
          </p:sp>
        </mc:Fallback>
      </mc:AlternateContent>
    </p:spTree>
    <p:extLst>
      <p:ext uri="{BB962C8B-B14F-4D97-AF65-F5344CB8AC3E}">
        <p14:creationId xmlns:p14="http://schemas.microsoft.com/office/powerpoint/2010/main" val="33633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5C4C-BD43-463A-AF2F-6339E41F64B4}"/>
              </a:ext>
            </a:extLst>
          </p:cNvPr>
          <p:cNvSpPr>
            <a:spLocks noGrp="1"/>
          </p:cNvSpPr>
          <p:nvPr>
            <p:ph type="title"/>
          </p:nvPr>
        </p:nvSpPr>
        <p:spPr>
          <a:xfrm>
            <a:off x="916858" y="0"/>
            <a:ext cx="10515600" cy="681037"/>
          </a:xfrm>
        </p:spPr>
        <p:txBody>
          <a:bodyPr>
            <a:normAutofit fontScale="90000"/>
          </a:bodyPr>
          <a:lstStyle/>
          <a:p>
            <a:pPr algn="ctr"/>
            <a:r>
              <a:rPr lang="en-US" sz="4900" dirty="0">
                <a:solidFill>
                  <a:srgbClr val="1630F2"/>
                </a:solidFill>
              </a:rPr>
              <a:t>Example</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CDE8D5-0CD2-4A99-9C75-9E6CACB716DC}"/>
                  </a:ext>
                </a:extLst>
              </p:cNvPr>
              <p:cNvSpPr>
                <a:spLocks noGrp="1"/>
              </p:cNvSpPr>
              <p:nvPr>
                <p:ph idx="1"/>
              </p:nvPr>
            </p:nvSpPr>
            <p:spPr>
              <a:xfrm>
                <a:off x="147485" y="681036"/>
                <a:ext cx="11916696" cy="6176963"/>
              </a:xfrm>
            </p:spPr>
            <p:txBody>
              <a:bodyPr>
                <a:normAutofit/>
              </a:bodyPr>
              <a:lstStyle/>
              <a:p>
                <a:pPr>
                  <a:lnSpc>
                    <a:spcPct val="150000"/>
                  </a:lnSpc>
                </a:pPr>
                <a:r>
                  <a:rPr lang="en-US" dirty="0"/>
                  <a:t>To find the negations of  </a:t>
                </a:r>
              </a:p>
              <a:p>
                <a:pPr marL="0" indent="0" algn="ctr">
                  <a:lnSpc>
                    <a:spcPct val="150000"/>
                  </a:lnSpc>
                  <a:buNone/>
                </a:pPr>
                <a:r>
                  <a:rPr lang="en-US" dirty="0"/>
                  <a:t>“Heather will go to the concert or Steve will go to the concert.”</a:t>
                </a:r>
                <a:endParaRPr lang="en-IN" dirty="0"/>
              </a:p>
              <a:p>
                <a:pPr>
                  <a:lnSpc>
                    <a:spcPct val="150000"/>
                  </a:lnSpc>
                </a:pPr>
                <a:r>
                  <a:rPr lang="en-US" dirty="0"/>
                  <a:t>Let </a:t>
                </a:r>
                <a14:m>
                  <m:oMath xmlns:m="http://schemas.openxmlformats.org/officeDocument/2006/math">
                    <m:r>
                      <a:rPr lang="en-US" i="1">
                        <a:latin typeface="Cambria Math" panose="02040503050406030204" pitchFamily="18" charset="0"/>
                      </a:rPr>
                      <m:t>𝑟</m:t>
                    </m:r>
                  </m:oMath>
                </a14:m>
                <a:r>
                  <a:rPr lang="en-US" i="1" dirty="0"/>
                  <a:t> </a:t>
                </a:r>
                <a:r>
                  <a:rPr lang="en-US" dirty="0"/>
                  <a:t>be “Heather will go to the concert.” </a:t>
                </a:r>
              </a:p>
              <a:p>
                <a:pPr>
                  <a:lnSpc>
                    <a:spcPct val="150000"/>
                  </a:lnSpc>
                </a:pPr>
                <a:r>
                  <a:rPr lang="en-US" dirty="0"/>
                  <a:t>Let </a:t>
                </a:r>
                <a14:m>
                  <m:oMath xmlns:m="http://schemas.openxmlformats.org/officeDocument/2006/math">
                    <m:r>
                      <a:rPr lang="en-US" i="1" smtClean="0">
                        <a:latin typeface="Cambria Math" panose="02040503050406030204" pitchFamily="18" charset="0"/>
                      </a:rPr>
                      <m:t>𝑠</m:t>
                    </m:r>
                  </m:oMath>
                </a14:m>
                <a:r>
                  <a:rPr lang="en-US" i="1" dirty="0"/>
                  <a:t> </a:t>
                </a:r>
                <a:r>
                  <a:rPr lang="en-US" dirty="0"/>
                  <a:t>be “Steve will go to the concert.” </a:t>
                </a:r>
              </a:p>
              <a:p>
                <a:pPr>
                  <a:lnSpc>
                    <a:spcPct val="150000"/>
                  </a:lnSpc>
                </a:pPr>
                <a:r>
                  <a:rPr lang="en-US" dirty="0"/>
                  <a:t>The given statement can be represented by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oMath>
                </a14:m>
                <a:r>
                  <a:rPr lang="en-US" dirty="0"/>
                  <a:t>. </a:t>
                </a:r>
              </a:p>
              <a:p>
                <a:pPr>
                  <a:lnSpc>
                    <a:spcPct val="150000"/>
                  </a:lnSpc>
                </a:pPr>
                <a:r>
                  <a:rPr lang="en-US" dirty="0"/>
                  <a:t>By the second of De Morgan’s laws,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i="1" dirty="0"/>
                  <a:t> </a:t>
                </a:r>
                <a:r>
                  <a:rPr lang="en-US" dirty="0"/>
                  <a:t>is equivalent to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endParaRPr lang="en-IN" dirty="0"/>
              </a:p>
              <a:p>
                <a:pPr>
                  <a:lnSpc>
                    <a:spcPct val="150000"/>
                  </a:lnSpc>
                </a:pPr>
                <a:r>
                  <a:rPr lang="en-US" dirty="0"/>
                  <a:t>“Heather will not go to the concert and Steve will not go to the concert.” </a:t>
                </a:r>
                <a:endParaRPr lang="en-IN" dirty="0"/>
              </a:p>
              <a:p>
                <a:endParaRPr lang="en-IN" dirty="0"/>
              </a:p>
            </p:txBody>
          </p:sp>
        </mc:Choice>
        <mc:Fallback xmlns="">
          <p:sp>
            <p:nvSpPr>
              <p:cNvPr id="3" name="Content Placeholder 2">
                <a:extLst>
                  <a:ext uri="{FF2B5EF4-FFF2-40B4-BE49-F238E27FC236}">
                    <a16:creationId xmlns:a16="http://schemas.microsoft.com/office/drawing/2014/main" id="{FFCDE8D5-0CD2-4A99-9C75-9E6CACB716DC}"/>
                  </a:ext>
                </a:extLst>
              </p:cNvPr>
              <p:cNvSpPr>
                <a:spLocks noGrp="1" noRot="1" noChangeAspect="1" noMove="1" noResize="1" noEditPoints="1" noAdjustHandles="1" noChangeArrowheads="1" noChangeShapeType="1" noTextEdit="1"/>
              </p:cNvSpPr>
              <p:nvPr>
                <p:ph idx="1"/>
              </p:nvPr>
            </p:nvSpPr>
            <p:spPr>
              <a:xfrm>
                <a:off x="147485" y="681036"/>
                <a:ext cx="11916696" cy="6176963"/>
              </a:xfrm>
              <a:blipFill>
                <a:blip r:embed="rId2"/>
                <a:stretch>
                  <a:fillRect l="-921"/>
                </a:stretch>
              </a:blipFill>
            </p:spPr>
            <p:txBody>
              <a:bodyPr/>
              <a:lstStyle/>
              <a:p>
                <a:r>
                  <a:rPr lang="en-IN">
                    <a:noFill/>
                  </a:rPr>
                  <a:t> </a:t>
                </a:r>
              </a:p>
            </p:txBody>
          </p:sp>
        </mc:Fallback>
      </mc:AlternateContent>
    </p:spTree>
    <p:extLst>
      <p:ext uri="{BB962C8B-B14F-4D97-AF65-F5344CB8AC3E}">
        <p14:creationId xmlns:p14="http://schemas.microsoft.com/office/powerpoint/2010/main" val="422313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7C2F-065C-49A9-BAED-507664911CEE}"/>
              </a:ext>
            </a:extLst>
          </p:cNvPr>
          <p:cNvSpPr>
            <a:spLocks noGrp="1"/>
          </p:cNvSpPr>
          <p:nvPr>
            <p:ph type="title"/>
          </p:nvPr>
        </p:nvSpPr>
        <p:spPr>
          <a:xfrm>
            <a:off x="838200" y="148816"/>
            <a:ext cx="10515600" cy="854074"/>
          </a:xfrm>
        </p:spPr>
        <p:txBody>
          <a:bodyPr>
            <a:normAutofit fontScale="90000"/>
          </a:bodyPr>
          <a:lstStyle/>
          <a:p>
            <a:pPr algn="ctr"/>
            <a:r>
              <a:rPr lang="en-US" dirty="0">
                <a:solidFill>
                  <a:srgbClr val="1630F2"/>
                </a:solidFill>
              </a:rPr>
              <a:t>Some Important Equivalence</a:t>
            </a:r>
            <a:br>
              <a:rPr lang="en-IN" dirty="0"/>
            </a:b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C615AC-897D-408A-B3D6-7C82622C976D}"/>
                  </a:ext>
                </a:extLst>
              </p:cNvPr>
              <p:cNvSpPr>
                <a:spLocks noGrp="1"/>
              </p:cNvSpPr>
              <p:nvPr>
                <p:ph idx="1"/>
              </p:nvPr>
            </p:nvSpPr>
            <p:spPr>
              <a:xfrm>
                <a:off x="216311" y="766916"/>
                <a:ext cx="11621728" cy="5942268"/>
              </a:xfrm>
            </p:spPr>
            <p:txBody>
              <a:bodyPr>
                <a:normAutofit fontScale="85000" lnSpcReduction="10000"/>
              </a:bodyPr>
              <a:lstStyle/>
              <a:p>
                <a:pPr>
                  <a:lnSpc>
                    <a:spcPct val="150000"/>
                  </a:lnSpc>
                </a:pPr>
                <a:r>
                  <a:rPr lang="en-US" dirty="0"/>
                  <a:t>Identity laws:</a:t>
                </a:r>
                <a14:m>
                  <m:oMath xmlns:m="http://schemas.openxmlformats.org/officeDocument/2006/math">
                    <m:r>
                      <a:rPr lang="en-IN" b="0" i="0" smtClean="0">
                        <a:latin typeface="Cambria Math" panose="02040503050406030204" pitchFamily="18" charset="0"/>
                      </a:rPr>
                      <m:t> </m:t>
                    </m:r>
                    <m:r>
                      <a:rPr lang="en-US" i="1" smtClean="0">
                        <a:latin typeface="Cambria Math" panose="02040503050406030204" pitchFamily="18" charset="0"/>
                      </a:rPr>
                      <m:t>𝑝</m:t>
                    </m:r>
                    <m:r>
                      <a:rPr lang="en-US" i="1" smtClean="0">
                        <a:latin typeface="Cambria Math" panose="02040503050406030204" pitchFamily="18" charset="0"/>
                      </a:rPr>
                      <m:t>∧</m:t>
                    </m:r>
                    <m:r>
                      <a:rPr lang="en-US" i="1" smtClean="0">
                        <a:latin typeface="Cambria Math" panose="02040503050406030204" pitchFamily="18" charset="0"/>
                      </a:rPr>
                      <m:t>𝑇</m:t>
                    </m:r>
                    <m:r>
                      <a:rPr lang="en-US" i="1" smtClean="0">
                        <a:latin typeface="Cambria Math" panose="02040503050406030204" pitchFamily="18" charset="0"/>
                      </a:rPr>
                      <m:t> ≡</m:t>
                    </m:r>
                    <m:r>
                      <a:rPr lang="en-US" i="1" smtClean="0">
                        <a:latin typeface="Cambria Math" panose="02040503050406030204" pitchFamily="18" charset="0"/>
                      </a:rPr>
                      <m:t>𝑝</m:t>
                    </m:r>
                  </m:oMath>
                </a14:m>
                <a:r>
                  <a:rPr lang="en-IN" dirty="0"/>
                  <a:t> </a:t>
                </a:r>
                <a14:m>
                  <m:oMath xmlns:m="http://schemas.openxmlformats.org/officeDocument/2006/math">
                    <m:r>
                      <a:rPr lang="en-IN" b="0" i="0"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 ≡</m:t>
                    </m:r>
                    <m:r>
                      <a:rPr lang="en-US" i="1">
                        <a:latin typeface="Cambria Math" panose="02040503050406030204" pitchFamily="18" charset="0"/>
                      </a:rPr>
                      <m:t>𝑝</m:t>
                    </m:r>
                  </m:oMath>
                </a14:m>
                <a:endParaRPr lang="en-IN" dirty="0"/>
              </a:p>
              <a:p>
                <a:pPr>
                  <a:lnSpc>
                    <a:spcPct val="150000"/>
                  </a:lnSpc>
                </a:pPr>
                <a:r>
                  <a:rPr lang="en-US" dirty="0"/>
                  <a:t>Domination laws: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𝑇</m:t>
                    </m:r>
                    <m:r>
                      <a:rPr lang="en-US" i="1">
                        <a:latin typeface="Cambria Math" panose="02040503050406030204" pitchFamily="18" charset="0"/>
                      </a:rPr>
                      <m:t> ≡</m:t>
                    </m:r>
                    <m:r>
                      <a:rPr lang="en-US" i="1">
                        <a:latin typeface="Cambria Math" panose="02040503050406030204" pitchFamily="18" charset="0"/>
                      </a:rPr>
                      <m:t>𝑇</m:t>
                    </m:r>
                  </m:oMath>
                </a14:m>
                <a:r>
                  <a:rPr lang="en-US" dirty="0"/>
                  <a:t> ;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𝐹</m:t>
                    </m:r>
                    <m:r>
                      <a:rPr lang="en-US" i="1">
                        <a:latin typeface="Cambria Math" panose="02040503050406030204" pitchFamily="18" charset="0"/>
                      </a:rPr>
                      <m:t> ≡</m:t>
                    </m:r>
                    <m:r>
                      <a:rPr lang="en-US" i="1">
                        <a:latin typeface="Cambria Math" panose="02040503050406030204" pitchFamily="18" charset="0"/>
                      </a:rPr>
                      <m:t>𝐹</m:t>
                    </m:r>
                  </m:oMath>
                </a14:m>
                <a:endParaRPr lang="en-IN" dirty="0"/>
              </a:p>
              <a:p>
                <a:pPr>
                  <a:lnSpc>
                    <a:spcPct val="150000"/>
                  </a:lnSpc>
                </a:pPr>
                <a:r>
                  <a:rPr lang="en-US" dirty="0"/>
                  <a:t>Idempotent laws: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𝑝</m:t>
                    </m:r>
                  </m:oMath>
                </a14:m>
                <a:r>
                  <a:rPr lang="en-US" dirty="0"/>
                  <a:t> ;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r>
                  <a:rPr lang="en-IN" i="1" dirty="0"/>
                  <a:t>p</a:t>
                </a:r>
              </a:p>
              <a:p>
                <a:pPr>
                  <a:lnSpc>
                    <a:spcPct val="150000"/>
                  </a:lnSpc>
                </a:pPr>
                <a:r>
                  <a:rPr lang="en-US" dirty="0"/>
                  <a:t>Negation laws :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𝑇</m:t>
                    </m:r>
                    <m:r>
                      <a:rPr lang="en-US" i="1">
                        <a:latin typeface="Cambria Math" panose="02040503050406030204" pitchFamily="18" charset="0"/>
                      </a:rPr>
                      <m:t>; </m:t>
                    </m:r>
                  </m:oMath>
                </a14:m>
                <a:r>
                  <a:rPr lang="en-US" dirty="0"/>
                  <a: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𝐹</m:t>
                    </m:r>
                  </m:oMath>
                </a14:m>
                <a:r>
                  <a:rPr lang="en-US" dirty="0"/>
                  <a:t> </a:t>
                </a:r>
              </a:p>
              <a:p>
                <a:pPr>
                  <a:lnSpc>
                    <a:spcPct val="150000"/>
                  </a:lnSpc>
                </a:pPr>
                <a:r>
                  <a:rPr lang="en-US" dirty="0"/>
                  <a:t>Double negation law: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𝑝</m:t>
                    </m:r>
                  </m:oMath>
                </a14:m>
                <a:endParaRPr lang="en-IN" dirty="0"/>
              </a:p>
              <a:p>
                <a:pPr>
                  <a:lnSpc>
                    <a:spcPct val="150000"/>
                  </a:lnSpc>
                </a:pPr>
                <a:r>
                  <a:rPr lang="en-US" dirty="0"/>
                  <a:t>Commutative laws: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𝑝</m:t>
                    </m:r>
                  </m:oMath>
                </a14:m>
                <a:r>
                  <a:rPr lang="en-US" dirty="0"/>
                  <a: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𝑝</m:t>
                    </m:r>
                  </m:oMath>
                </a14:m>
                <a:endParaRPr lang="en-IN" dirty="0"/>
              </a:p>
              <a:p>
                <a:pPr>
                  <a:lnSpc>
                    <a:spcPct val="150000"/>
                  </a:lnSpc>
                </a:pPr>
                <a:r>
                  <a:rPr lang="en-US" dirty="0"/>
                  <a:t>Associative laws: </a:t>
                </a:r>
                <a14:m>
                  <m:oMath xmlns:m="http://schemas.openxmlformats.org/officeDocument/2006/math">
                    <m:d>
                      <m:dPr>
                        <m:ctrlPr>
                          <a:rPr lang="en-IN"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e>
                    </m:d>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d>
                      <m:dPr>
                        <m:ctrlPr>
                          <a:rPr lang="en-IN"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𝑟</m:t>
                        </m:r>
                      </m:e>
                    </m:d>
                  </m:oMath>
                </a14:m>
                <a:r>
                  <a:rPr lang="en-US" dirty="0"/>
                  <a:t>;   </a:t>
                </a:r>
                <a14:m>
                  <m:oMath xmlns:m="http://schemas.openxmlformats.org/officeDocument/2006/math">
                    <m:d>
                      <m:dPr>
                        <m:ctrlPr>
                          <a:rPr lang="en-IN"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e>
                    </m:d>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oMath>
                </a14:m>
                <a:endParaRPr lang="en-US" dirty="0"/>
              </a:p>
              <a:p>
                <a:pPr>
                  <a:lnSpc>
                    <a:spcPct val="150000"/>
                  </a:lnSpc>
                </a:pPr>
                <a:r>
                  <a:rPr lang="en-US" dirty="0"/>
                  <a:t>Absorption laws:</a:t>
                </a:r>
                <a14:m>
                  <m:oMath xmlns:m="http://schemas.openxmlformats.org/officeDocument/2006/math">
                    <m:r>
                      <a:rPr lang="en-IN" b="0" i="0"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𝑝</m:t>
                    </m:r>
                  </m:oMath>
                </a14:m>
                <a:r>
                  <a:rPr lang="en-US" dirty="0"/>
                  <a:t> ;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𝑝</m:t>
                    </m:r>
                  </m:oMath>
                </a14:m>
                <a:r>
                  <a:rPr lang="en-US" dirty="0"/>
                  <a:t> </a:t>
                </a:r>
              </a:p>
              <a:p>
                <a:pPr>
                  <a:lnSpc>
                    <a:spcPct val="150000"/>
                  </a:lnSpc>
                </a:pPr>
                <a:r>
                  <a:rPr lang="en-US" dirty="0"/>
                  <a:t>Distributive laws: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d>
                      <m:dPr>
                        <m:ctrlPr>
                          <a:rPr lang="en-IN"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𝑟</m:t>
                        </m:r>
                      </m:e>
                    </m:d>
                    <m:r>
                      <a:rPr lang="en-US" i="1">
                        <a:latin typeface="Cambria Math" panose="02040503050406030204" pitchFamily="18" charset="0"/>
                      </a:rPr>
                      <m:t>≡</m:t>
                    </m:r>
                    <m:d>
                      <m:dPr>
                        <m:ctrlPr>
                          <a:rPr lang="en-IN"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e>
                    </m:d>
                    <m:r>
                      <a:rPr lang="en-US" i="1">
                        <a:latin typeface="Cambria Math" panose="02040503050406030204" pitchFamily="18" charset="0"/>
                      </a:rPr>
                      <m:t>∧</m:t>
                    </m:r>
                    <m:d>
                      <m:dPr>
                        <m:ctrlPr>
                          <a:rPr lang="en-IN"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𝑟</m:t>
                        </m:r>
                      </m:e>
                    </m:d>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m:t>
                    </m:r>
                  </m:oMath>
                </a14:m>
                <a:endParaRPr lang="en-IN" dirty="0"/>
              </a:p>
              <a:p>
                <a:pPr>
                  <a:lnSpc>
                    <a:spcPct val="150000"/>
                  </a:lnSpc>
                </a:pPr>
                <a:endParaRPr lang="en-IN" dirty="0"/>
              </a:p>
              <a:p>
                <a:endParaRPr lang="en-IN" dirty="0"/>
              </a:p>
            </p:txBody>
          </p:sp>
        </mc:Choice>
        <mc:Fallback>
          <p:sp>
            <p:nvSpPr>
              <p:cNvPr id="3" name="Content Placeholder 2">
                <a:extLst>
                  <a:ext uri="{FF2B5EF4-FFF2-40B4-BE49-F238E27FC236}">
                    <a16:creationId xmlns:a16="http://schemas.microsoft.com/office/drawing/2014/main" id="{BEC615AC-897D-408A-B3D6-7C82622C976D}"/>
                  </a:ext>
                </a:extLst>
              </p:cNvPr>
              <p:cNvSpPr>
                <a:spLocks noGrp="1" noRot="1" noChangeAspect="1" noMove="1" noResize="1" noEditPoints="1" noAdjustHandles="1" noChangeArrowheads="1" noChangeShapeType="1" noTextEdit="1"/>
              </p:cNvSpPr>
              <p:nvPr>
                <p:ph idx="1"/>
              </p:nvPr>
            </p:nvSpPr>
            <p:spPr>
              <a:xfrm>
                <a:off x="216311" y="766916"/>
                <a:ext cx="11621728" cy="5942268"/>
              </a:xfrm>
              <a:blipFill>
                <a:blip r:embed="rId2"/>
                <a:stretch>
                  <a:fillRect l="-682"/>
                </a:stretch>
              </a:blipFill>
            </p:spPr>
            <p:txBody>
              <a:bodyPr/>
              <a:lstStyle/>
              <a:p>
                <a:r>
                  <a:rPr lang="en-IN">
                    <a:noFill/>
                  </a:rPr>
                  <a:t> </a:t>
                </a:r>
              </a:p>
            </p:txBody>
          </p:sp>
        </mc:Fallback>
      </mc:AlternateContent>
    </p:spTree>
    <p:extLst>
      <p:ext uri="{BB962C8B-B14F-4D97-AF65-F5344CB8AC3E}">
        <p14:creationId xmlns:p14="http://schemas.microsoft.com/office/powerpoint/2010/main" val="301783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42B2-1B74-4DC6-AE5F-C09431A7A9EF}"/>
              </a:ext>
            </a:extLst>
          </p:cNvPr>
          <p:cNvSpPr>
            <a:spLocks noGrp="1"/>
          </p:cNvSpPr>
          <p:nvPr>
            <p:ph type="title"/>
          </p:nvPr>
        </p:nvSpPr>
        <p:spPr>
          <a:xfrm>
            <a:off x="838200" y="365126"/>
            <a:ext cx="10515600" cy="1040888"/>
          </a:xfrm>
        </p:spPr>
        <p:txBody>
          <a:bodyPr>
            <a:normAutofit fontScale="90000"/>
          </a:bodyPr>
          <a:lstStyle/>
          <a:p>
            <a:pPr algn="ctr"/>
            <a:r>
              <a:rPr lang="en-US" dirty="0">
                <a:solidFill>
                  <a:srgbClr val="1630F2"/>
                </a:solidFill>
              </a:rPr>
              <a:t>Some more Logical Equivalences</a:t>
            </a:r>
            <a:br>
              <a:rPr lang="en-IN" dirty="0"/>
            </a:br>
            <a:endParaRPr lang="en-IN"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EDB6F406-4524-43CD-A114-11D5BD3E5BD6}"/>
                  </a:ext>
                </a:extLst>
              </p:cNvPr>
              <p:cNvGraphicFramePr>
                <a:graphicFrameLocks noGrp="1"/>
              </p:cNvGraphicFramePr>
              <p:nvPr>
                <p:ph idx="1"/>
                <p:extLst>
                  <p:ext uri="{D42A27DB-BD31-4B8C-83A1-F6EECF244321}">
                    <p14:modId xmlns:p14="http://schemas.microsoft.com/office/powerpoint/2010/main" val="2156464388"/>
                  </p:ext>
                </p:extLst>
              </p:nvPr>
            </p:nvGraphicFramePr>
            <p:xfrm>
              <a:off x="2428568" y="945310"/>
              <a:ext cx="7010400" cy="5337501"/>
            </p:xfrm>
            <a:graphic>
              <a:graphicData uri="http://schemas.openxmlformats.org/drawingml/2006/table">
                <a:tbl>
                  <a:tblPr firstRow="1" firstCol="1" bandRow="1">
                    <a:tableStyleId>{5940675A-B579-460E-94D1-54222C63F5DA}</a:tableStyleId>
                  </a:tblPr>
                  <a:tblGrid>
                    <a:gridCol w="7010400">
                      <a:extLst>
                        <a:ext uri="{9D8B030D-6E8A-4147-A177-3AD203B41FA5}">
                          <a16:colId xmlns:a16="http://schemas.microsoft.com/office/drawing/2014/main" val="1371797307"/>
                        </a:ext>
                      </a:extLst>
                    </a:gridCol>
                  </a:tblGrid>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oMath>
                          </a14:m>
                          <a:r>
                            <a:rPr lang="en-US" sz="2000" dirty="0">
                              <a:effectLst/>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83008477"/>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r>
                                <a:rPr lang="en-US" sz="2000">
                                  <a:effectLst/>
                                  <a:latin typeface="Cambria Math" panose="02040503050406030204" pitchFamily="18" charset="0"/>
                                </a:rPr>
                                <m:t> ≡~</m:t>
                              </m:r>
                              <m:r>
                                <a:rPr lang="en-US" sz="2000">
                                  <a:effectLst/>
                                  <a:latin typeface="Cambria Math" panose="02040503050406030204" pitchFamily="18" charset="0"/>
                                </a:rPr>
                                <m:t>𝑞</m:t>
                              </m:r>
                              <m:r>
                                <a:rPr lang="en-US" sz="2000">
                                  <a:effectLst/>
                                  <a:latin typeface="Cambria Math" panose="02040503050406030204" pitchFamily="18" charset="0"/>
                                </a:rPr>
                                <m:t> →~</m:t>
                              </m:r>
                              <m:r>
                                <a:rPr lang="en-US" sz="2000">
                                  <a:effectLst/>
                                  <a:latin typeface="Cambria Math" panose="02040503050406030204" pitchFamily="18" charset="0"/>
                                </a:rPr>
                                <m:t>𝑝</m:t>
                              </m:r>
                            </m:oMath>
                          </a14:m>
                          <a:r>
                            <a:rPr lang="en-US" sz="2000" dirty="0">
                              <a:effectLst/>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6293032"/>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r>
                                <a:rPr lang="en-US" sz="2000">
                                  <a:effectLst/>
                                  <a:latin typeface="Cambria Math" panose="02040503050406030204" pitchFamily="18" charset="0"/>
                                </a:rPr>
                                <m:t> ≡~</m:t>
                              </m:r>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oMath>
                          </a14:m>
                          <a:r>
                            <a:rPr lang="en-US" sz="2000" dirty="0">
                              <a:effectLst/>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5603105"/>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r>
                                <a:rPr lang="en-US" sz="2000">
                                  <a:effectLst/>
                                  <a:latin typeface="Cambria Math" panose="02040503050406030204" pitchFamily="18" charset="0"/>
                                </a:rPr>
                                <m:t> ≡~(</m:t>
                              </m:r>
                              <m:r>
                                <a:rPr lang="en-US" sz="2000">
                                  <a:effectLst/>
                                  <a:latin typeface="Cambria Math" panose="02040503050406030204" pitchFamily="18" charset="0"/>
                                </a:rPr>
                                <m:t>𝑝</m:t>
                              </m:r>
                              <m:r>
                                <a:rPr lang="en-US" sz="2000">
                                  <a:effectLst/>
                                  <a:latin typeface="Cambria Math" panose="02040503050406030204" pitchFamily="18" charset="0"/>
                                </a:rPr>
                                <m:t> →~</m:t>
                              </m:r>
                              <m:r>
                                <a:rPr lang="en-US" sz="2000">
                                  <a:effectLst/>
                                  <a:latin typeface="Cambria Math" panose="02040503050406030204" pitchFamily="18" charset="0"/>
                                </a:rPr>
                                <m:t>𝑞</m:t>
                              </m:r>
                              <m:r>
                                <a:rPr lang="en-US" sz="2000">
                                  <a:effectLst/>
                                  <a:latin typeface="Cambria Math" panose="02040503050406030204" pitchFamily="18" charset="0"/>
                                </a:rPr>
                                <m:t>)</m:t>
                              </m:r>
                            </m:oMath>
                          </a14:m>
                          <a:r>
                            <a:rPr lang="en-US" sz="20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92339173"/>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m:t>
                              </m:r>
                              <m:d>
                                <m:dPr>
                                  <m:ctrlPr>
                                    <a:rPr lang="en-IN" sz="2000" i="1">
                                      <a:effectLst/>
                                      <a:latin typeface="Cambria Math" panose="02040503050406030204" pitchFamily="18" charset="0"/>
                                    </a:rPr>
                                  </m:ctrlPr>
                                </m:dPr>
                                <m:e>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e>
                              </m:d>
                              <m:r>
                                <a:rPr lang="en-US" sz="2000">
                                  <a:effectLst/>
                                  <a:latin typeface="Cambria Math" panose="02040503050406030204" pitchFamily="18" charset="0"/>
                                </a:rPr>
                                <m:t>≡ </m:t>
                              </m:r>
                              <m:r>
                                <a:rPr lang="en-US" sz="2000">
                                  <a:effectLst/>
                                  <a:latin typeface="Cambria Math" panose="02040503050406030204" pitchFamily="18" charset="0"/>
                                </a:rPr>
                                <m:t>𝑝</m:t>
                              </m:r>
                              <m:r>
                                <a:rPr lang="en-US" sz="2000">
                                  <a:effectLst/>
                                  <a:latin typeface="Cambria Math" panose="02040503050406030204" pitchFamily="18" charset="0"/>
                                </a:rPr>
                                <m:t> ∧~</m:t>
                              </m:r>
                              <m:r>
                                <a:rPr lang="en-US" sz="2000">
                                  <a:effectLst/>
                                  <a:latin typeface="Cambria Math" panose="02040503050406030204" pitchFamily="18" charset="0"/>
                                </a:rPr>
                                <m:t>𝑞</m:t>
                              </m:r>
                            </m:oMath>
                          </a14:m>
                          <a:r>
                            <a:rPr lang="en-US" sz="20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48387855"/>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m:t>
                              </m:r>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𝑟</m:t>
                              </m:r>
                              <m:r>
                                <a:rPr lang="en-US" sz="2000">
                                  <a:effectLst/>
                                  <a:latin typeface="Cambria Math" panose="02040503050406030204" pitchFamily="18" charset="0"/>
                                </a:rPr>
                                <m:t>) ≡ </m:t>
                              </m:r>
                              <m:r>
                                <a:rPr lang="en-US" sz="2000">
                                  <a:effectLst/>
                                  <a:latin typeface="Cambria Math" panose="02040503050406030204" pitchFamily="18" charset="0"/>
                                </a:rPr>
                                <m:t>𝑝</m:t>
                              </m:r>
                              <m:r>
                                <a:rPr lang="en-US" sz="2000">
                                  <a:effectLst/>
                                  <a:latin typeface="Cambria Math" panose="02040503050406030204" pitchFamily="18" charset="0"/>
                                </a:rPr>
                                <m:t> → </m:t>
                              </m:r>
                              <m:d>
                                <m:dPr>
                                  <m:ctrlPr>
                                    <a:rPr lang="en-IN" sz="2000" i="1">
                                      <a:effectLst/>
                                      <a:latin typeface="Cambria Math" panose="02040503050406030204" pitchFamily="18" charset="0"/>
                                    </a:rPr>
                                  </m:ctrlPr>
                                </m:dPr>
                                <m:e>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𝑟</m:t>
                                  </m:r>
                                </m:e>
                              </m:d>
                            </m:oMath>
                          </a14:m>
                          <a:r>
                            <a:rPr lang="en-US" sz="20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3055776"/>
                      </a:ext>
                    </a:extLst>
                  </a:tr>
                  <a:tr h="410577">
                    <a:tc>
                      <a:txBody>
                        <a:bodyPr/>
                        <a:lstStyle/>
                        <a:p>
                          <a:pPr algn="just">
                            <a:lnSpc>
                              <a:spcPct val="150000"/>
                            </a:lnSpc>
                            <a:spcAft>
                              <a:spcPts val="0"/>
                            </a:spcAft>
                          </a:pPr>
                          <a14:m>
                            <m:oMath xmlns:m="http://schemas.openxmlformats.org/officeDocument/2006/math">
                              <m:d>
                                <m:dPr>
                                  <m:ctrlPr>
                                    <a:rPr lang="en-IN" sz="2000" i="1">
                                      <a:effectLst/>
                                      <a:latin typeface="Cambria Math" panose="02040503050406030204" pitchFamily="18" charset="0"/>
                                    </a:rPr>
                                  </m:ctrlPr>
                                </m:dPr>
                                <m:e>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𝑟</m:t>
                                  </m:r>
                                </m:e>
                              </m:d>
                              <m:r>
                                <a:rPr lang="en-US" sz="2000">
                                  <a:effectLst/>
                                  <a:latin typeface="Cambria Math" panose="02040503050406030204" pitchFamily="18" charset="0"/>
                                </a:rPr>
                                <m:t>∧ </m:t>
                              </m:r>
                              <m:d>
                                <m:dPr>
                                  <m:ctrlPr>
                                    <a:rPr lang="en-IN" sz="2000" i="1">
                                      <a:effectLst/>
                                      <a:latin typeface="Cambria Math" panose="02040503050406030204" pitchFamily="18" charset="0"/>
                                    </a:rPr>
                                  </m:ctrlPr>
                                </m:dPr>
                                <m:e>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𝑟</m:t>
                                  </m:r>
                                </m:e>
                              </m:d>
                              <m:r>
                                <a:rPr lang="en-US" sz="2000">
                                  <a:effectLst/>
                                  <a:latin typeface="Cambria Math" panose="02040503050406030204" pitchFamily="18" charset="0"/>
                                </a:rPr>
                                <m:t>≡ </m:t>
                              </m:r>
                              <m:d>
                                <m:dPr>
                                  <m:ctrlPr>
                                    <a:rPr lang="en-IN" sz="2000" i="1">
                                      <a:effectLst/>
                                      <a:latin typeface="Cambria Math" panose="02040503050406030204" pitchFamily="18" charset="0"/>
                                    </a:rPr>
                                  </m:ctrlPr>
                                </m:dPr>
                                <m:e>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e>
                              </m:d>
                              <m:r>
                                <a:rPr lang="en-US" sz="2000">
                                  <a:effectLst/>
                                  <a:latin typeface="Cambria Math" panose="02040503050406030204" pitchFamily="18" charset="0"/>
                                </a:rPr>
                                <m:t>→ </m:t>
                              </m:r>
                              <m:r>
                                <a:rPr lang="en-US" sz="2000">
                                  <a:effectLst/>
                                  <a:latin typeface="Cambria Math" panose="02040503050406030204" pitchFamily="18" charset="0"/>
                                </a:rPr>
                                <m:t>𝑟</m:t>
                              </m:r>
                            </m:oMath>
                          </a14:m>
                          <a:r>
                            <a:rPr lang="en-US" sz="20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11795529"/>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m:t>
                              </m:r>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𝑟</m:t>
                              </m:r>
                              <m:r>
                                <a:rPr lang="en-US" sz="2000">
                                  <a:effectLst/>
                                  <a:latin typeface="Cambria Math" panose="02040503050406030204" pitchFamily="18" charset="0"/>
                                </a:rPr>
                                <m:t>) ≡ </m:t>
                              </m:r>
                              <m:r>
                                <a:rPr lang="en-US" sz="2000">
                                  <a:effectLst/>
                                  <a:latin typeface="Cambria Math" panose="02040503050406030204" pitchFamily="18" charset="0"/>
                                </a:rPr>
                                <m:t>𝑝</m:t>
                              </m:r>
                              <m:r>
                                <a:rPr lang="en-US" sz="2000">
                                  <a:effectLst/>
                                  <a:latin typeface="Cambria Math" panose="02040503050406030204" pitchFamily="18" charset="0"/>
                                </a:rPr>
                                <m:t> → </m:t>
                              </m:r>
                              <m:d>
                                <m:dPr>
                                  <m:ctrlPr>
                                    <a:rPr lang="en-IN" sz="2000" i="1">
                                      <a:effectLst/>
                                      <a:latin typeface="Cambria Math" panose="02040503050406030204" pitchFamily="18" charset="0"/>
                                    </a:rPr>
                                  </m:ctrlPr>
                                </m:dPr>
                                <m:e>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𝑟</m:t>
                                  </m:r>
                                </m:e>
                              </m:d>
                            </m:oMath>
                          </a14:m>
                          <a:r>
                            <a:rPr lang="en-US" sz="2000" dirty="0">
                              <a:effectLst/>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23262716"/>
                      </a:ext>
                    </a:extLst>
                  </a:tr>
                  <a:tr h="410577">
                    <a:tc>
                      <a:txBody>
                        <a:bodyPr/>
                        <a:lstStyle/>
                        <a:p>
                          <a:pPr algn="just">
                            <a:lnSpc>
                              <a:spcPct val="150000"/>
                            </a:lnSpc>
                            <a:spcAft>
                              <a:spcPts val="0"/>
                            </a:spcAft>
                          </a:pPr>
                          <a14:m>
                            <m:oMath xmlns:m="http://schemas.openxmlformats.org/officeDocument/2006/math">
                              <m:d>
                                <m:dPr>
                                  <m:ctrlPr>
                                    <a:rPr lang="en-IN" sz="2000" i="1">
                                      <a:effectLst/>
                                      <a:latin typeface="Cambria Math" panose="02040503050406030204" pitchFamily="18" charset="0"/>
                                    </a:rPr>
                                  </m:ctrlPr>
                                </m:dPr>
                                <m:e>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𝑟</m:t>
                                  </m:r>
                                </m:e>
                              </m:d>
                              <m:r>
                                <a:rPr lang="en-US" sz="2000">
                                  <a:effectLst/>
                                  <a:latin typeface="Cambria Math" panose="02040503050406030204" pitchFamily="18" charset="0"/>
                                </a:rPr>
                                <m:t>∨ </m:t>
                              </m:r>
                              <m:d>
                                <m:dPr>
                                  <m:ctrlPr>
                                    <a:rPr lang="en-IN" sz="2000" i="1">
                                      <a:effectLst/>
                                      <a:latin typeface="Cambria Math" panose="02040503050406030204" pitchFamily="18" charset="0"/>
                                    </a:rPr>
                                  </m:ctrlPr>
                                </m:dPr>
                                <m:e>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𝑟</m:t>
                                  </m:r>
                                </m:e>
                              </m:d>
                              <m:r>
                                <a:rPr lang="en-US" sz="2000">
                                  <a:effectLst/>
                                  <a:latin typeface="Cambria Math" panose="02040503050406030204" pitchFamily="18" charset="0"/>
                                </a:rPr>
                                <m:t>≡ </m:t>
                              </m:r>
                              <m:d>
                                <m:dPr>
                                  <m:ctrlPr>
                                    <a:rPr lang="en-IN" sz="2000" i="1">
                                      <a:effectLst/>
                                      <a:latin typeface="Cambria Math" panose="02040503050406030204" pitchFamily="18" charset="0"/>
                                    </a:rPr>
                                  </m:ctrlPr>
                                </m:dPr>
                                <m:e>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e>
                              </m:d>
                              <m:r>
                                <a:rPr lang="en-US" sz="2000">
                                  <a:effectLst/>
                                  <a:latin typeface="Cambria Math" panose="02040503050406030204" pitchFamily="18" charset="0"/>
                                </a:rPr>
                                <m:t>→ </m:t>
                              </m:r>
                              <m:r>
                                <a:rPr lang="en-US" sz="2000">
                                  <a:effectLst/>
                                  <a:latin typeface="Cambria Math" panose="02040503050406030204" pitchFamily="18" charset="0"/>
                                </a:rPr>
                                <m:t>𝑟</m:t>
                              </m:r>
                            </m:oMath>
                          </a14:m>
                          <a:r>
                            <a:rPr lang="en-US" sz="20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0102445"/>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𝑝</m:t>
                              </m:r>
                              <m:r>
                                <a:rPr lang="en-US" sz="2000">
                                  <a:effectLst/>
                                  <a:latin typeface="Cambria Math" panose="02040503050406030204" pitchFamily="18" charset="0"/>
                                </a:rPr>
                                <m:t> </m:t>
                              </m:r>
                              <m:r>
                                <a:rPr lang="en-US" sz="2000">
                                  <a:effectLst/>
                                  <a:latin typeface="Cambria Math" panose="02040503050406030204" pitchFamily="18" charset="0"/>
                                </a:rPr>
                                <m:t>↔</m:t>
                              </m:r>
                              <m:r>
                                <a:rPr lang="en-US" sz="2000">
                                  <a:effectLst/>
                                  <a:latin typeface="Cambria Math" panose="02040503050406030204" pitchFamily="18" charset="0"/>
                                </a:rPr>
                                <m:t> </m:t>
                              </m:r>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r>
                                <a:rPr lang="en-US" sz="2000">
                                  <a:effectLst/>
                                  <a:latin typeface="Cambria Math" panose="02040503050406030204" pitchFamily="18" charset="0"/>
                                </a:rPr>
                                <m:t>) ∧ </m:t>
                              </m:r>
                              <m:d>
                                <m:dPr>
                                  <m:ctrlPr>
                                    <a:rPr lang="en-IN" sz="2000" i="1">
                                      <a:effectLst/>
                                      <a:latin typeface="Cambria Math" panose="02040503050406030204" pitchFamily="18" charset="0"/>
                                    </a:rPr>
                                  </m:ctrlPr>
                                </m:dPr>
                                <m:e>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𝑝</m:t>
                                  </m:r>
                                </m:e>
                              </m:d>
                            </m:oMath>
                          </a14:m>
                          <a:r>
                            <a:rPr lang="en-US" sz="2000" dirty="0">
                              <a:effectLst/>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4334037"/>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𝑝</m:t>
                              </m:r>
                              <m:r>
                                <a:rPr lang="en-US" sz="2000">
                                  <a:effectLst/>
                                  <a:latin typeface="Cambria Math" panose="02040503050406030204" pitchFamily="18" charset="0"/>
                                </a:rPr>
                                <m:t> </m:t>
                              </m:r>
                              <m:r>
                                <a:rPr lang="en-US" sz="2000">
                                  <a:effectLst/>
                                  <a:latin typeface="Cambria Math" panose="02040503050406030204" pitchFamily="18" charset="0"/>
                                </a:rPr>
                                <m:t>↔</m:t>
                              </m:r>
                              <m:r>
                                <a:rPr lang="en-US" sz="2000">
                                  <a:effectLst/>
                                  <a:latin typeface="Cambria Math" panose="02040503050406030204" pitchFamily="18" charset="0"/>
                                </a:rPr>
                                <m:t> </m:t>
                              </m:r>
                              <m:r>
                                <a:rPr lang="en-US" sz="2000">
                                  <a:effectLst/>
                                  <a:latin typeface="Cambria Math" panose="02040503050406030204" pitchFamily="18" charset="0"/>
                                </a:rPr>
                                <m:t>𝑞</m:t>
                              </m:r>
                              <m:r>
                                <a:rPr lang="en-US" sz="2000">
                                  <a:effectLst/>
                                  <a:latin typeface="Cambria Math" panose="02040503050406030204" pitchFamily="18" charset="0"/>
                                </a:rPr>
                                <m:t> ≡~</m:t>
                              </m:r>
                              <m:r>
                                <a:rPr lang="en-US" sz="2000">
                                  <a:effectLst/>
                                  <a:latin typeface="Cambria Math" panose="02040503050406030204" pitchFamily="18" charset="0"/>
                                </a:rPr>
                                <m:t>𝑝</m:t>
                              </m:r>
                              <m:r>
                                <a:rPr lang="en-US" sz="2000">
                                  <a:effectLst/>
                                  <a:latin typeface="Cambria Math" panose="02040503050406030204" pitchFamily="18" charset="0"/>
                                </a:rPr>
                                <m:t> </m:t>
                              </m:r>
                              <m:r>
                                <a:rPr lang="en-US" sz="2000">
                                  <a:effectLst/>
                                  <a:latin typeface="Cambria Math" panose="02040503050406030204" pitchFamily="18" charset="0"/>
                                </a:rPr>
                                <m:t>↔</m:t>
                              </m:r>
                              <m:r>
                                <a:rPr lang="en-US" sz="2000">
                                  <a:effectLst/>
                                  <a:latin typeface="Cambria Math" panose="02040503050406030204" pitchFamily="18" charset="0"/>
                                </a:rPr>
                                <m:t>~</m:t>
                              </m:r>
                              <m:r>
                                <a:rPr lang="en-US" sz="2000">
                                  <a:effectLst/>
                                  <a:latin typeface="Cambria Math" panose="02040503050406030204" pitchFamily="18" charset="0"/>
                                </a:rPr>
                                <m:t>𝑞</m:t>
                              </m:r>
                            </m:oMath>
                          </a14:m>
                          <a:r>
                            <a:rPr lang="en-US" sz="20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764549"/>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𝑝</m:t>
                              </m:r>
                              <m:r>
                                <a:rPr lang="en-US" sz="2000">
                                  <a:effectLst/>
                                  <a:latin typeface="Cambria Math" panose="02040503050406030204" pitchFamily="18" charset="0"/>
                                </a:rPr>
                                <m:t> </m:t>
                              </m:r>
                              <m:r>
                                <a:rPr lang="en-US" sz="2000">
                                  <a:effectLst/>
                                  <a:latin typeface="Cambria Math" panose="02040503050406030204" pitchFamily="18" charset="0"/>
                                </a:rPr>
                                <m:t>↔</m:t>
                              </m:r>
                              <m:r>
                                <a:rPr lang="en-US" sz="2000">
                                  <a:effectLst/>
                                  <a:latin typeface="Cambria Math" panose="02040503050406030204" pitchFamily="18" charset="0"/>
                                </a:rPr>
                                <m:t> </m:t>
                              </m:r>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𝑝</m:t>
                              </m:r>
                              <m:r>
                                <a:rPr lang="en-US" sz="2000">
                                  <a:effectLst/>
                                  <a:latin typeface="Cambria Math" panose="02040503050406030204" pitchFamily="18" charset="0"/>
                                </a:rPr>
                                <m:t> ∧ </m:t>
                              </m:r>
                              <m:r>
                                <a:rPr lang="en-US" sz="2000">
                                  <a:effectLst/>
                                  <a:latin typeface="Cambria Math" panose="02040503050406030204" pitchFamily="18" charset="0"/>
                                </a:rPr>
                                <m:t>𝑞</m:t>
                              </m:r>
                              <m:r>
                                <a:rPr lang="en-US" sz="2000">
                                  <a:effectLst/>
                                  <a:latin typeface="Cambria Math" panose="02040503050406030204" pitchFamily="18" charset="0"/>
                                </a:rPr>
                                <m:t>) ∨ (~</m:t>
                              </m:r>
                              <m:r>
                                <a:rPr lang="en-US" sz="2000">
                                  <a:effectLst/>
                                  <a:latin typeface="Cambria Math" panose="02040503050406030204" pitchFamily="18" charset="0"/>
                                </a:rPr>
                                <m:t>𝑝</m:t>
                              </m:r>
                              <m:r>
                                <a:rPr lang="en-US" sz="2000">
                                  <a:effectLst/>
                                  <a:latin typeface="Cambria Math" panose="02040503050406030204" pitchFamily="18" charset="0"/>
                                </a:rPr>
                                <m:t> ∧~</m:t>
                              </m:r>
                              <m:r>
                                <a:rPr lang="en-US" sz="2000">
                                  <a:effectLst/>
                                  <a:latin typeface="Cambria Math" panose="02040503050406030204" pitchFamily="18" charset="0"/>
                                </a:rPr>
                                <m:t>𝑞</m:t>
                              </m:r>
                              <m:r>
                                <a:rPr lang="en-US" sz="2000">
                                  <a:effectLst/>
                                  <a:latin typeface="Cambria Math" panose="02040503050406030204" pitchFamily="18" charset="0"/>
                                </a:rPr>
                                <m:t>)</m:t>
                              </m:r>
                            </m:oMath>
                          </a14:m>
                          <a:r>
                            <a:rPr lang="en-US" sz="20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1210400"/>
                      </a:ext>
                    </a:extLst>
                  </a:tr>
                  <a:tr h="410577">
                    <a:tc>
                      <a:txBody>
                        <a:bodyPr/>
                        <a:lstStyle/>
                        <a:p>
                          <a:pPr algn="just">
                            <a:lnSpc>
                              <a:spcPct val="150000"/>
                            </a:lnSpc>
                            <a:spcAft>
                              <a:spcPts val="0"/>
                            </a:spcAft>
                          </a:pPr>
                          <a14:m>
                            <m:oMath xmlns:m="http://schemas.openxmlformats.org/officeDocument/2006/math">
                              <m:r>
                                <a:rPr lang="en-US" sz="2000">
                                  <a:effectLst/>
                                  <a:latin typeface="Cambria Math" panose="02040503050406030204" pitchFamily="18" charset="0"/>
                                </a:rPr>
                                <m:t>~</m:t>
                              </m:r>
                              <m:d>
                                <m:dPr>
                                  <m:ctrlPr>
                                    <a:rPr lang="en-IN" sz="2000" i="1">
                                      <a:effectLst/>
                                      <a:latin typeface="Cambria Math" panose="02040503050406030204" pitchFamily="18" charset="0"/>
                                    </a:rPr>
                                  </m:ctrlPr>
                                </m:dPr>
                                <m:e>
                                  <m:r>
                                    <a:rPr lang="en-US" sz="2000">
                                      <a:effectLst/>
                                      <a:latin typeface="Cambria Math" panose="02040503050406030204" pitchFamily="18" charset="0"/>
                                    </a:rPr>
                                    <m:t>𝑝</m:t>
                                  </m:r>
                                  <m:r>
                                    <a:rPr lang="en-US" sz="2000">
                                      <a:effectLst/>
                                      <a:latin typeface="Cambria Math" panose="02040503050406030204" pitchFamily="18" charset="0"/>
                                    </a:rPr>
                                    <m:t> </m:t>
                                  </m:r>
                                  <m:r>
                                    <a:rPr lang="en-US" sz="2000">
                                      <a:effectLst/>
                                      <a:latin typeface="Cambria Math" panose="02040503050406030204" pitchFamily="18" charset="0"/>
                                    </a:rPr>
                                    <m:t>↔</m:t>
                                  </m:r>
                                  <m:r>
                                    <a:rPr lang="en-US" sz="2000">
                                      <a:effectLst/>
                                      <a:latin typeface="Cambria Math" panose="02040503050406030204" pitchFamily="18" charset="0"/>
                                    </a:rPr>
                                    <m:t> </m:t>
                                  </m:r>
                                  <m:r>
                                    <a:rPr lang="en-US" sz="2000">
                                      <a:effectLst/>
                                      <a:latin typeface="Cambria Math" panose="02040503050406030204" pitchFamily="18" charset="0"/>
                                    </a:rPr>
                                    <m:t>𝑞</m:t>
                                  </m:r>
                                </m:e>
                              </m:d>
                              <m:r>
                                <a:rPr lang="en-US" sz="2000">
                                  <a:effectLst/>
                                  <a:latin typeface="Cambria Math" panose="02040503050406030204" pitchFamily="18" charset="0"/>
                                </a:rPr>
                                <m:t>≡ </m:t>
                              </m:r>
                              <m:r>
                                <a:rPr lang="en-US" sz="2000">
                                  <a:effectLst/>
                                  <a:latin typeface="Cambria Math" panose="02040503050406030204" pitchFamily="18" charset="0"/>
                                </a:rPr>
                                <m:t>𝑝</m:t>
                              </m:r>
                              <m:r>
                                <a:rPr lang="en-US" sz="2000">
                                  <a:effectLst/>
                                  <a:latin typeface="Cambria Math" panose="02040503050406030204" pitchFamily="18" charset="0"/>
                                </a:rPr>
                                <m:t> </m:t>
                              </m:r>
                              <m:r>
                                <a:rPr lang="en-US" sz="2000">
                                  <a:effectLst/>
                                  <a:latin typeface="Cambria Math" panose="02040503050406030204" pitchFamily="18" charset="0"/>
                                </a:rPr>
                                <m:t>↔</m:t>
                              </m:r>
                              <m:r>
                                <a:rPr lang="en-US" sz="2000">
                                  <a:effectLst/>
                                  <a:latin typeface="Cambria Math" panose="02040503050406030204" pitchFamily="18" charset="0"/>
                                </a:rPr>
                                <m:t>~</m:t>
                              </m:r>
                              <m:r>
                                <a:rPr lang="en-US" sz="2000">
                                  <a:effectLst/>
                                  <a:latin typeface="Cambria Math" panose="02040503050406030204" pitchFamily="18" charset="0"/>
                                </a:rPr>
                                <m:t>𝑞</m:t>
                              </m:r>
                            </m:oMath>
                          </a14:m>
                          <a:r>
                            <a:rPr lang="en-US" sz="2000" dirty="0">
                              <a:effectLst/>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2427208"/>
                      </a:ext>
                    </a:extLst>
                  </a:tr>
                </a:tbl>
              </a:graphicData>
            </a:graphic>
          </p:graphicFrame>
        </mc:Choice>
        <mc:Fallback xmlns="">
          <p:graphicFrame>
            <p:nvGraphicFramePr>
              <p:cNvPr id="4" name="Content Placeholder 3">
                <a:extLst>
                  <a:ext uri="{FF2B5EF4-FFF2-40B4-BE49-F238E27FC236}">
                    <a16:creationId xmlns:a16="http://schemas.microsoft.com/office/drawing/2014/main" id="{EDB6F406-4524-43CD-A114-11D5BD3E5BD6}"/>
                  </a:ext>
                </a:extLst>
              </p:cNvPr>
              <p:cNvGraphicFramePr>
                <a:graphicFrameLocks noGrp="1"/>
              </p:cNvGraphicFramePr>
              <p:nvPr>
                <p:ph idx="1"/>
                <p:extLst>
                  <p:ext uri="{D42A27DB-BD31-4B8C-83A1-F6EECF244321}">
                    <p14:modId xmlns:p14="http://schemas.microsoft.com/office/powerpoint/2010/main" val="2156464388"/>
                  </p:ext>
                </p:extLst>
              </p:nvPr>
            </p:nvGraphicFramePr>
            <p:xfrm>
              <a:off x="2428568" y="945310"/>
              <a:ext cx="7010400" cy="5337501"/>
            </p:xfrm>
            <a:graphic>
              <a:graphicData uri="http://schemas.openxmlformats.org/drawingml/2006/table">
                <a:tbl>
                  <a:tblPr firstRow="1" firstCol="1" bandRow="1">
                    <a:tableStyleId>{5940675A-B579-460E-94D1-54222C63F5DA}</a:tableStyleId>
                  </a:tblPr>
                  <a:tblGrid>
                    <a:gridCol w="7010400">
                      <a:extLst>
                        <a:ext uri="{9D8B030D-6E8A-4147-A177-3AD203B41FA5}">
                          <a16:colId xmlns:a16="http://schemas.microsoft.com/office/drawing/2014/main" val="1371797307"/>
                        </a:ext>
                      </a:extLst>
                    </a:gridCol>
                  </a:tblGrid>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b="-1225373"/>
                          </a:stretch>
                        </a:blipFill>
                      </a:tcPr>
                    </a:tc>
                    <a:extLst>
                      <a:ext uri="{0D108BD9-81ED-4DB2-BD59-A6C34878D82A}">
                        <a16:rowId xmlns:a16="http://schemas.microsoft.com/office/drawing/2014/main" val="2383008477"/>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98529" b="-1107353"/>
                          </a:stretch>
                        </a:blipFill>
                      </a:tcPr>
                    </a:tc>
                    <a:extLst>
                      <a:ext uri="{0D108BD9-81ED-4DB2-BD59-A6C34878D82A}">
                        <a16:rowId xmlns:a16="http://schemas.microsoft.com/office/drawing/2014/main" val="386293032"/>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201493" b="-1023881"/>
                          </a:stretch>
                        </a:blipFill>
                      </a:tcPr>
                    </a:tc>
                    <a:extLst>
                      <a:ext uri="{0D108BD9-81ED-4DB2-BD59-A6C34878D82A}">
                        <a16:rowId xmlns:a16="http://schemas.microsoft.com/office/drawing/2014/main" val="555603105"/>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297059" b="-908824"/>
                          </a:stretch>
                        </a:blipFill>
                      </a:tcPr>
                    </a:tc>
                    <a:extLst>
                      <a:ext uri="{0D108BD9-81ED-4DB2-BD59-A6C34878D82A}">
                        <a16:rowId xmlns:a16="http://schemas.microsoft.com/office/drawing/2014/main" val="2192339173"/>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402985" b="-822388"/>
                          </a:stretch>
                        </a:blipFill>
                      </a:tcPr>
                    </a:tc>
                    <a:extLst>
                      <a:ext uri="{0D108BD9-81ED-4DB2-BD59-A6C34878D82A}">
                        <a16:rowId xmlns:a16="http://schemas.microsoft.com/office/drawing/2014/main" val="548387855"/>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502985" b="-722388"/>
                          </a:stretch>
                        </a:blipFill>
                      </a:tcPr>
                    </a:tc>
                    <a:extLst>
                      <a:ext uri="{0D108BD9-81ED-4DB2-BD59-A6C34878D82A}">
                        <a16:rowId xmlns:a16="http://schemas.microsoft.com/office/drawing/2014/main" val="1223055776"/>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594118" b="-611765"/>
                          </a:stretch>
                        </a:blipFill>
                      </a:tcPr>
                    </a:tc>
                    <a:extLst>
                      <a:ext uri="{0D108BD9-81ED-4DB2-BD59-A6C34878D82A}">
                        <a16:rowId xmlns:a16="http://schemas.microsoft.com/office/drawing/2014/main" val="511795529"/>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704478" b="-520896"/>
                          </a:stretch>
                        </a:blipFill>
                      </a:tcPr>
                    </a:tc>
                    <a:extLst>
                      <a:ext uri="{0D108BD9-81ED-4DB2-BD59-A6C34878D82A}">
                        <a16:rowId xmlns:a16="http://schemas.microsoft.com/office/drawing/2014/main" val="523262716"/>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804478" b="-420896"/>
                          </a:stretch>
                        </a:blipFill>
                      </a:tcPr>
                    </a:tc>
                    <a:extLst>
                      <a:ext uri="{0D108BD9-81ED-4DB2-BD59-A6C34878D82A}">
                        <a16:rowId xmlns:a16="http://schemas.microsoft.com/office/drawing/2014/main" val="1010102445"/>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891176" b="-314706"/>
                          </a:stretch>
                        </a:blipFill>
                      </a:tcPr>
                    </a:tc>
                    <a:extLst>
                      <a:ext uri="{0D108BD9-81ED-4DB2-BD59-A6C34878D82A}">
                        <a16:rowId xmlns:a16="http://schemas.microsoft.com/office/drawing/2014/main" val="4044334037"/>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1005970" b="-219403"/>
                          </a:stretch>
                        </a:blipFill>
                      </a:tcPr>
                    </a:tc>
                    <a:extLst>
                      <a:ext uri="{0D108BD9-81ED-4DB2-BD59-A6C34878D82A}">
                        <a16:rowId xmlns:a16="http://schemas.microsoft.com/office/drawing/2014/main" val="4269764549"/>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1089706" b="-116176"/>
                          </a:stretch>
                        </a:blipFill>
                      </a:tcPr>
                    </a:tc>
                    <a:extLst>
                      <a:ext uri="{0D108BD9-81ED-4DB2-BD59-A6C34878D82A}">
                        <a16:rowId xmlns:a16="http://schemas.microsoft.com/office/drawing/2014/main" val="3841210400"/>
                      </a:ext>
                    </a:extLst>
                  </a:tr>
                  <a:tr h="410577">
                    <a:tc>
                      <a:txBody>
                        <a:bodyPr/>
                        <a:lstStyle/>
                        <a:p>
                          <a:endParaRPr lang="en-US"/>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1207463" b="-17910"/>
                          </a:stretch>
                        </a:blipFill>
                      </a:tcPr>
                    </a:tc>
                    <a:extLst>
                      <a:ext uri="{0D108BD9-81ED-4DB2-BD59-A6C34878D82A}">
                        <a16:rowId xmlns:a16="http://schemas.microsoft.com/office/drawing/2014/main" val="1772427208"/>
                      </a:ext>
                    </a:extLst>
                  </a:tr>
                </a:tbl>
              </a:graphicData>
            </a:graphic>
          </p:graphicFrame>
        </mc:Fallback>
      </mc:AlternateContent>
    </p:spTree>
    <p:extLst>
      <p:ext uri="{BB962C8B-B14F-4D97-AF65-F5344CB8AC3E}">
        <p14:creationId xmlns:p14="http://schemas.microsoft.com/office/powerpoint/2010/main" val="426113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76B9-2D23-465B-ACF2-50E98A41C5F0}"/>
              </a:ext>
            </a:extLst>
          </p:cNvPr>
          <p:cNvSpPr>
            <a:spLocks noGrp="1"/>
          </p:cNvSpPr>
          <p:nvPr>
            <p:ph type="title"/>
          </p:nvPr>
        </p:nvSpPr>
        <p:spPr>
          <a:xfrm>
            <a:off x="838200" y="129152"/>
            <a:ext cx="10515600" cy="834410"/>
          </a:xfrm>
        </p:spPr>
        <p:txBody>
          <a:bodyPr/>
          <a:lstStyle/>
          <a:p>
            <a:pPr algn="ctr"/>
            <a:r>
              <a:rPr lang="en-US" dirty="0">
                <a:solidFill>
                  <a:srgbClr val="1630F2"/>
                </a:solidFill>
              </a:rPr>
              <a:t>Well formed formula</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4DE887-48BD-4F62-BD1D-1ACB99226756}"/>
                  </a:ext>
                </a:extLst>
              </p:cNvPr>
              <p:cNvSpPr>
                <a:spLocks noGrp="1"/>
              </p:cNvSpPr>
              <p:nvPr>
                <p:ph idx="1"/>
              </p:nvPr>
            </p:nvSpPr>
            <p:spPr>
              <a:xfrm>
                <a:off x="838200" y="1288026"/>
                <a:ext cx="10515600" cy="4888937"/>
              </a:xfrm>
            </p:spPr>
            <p:txBody>
              <a:bodyPr/>
              <a:lstStyle/>
              <a:p>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i="1" smtClean="0">
                        <a:latin typeface="Cambria Math" panose="02040503050406030204" pitchFamily="18" charset="0"/>
                      </a:rPr>
                      <m:t>𝑞</m:t>
                    </m:r>
                    <m:r>
                      <a:rPr lang="en-US" i="1" smtClean="0">
                        <a:latin typeface="Cambria Math" panose="02040503050406030204" pitchFamily="18" charset="0"/>
                      </a:rPr>
                      <m:t>∨</m:t>
                    </m:r>
                    <m:r>
                      <a:rPr lang="en-US" i="1" smtClean="0">
                        <a:latin typeface="Cambria Math" panose="02040503050406030204" pitchFamily="18" charset="0"/>
                      </a:rPr>
                      <m:t>𝑟</m:t>
                    </m:r>
                  </m:oMath>
                </a14:m>
                <a:r>
                  <a:rPr lang="en-US" dirty="0"/>
                  <a:t> </a:t>
                </a:r>
                <a:endParaRPr lang="en-IN"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𝑟</m:t>
                    </m:r>
                  </m:oMath>
                </a14:m>
                <a:r>
                  <a:rPr lang="en-US" dirty="0"/>
                  <a:t>  </a:t>
                </a: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𝑟</m:t>
                    </m:r>
                  </m:oMath>
                </a14:m>
                <a:r>
                  <a:rPr lang="en-US" dirty="0"/>
                  <a:t>) </a:t>
                </a:r>
                <a:endParaRPr lang="en-IN" i="1" dirty="0">
                  <a:latin typeface="Cambria Math" panose="02040503050406030204" pitchFamily="18" charset="0"/>
                </a:endParaRPr>
              </a:p>
              <a:p>
                <a:endParaRPr lang="en-IN" i="1" dirty="0"/>
              </a:p>
              <a:p>
                <a:endParaRPr lang="en-IN" dirty="0"/>
              </a:p>
            </p:txBody>
          </p:sp>
        </mc:Choice>
        <mc:Fallback xmlns="">
          <p:sp>
            <p:nvSpPr>
              <p:cNvPr id="3" name="Content Placeholder 2">
                <a:extLst>
                  <a:ext uri="{FF2B5EF4-FFF2-40B4-BE49-F238E27FC236}">
                    <a16:creationId xmlns:a16="http://schemas.microsoft.com/office/drawing/2014/main" id="{004DE887-48BD-4F62-BD1D-1ACB99226756}"/>
                  </a:ext>
                </a:extLst>
              </p:cNvPr>
              <p:cNvSpPr>
                <a:spLocks noGrp="1" noRot="1" noChangeAspect="1" noMove="1" noResize="1" noEditPoints="1" noAdjustHandles="1" noChangeArrowheads="1" noChangeShapeType="1" noTextEdit="1"/>
              </p:cNvSpPr>
              <p:nvPr>
                <p:ph idx="1"/>
              </p:nvPr>
            </p:nvSpPr>
            <p:spPr>
              <a:xfrm>
                <a:off x="838200" y="1288026"/>
                <a:ext cx="10515600" cy="4888937"/>
              </a:xfr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CDD6A20-494D-4653-959E-5503B01E6A89}"/>
                  </a:ext>
                </a:extLst>
              </p:cNvPr>
              <p:cNvGraphicFramePr>
                <a:graphicFrameLocks noGrp="1"/>
              </p:cNvGraphicFramePr>
              <p:nvPr>
                <p:extLst>
                  <p:ext uri="{D42A27DB-BD31-4B8C-83A1-F6EECF244321}">
                    <p14:modId xmlns:p14="http://schemas.microsoft.com/office/powerpoint/2010/main" val="3389736488"/>
                  </p:ext>
                </p:extLst>
              </p:nvPr>
            </p:nvGraphicFramePr>
            <p:xfrm>
              <a:off x="3146323" y="1175258"/>
              <a:ext cx="8849029" cy="4937760"/>
            </p:xfrm>
            <a:graphic>
              <a:graphicData uri="http://schemas.openxmlformats.org/drawingml/2006/table">
                <a:tbl>
                  <a:tblPr firstRow="1" firstCol="1" bandRow="1">
                    <a:tableStyleId>{5940675A-B579-460E-94D1-54222C63F5DA}</a:tableStyleId>
                  </a:tblPr>
                  <a:tblGrid>
                    <a:gridCol w="855406">
                      <a:extLst>
                        <a:ext uri="{9D8B030D-6E8A-4147-A177-3AD203B41FA5}">
                          <a16:colId xmlns:a16="http://schemas.microsoft.com/office/drawing/2014/main" val="1172740056"/>
                        </a:ext>
                      </a:extLst>
                    </a:gridCol>
                    <a:gridCol w="875071">
                      <a:extLst>
                        <a:ext uri="{9D8B030D-6E8A-4147-A177-3AD203B41FA5}">
                          <a16:colId xmlns:a16="http://schemas.microsoft.com/office/drawing/2014/main" val="479361387"/>
                        </a:ext>
                      </a:extLst>
                    </a:gridCol>
                    <a:gridCol w="1150374">
                      <a:extLst>
                        <a:ext uri="{9D8B030D-6E8A-4147-A177-3AD203B41FA5}">
                          <a16:colId xmlns:a16="http://schemas.microsoft.com/office/drawing/2014/main" val="1307982137"/>
                        </a:ext>
                      </a:extLst>
                    </a:gridCol>
                    <a:gridCol w="1337187">
                      <a:extLst>
                        <a:ext uri="{9D8B030D-6E8A-4147-A177-3AD203B41FA5}">
                          <a16:colId xmlns:a16="http://schemas.microsoft.com/office/drawing/2014/main" val="1431634656"/>
                        </a:ext>
                      </a:extLst>
                    </a:gridCol>
                    <a:gridCol w="1858297">
                      <a:extLst>
                        <a:ext uri="{9D8B030D-6E8A-4147-A177-3AD203B41FA5}">
                          <a16:colId xmlns:a16="http://schemas.microsoft.com/office/drawing/2014/main" val="2727550314"/>
                        </a:ext>
                      </a:extLst>
                    </a:gridCol>
                    <a:gridCol w="875071">
                      <a:extLst>
                        <a:ext uri="{9D8B030D-6E8A-4147-A177-3AD203B41FA5}">
                          <a16:colId xmlns:a16="http://schemas.microsoft.com/office/drawing/2014/main" val="2565121955"/>
                        </a:ext>
                      </a:extLst>
                    </a:gridCol>
                    <a:gridCol w="1897623">
                      <a:extLst>
                        <a:ext uri="{9D8B030D-6E8A-4147-A177-3AD203B41FA5}">
                          <a16:colId xmlns:a16="http://schemas.microsoft.com/office/drawing/2014/main" val="931618423"/>
                        </a:ext>
                      </a:extLst>
                    </a:gridCol>
                  </a:tblGrid>
                  <a:tr h="321836">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𝑟</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r>
                                  <a:rPr lang="en-US" sz="2400">
                                    <a:effectLst/>
                                    <a:latin typeface="Cambria Math" panose="02040503050406030204" pitchFamily="18" charset="0"/>
                                  </a:rPr>
                                  <m:t>)∨</m:t>
                                </m:r>
                                <m:r>
                                  <a:rPr lang="en-US" sz="2400">
                                    <a:effectLst/>
                                    <a:latin typeface="Cambria Math" panose="02040503050406030204" pitchFamily="18" charset="0"/>
                                  </a:rPr>
                                  <m:t>𝑟</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smtClean="0">
                                    <a:effectLst/>
                                    <a:latin typeface="Cambria Math" panose="02040503050406030204" pitchFamily="18" charset="0"/>
                                  </a:rPr>
                                  <m:t>𝑞</m:t>
                                </m:r>
                                <m:r>
                                  <a:rPr lang="en-US" sz="2400" smtClean="0">
                                    <a:effectLst/>
                                    <a:latin typeface="Cambria Math" panose="02040503050406030204" pitchFamily="18" charset="0"/>
                                  </a:rPr>
                                  <m:t>∨</m:t>
                                </m:r>
                                <m:r>
                                  <a:rPr lang="en-US" sz="2400" smtClean="0">
                                    <a:effectLst/>
                                    <a:latin typeface="Cambria Math" panose="02040503050406030204" pitchFamily="18" charset="0"/>
                                  </a:rPr>
                                  <m:t>𝑟</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r>
                                <a:rPr lang="en-US" sz="2400">
                                  <a:effectLst/>
                                  <a:latin typeface="Cambria Math" panose="02040503050406030204" pitchFamily="18" charset="0"/>
                                </a:rPr>
                                <m:t>∨</m:t>
                              </m:r>
                              <m:r>
                                <a:rPr lang="en-US" sz="2400">
                                  <a:effectLst/>
                                  <a:latin typeface="Cambria Math" panose="02040503050406030204" pitchFamily="18" charset="0"/>
                                </a:rPr>
                                <m:t>𝑟</m:t>
                              </m:r>
                            </m:oMath>
                          </a14:m>
                          <a:r>
                            <a:rPr lang="en-US" sz="2400">
                              <a:effectLst/>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33752288"/>
                      </a:ext>
                    </a:extLst>
                  </a:tr>
                  <a:tr h="321836">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310133958"/>
                      </a:ext>
                    </a:extLst>
                  </a:tr>
                  <a:tr h="321836">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594047508"/>
                      </a:ext>
                    </a:extLst>
                  </a:tr>
                  <a:tr h="321836">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972804743"/>
                      </a:ext>
                    </a:extLst>
                  </a:tr>
                  <a:tr h="321836">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5097965"/>
                      </a:ext>
                    </a:extLst>
                  </a:tr>
                  <a:tr h="321836">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663715529"/>
                      </a:ext>
                    </a:extLst>
                  </a:tr>
                  <a:tr h="321836">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77976007"/>
                      </a:ext>
                    </a:extLst>
                  </a:tr>
                  <a:tr h="321836">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847570123"/>
                      </a:ext>
                    </a:extLst>
                  </a:tr>
                  <a:tr h="321836">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77975965"/>
                      </a:ext>
                    </a:extLst>
                  </a:tr>
                </a:tbl>
              </a:graphicData>
            </a:graphic>
          </p:graphicFrame>
        </mc:Choice>
        <mc:Fallback xmlns="">
          <p:graphicFrame>
            <p:nvGraphicFramePr>
              <p:cNvPr id="4" name="Table 3">
                <a:extLst>
                  <a:ext uri="{FF2B5EF4-FFF2-40B4-BE49-F238E27FC236}">
                    <a16:creationId xmlns:a16="http://schemas.microsoft.com/office/drawing/2014/main" id="{ECDD6A20-494D-4653-959E-5503B01E6A89}"/>
                  </a:ext>
                </a:extLst>
              </p:cNvPr>
              <p:cNvGraphicFramePr>
                <a:graphicFrameLocks noGrp="1"/>
              </p:cNvGraphicFramePr>
              <p:nvPr>
                <p:extLst>
                  <p:ext uri="{D42A27DB-BD31-4B8C-83A1-F6EECF244321}">
                    <p14:modId xmlns:p14="http://schemas.microsoft.com/office/powerpoint/2010/main" val="3389736488"/>
                  </p:ext>
                </p:extLst>
              </p:nvPr>
            </p:nvGraphicFramePr>
            <p:xfrm>
              <a:off x="3146323" y="1175258"/>
              <a:ext cx="8849029" cy="4937760"/>
            </p:xfrm>
            <a:graphic>
              <a:graphicData uri="http://schemas.openxmlformats.org/drawingml/2006/table">
                <a:tbl>
                  <a:tblPr firstRow="1" firstCol="1" bandRow="1">
                    <a:tableStyleId>{5940675A-B579-460E-94D1-54222C63F5DA}</a:tableStyleId>
                  </a:tblPr>
                  <a:tblGrid>
                    <a:gridCol w="855406">
                      <a:extLst>
                        <a:ext uri="{9D8B030D-6E8A-4147-A177-3AD203B41FA5}">
                          <a16:colId xmlns:a16="http://schemas.microsoft.com/office/drawing/2014/main" val="1172740056"/>
                        </a:ext>
                      </a:extLst>
                    </a:gridCol>
                    <a:gridCol w="875071">
                      <a:extLst>
                        <a:ext uri="{9D8B030D-6E8A-4147-A177-3AD203B41FA5}">
                          <a16:colId xmlns:a16="http://schemas.microsoft.com/office/drawing/2014/main" val="479361387"/>
                        </a:ext>
                      </a:extLst>
                    </a:gridCol>
                    <a:gridCol w="1150374">
                      <a:extLst>
                        <a:ext uri="{9D8B030D-6E8A-4147-A177-3AD203B41FA5}">
                          <a16:colId xmlns:a16="http://schemas.microsoft.com/office/drawing/2014/main" val="1307982137"/>
                        </a:ext>
                      </a:extLst>
                    </a:gridCol>
                    <a:gridCol w="1337187">
                      <a:extLst>
                        <a:ext uri="{9D8B030D-6E8A-4147-A177-3AD203B41FA5}">
                          <a16:colId xmlns:a16="http://schemas.microsoft.com/office/drawing/2014/main" val="1431634656"/>
                        </a:ext>
                      </a:extLst>
                    </a:gridCol>
                    <a:gridCol w="1858297">
                      <a:extLst>
                        <a:ext uri="{9D8B030D-6E8A-4147-A177-3AD203B41FA5}">
                          <a16:colId xmlns:a16="http://schemas.microsoft.com/office/drawing/2014/main" val="2727550314"/>
                        </a:ext>
                      </a:extLst>
                    </a:gridCol>
                    <a:gridCol w="875071">
                      <a:extLst>
                        <a:ext uri="{9D8B030D-6E8A-4147-A177-3AD203B41FA5}">
                          <a16:colId xmlns:a16="http://schemas.microsoft.com/office/drawing/2014/main" val="2565121955"/>
                        </a:ext>
                      </a:extLst>
                    </a:gridCol>
                    <a:gridCol w="1897623">
                      <a:extLst>
                        <a:ext uri="{9D8B030D-6E8A-4147-A177-3AD203B41FA5}">
                          <a16:colId xmlns:a16="http://schemas.microsoft.com/office/drawing/2014/main" val="931618423"/>
                        </a:ext>
                      </a:extLst>
                    </a:gridCol>
                  </a:tblGrid>
                  <a:tr h="548640">
                    <a:tc>
                      <a:txBody>
                        <a:bodyPr/>
                        <a:lstStyle/>
                        <a:p>
                          <a:endParaRPr lang="en-US"/>
                        </a:p>
                      </a:txBody>
                      <a:tcPr marL="68580" marR="68580" marT="0" marB="0" anchor="ctr">
                        <a:blipFill>
                          <a:blip r:embed="rId3"/>
                          <a:stretch>
                            <a:fillRect l="-714" t="-1111" r="-938571" b="-830000"/>
                          </a:stretch>
                        </a:blipFill>
                      </a:tcPr>
                    </a:tc>
                    <a:tc>
                      <a:txBody>
                        <a:bodyPr/>
                        <a:lstStyle/>
                        <a:p>
                          <a:endParaRPr lang="en-US"/>
                        </a:p>
                      </a:txBody>
                      <a:tcPr marL="68580" marR="68580" marT="0" marB="0" anchor="ctr">
                        <a:blipFill>
                          <a:blip r:embed="rId3"/>
                          <a:stretch>
                            <a:fillRect l="-97917" t="-1111" r="-812500" b="-830000"/>
                          </a:stretch>
                        </a:blipFill>
                      </a:tcPr>
                    </a:tc>
                    <a:tc>
                      <a:txBody>
                        <a:bodyPr/>
                        <a:lstStyle/>
                        <a:p>
                          <a:endParaRPr lang="en-US"/>
                        </a:p>
                      </a:txBody>
                      <a:tcPr marL="68580" marR="68580" marT="0" marB="0" anchor="ctr">
                        <a:blipFill>
                          <a:blip r:embed="rId3"/>
                          <a:stretch>
                            <a:fillRect l="-150794" t="-1111" r="-519048" b="-830000"/>
                          </a:stretch>
                        </a:blipFill>
                      </a:tcPr>
                    </a:tc>
                    <a:tc>
                      <a:txBody>
                        <a:bodyPr/>
                        <a:lstStyle/>
                        <a:p>
                          <a:endParaRPr lang="en-US"/>
                        </a:p>
                      </a:txBody>
                      <a:tcPr marL="68580" marR="68580" marT="0" marB="0" anchor="ctr">
                        <a:blipFill>
                          <a:blip r:embed="rId3"/>
                          <a:stretch>
                            <a:fillRect l="-216438" t="-1111" r="-347945" b="-830000"/>
                          </a:stretch>
                        </a:blipFill>
                      </a:tcPr>
                    </a:tc>
                    <a:tc>
                      <a:txBody>
                        <a:bodyPr/>
                        <a:lstStyle/>
                        <a:p>
                          <a:endParaRPr lang="en-US"/>
                        </a:p>
                      </a:txBody>
                      <a:tcPr marL="68580" marR="68580" marT="0" marB="0" anchor="ctr">
                        <a:blipFill>
                          <a:blip r:embed="rId3"/>
                          <a:stretch>
                            <a:fillRect l="-227213" t="-1111" r="-149836" b="-830000"/>
                          </a:stretch>
                        </a:blipFill>
                      </a:tcPr>
                    </a:tc>
                    <a:tc>
                      <a:txBody>
                        <a:bodyPr/>
                        <a:lstStyle/>
                        <a:p>
                          <a:endParaRPr lang="en-US"/>
                        </a:p>
                      </a:txBody>
                      <a:tcPr marL="68580" marR="68580" marT="0" marB="0" anchor="ctr">
                        <a:blipFill>
                          <a:blip r:embed="rId3"/>
                          <a:stretch>
                            <a:fillRect l="-693056" t="-1111" r="-217361" b="-830000"/>
                          </a:stretch>
                        </a:blipFill>
                      </a:tcPr>
                    </a:tc>
                    <a:tc>
                      <a:txBody>
                        <a:bodyPr/>
                        <a:lstStyle/>
                        <a:p>
                          <a:endParaRPr lang="en-US"/>
                        </a:p>
                      </a:txBody>
                      <a:tcPr marL="68580" marR="68580" marT="0" marB="0" anchor="ctr">
                        <a:blipFill>
                          <a:blip r:embed="rId3"/>
                          <a:stretch>
                            <a:fillRect l="-367203" t="-1111" r="-643" b="-830000"/>
                          </a:stretch>
                        </a:blipFill>
                      </a:tcPr>
                    </a:tc>
                    <a:extLst>
                      <a:ext uri="{0D108BD9-81ED-4DB2-BD59-A6C34878D82A}">
                        <a16:rowId xmlns:a16="http://schemas.microsoft.com/office/drawing/2014/main" val="3033752288"/>
                      </a:ext>
                    </a:extLst>
                  </a:tr>
                  <a:tr h="548640">
                    <a:tc>
                      <a:txBody>
                        <a:bodyPr/>
                        <a:lstStyle/>
                        <a:p>
                          <a:endParaRPr lang="en-US"/>
                        </a:p>
                      </a:txBody>
                      <a:tcPr marL="68580" marR="68580" marT="0" marB="0" anchor="ctr">
                        <a:blipFill>
                          <a:blip r:embed="rId3"/>
                          <a:stretch>
                            <a:fillRect l="-714" t="-101111" r="-938571" b="-730000"/>
                          </a:stretch>
                        </a:blipFill>
                      </a:tcPr>
                    </a:tc>
                    <a:tc>
                      <a:txBody>
                        <a:bodyPr/>
                        <a:lstStyle/>
                        <a:p>
                          <a:endParaRPr lang="en-US"/>
                        </a:p>
                      </a:txBody>
                      <a:tcPr marL="68580" marR="68580" marT="0" marB="0" anchor="ctr">
                        <a:blipFill>
                          <a:blip r:embed="rId3"/>
                          <a:stretch>
                            <a:fillRect l="-97917" t="-101111" r="-812500" b="-730000"/>
                          </a:stretch>
                        </a:blipFill>
                      </a:tcPr>
                    </a:tc>
                    <a:tc>
                      <a:txBody>
                        <a:bodyPr/>
                        <a:lstStyle/>
                        <a:p>
                          <a:endParaRPr lang="en-US"/>
                        </a:p>
                      </a:txBody>
                      <a:tcPr marL="68580" marR="68580" marT="0" marB="0" anchor="ctr">
                        <a:blipFill>
                          <a:blip r:embed="rId3"/>
                          <a:stretch>
                            <a:fillRect l="-150794" t="-101111" r="-519048" b="-730000"/>
                          </a:stretch>
                        </a:blipFill>
                      </a:tcPr>
                    </a:tc>
                    <a:tc>
                      <a:txBody>
                        <a:bodyPr/>
                        <a:lstStyle/>
                        <a:p>
                          <a:endParaRPr lang="en-US"/>
                        </a:p>
                      </a:txBody>
                      <a:tcPr marL="68580" marR="68580" marT="0" marB="0" anchor="ctr">
                        <a:blipFill>
                          <a:blip r:embed="rId3"/>
                          <a:stretch>
                            <a:fillRect l="-216438" t="-101111" r="-347945" b="-730000"/>
                          </a:stretch>
                        </a:blipFill>
                      </a:tcP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endParaRPr lang="en-US"/>
                        </a:p>
                      </a:txBody>
                      <a:tcPr marL="68580" marR="68580" marT="0" marB="0" anchor="ctr">
                        <a:blipFill>
                          <a:blip r:embed="rId3"/>
                          <a:stretch>
                            <a:fillRect l="-367203" t="-101111" r="-643" b="-730000"/>
                          </a:stretch>
                        </a:blipFill>
                      </a:tcPr>
                    </a:tc>
                    <a:extLst>
                      <a:ext uri="{0D108BD9-81ED-4DB2-BD59-A6C34878D82A}">
                        <a16:rowId xmlns:a16="http://schemas.microsoft.com/office/drawing/2014/main" val="3310133958"/>
                      </a:ext>
                    </a:extLst>
                  </a:tr>
                  <a:tr h="548640">
                    <a:tc>
                      <a:txBody>
                        <a:bodyPr/>
                        <a:lstStyle/>
                        <a:p>
                          <a:endParaRPr lang="en-US"/>
                        </a:p>
                      </a:txBody>
                      <a:tcPr marL="68580" marR="68580" marT="0" marB="0" anchor="ctr">
                        <a:blipFill>
                          <a:blip r:embed="rId3"/>
                          <a:stretch>
                            <a:fillRect l="-714" t="-201111" r="-938571" b="-630000"/>
                          </a:stretch>
                        </a:blipFill>
                      </a:tcPr>
                    </a:tc>
                    <a:tc>
                      <a:txBody>
                        <a:bodyPr/>
                        <a:lstStyle/>
                        <a:p>
                          <a:endParaRPr lang="en-US"/>
                        </a:p>
                      </a:txBody>
                      <a:tcPr marL="68580" marR="68580" marT="0" marB="0" anchor="ctr">
                        <a:blipFill>
                          <a:blip r:embed="rId3"/>
                          <a:stretch>
                            <a:fillRect l="-97917" t="-201111" r="-812500" b="-630000"/>
                          </a:stretch>
                        </a:blipFill>
                      </a:tcPr>
                    </a:tc>
                    <a:tc>
                      <a:txBody>
                        <a:bodyPr/>
                        <a:lstStyle/>
                        <a:p>
                          <a:endParaRPr lang="en-US"/>
                        </a:p>
                      </a:txBody>
                      <a:tcPr marL="68580" marR="68580" marT="0" marB="0" anchor="ctr">
                        <a:blipFill>
                          <a:blip r:embed="rId3"/>
                          <a:stretch>
                            <a:fillRect l="-150794" t="-201111" r="-519048" b="-630000"/>
                          </a:stretch>
                        </a:blipFill>
                      </a:tcP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594047508"/>
                      </a:ext>
                    </a:extLst>
                  </a:tr>
                  <a:tr h="548640">
                    <a:tc>
                      <a:txBody>
                        <a:bodyPr/>
                        <a:lstStyle/>
                        <a:p>
                          <a:endParaRPr lang="en-US"/>
                        </a:p>
                      </a:txBody>
                      <a:tcPr marL="68580" marR="68580" marT="0" marB="0" anchor="ctr">
                        <a:blipFill>
                          <a:blip r:embed="rId3"/>
                          <a:stretch>
                            <a:fillRect l="-714" t="-301111" r="-938571" b="-530000"/>
                          </a:stretch>
                        </a:blipFill>
                      </a:tcPr>
                    </a:tc>
                    <a:tc>
                      <a:txBody>
                        <a:bodyPr/>
                        <a:lstStyle/>
                        <a:p>
                          <a:endParaRPr lang="en-US"/>
                        </a:p>
                      </a:txBody>
                      <a:tcPr marL="68580" marR="68580" marT="0" marB="0" anchor="ctr">
                        <a:blipFill>
                          <a:blip r:embed="rId3"/>
                          <a:stretch>
                            <a:fillRect l="-97917" t="-301111" r="-812500" b="-530000"/>
                          </a:stretch>
                        </a:blipFill>
                      </a:tcPr>
                    </a:tc>
                    <a:tc>
                      <a:txBody>
                        <a:bodyPr/>
                        <a:lstStyle/>
                        <a:p>
                          <a:endParaRPr lang="en-US"/>
                        </a:p>
                      </a:txBody>
                      <a:tcPr marL="68580" marR="68580" marT="0" marB="0" anchor="ctr">
                        <a:blipFill>
                          <a:blip r:embed="rId3"/>
                          <a:stretch>
                            <a:fillRect l="-150794" t="-301111" r="-519048" b="-530000"/>
                          </a:stretch>
                        </a:blipFill>
                      </a:tcP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972804743"/>
                      </a:ext>
                    </a:extLst>
                  </a:tr>
                  <a:tr h="548640">
                    <a:tc>
                      <a:txBody>
                        <a:bodyPr/>
                        <a:lstStyle/>
                        <a:p>
                          <a:endParaRPr lang="en-US"/>
                        </a:p>
                      </a:txBody>
                      <a:tcPr marL="68580" marR="68580" marT="0" marB="0" anchor="ctr">
                        <a:blipFill>
                          <a:blip r:embed="rId3"/>
                          <a:stretch>
                            <a:fillRect l="-714" t="-396703" r="-938571" b="-424176"/>
                          </a:stretch>
                        </a:blipFill>
                      </a:tcPr>
                    </a:tc>
                    <a:tc>
                      <a:txBody>
                        <a:bodyPr/>
                        <a:lstStyle/>
                        <a:p>
                          <a:endParaRPr lang="en-US"/>
                        </a:p>
                      </a:txBody>
                      <a:tcPr marL="68580" marR="68580" marT="0" marB="0" anchor="ctr">
                        <a:blipFill>
                          <a:blip r:embed="rId3"/>
                          <a:stretch>
                            <a:fillRect l="-97917" t="-396703" r="-812500" b="-424176"/>
                          </a:stretch>
                        </a:blipFill>
                      </a:tcPr>
                    </a:tc>
                    <a:tc>
                      <a:txBody>
                        <a:bodyPr/>
                        <a:lstStyle/>
                        <a:p>
                          <a:endParaRPr lang="en-US"/>
                        </a:p>
                      </a:txBody>
                      <a:tcPr marL="68580" marR="68580" marT="0" marB="0" anchor="ctr">
                        <a:blipFill>
                          <a:blip r:embed="rId3"/>
                          <a:stretch>
                            <a:fillRect l="-150794" t="-396703" r="-519048" b="-424176"/>
                          </a:stretch>
                        </a:blipFill>
                      </a:tcP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5097965"/>
                      </a:ext>
                    </a:extLst>
                  </a:tr>
                  <a:tr h="548640">
                    <a:tc>
                      <a:txBody>
                        <a:bodyPr/>
                        <a:lstStyle/>
                        <a:p>
                          <a:endParaRPr lang="en-US"/>
                        </a:p>
                      </a:txBody>
                      <a:tcPr marL="68580" marR="68580" marT="0" marB="0" anchor="ctr">
                        <a:blipFill>
                          <a:blip r:embed="rId3"/>
                          <a:stretch>
                            <a:fillRect l="-714" t="-502222" r="-938571" b="-328889"/>
                          </a:stretch>
                        </a:blipFill>
                      </a:tcPr>
                    </a:tc>
                    <a:tc>
                      <a:txBody>
                        <a:bodyPr/>
                        <a:lstStyle/>
                        <a:p>
                          <a:endParaRPr lang="en-US"/>
                        </a:p>
                      </a:txBody>
                      <a:tcPr marL="68580" marR="68580" marT="0" marB="0" anchor="ctr">
                        <a:blipFill>
                          <a:blip r:embed="rId3"/>
                          <a:stretch>
                            <a:fillRect l="-97917" t="-502222" r="-812500" b="-328889"/>
                          </a:stretch>
                        </a:blipFill>
                      </a:tcPr>
                    </a:tc>
                    <a:tc>
                      <a:txBody>
                        <a:bodyPr/>
                        <a:lstStyle/>
                        <a:p>
                          <a:endParaRPr lang="en-US"/>
                        </a:p>
                      </a:txBody>
                      <a:tcPr marL="68580" marR="68580" marT="0" marB="0" anchor="ctr">
                        <a:blipFill>
                          <a:blip r:embed="rId3"/>
                          <a:stretch>
                            <a:fillRect l="-150794" t="-502222" r="-519048" b="-328889"/>
                          </a:stretch>
                        </a:blipFill>
                      </a:tcP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663715529"/>
                      </a:ext>
                    </a:extLst>
                  </a:tr>
                  <a:tr h="548640">
                    <a:tc>
                      <a:txBody>
                        <a:bodyPr/>
                        <a:lstStyle/>
                        <a:p>
                          <a:endParaRPr lang="en-US"/>
                        </a:p>
                      </a:txBody>
                      <a:tcPr marL="68580" marR="68580" marT="0" marB="0" anchor="ctr">
                        <a:blipFill>
                          <a:blip r:embed="rId3"/>
                          <a:stretch>
                            <a:fillRect l="-714" t="-602222" r="-938571" b="-228889"/>
                          </a:stretch>
                        </a:blipFill>
                      </a:tcPr>
                    </a:tc>
                    <a:tc>
                      <a:txBody>
                        <a:bodyPr/>
                        <a:lstStyle/>
                        <a:p>
                          <a:endParaRPr lang="en-US"/>
                        </a:p>
                      </a:txBody>
                      <a:tcPr marL="68580" marR="68580" marT="0" marB="0" anchor="ctr">
                        <a:blipFill>
                          <a:blip r:embed="rId3"/>
                          <a:stretch>
                            <a:fillRect l="-97917" t="-602222" r="-812500" b="-228889"/>
                          </a:stretch>
                        </a:blipFill>
                      </a:tcPr>
                    </a:tc>
                    <a:tc>
                      <a:txBody>
                        <a:bodyPr/>
                        <a:lstStyle/>
                        <a:p>
                          <a:endParaRPr lang="en-US"/>
                        </a:p>
                      </a:txBody>
                      <a:tcPr marL="68580" marR="68580" marT="0" marB="0" anchor="ctr">
                        <a:blipFill>
                          <a:blip r:embed="rId3"/>
                          <a:stretch>
                            <a:fillRect l="-150794" t="-602222" r="-519048" b="-228889"/>
                          </a:stretch>
                        </a:blipFill>
                      </a:tcP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77976007"/>
                      </a:ext>
                    </a:extLst>
                  </a:tr>
                  <a:tr h="548640">
                    <a:tc>
                      <a:txBody>
                        <a:bodyPr/>
                        <a:lstStyle/>
                        <a:p>
                          <a:endParaRPr lang="en-US"/>
                        </a:p>
                      </a:txBody>
                      <a:tcPr marL="68580" marR="68580" marT="0" marB="0" anchor="ctr">
                        <a:blipFill>
                          <a:blip r:embed="rId3"/>
                          <a:stretch>
                            <a:fillRect l="-714" t="-702222" r="-938571" b="-128889"/>
                          </a:stretch>
                        </a:blipFill>
                      </a:tcPr>
                    </a:tc>
                    <a:tc>
                      <a:txBody>
                        <a:bodyPr/>
                        <a:lstStyle/>
                        <a:p>
                          <a:endParaRPr lang="en-US"/>
                        </a:p>
                      </a:txBody>
                      <a:tcPr marL="68580" marR="68580" marT="0" marB="0" anchor="ctr">
                        <a:blipFill>
                          <a:blip r:embed="rId3"/>
                          <a:stretch>
                            <a:fillRect l="-97917" t="-702222" r="-812500" b="-128889"/>
                          </a:stretch>
                        </a:blipFill>
                      </a:tcPr>
                    </a:tc>
                    <a:tc>
                      <a:txBody>
                        <a:bodyPr/>
                        <a:lstStyle/>
                        <a:p>
                          <a:endParaRPr lang="en-US"/>
                        </a:p>
                      </a:txBody>
                      <a:tcPr marL="68580" marR="68580" marT="0" marB="0" anchor="ctr">
                        <a:blipFill>
                          <a:blip r:embed="rId3"/>
                          <a:stretch>
                            <a:fillRect l="-150794" t="-702222" r="-519048" b="-128889"/>
                          </a:stretch>
                        </a:blipFill>
                      </a:tcP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a:effectLst/>
                            </a:rPr>
                            <a:t>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847570123"/>
                      </a:ext>
                    </a:extLst>
                  </a:tr>
                  <a:tr h="548640">
                    <a:tc>
                      <a:txBody>
                        <a:bodyPr/>
                        <a:lstStyle/>
                        <a:p>
                          <a:endParaRPr lang="en-US"/>
                        </a:p>
                      </a:txBody>
                      <a:tcPr marL="68580" marR="68580" marT="0" marB="0" anchor="ctr">
                        <a:blipFill>
                          <a:blip r:embed="rId3"/>
                          <a:stretch>
                            <a:fillRect l="-714" t="-802222" r="-938571" b="-28889"/>
                          </a:stretch>
                        </a:blipFill>
                      </a:tcPr>
                    </a:tc>
                    <a:tc>
                      <a:txBody>
                        <a:bodyPr/>
                        <a:lstStyle/>
                        <a:p>
                          <a:endParaRPr lang="en-US"/>
                        </a:p>
                      </a:txBody>
                      <a:tcPr marL="68580" marR="68580" marT="0" marB="0" anchor="ctr">
                        <a:blipFill>
                          <a:blip r:embed="rId3"/>
                          <a:stretch>
                            <a:fillRect l="-97917" t="-802222" r="-812500" b="-28889"/>
                          </a:stretch>
                        </a:blipFill>
                      </a:tcPr>
                    </a:tc>
                    <a:tc>
                      <a:txBody>
                        <a:bodyPr/>
                        <a:lstStyle/>
                        <a:p>
                          <a:endParaRPr lang="en-US"/>
                        </a:p>
                      </a:txBody>
                      <a:tcPr marL="68580" marR="68580" marT="0" marB="0" anchor="ctr">
                        <a:blipFill>
                          <a:blip r:embed="rId3"/>
                          <a:stretch>
                            <a:fillRect l="-150794" t="-802222" r="-519048" b="-28889"/>
                          </a:stretch>
                        </a:blipFill>
                      </a:tcPr>
                    </a:tc>
                    <a:tc>
                      <a:txBody>
                        <a:bodyPr/>
                        <a:lstStyle/>
                        <a:p>
                          <a:pPr algn="ctr">
                            <a:lnSpc>
                              <a:spcPct val="150000"/>
                            </a:lnSpc>
                            <a:spcAft>
                              <a:spcPts val="0"/>
                            </a:spcAft>
                          </a:pPr>
                          <a:r>
                            <a:rPr lang="en-US" sz="2400">
                              <a:effectLst/>
                            </a:rPr>
                            <a:t>F</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2400" dirty="0">
                              <a:effectLst/>
                            </a:rPr>
                            <a:t>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77975965"/>
                      </a:ext>
                    </a:extLst>
                  </a:tr>
                </a:tbl>
              </a:graphicData>
            </a:graphic>
          </p:graphicFrame>
        </mc:Fallback>
      </mc:AlternateContent>
    </p:spTree>
    <p:extLst>
      <p:ext uri="{BB962C8B-B14F-4D97-AF65-F5344CB8AC3E}">
        <p14:creationId xmlns:p14="http://schemas.microsoft.com/office/powerpoint/2010/main" val="125164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E12E-D78C-47AB-B5AA-13853C99D943}"/>
              </a:ext>
            </a:extLst>
          </p:cNvPr>
          <p:cNvSpPr>
            <a:spLocks noGrp="1"/>
          </p:cNvSpPr>
          <p:nvPr>
            <p:ph type="title"/>
          </p:nvPr>
        </p:nvSpPr>
        <p:spPr/>
        <p:txBody>
          <a:bodyPr/>
          <a:lstStyle/>
          <a:p>
            <a:pPr algn="ctr"/>
            <a:r>
              <a:rPr lang="en-US" dirty="0">
                <a:solidFill>
                  <a:srgbClr val="1630F2"/>
                </a:solidFill>
              </a:rPr>
              <a:t>Rules of Precedence</a:t>
            </a:r>
            <a:endParaRPr lang="en-IN" dirty="0">
              <a:solidFill>
                <a:srgbClr val="1630F2"/>
              </a:solidFill>
            </a:endParaRP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DBFEDF3-057D-4719-9359-9ECE2CABA280}"/>
                  </a:ext>
                </a:extLst>
              </p:cNvPr>
              <p:cNvGraphicFramePr>
                <a:graphicFrameLocks noGrp="1"/>
              </p:cNvGraphicFramePr>
              <p:nvPr>
                <p:ph idx="1"/>
                <p:extLst>
                  <p:ext uri="{D42A27DB-BD31-4B8C-83A1-F6EECF244321}">
                    <p14:modId xmlns:p14="http://schemas.microsoft.com/office/powerpoint/2010/main" val="515933979"/>
                  </p:ext>
                </p:extLst>
              </p:nvPr>
            </p:nvGraphicFramePr>
            <p:xfrm>
              <a:off x="3569109" y="2518993"/>
              <a:ext cx="4395020" cy="2499043"/>
            </p:xfrm>
            <a:graphic>
              <a:graphicData uri="http://schemas.openxmlformats.org/drawingml/2006/table">
                <a:tbl>
                  <a:tblPr firstRow="1" firstCol="1" bandRow="1">
                    <a:tableStyleId>{5940675A-B579-460E-94D1-54222C63F5DA}</a:tableStyleId>
                  </a:tblPr>
                  <a:tblGrid>
                    <a:gridCol w="2183991">
                      <a:extLst>
                        <a:ext uri="{9D8B030D-6E8A-4147-A177-3AD203B41FA5}">
                          <a16:colId xmlns:a16="http://schemas.microsoft.com/office/drawing/2014/main" val="2659462020"/>
                        </a:ext>
                      </a:extLst>
                    </a:gridCol>
                    <a:gridCol w="2211029">
                      <a:extLst>
                        <a:ext uri="{9D8B030D-6E8A-4147-A177-3AD203B41FA5}">
                          <a16:colId xmlns:a16="http://schemas.microsoft.com/office/drawing/2014/main" val="753788193"/>
                        </a:ext>
                      </a:extLst>
                    </a:gridCol>
                  </a:tblGrid>
                  <a:tr h="0">
                    <a:tc>
                      <a:txBody>
                        <a:bodyPr/>
                        <a:lstStyle/>
                        <a:p>
                          <a:pPr>
                            <a:lnSpc>
                              <a:spcPct val="115000"/>
                            </a:lnSpc>
                            <a:spcAft>
                              <a:spcPts val="0"/>
                            </a:spcAft>
                          </a:pPr>
                          <a:r>
                            <a:rPr lang="en-US" sz="2400" dirty="0">
                              <a:effectLst/>
                            </a:rPr>
                            <a:t>Operators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15000"/>
                            </a:lnSpc>
                            <a:spcAft>
                              <a:spcPts val="0"/>
                            </a:spcAft>
                          </a:pPr>
                          <a:r>
                            <a:rPr lang="en-US" sz="2400">
                              <a:effectLst/>
                            </a:rPr>
                            <a:t>Precedence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8834663"/>
                      </a:ext>
                    </a:extLst>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2400" dirty="0">
                              <a:effectLst/>
                            </a:rPr>
                            <a:t>1</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77788835"/>
                      </a:ext>
                    </a:extLst>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2400">
                              <a:effectLst/>
                            </a:rPr>
                            <a:t>2</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88394261"/>
                      </a:ext>
                    </a:extLst>
                  </a:tr>
                  <a:tr h="27432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   ⊕</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2400">
                              <a:effectLst/>
                            </a:rPr>
                            <a:t>3</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855920387"/>
                      </a:ext>
                    </a:extLst>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2400">
                              <a:effectLst/>
                            </a:rPr>
                            <a:t>4</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946379752"/>
                      </a:ext>
                    </a:extLst>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2400" dirty="0">
                              <a:effectLst/>
                            </a:rPr>
                            <a:t>5</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912585830"/>
                      </a:ext>
                    </a:extLst>
                  </a:tr>
                </a:tbl>
              </a:graphicData>
            </a:graphic>
          </p:graphicFrame>
        </mc:Choice>
        <mc:Fallback xmlns="">
          <p:graphicFrame>
            <p:nvGraphicFramePr>
              <p:cNvPr id="4" name="Content Placeholder 3">
                <a:extLst>
                  <a:ext uri="{FF2B5EF4-FFF2-40B4-BE49-F238E27FC236}">
                    <a16:creationId xmlns:a16="http://schemas.microsoft.com/office/drawing/2014/main" id="{3DBFEDF3-057D-4719-9359-9ECE2CABA280}"/>
                  </a:ext>
                </a:extLst>
              </p:cNvPr>
              <p:cNvGraphicFramePr>
                <a:graphicFrameLocks noGrp="1"/>
              </p:cNvGraphicFramePr>
              <p:nvPr>
                <p:ph idx="1"/>
                <p:extLst>
                  <p:ext uri="{D42A27DB-BD31-4B8C-83A1-F6EECF244321}">
                    <p14:modId xmlns:p14="http://schemas.microsoft.com/office/powerpoint/2010/main" val="515933979"/>
                  </p:ext>
                </p:extLst>
              </p:nvPr>
            </p:nvGraphicFramePr>
            <p:xfrm>
              <a:off x="3569109" y="2518993"/>
              <a:ext cx="4395020" cy="2499043"/>
            </p:xfrm>
            <a:graphic>
              <a:graphicData uri="http://schemas.openxmlformats.org/drawingml/2006/table">
                <a:tbl>
                  <a:tblPr firstRow="1" firstCol="1" bandRow="1">
                    <a:tableStyleId>{5940675A-B579-460E-94D1-54222C63F5DA}</a:tableStyleId>
                  </a:tblPr>
                  <a:tblGrid>
                    <a:gridCol w="2183991">
                      <a:extLst>
                        <a:ext uri="{9D8B030D-6E8A-4147-A177-3AD203B41FA5}">
                          <a16:colId xmlns:a16="http://schemas.microsoft.com/office/drawing/2014/main" val="2659462020"/>
                        </a:ext>
                      </a:extLst>
                    </a:gridCol>
                    <a:gridCol w="2211029">
                      <a:extLst>
                        <a:ext uri="{9D8B030D-6E8A-4147-A177-3AD203B41FA5}">
                          <a16:colId xmlns:a16="http://schemas.microsoft.com/office/drawing/2014/main" val="753788193"/>
                        </a:ext>
                      </a:extLst>
                    </a:gridCol>
                  </a:tblGrid>
                  <a:tr h="395923">
                    <a:tc>
                      <a:txBody>
                        <a:bodyPr/>
                        <a:lstStyle/>
                        <a:p>
                          <a:pPr>
                            <a:lnSpc>
                              <a:spcPct val="115000"/>
                            </a:lnSpc>
                            <a:spcAft>
                              <a:spcPts val="0"/>
                            </a:spcAft>
                          </a:pPr>
                          <a:r>
                            <a:rPr lang="en-US" sz="2400" dirty="0">
                              <a:effectLst/>
                            </a:rPr>
                            <a:t>Operators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15000"/>
                            </a:lnSpc>
                            <a:spcAft>
                              <a:spcPts val="0"/>
                            </a:spcAft>
                          </a:pPr>
                          <a:r>
                            <a:rPr lang="en-US" sz="2400">
                              <a:effectLst/>
                            </a:rPr>
                            <a:t>Precedence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8834663"/>
                      </a:ext>
                    </a:extLst>
                  </a:tr>
                  <a:tr h="420624">
                    <a:tc>
                      <a:txBody>
                        <a:bodyPr/>
                        <a:lstStyle/>
                        <a:p>
                          <a:endParaRPr lang="en-US"/>
                        </a:p>
                      </a:txBody>
                      <a:tcPr marL="68580" marR="68580" marT="0" marB="0" anchor="ctr">
                        <a:blipFill>
                          <a:blip r:embed="rId2"/>
                          <a:stretch>
                            <a:fillRect l="-279" t="-108696" r="-101671" b="-442029"/>
                          </a:stretch>
                        </a:blipFill>
                      </a:tcPr>
                    </a:tc>
                    <a:tc>
                      <a:txBody>
                        <a:bodyPr/>
                        <a:lstStyle/>
                        <a:p>
                          <a:pPr algn="ctr">
                            <a:lnSpc>
                              <a:spcPct val="115000"/>
                            </a:lnSpc>
                            <a:spcAft>
                              <a:spcPts val="0"/>
                            </a:spcAft>
                          </a:pPr>
                          <a:r>
                            <a:rPr lang="en-US" sz="2400" dirty="0">
                              <a:effectLst/>
                            </a:rPr>
                            <a:t>1</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77788835"/>
                      </a:ext>
                    </a:extLst>
                  </a:tr>
                  <a:tr h="420624">
                    <a:tc>
                      <a:txBody>
                        <a:bodyPr/>
                        <a:lstStyle/>
                        <a:p>
                          <a:endParaRPr lang="en-US"/>
                        </a:p>
                      </a:txBody>
                      <a:tcPr marL="68580" marR="68580" marT="0" marB="0" anchor="ctr">
                        <a:blipFill>
                          <a:blip r:embed="rId2"/>
                          <a:stretch>
                            <a:fillRect l="-279" t="-208696" r="-101671" b="-342029"/>
                          </a:stretch>
                        </a:blipFill>
                      </a:tcPr>
                    </a:tc>
                    <a:tc>
                      <a:txBody>
                        <a:bodyPr/>
                        <a:lstStyle/>
                        <a:p>
                          <a:pPr algn="ctr">
                            <a:lnSpc>
                              <a:spcPct val="115000"/>
                            </a:lnSpc>
                            <a:spcAft>
                              <a:spcPts val="0"/>
                            </a:spcAft>
                          </a:pPr>
                          <a:r>
                            <a:rPr lang="en-US" sz="2400">
                              <a:effectLst/>
                            </a:rPr>
                            <a:t>2</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88394261"/>
                      </a:ext>
                    </a:extLst>
                  </a:tr>
                  <a:tr h="420624">
                    <a:tc>
                      <a:txBody>
                        <a:bodyPr/>
                        <a:lstStyle/>
                        <a:p>
                          <a:endParaRPr lang="en-US"/>
                        </a:p>
                      </a:txBody>
                      <a:tcPr marL="68580" marR="68580" marT="0" marB="0" anchor="ctr">
                        <a:blipFill>
                          <a:blip r:embed="rId2"/>
                          <a:stretch>
                            <a:fillRect l="-279" t="-304286" r="-101671" b="-237143"/>
                          </a:stretch>
                        </a:blipFill>
                      </a:tcPr>
                    </a:tc>
                    <a:tc>
                      <a:txBody>
                        <a:bodyPr/>
                        <a:lstStyle/>
                        <a:p>
                          <a:pPr algn="ctr">
                            <a:lnSpc>
                              <a:spcPct val="115000"/>
                            </a:lnSpc>
                            <a:spcAft>
                              <a:spcPts val="0"/>
                            </a:spcAft>
                          </a:pPr>
                          <a:r>
                            <a:rPr lang="en-US" sz="2400">
                              <a:effectLst/>
                            </a:rPr>
                            <a:t>3</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855920387"/>
                      </a:ext>
                    </a:extLst>
                  </a:tr>
                  <a:tr h="420624">
                    <a:tc>
                      <a:txBody>
                        <a:bodyPr/>
                        <a:lstStyle/>
                        <a:p>
                          <a:endParaRPr lang="en-US"/>
                        </a:p>
                      </a:txBody>
                      <a:tcPr marL="68580" marR="68580" marT="0" marB="0" anchor="ctr">
                        <a:blipFill>
                          <a:blip r:embed="rId2"/>
                          <a:stretch>
                            <a:fillRect l="-279" t="-410145" r="-101671" b="-140580"/>
                          </a:stretch>
                        </a:blipFill>
                      </a:tcPr>
                    </a:tc>
                    <a:tc>
                      <a:txBody>
                        <a:bodyPr/>
                        <a:lstStyle/>
                        <a:p>
                          <a:pPr algn="ctr">
                            <a:lnSpc>
                              <a:spcPct val="115000"/>
                            </a:lnSpc>
                            <a:spcAft>
                              <a:spcPts val="0"/>
                            </a:spcAft>
                          </a:pPr>
                          <a:r>
                            <a:rPr lang="en-US" sz="2400">
                              <a:effectLst/>
                            </a:rPr>
                            <a:t>4</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946379752"/>
                      </a:ext>
                    </a:extLst>
                  </a:tr>
                  <a:tr h="420624">
                    <a:tc>
                      <a:txBody>
                        <a:bodyPr/>
                        <a:lstStyle/>
                        <a:p>
                          <a:endParaRPr lang="en-US"/>
                        </a:p>
                      </a:txBody>
                      <a:tcPr marL="68580" marR="68580" marT="0" marB="0" anchor="ctr">
                        <a:blipFill>
                          <a:blip r:embed="rId2"/>
                          <a:stretch>
                            <a:fillRect l="-279" t="-510145" r="-101671" b="-40580"/>
                          </a:stretch>
                        </a:blipFill>
                      </a:tcPr>
                    </a:tc>
                    <a:tc>
                      <a:txBody>
                        <a:bodyPr/>
                        <a:lstStyle/>
                        <a:p>
                          <a:pPr algn="ctr">
                            <a:lnSpc>
                              <a:spcPct val="115000"/>
                            </a:lnSpc>
                            <a:spcAft>
                              <a:spcPts val="0"/>
                            </a:spcAft>
                          </a:pPr>
                          <a:r>
                            <a:rPr lang="en-US" sz="2400" dirty="0">
                              <a:effectLst/>
                            </a:rPr>
                            <a:t>5</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912585830"/>
                      </a:ext>
                    </a:extLst>
                  </a:tr>
                </a:tbl>
              </a:graphicData>
            </a:graphic>
          </p:graphicFrame>
        </mc:Fallback>
      </mc:AlternateContent>
    </p:spTree>
    <p:extLst>
      <p:ext uri="{BB962C8B-B14F-4D97-AF65-F5344CB8AC3E}">
        <p14:creationId xmlns:p14="http://schemas.microsoft.com/office/powerpoint/2010/main" val="325283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6A84-5234-412B-B93B-ED3753EC907D}"/>
              </a:ext>
            </a:extLst>
          </p:cNvPr>
          <p:cNvSpPr>
            <a:spLocks noGrp="1"/>
          </p:cNvSpPr>
          <p:nvPr>
            <p:ph type="title"/>
          </p:nvPr>
        </p:nvSpPr>
        <p:spPr/>
        <p:txBody>
          <a:bodyPr/>
          <a:lstStyle/>
          <a:p>
            <a:r>
              <a:rPr lang="en-US" dirty="0">
                <a:solidFill>
                  <a:srgbClr val="1630F2"/>
                </a:solidFill>
              </a:rPr>
              <a:t>Functionally complete set of connectives</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145E45-CDAD-4BEB-AC82-ABBDD2D76A83}"/>
                  </a:ext>
                </a:extLst>
              </p:cNvPr>
              <p:cNvSpPr>
                <a:spLocks noGrp="1"/>
              </p:cNvSpPr>
              <p:nvPr>
                <p:ph idx="1"/>
              </p:nvPr>
            </p:nvSpPr>
            <p:spPr/>
            <p:txBody>
              <a:bodyPr/>
              <a:lstStyle/>
              <a:p>
                <a:pPr algn="just">
                  <a:lnSpc>
                    <a:spcPct val="150000"/>
                  </a:lnSpc>
                </a:pPr>
                <a:r>
                  <a:rPr lang="en-US" dirty="0"/>
                  <a:t>A set of connectives is called functionally complete if every compound proposition can be expressed as a logically equivalent proposition involving only these connectives.</a:t>
                </a:r>
                <a:endParaRPr lang="en-IN" dirty="0"/>
              </a:p>
              <a:p>
                <a:pPr algn="just">
                  <a:lnSpc>
                    <a:spcPct val="150000"/>
                  </a:lnSpc>
                </a:pPr>
                <a:r>
                  <a:rPr lang="en-US" dirty="0"/>
                  <a:t>The sets </a:t>
                </a:r>
                <a14:m>
                  <m:oMath xmlns:m="http://schemas.openxmlformats.org/officeDocument/2006/math">
                    <m:d>
                      <m:dPr>
                        <m:begChr m:val="{"/>
                        <m:endChr m:val="}"/>
                        <m:ctrlPr>
                          <a:rPr lang="en-IN" i="1">
                            <a:latin typeface="Cambria Math" panose="02040503050406030204" pitchFamily="18" charset="0"/>
                          </a:rPr>
                        </m:ctrlPr>
                      </m:dPr>
                      <m:e>
                        <m:r>
                          <a:rPr lang="en-US" i="1">
                            <a:latin typeface="Cambria Math" panose="02040503050406030204" pitchFamily="18" charset="0"/>
                          </a:rPr>
                          <m:t>~,  ∧</m:t>
                        </m:r>
                      </m:e>
                    </m:d>
                    <m:r>
                      <a:rPr lang="en-US" i="1">
                        <a:latin typeface="Cambria Math" panose="02040503050406030204" pitchFamily="18" charset="0"/>
                      </a:rPr>
                      <m:t>, {~,∨}</m:t>
                    </m:r>
                  </m:oMath>
                </a14:m>
                <a:r>
                  <a:rPr lang="en-US" dirty="0"/>
                  <a:t> and </a:t>
                </a:r>
                <a14:m>
                  <m:oMath xmlns:m="http://schemas.openxmlformats.org/officeDocument/2006/math">
                    <m:r>
                      <a:rPr lang="en-US" i="1">
                        <a:latin typeface="Cambria Math" panose="02040503050406030204" pitchFamily="18" charset="0"/>
                      </a:rPr>
                      <m:t>{~,  ∧,  ∨}</m:t>
                    </m:r>
                  </m:oMath>
                </a14:m>
                <a:r>
                  <a:rPr lang="en-US" dirty="0"/>
                  <a:t> are functionally complete.</a:t>
                </a:r>
              </a:p>
              <a:p>
                <a:pPr algn="just">
                  <a:lnSpc>
                    <a:spcPct val="150000"/>
                  </a:lnSpc>
                  <a:spcAft>
                    <a:spcPts val="0"/>
                  </a:spcAft>
                </a:pPr>
                <a14:m>
                  <m:oMath xmlns:m="http://schemas.openxmlformats.org/officeDocument/2006/math">
                    <m:r>
                      <a:rPr lang="en-US">
                        <a:latin typeface="Cambria Math" panose="02040503050406030204" pitchFamily="18" charset="0"/>
                      </a:rPr>
                      <m:t>𝑝</m:t>
                    </m:r>
                    <m:r>
                      <a:rPr lang="en-US">
                        <a:latin typeface="Cambria Math" panose="02040503050406030204" pitchFamily="18" charset="0"/>
                      </a:rPr>
                      <m:t> → </m:t>
                    </m:r>
                    <m:r>
                      <a:rPr lang="en-US">
                        <a:latin typeface="Cambria Math" panose="02040503050406030204" pitchFamily="18" charset="0"/>
                      </a:rPr>
                      <m:t>𝑞</m:t>
                    </m:r>
                    <m:r>
                      <a:rPr lang="en-US">
                        <a:latin typeface="Cambria Math" panose="02040503050406030204" pitchFamily="18" charset="0"/>
                      </a:rPr>
                      <m:t> ≡~ </m:t>
                    </m:r>
                    <m:r>
                      <a:rPr lang="en-US">
                        <a:latin typeface="Cambria Math" panose="02040503050406030204" pitchFamily="18" charset="0"/>
                      </a:rPr>
                      <m:t>𝑝</m:t>
                    </m:r>
                    <m:r>
                      <a:rPr lang="en-US">
                        <a:latin typeface="Cambria Math" panose="02040503050406030204" pitchFamily="18" charset="0"/>
                      </a:rPr>
                      <m:t> ∨ </m:t>
                    </m:r>
                    <m:r>
                      <a:rPr lang="en-US">
                        <a:latin typeface="Cambria Math" panose="02040503050406030204" pitchFamily="18" charset="0"/>
                      </a:rPr>
                      <m:t>𝑞</m:t>
                    </m:r>
                  </m:oMath>
                </a14:m>
                <a:r>
                  <a:rPr lang="en-US" dirty="0"/>
                  <a:t> </a:t>
                </a:r>
                <a:endParaRPr lang="en-IN" sz="2400" dirty="0">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3E145E45-CDAD-4BEB-AC82-ABBDD2D76A83}"/>
                  </a:ext>
                </a:extLst>
              </p:cNvPr>
              <p:cNvSpPr>
                <a:spLocks noGrp="1" noRot="1" noChangeAspect="1" noMove="1" noResize="1" noEditPoints="1" noAdjustHandles="1" noChangeArrowheads="1" noChangeShapeType="1" noTextEdit="1"/>
              </p:cNvSpPr>
              <p:nvPr>
                <p:ph idx="1"/>
              </p:nvPr>
            </p:nvSpPr>
            <p:spPr>
              <a:blipFill>
                <a:blip r:embed="rId2"/>
                <a:stretch>
                  <a:fillRect l="-1043" r="-1159"/>
                </a:stretch>
              </a:blipFill>
            </p:spPr>
            <p:txBody>
              <a:bodyPr/>
              <a:lstStyle/>
              <a:p>
                <a:r>
                  <a:rPr lang="en-IN">
                    <a:noFill/>
                  </a:rPr>
                  <a:t> </a:t>
                </a:r>
              </a:p>
            </p:txBody>
          </p:sp>
        </mc:Fallback>
      </mc:AlternateContent>
    </p:spTree>
    <p:extLst>
      <p:ext uri="{BB962C8B-B14F-4D97-AF65-F5344CB8AC3E}">
        <p14:creationId xmlns:p14="http://schemas.microsoft.com/office/powerpoint/2010/main" val="152311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AA2D-5F69-49DA-9894-8CCBA04A29BA}"/>
              </a:ext>
            </a:extLst>
          </p:cNvPr>
          <p:cNvSpPr>
            <a:spLocks noGrp="1"/>
          </p:cNvSpPr>
          <p:nvPr>
            <p:ph type="title"/>
          </p:nvPr>
        </p:nvSpPr>
        <p:spPr>
          <a:xfrm>
            <a:off x="838200" y="0"/>
            <a:ext cx="10515600" cy="681037"/>
          </a:xfrm>
        </p:spPr>
        <p:txBody>
          <a:bodyPr>
            <a:normAutofit fontScale="90000"/>
          </a:bodyPr>
          <a:lstStyle/>
          <a:p>
            <a:pPr algn="ctr"/>
            <a:r>
              <a:rPr lang="en-US" sz="4900" dirty="0">
                <a:solidFill>
                  <a:srgbClr val="1630F2"/>
                </a:solidFill>
              </a:rPr>
              <a:t>Satisfiable</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A7FB49-7201-490D-9CC4-931AD76D159A}"/>
                  </a:ext>
                </a:extLst>
              </p:cNvPr>
              <p:cNvSpPr>
                <a:spLocks noGrp="1"/>
              </p:cNvSpPr>
              <p:nvPr>
                <p:ph idx="1"/>
              </p:nvPr>
            </p:nvSpPr>
            <p:spPr>
              <a:xfrm>
                <a:off x="255639" y="681036"/>
                <a:ext cx="11769213" cy="6176963"/>
              </a:xfrm>
            </p:spPr>
            <p:txBody>
              <a:bodyPr>
                <a:normAutofit/>
              </a:bodyPr>
              <a:lstStyle/>
              <a:p>
                <a:pPr algn="just">
                  <a:lnSpc>
                    <a:spcPct val="150000"/>
                  </a:lnSpc>
                </a:pPr>
                <a:r>
                  <a:rPr lang="en-US" dirty="0"/>
                  <a:t>A compound proposition is </a:t>
                </a:r>
                <a:r>
                  <a:rPr lang="en-US" b="1" dirty="0"/>
                  <a:t>satisfiable </a:t>
                </a:r>
                <a:r>
                  <a:rPr lang="en-US" dirty="0"/>
                  <a:t>if there is an assignment of truth values to its variables that makes it true</a:t>
                </a:r>
              </a:p>
              <a:p>
                <a:pPr algn="just">
                  <a:lnSpc>
                    <a:spcPct val="150000"/>
                  </a:lnSpc>
                </a:pPr>
                <a:r>
                  <a:rPr lang="en-US" dirty="0"/>
                  <a:t> A compound proposition is </a:t>
                </a:r>
                <a:r>
                  <a:rPr lang="en-US" b="1" dirty="0"/>
                  <a:t>satisfiable </a:t>
                </a:r>
                <a:r>
                  <a:rPr lang="en-US" dirty="0"/>
                  <a:t>if it is a tautology or a contingency</a:t>
                </a:r>
              </a:p>
              <a:p>
                <a:pPr algn="just">
                  <a:lnSpc>
                    <a:spcPct val="150000"/>
                  </a:lnSpc>
                </a:pPr>
                <a:r>
                  <a:rPr lang="en-US" dirty="0"/>
                  <a:t>When the compound proposition is false for all assignments of truth values to its variables, the compound proposition is </a:t>
                </a:r>
                <a:r>
                  <a:rPr lang="en-US" b="1" dirty="0"/>
                  <a:t>unsatisfiable</a:t>
                </a:r>
                <a:r>
                  <a:rPr lang="en-US" dirty="0"/>
                  <a:t>. </a:t>
                </a:r>
              </a:p>
              <a:p>
                <a:pPr algn="just">
                  <a:lnSpc>
                    <a:spcPct val="150000"/>
                  </a:lnSpc>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r>
                      <a:rPr lang="en-US" i="1">
                        <a:latin typeface="Cambria Math" panose="02040503050406030204" pitchFamily="18" charset="0"/>
                      </a:rPr>
                      <m:t>) ∧ (</m:t>
                    </m:r>
                    <m:r>
                      <a:rPr lang="en-US" i="1">
                        <a:latin typeface="Cambria Math" panose="02040503050406030204" pitchFamily="18" charset="0"/>
                      </a:rPr>
                      <m:t>𝑞</m:t>
                    </m:r>
                    <m:r>
                      <a:rPr lang="en-US" i="1">
                        <a:latin typeface="Cambria Math" panose="02040503050406030204" pitchFamily="18" charset="0"/>
                      </a:rPr>
                      <m:t> ∨ ~</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𝑝</m:t>
                    </m:r>
                    <m:r>
                      <a:rPr lang="en-US" i="1">
                        <a:latin typeface="Cambria Math" panose="02040503050406030204" pitchFamily="18" charset="0"/>
                      </a:rPr>
                      <m:t>)</m:t>
                    </m:r>
                  </m:oMath>
                </a14:m>
                <a:r>
                  <a:rPr lang="en-US" dirty="0"/>
                  <a:t> is </a:t>
                </a:r>
                <a:r>
                  <a:rPr lang="en-US" b="1" dirty="0"/>
                  <a:t>satisfiable.</a:t>
                </a:r>
              </a:p>
              <a:p>
                <a:pPr algn="just">
                  <a:lnSpc>
                    <a:spcPct val="150000"/>
                  </a:lnSpc>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r>
                      <a:rPr lang="en-US" i="1">
                        <a:latin typeface="Cambria Math" panose="02040503050406030204" pitchFamily="18" charset="0"/>
                      </a:rPr>
                      <m:t>) ∧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r>
                      <a:rPr lang="en-US" i="1">
                        <a:latin typeface="Cambria Math" panose="02040503050406030204" pitchFamily="18" charset="0"/>
                      </a:rPr>
                      <m:t> ∨ </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r>
                      <a:rPr lang="en-US" i="1">
                        <a:latin typeface="Cambria Math" panose="02040503050406030204" pitchFamily="18" charset="0"/>
                      </a:rPr>
                      <m:t> ∨ ~</m:t>
                    </m:r>
                    <m:r>
                      <a:rPr lang="en-US" i="1">
                        <a:latin typeface="Cambria Math" panose="02040503050406030204" pitchFamily="18" charset="0"/>
                      </a:rPr>
                      <m:t>𝑟</m:t>
                    </m:r>
                    <m:r>
                      <a:rPr lang="en-US" i="1">
                        <a:latin typeface="Cambria Math" panose="02040503050406030204" pitchFamily="18" charset="0"/>
                      </a:rPr>
                      <m:t>)</m:t>
                    </m:r>
                  </m:oMath>
                </a14:m>
                <a:r>
                  <a:rPr lang="en-US" dirty="0"/>
                  <a:t> is </a:t>
                </a:r>
                <a:r>
                  <a:rPr lang="en-US" b="1" dirty="0"/>
                  <a:t>unsatisfiable</a:t>
                </a:r>
                <a:r>
                  <a:rPr lang="en-US" dirty="0"/>
                  <a:t>. </a:t>
                </a:r>
              </a:p>
              <a:p>
                <a:pPr algn="just">
                  <a:lnSpc>
                    <a:spcPct val="150000"/>
                  </a:lnSpc>
                </a:pPr>
                <a:endParaRPr lang="en-IN" dirty="0"/>
              </a:p>
              <a:p>
                <a:endParaRPr lang="en-IN" dirty="0"/>
              </a:p>
            </p:txBody>
          </p:sp>
        </mc:Choice>
        <mc:Fallback xmlns="">
          <p:sp>
            <p:nvSpPr>
              <p:cNvPr id="3" name="Content Placeholder 2">
                <a:extLst>
                  <a:ext uri="{FF2B5EF4-FFF2-40B4-BE49-F238E27FC236}">
                    <a16:creationId xmlns:a16="http://schemas.microsoft.com/office/drawing/2014/main" id="{C9A7FB49-7201-490D-9CC4-931AD76D159A}"/>
                  </a:ext>
                </a:extLst>
              </p:cNvPr>
              <p:cNvSpPr>
                <a:spLocks noGrp="1" noRot="1" noChangeAspect="1" noMove="1" noResize="1" noEditPoints="1" noAdjustHandles="1" noChangeArrowheads="1" noChangeShapeType="1" noTextEdit="1"/>
              </p:cNvSpPr>
              <p:nvPr>
                <p:ph idx="1"/>
              </p:nvPr>
            </p:nvSpPr>
            <p:spPr>
              <a:xfrm>
                <a:off x="255639" y="681036"/>
                <a:ext cx="11769213" cy="6176963"/>
              </a:xfrm>
              <a:blipFill>
                <a:blip r:embed="rId2"/>
                <a:stretch>
                  <a:fillRect l="-932" r="-1036"/>
                </a:stretch>
              </a:blipFill>
            </p:spPr>
            <p:txBody>
              <a:bodyPr/>
              <a:lstStyle/>
              <a:p>
                <a:r>
                  <a:rPr lang="en-IN">
                    <a:noFill/>
                  </a:rPr>
                  <a:t> </a:t>
                </a:r>
              </a:p>
            </p:txBody>
          </p:sp>
        </mc:Fallback>
      </mc:AlternateContent>
    </p:spTree>
    <p:extLst>
      <p:ext uri="{BB962C8B-B14F-4D97-AF65-F5344CB8AC3E}">
        <p14:creationId xmlns:p14="http://schemas.microsoft.com/office/powerpoint/2010/main" val="338772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E189-A6C6-4EC1-92FE-E1FB7A7A463B}"/>
              </a:ext>
            </a:extLst>
          </p:cNvPr>
          <p:cNvSpPr>
            <a:spLocks noGrp="1"/>
          </p:cNvSpPr>
          <p:nvPr>
            <p:ph type="title"/>
          </p:nvPr>
        </p:nvSpPr>
        <p:spPr>
          <a:xfrm>
            <a:off x="838200" y="0"/>
            <a:ext cx="10515600" cy="934065"/>
          </a:xfrm>
        </p:spPr>
        <p:txBody>
          <a:bodyPr/>
          <a:lstStyle/>
          <a:p>
            <a:pPr algn="ctr"/>
            <a:r>
              <a:rPr lang="en-IN" dirty="0">
                <a:solidFill>
                  <a:srgbClr val="1630F2"/>
                </a:solidFill>
              </a:rPr>
              <a:t>Example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A51EAEE0-1A1B-4644-9FCA-436F5E6DB275}"/>
                  </a:ext>
                </a:extLst>
              </p:cNvPr>
              <p:cNvGraphicFramePr>
                <a:graphicFrameLocks noGrp="1"/>
              </p:cNvGraphicFramePr>
              <p:nvPr>
                <p:ph idx="1"/>
                <p:extLst>
                  <p:ext uri="{D42A27DB-BD31-4B8C-83A1-F6EECF244321}">
                    <p14:modId xmlns:p14="http://schemas.microsoft.com/office/powerpoint/2010/main" val="921161985"/>
                  </p:ext>
                </p:extLst>
              </p:nvPr>
            </p:nvGraphicFramePr>
            <p:xfrm>
              <a:off x="442452" y="2642076"/>
              <a:ext cx="11533238" cy="3588008"/>
            </p:xfrm>
            <a:graphic>
              <a:graphicData uri="http://schemas.openxmlformats.org/drawingml/2006/table">
                <a:tbl>
                  <a:tblPr firstRow="1" firstCol="1" bandRow="1">
                    <a:tableStyleId>{5940675A-B579-460E-94D1-54222C63F5DA}</a:tableStyleId>
                  </a:tblPr>
                  <a:tblGrid>
                    <a:gridCol w="717754">
                      <a:extLst>
                        <a:ext uri="{9D8B030D-6E8A-4147-A177-3AD203B41FA5}">
                          <a16:colId xmlns:a16="http://schemas.microsoft.com/office/drawing/2014/main" val="833839090"/>
                        </a:ext>
                      </a:extLst>
                    </a:gridCol>
                    <a:gridCol w="707923">
                      <a:extLst>
                        <a:ext uri="{9D8B030D-6E8A-4147-A177-3AD203B41FA5}">
                          <a16:colId xmlns:a16="http://schemas.microsoft.com/office/drawing/2014/main" val="176279409"/>
                        </a:ext>
                      </a:extLst>
                    </a:gridCol>
                    <a:gridCol w="737419">
                      <a:extLst>
                        <a:ext uri="{9D8B030D-6E8A-4147-A177-3AD203B41FA5}">
                          <a16:colId xmlns:a16="http://schemas.microsoft.com/office/drawing/2014/main" val="3542568641"/>
                        </a:ext>
                      </a:extLst>
                    </a:gridCol>
                    <a:gridCol w="924233">
                      <a:extLst>
                        <a:ext uri="{9D8B030D-6E8A-4147-A177-3AD203B41FA5}">
                          <a16:colId xmlns:a16="http://schemas.microsoft.com/office/drawing/2014/main" val="3486107514"/>
                        </a:ext>
                      </a:extLst>
                    </a:gridCol>
                    <a:gridCol w="884903">
                      <a:extLst>
                        <a:ext uri="{9D8B030D-6E8A-4147-A177-3AD203B41FA5}">
                          <a16:colId xmlns:a16="http://schemas.microsoft.com/office/drawing/2014/main" val="1770799373"/>
                        </a:ext>
                      </a:extLst>
                    </a:gridCol>
                    <a:gridCol w="963561">
                      <a:extLst>
                        <a:ext uri="{9D8B030D-6E8A-4147-A177-3AD203B41FA5}">
                          <a16:colId xmlns:a16="http://schemas.microsoft.com/office/drawing/2014/main" val="2213395219"/>
                        </a:ext>
                      </a:extLst>
                    </a:gridCol>
                    <a:gridCol w="1700981">
                      <a:extLst>
                        <a:ext uri="{9D8B030D-6E8A-4147-A177-3AD203B41FA5}">
                          <a16:colId xmlns:a16="http://schemas.microsoft.com/office/drawing/2014/main" val="870996020"/>
                        </a:ext>
                      </a:extLst>
                    </a:gridCol>
                    <a:gridCol w="1780093">
                      <a:extLst>
                        <a:ext uri="{9D8B030D-6E8A-4147-A177-3AD203B41FA5}">
                          <a16:colId xmlns:a16="http://schemas.microsoft.com/office/drawing/2014/main" val="1920585338"/>
                        </a:ext>
                      </a:extLst>
                    </a:gridCol>
                    <a:gridCol w="2015158">
                      <a:extLst>
                        <a:ext uri="{9D8B030D-6E8A-4147-A177-3AD203B41FA5}">
                          <a16:colId xmlns:a16="http://schemas.microsoft.com/office/drawing/2014/main" val="1757783970"/>
                        </a:ext>
                      </a:extLst>
                    </a:gridCol>
                    <a:gridCol w="1101213">
                      <a:extLst>
                        <a:ext uri="{9D8B030D-6E8A-4147-A177-3AD203B41FA5}">
                          <a16:colId xmlns:a16="http://schemas.microsoft.com/office/drawing/2014/main" val="3405931085"/>
                        </a:ext>
                      </a:extLst>
                    </a:gridCol>
                  </a:tblGrid>
                  <a:tr h="0">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𝑟</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𝑟</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 ∨ ~</m:t>
                                </m:r>
                                <m:r>
                                  <a:rPr lang="en-US" sz="2400">
                                    <a:effectLst/>
                                    <a:latin typeface="Cambria Math" panose="02040503050406030204" pitchFamily="18" charset="0"/>
                                  </a:rPr>
                                  <m:t>𝑞</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r>
                                  <a:rPr lang="en-US" sz="2400">
                                    <a:effectLst/>
                                    <a:latin typeface="Cambria Math" panose="02040503050406030204" pitchFamily="18" charset="0"/>
                                  </a:rPr>
                                  <m:t> ∨ ~</m:t>
                                </m:r>
                                <m:r>
                                  <a:rPr lang="en-US" sz="2400">
                                    <a:effectLst/>
                                    <a:latin typeface="Cambria Math" panose="02040503050406030204" pitchFamily="18" charset="0"/>
                                  </a:rPr>
                                  <m:t>𝑟</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𝑟</m:t>
                                </m:r>
                                <m:r>
                                  <a:rPr lang="en-US" sz="2400">
                                    <a:effectLst/>
                                    <a:latin typeface="Cambria Math" panose="02040503050406030204" pitchFamily="18" charset="0"/>
                                  </a:rPr>
                                  <m:t> ∨ ~</m:t>
                                </m:r>
                                <m:r>
                                  <a:rPr lang="en-US" sz="2400">
                                    <a:effectLst/>
                                    <a:latin typeface="Cambria Math" panose="02040503050406030204" pitchFamily="18" charset="0"/>
                                  </a:rPr>
                                  <m:t>𝑝</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smtClean="0">
                                    <a:effectLst/>
                                    <a:latin typeface="Cambria Math" panose="02040503050406030204" pitchFamily="18" charset="0"/>
                                    <a:ea typeface="Calibri" panose="020F0502020204030204" pitchFamily="34" charset="0"/>
                                    <a:cs typeface="Mangal" panose="02040503050203030202" pitchFamily="18" charset="0"/>
                                  </a:rPr>
                                  <m:t>𝑠</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12053327"/>
                      </a:ext>
                    </a:extLst>
                  </a:tr>
                  <a:tr h="0">
                    <a:tc>
                      <a:txBody>
                        <a:bodyPr/>
                        <a:lstStyle/>
                        <a:p>
                          <a:pPr marL="457200" algn="ctr">
                            <a:lnSpc>
                              <a:spcPct val="115000"/>
                            </a:lnSpc>
                            <a:spcAft>
                              <a:spcPts val="0"/>
                            </a:spcAft>
                          </a:pPr>
                          <a:r>
                            <a:rPr lang="en-US" sz="2400" dirty="0">
                              <a:solidFill>
                                <a:srgbClr val="C00000"/>
                              </a:solidFill>
                              <a:effectLst/>
                            </a:rPr>
                            <a:t>T</a:t>
                          </a:r>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solidFill>
                                <a:srgbClr val="C00000"/>
                              </a:solidFill>
                              <a:effectLst/>
                            </a:rPr>
                            <a:t>T</a:t>
                          </a:r>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24376969"/>
                      </a:ext>
                    </a:extLst>
                  </a:tr>
                  <a:tr h="0">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F</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F</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3050237"/>
                      </a:ext>
                    </a:extLst>
                  </a:tr>
                  <a:tr h="0">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F</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05021218"/>
                      </a:ext>
                    </a:extLst>
                  </a:tr>
                  <a:tr h="0">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07023197"/>
                      </a:ext>
                    </a:extLst>
                  </a:tr>
                  <a:tr h="0">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21189145"/>
                      </a:ext>
                    </a:extLst>
                  </a:tr>
                  <a:tr h="0">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88695853"/>
                      </a:ext>
                    </a:extLst>
                  </a:tr>
                  <a:tr h="0">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F</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54373597"/>
                      </a:ext>
                    </a:extLst>
                  </a:tr>
                  <a:tr h="0">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solidFill>
                                <a:srgbClr val="C00000"/>
                              </a:solidFill>
                              <a:effectLst/>
                            </a:rPr>
                            <a:t>F</a:t>
                          </a:r>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solidFill>
                                <a:srgbClr val="C00000"/>
                              </a:solidFill>
                              <a:effectLst/>
                            </a:rPr>
                            <a:t>T</a:t>
                          </a:r>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solidFill>
                                <a:srgbClr val="C00000"/>
                              </a:solidFill>
                              <a:effectLst/>
                            </a:rPr>
                            <a:t>T</a:t>
                          </a:r>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72491718"/>
                      </a:ext>
                    </a:extLst>
                  </a:tr>
                </a:tbl>
              </a:graphicData>
            </a:graphic>
          </p:graphicFrame>
        </mc:Choice>
        <mc:Fallback xmlns="">
          <p:graphicFrame>
            <p:nvGraphicFramePr>
              <p:cNvPr id="4" name="Content Placeholder 3">
                <a:extLst>
                  <a:ext uri="{FF2B5EF4-FFF2-40B4-BE49-F238E27FC236}">
                    <a16:creationId xmlns:a16="http://schemas.microsoft.com/office/drawing/2014/main" id="{A51EAEE0-1A1B-4644-9FCA-436F5E6DB275}"/>
                  </a:ext>
                </a:extLst>
              </p:cNvPr>
              <p:cNvGraphicFramePr>
                <a:graphicFrameLocks noGrp="1"/>
              </p:cNvGraphicFramePr>
              <p:nvPr>
                <p:ph idx="1"/>
                <p:extLst>
                  <p:ext uri="{D42A27DB-BD31-4B8C-83A1-F6EECF244321}">
                    <p14:modId xmlns:p14="http://schemas.microsoft.com/office/powerpoint/2010/main" val="921161985"/>
                  </p:ext>
                </p:extLst>
              </p:nvPr>
            </p:nvGraphicFramePr>
            <p:xfrm>
              <a:off x="442452" y="2642076"/>
              <a:ext cx="11533238" cy="3588008"/>
            </p:xfrm>
            <a:graphic>
              <a:graphicData uri="http://schemas.openxmlformats.org/drawingml/2006/table">
                <a:tbl>
                  <a:tblPr firstRow="1" firstCol="1" bandRow="1">
                    <a:tableStyleId>{5940675A-B579-460E-94D1-54222C63F5DA}</a:tableStyleId>
                  </a:tblPr>
                  <a:tblGrid>
                    <a:gridCol w="717754">
                      <a:extLst>
                        <a:ext uri="{9D8B030D-6E8A-4147-A177-3AD203B41FA5}">
                          <a16:colId xmlns:a16="http://schemas.microsoft.com/office/drawing/2014/main" val="833839090"/>
                        </a:ext>
                      </a:extLst>
                    </a:gridCol>
                    <a:gridCol w="707923">
                      <a:extLst>
                        <a:ext uri="{9D8B030D-6E8A-4147-A177-3AD203B41FA5}">
                          <a16:colId xmlns:a16="http://schemas.microsoft.com/office/drawing/2014/main" val="176279409"/>
                        </a:ext>
                      </a:extLst>
                    </a:gridCol>
                    <a:gridCol w="737419">
                      <a:extLst>
                        <a:ext uri="{9D8B030D-6E8A-4147-A177-3AD203B41FA5}">
                          <a16:colId xmlns:a16="http://schemas.microsoft.com/office/drawing/2014/main" val="3542568641"/>
                        </a:ext>
                      </a:extLst>
                    </a:gridCol>
                    <a:gridCol w="924233">
                      <a:extLst>
                        <a:ext uri="{9D8B030D-6E8A-4147-A177-3AD203B41FA5}">
                          <a16:colId xmlns:a16="http://schemas.microsoft.com/office/drawing/2014/main" val="3486107514"/>
                        </a:ext>
                      </a:extLst>
                    </a:gridCol>
                    <a:gridCol w="884903">
                      <a:extLst>
                        <a:ext uri="{9D8B030D-6E8A-4147-A177-3AD203B41FA5}">
                          <a16:colId xmlns:a16="http://schemas.microsoft.com/office/drawing/2014/main" val="1770799373"/>
                        </a:ext>
                      </a:extLst>
                    </a:gridCol>
                    <a:gridCol w="963561">
                      <a:extLst>
                        <a:ext uri="{9D8B030D-6E8A-4147-A177-3AD203B41FA5}">
                          <a16:colId xmlns:a16="http://schemas.microsoft.com/office/drawing/2014/main" val="2213395219"/>
                        </a:ext>
                      </a:extLst>
                    </a:gridCol>
                    <a:gridCol w="1700981">
                      <a:extLst>
                        <a:ext uri="{9D8B030D-6E8A-4147-A177-3AD203B41FA5}">
                          <a16:colId xmlns:a16="http://schemas.microsoft.com/office/drawing/2014/main" val="870996020"/>
                        </a:ext>
                      </a:extLst>
                    </a:gridCol>
                    <a:gridCol w="1780093">
                      <a:extLst>
                        <a:ext uri="{9D8B030D-6E8A-4147-A177-3AD203B41FA5}">
                          <a16:colId xmlns:a16="http://schemas.microsoft.com/office/drawing/2014/main" val="1920585338"/>
                        </a:ext>
                      </a:extLst>
                    </a:gridCol>
                    <a:gridCol w="2015158">
                      <a:extLst>
                        <a:ext uri="{9D8B030D-6E8A-4147-A177-3AD203B41FA5}">
                          <a16:colId xmlns:a16="http://schemas.microsoft.com/office/drawing/2014/main" val="1757783970"/>
                        </a:ext>
                      </a:extLst>
                    </a:gridCol>
                    <a:gridCol w="1101213">
                      <a:extLst>
                        <a:ext uri="{9D8B030D-6E8A-4147-A177-3AD203B41FA5}">
                          <a16:colId xmlns:a16="http://schemas.microsoft.com/office/drawing/2014/main" val="3405931085"/>
                        </a:ext>
                      </a:extLst>
                    </a:gridCol>
                  </a:tblGrid>
                  <a:tr h="420624">
                    <a:tc>
                      <a:txBody>
                        <a:bodyPr/>
                        <a:lstStyle/>
                        <a:p>
                          <a:endParaRPr lang="en-US"/>
                        </a:p>
                      </a:txBody>
                      <a:tcPr marL="68580" marR="68580" marT="0" marB="0">
                        <a:blipFill>
                          <a:blip r:embed="rId3"/>
                          <a:stretch>
                            <a:fillRect l="-847" t="-1449" r="-1505932" b="-798551"/>
                          </a:stretch>
                        </a:blipFill>
                      </a:tcPr>
                    </a:tc>
                    <a:tc>
                      <a:txBody>
                        <a:bodyPr/>
                        <a:lstStyle/>
                        <a:p>
                          <a:endParaRPr lang="en-US"/>
                        </a:p>
                      </a:txBody>
                      <a:tcPr marL="68580" marR="68580" marT="0" marB="0">
                        <a:blipFill>
                          <a:blip r:embed="rId3"/>
                          <a:stretch>
                            <a:fillRect l="-102586" t="-1449" r="-1431897" b="-798551"/>
                          </a:stretch>
                        </a:blipFill>
                      </a:tcPr>
                    </a:tc>
                    <a:tc>
                      <a:txBody>
                        <a:bodyPr/>
                        <a:lstStyle/>
                        <a:p>
                          <a:endParaRPr lang="en-US"/>
                        </a:p>
                      </a:txBody>
                      <a:tcPr marL="68580" marR="68580" marT="0" marB="0">
                        <a:blipFill>
                          <a:blip r:embed="rId3"/>
                          <a:stretch>
                            <a:fillRect l="-194215" t="-1449" r="-1272727" b="-798551"/>
                          </a:stretch>
                        </a:blipFill>
                      </a:tcPr>
                    </a:tc>
                    <a:tc>
                      <a:txBody>
                        <a:bodyPr/>
                        <a:lstStyle/>
                        <a:p>
                          <a:endParaRPr lang="en-US"/>
                        </a:p>
                      </a:txBody>
                      <a:tcPr marL="68580" marR="68580" marT="0" marB="0">
                        <a:blipFill>
                          <a:blip r:embed="rId3"/>
                          <a:stretch>
                            <a:fillRect l="-234211" t="-1449" r="-913158" b="-798551"/>
                          </a:stretch>
                        </a:blipFill>
                      </a:tcPr>
                    </a:tc>
                    <a:tc>
                      <a:txBody>
                        <a:bodyPr/>
                        <a:lstStyle/>
                        <a:p>
                          <a:endParaRPr lang="en-US"/>
                        </a:p>
                      </a:txBody>
                      <a:tcPr marL="68580" marR="68580" marT="0" marB="0">
                        <a:blipFill>
                          <a:blip r:embed="rId3"/>
                          <a:stretch>
                            <a:fillRect l="-350345" t="-1449" r="-857241" b="-798551"/>
                          </a:stretch>
                        </a:blipFill>
                      </a:tcPr>
                    </a:tc>
                    <a:tc>
                      <a:txBody>
                        <a:bodyPr/>
                        <a:lstStyle/>
                        <a:p>
                          <a:endParaRPr lang="en-US"/>
                        </a:p>
                      </a:txBody>
                      <a:tcPr marL="68580" marR="68580" marT="0" marB="0">
                        <a:blipFill>
                          <a:blip r:embed="rId3"/>
                          <a:stretch>
                            <a:fillRect l="-413291" t="-1449" r="-686709" b="-798551"/>
                          </a:stretch>
                        </a:blipFill>
                      </a:tcPr>
                    </a:tc>
                    <a:tc>
                      <a:txBody>
                        <a:bodyPr/>
                        <a:lstStyle/>
                        <a:p>
                          <a:endParaRPr lang="en-US"/>
                        </a:p>
                      </a:txBody>
                      <a:tcPr marL="68580" marR="68580" marT="0" marB="0">
                        <a:blipFill>
                          <a:blip r:embed="rId3"/>
                          <a:stretch>
                            <a:fillRect l="-290681" t="-1449" r="-288889" b="-798551"/>
                          </a:stretch>
                        </a:blipFill>
                      </a:tcPr>
                    </a:tc>
                    <a:tc>
                      <a:txBody>
                        <a:bodyPr/>
                        <a:lstStyle/>
                        <a:p>
                          <a:endParaRPr lang="en-US"/>
                        </a:p>
                      </a:txBody>
                      <a:tcPr marL="68580" marR="68580" marT="0" marB="0">
                        <a:blipFill>
                          <a:blip r:embed="rId3"/>
                          <a:stretch>
                            <a:fillRect l="-373288" t="-1449" r="-176027" b="-798551"/>
                          </a:stretch>
                        </a:blipFill>
                      </a:tcPr>
                    </a:tc>
                    <a:tc>
                      <a:txBody>
                        <a:bodyPr/>
                        <a:lstStyle/>
                        <a:p>
                          <a:endParaRPr lang="en-US"/>
                        </a:p>
                      </a:txBody>
                      <a:tcPr marL="68580" marR="68580" marT="0" marB="0">
                        <a:blipFill>
                          <a:blip r:embed="rId3"/>
                          <a:stretch>
                            <a:fillRect l="-417523" t="-1449" r="-55287" b="-798551"/>
                          </a:stretch>
                        </a:blipFill>
                      </a:tcPr>
                    </a:tc>
                    <a:tc>
                      <a:txBody>
                        <a:bodyPr/>
                        <a:lstStyle/>
                        <a:p>
                          <a:endParaRPr lang="en-US"/>
                        </a:p>
                      </a:txBody>
                      <a:tcPr marL="68580" marR="68580" marT="0" marB="0">
                        <a:blipFill>
                          <a:blip r:embed="rId3"/>
                          <a:stretch>
                            <a:fillRect l="-946409" t="-1449" r="-1105" b="-798551"/>
                          </a:stretch>
                        </a:blipFill>
                      </a:tcPr>
                    </a:tc>
                    <a:extLst>
                      <a:ext uri="{0D108BD9-81ED-4DB2-BD59-A6C34878D82A}">
                        <a16:rowId xmlns:a16="http://schemas.microsoft.com/office/drawing/2014/main" val="3812053327"/>
                      </a:ext>
                    </a:extLst>
                  </a:tr>
                  <a:tr h="395923">
                    <a:tc>
                      <a:txBody>
                        <a:bodyPr/>
                        <a:lstStyle/>
                        <a:p>
                          <a:pPr marL="457200" algn="ctr">
                            <a:lnSpc>
                              <a:spcPct val="115000"/>
                            </a:lnSpc>
                            <a:spcAft>
                              <a:spcPts val="0"/>
                            </a:spcAft>
                          </a:pPr>
                          <a:r>
                            <a:rPr lang="en-US" sz="2400" dirty="0">
                              <a:solidFill>
                                <a:srgbClr val="C00000"/>
                              </a:solidFill>
                              <a:effectLst/>
                            </a:rPr>
                            <a:t>T</a:t>
                          </a:r>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solidFill>
                                <a:srgbClr val="C00000"/>
                              </a:solidFill>
                              <a:effectLst/>
                            </a:rPr>
                            <a:t>T</a:t>
                          </a:r>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24376969"/>
                      </a:ext>
                    </a:extLst>
                  </a:tr>
                  <a:tr h="395923">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F</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F</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3050237"/>
                      </a:ext>
                    </a:extLst>
                  </a:tr>
                  <a:tr h="395923">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F</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05021218"/>
                      </a:ext>
                    </a:extLst>
                  </a:tr>
                  <a:tr h="395923">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07023197"/>
                      </a:ext>
                    </a:extLst>
                  </a:tr>
                  <a:tr h="395923">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21189145"/>
                      </a:ext>
                    </a:extLst>
                  </a:tr>
                  <a:tr h="395923">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88695853"/>
                      </a:ext>
                    </a:extLst>
                  </a:tr>
                  <a:tr h="395923">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effectLst/>
                            </a:rPr>
                            <a:t>F</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effectLst/>
                            </a:rPr>
                            <a:t>F</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54373597"/>
                      </a:ext>
                    </a:extLst>
                  </a:tr>
                  <a:tr h="395923">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solidFill>
                                <a:srgbClr val="C00000"/>
                              </a:solidFill>
                              <a:effectLst/>
                            </a:rPr>
                            <a:t>F</a:t>
                          </a:r>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F</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a:solidFill>
                                <a:srgbClr val="C00000"/>
                              </a:solidFill>
                              <a:effectLst/>
                            </a:rPr>
                            <a:t>T</a:t>
                          </a:r>
                          <a:endParaRPr lang="en-IN" sz="240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457200" algn="ctr">
                            <a:lnSpc>
                              <a:spcPct val="115000"/>
                            </a:lnSpc>
                            <a:spcAft>
                              <a:spcPts val="0"/>
                            </a:spcAft>
                          </a:pPr>
                          <a:r>
                            <a:rPr lang="en-US" sz="2400" dirty="0">
                              <a:solidFill>
                                <a:srgbClr val="C00000"/>
                              </a:solidFill>
                              <a:effectLst/>
                            </a:rPr>
                            <a:t>T</a:t>
                          </a:r>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72491718"/>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14C0A6E-6CAA-431E-88E3-180C684A5BFA}"/>
                  </a:ext>
                </a:extLst>
              </p:cNvPr>
              <p:cNvSpPr/>
              <p:nvPr/>
            </p:nvSpPr>
            <p:spPr>
              <a:xfrm>
                <a:off x="616660" y="1349220"/>
                <a:ext cx="8266430" cy="670761"/>
              </a:xfrm>
              <a:prstGeom prst="rect">
                <a:avLst/>
              </a:prstGeom>
            </p:spPr>
            <p:txBody>
              <a:bodyPr wrap="none">
                <a:spAutoFit/>
              </a:bodyPr>
              <a:lstStyle/>
              <a:p>
                <a:pPr algn="just">
                  <a:lnSpc>
                    <a:spcPct val="150000"/>
                  </a:lnSpc>
                </a:pPr>
                <a14:m>
                  <m:oMath xmlns:m="http://schemas.openxmlformats.org/officeDocument/2006/math">
                    <m:r>
                      <a:rPr lang="en-IN" sz="2800" b="0" i="1" smtClean="0">
                        <a:latin typeface="Cambria Math" panose="02040503050406030204" pitchFamily="18" charset="0"/>
                      </a:rPr>
                      <m:t>𝑠</m:t>
                    </m:r>
                    <m:r>
                      <a:rPr lang="en-IN" sz="2800" b="0" i="1" smtClean="0">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 ∨ ~</m:t>
                    </m:r>
                    <m:r>
                      <a:rPr lang="en-US" sz="2800" i="1">
                        <a:latin typeface="Cambria Math" panose="02040503050406030204" pitchFamily="18" charset="0"/>
                      </a:rPr>
                      <m:t>𝑞</m:t>
                    </m:r>
                    <m:r>
                      <a:rPr lang="en-US" sz="2800" i="1">
                        <a:latin typeface="Cambria Math" panose="02040503050406030204" pitchFamily="18" charset="0"/>
                      </a:rPr>
                      <m:t>) ∧ (</m:t>
                    </m:r>
                    <m:r>
                      <a:rPr lang="en-US" sz="2800" i="1">
                        <a:latin typeface="Cambria Math" panose="02040503050406030204" pitchFamily="18" charset="0"/>
                      </a:rPr>
                      <m:t>𝑞</m:t>
                    </m:r>
                    <m:r>
                      <a:rPr lang="en-US" sz="2800" i="1">
                        <a:latin typeface="Cambria Math" panose="02040503050406030204" pitchFamily="18" charset="0"/>
                      </a:rPr>
                      <m:t> ∨ ~</m:t>
                    </m:r>
                    <m:r>
                      <a:rPr lang="en-US" sz="2800" i="1">
                        <a:latin typeface="Cambria Math" panose="02040503050406030204" pitchFamily="18" charset="0"/>
                      </a:rPr>
                      <m:t>𝑟</m:t>
                    </m:r>
                    <m:r>
                      <a:rPr lang="en-US" sz="2800" i="1">
                        <a:latin typeface="Cambria Math" panose="02040503050406030204" pitchFamily="18" charset="0"/>
                      </a:rPr>
                      <m:t>) ∧ (</m:t>
                    </m:r>
                    <m:r>
                      <a:rPr lang="en-US" sz="2800" i="1">
                        <a:latin typeface="Cambria Math" panose="02040503050406030204" pitchFamily="18" charset="0"/>
                      </a:rPr>
                      <m:t>𝑟</m:t>
                    </m:r>
                    <m:r>
                      <a:rPr lang="en-US" sz="2800" i="1">
                        <a:latin typeface="Cambria Math" panose="02040503050406030204" pitchFamily="18" charset="0"/>
                      </a:rPr>
                      <m:t> ∨ ~</m:t>
                    </m:r>
                    <m:r>
                      <a:rPr lang="en-US" sz="2800" i="1">
                        <a:latin typeface="Cambria Math" panose="02040503050406030204" pitchFamily="18" charset="0"/>
                      </a:rPr>
                      <m:t>𝑝</m:t>
                    </m:r>
                    <m:r>
                      <a:rPr lang="en-US" sz="2800" i="1">
                        <a:latin typeface="Cambria Math" panose="02040503050406030204" pitchFamily="18" charset="0"/>
                      </a:rPr>
                      <m:t>)</m:t>
                    </m:r>
                  </m:oMath>
                </a14:m>
                <a:r>
                  <a:rPr lang="en-US" sz="2800" dirty="0"/>
                  <a:t> is </a:t>
                </a:r>
                <a:r>
                  <a:rPr lang="en-US" sz="2800" b="1" dirty="0"/>
                  <a:t>satisfiable</a:t>
                </a:r>
                <a:r>
                  <a:rPr lang="en-US" b="1" dirty="0"/>
                  <a:t>.</a:t>
                </a:r>
              </a:p>
            </p:txBody>
          </p:sp>
        </mc:Choice>
        <mc:Fallback xmlns="">
          <p:sp>
            <p:nvSpPr>
              <p:cNvPr id="6" name="Rectangle 5">
                <a:extLst>
                  <a:ext uri="{FF2B5EF4-FFF2-40B4-BE49-F238E27FC236}">
                    <a16:creationId xmlns:a16="http://schemas.microsoft.com/office/drawing/2014/main" id="{A14C0A6E-6CAA-431E-88E3-180C684A5BFA}"/>
                  </a:ext>
                </a:extLst>
              </p:cNvPr>
              <p:cNvSpPr>
                <a:spLocks noRot="1" noChangeAspect="1" noMove="1" noResize="1" noEditPoints="1" noAdjustHandles="1" noChangeArrowheads="1" noChangeShapeType="1" noTextEdit="1"/>
              </p:cNvSpPr>
              <p:nvPr/>
            </p:nvSpPr>
            <p:spPr>
              <a:xfrm>
                <a:off x="616660" y="1349220"/>
                <a:ext cx="8266430" cy="670761"/>
              </a:xfrm>
              <a:prstGeom prst="rect">
                <a:avLst/>
              </a:prstGeom>
              <a:blipFill>
                <a:blip r:embed="rId4"/>
                <a:stretch>
                  <a:fillRect b="-25455"/>
                </a:stretch>
              </a:blipFill>
            </p:spPr>
            <p:txBody>
              <a:bodyPr/>
              <a:lstStyle/>
              <a:p>
                <a:r>
                  <a:rPr lang="en-IN">
                    <a:noFill/>
                  </a:rPr>
                  <a:t> </a:t>
                </a:r>
              </a:p>
            </p:txBody>
          </p:sp>
        </mc:Fallback>
      </mc:AlternateContent>
    </p:spTree>
    <p:extLst>
      <p:ext uri="{BB962C8B-B14F-4D97-AF65-F5344CB8AC3E}">
        <p14:creationId xmlns:p14="http://schemas.microsoft.com/office/powerpoint/2010/main" val="139654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B293-278A-4380-9A52-D289EC837775}"/>
              </a:ext>
            </a:extLst>
          </p:cNvPr>
          <p:cNvSpPr>
            <a:spLocks noGrp="1"/>
          </p:cNvSpPr>
          <p:nvPr>
            <p:ph type="title"/>
          </p:nvPr>
        </p:nvSpPr>
        <p:spPr>
          <a:xfrm>
            <a:off x="838200" y="170425"/>
            <a:ext cx="10515600" cy="960285"/>
          </a:xfrm>
        </p:spPr>
        <p:txBody>
          <a:bodyPr>
            <a:normAutofit/>
          </a:bodyPr>
          <a:lstStyle/>
          <a:p>
            <a:r>
              <a:rPr lang="en-US" dirty="0">
                <a:solidFill>
                  <a:srgbClr val="1630F2"/>
                </a:solidFill>
              </a:rPr>
              <a:t>Some Applications of Propositional Logic</a:t>
            </a:r>
            <a:endParaRPr lang="en-IN" dirty="0"/>
          </a:p>
        </p:txBody>
      </p:sp>
      <p:sp>
        <p:nvSpPr>
          <p:cNvPr id="3" name="Content Placeholder 2">
            <a:extLst>
              <a:ext uri="{FF2B5EF4-FFF2-40B4-BE49-F238E27FC236}">
                <a16:creationId xmlns:a16="http://schemas.microsoft.com/office/drawing/2014/main" id="{B7CD14E5-BA9A-4E15-A191-2D5EF1AF1919}"/>
              </a:ext>
            </a:extLst>
          </p:cNvPr>
          <p:cNvSpPr>
            <a:spLocks noGrp="1"/>
          </p:cNvSpPr>
          <p:nvPr>
            <p:ph idx="1"/>
          </p:nvPr>
        </p:nvSpPr>
        <p:spPr>
          <a:xfrm>
            <a:off x="838200" y="1563329"/>
            <a:ext cx="10515600" cy="4613634"/>
          </a:xfrm>
        </p:spPr>
        <p:txBody>
          <a:bodyPr/>
          <a:lstStyle/>
          <a:p>
            <a:pPr>
              <a:lnSpc>
                <a:spcPct val="150000"/>
              </a:lnSpc>
            </a:pPr>
            <a:r>
              <a:rPr lang="en-US" dirty="0"/>
              <a:t>Translating English Sentences</a:t>
            </a:r>
          </a:p>
          <a:p>
            <a:pPr>
              <a:lnSpc>
                <a:spcPct val="150000"/>
              </a:lnSpc>
            </a:pPr>
            <a:r>
              <a:rPr lang="en-US" dirty="0"/>
              <a:t>System Specifications</a:t>
            </a:r>
          </a:p>
          <a:p>
            <a:pPr>
              <a:lnSpc>
                <a:spcPct val="150000"/>
              </a:lnSpc>
            </a:pPr>
            <a:r>
              <a:rPr lang="en-US" dirty="0"/>
              <a:t>Logic Puzzles</a:t>
            </a:r>
          </a:p>
          <a:p>
            <a:pPr>
              <a:lnSpc>
                <a:spcPct val="150000"/>
              </a:lnSpc>
            </a:pPr>
            <a:r>
              <a:rPr lang="en-US" dirty="0"/>
              <a:t>Boolean Searches</a:t>
            </a:r>
          </a:p>
          <a:p>
            <a:pPr>
              <a:lnSpc>
                <a:spcPct val="150000"/>
              </a:lnSpc>
            </a:pPr>
            <a:r>
              <a:rPr lang="en-US" dirty="0"/>
              <a:t>Logic Circuits</a:t>
            </a:r>
            <a:endParaRPr lang="en-IN" dirty="0"/>
          </a:p>
        </p:txBody>
      </p:sp>
    </p:spTree>
    <p:extLst>
      <p:ext uri="{BB962C8B-B14F-4D97-AF65-F5344CB8AC3E}">
        <p14:creationId xmlns:p14="http://schemas.microsoft.com/office/powerpoint/2010/main" val="34653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96AA-DCF4-437E-B5A2-7F500F8B59E7}"/>
              </a:ext>
            </a:extLst>
          </p:cNvPr>
          <p:cNvSpPr>
            <a:spLocks noGrp="1"/>
          </p:cNvSpPr>
          <p:nvPr>
            <p:ph type="title"/>
          </p:nvPr>
        </p:nvSpPr>
        <p:spPr/>
        <p:txBody>
          <a:bodyPr/>
          <a:lstStyle/>
          <a:p>
            <a:pPr algn="ctr"/>
            <a:r>
              <a:rPr lang="en-US" dirty="0">
                <a:solidFill>
                  <a:srgbClr val="1630F2"/>
                </a:solidFill>
              </a:rPr>
              <a:t>Translating English Sentences</a:t>
            </a:r>
            <a:r>
              <a:rPr lang="en-US" b="1" dirty="0">
                <a:solidFill>
                  <a:srgbClr val="1630F2"/>
                </a:solidFill>
              </a:rPr>
              <a:t> </a:t>
            </a:r>
            <a:endParaRPr lang="en-IN" dirty="0">
              <a:solidFill>
                <a:srgbClr val="1630F2"/>
              </a:solidFill>
            </a:endParaRPr>
          </a:p>
        </p:txBody>
      </p:sp>
      <p:sp>
        <p:nvSpPr>
          <p:cNvPr id="3" name="Content Placeholder 2">
            <a:extLst>
              <a:ext uri="{FF2B5EF4-FFF2-40B4-BE49-F238E27FC236}">
                <a16:creationId xmlns:a16="http://schemas.microsoft.com/office/drawing/2014/main" id="{42E443B7-70AF-4847-81A6-18172886EC67}"/>
              </a:ext>
            </a:extLst>
          </p:cNvPr>
          <p:cNvSpPr>
            <a:spLocks noGrp="1"/>
          </p:cNvSpPr>
          <p:nvPr>
            <p:ph idx="1"/>
          </p:nvPr>
        </p:nvSpPr>
        <p:spPr/>
        <p:txBody>
          <a:bodyPr>
            <a:normAutofit fontScale="92500" lnSpcReduction="10000"/>
          </a:bodyPr>
          <a:lstStyle/>
          <a:p>
            <a:pPr algn="just">
              <a:lnSpc>
                <a:spcPct val="150000"/>
              </a:lnSpc>
            </a:pPr>
            <a:r>
              <a:rPr lang="en-US" dirty="0"/>
              <a:t>There are many reasons to translate English sentences into expressions involving propositional variables and logical connectives. </a:t>
            </a:r>
          </a:p>
          <a:p>
            <a:pPr algn="just">
              <a:lnSpc>
                <a:spcPct val="150000"/>
              </a:lnSpc>
            </a:pPr>
            <a:r>
              <a:rPr lang="en-US" dirty="0"/>
              <a:t>In particular, English is often ambiguous and translating sentences into compound statements removes the ambiguity. </a:t>
            </a:r>
          </a:p>
          <a:p>
            <a:pPr algn="just">
              <a:lnSpc>
                <a:spcPct val="150000"/>
              </a:lnSpc>
            </a:pPr>
            <a:r>
              <a:rPr lang="en-US" dirty="0"/>
              <a:t>Moreover, once we have translated sentences from English into logical expressions, we can analyze these logical expressions to determine their truth values and we can manipulate them.</a:t>
            </a:r>
            <a:endParaRPr lang="en-IN" dirty="0"/>
          </a:p>
          <a:p>
            <a:endParaRPr lang="en-IN" dirty="0"/>
          </a:p>
        </p:txBody>
      </p:sp>
    </p:spTree>
    <p:extLst>
      <p:ext uri="{BB962C8B-B14F-4D97-AF65-F5344CB8AC3E}">
        <p14:creationId xmlns:p14="http://schemas.microsoft.com/office/powerpoint/2010/main" val="18634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1BCA-1676-4C2A-99ED-AFC51F79ABB4}"/>
              </a:ext>
            </a:extLst>
          </p:cNvPr>
          <p:cNvSpPr>
            <a:spLocks noGrp="1"/>
          </p:cNvSpPr>
          <p:nvPr>
            <p:ph type="title"/>
          </p:nvPr>
        </p:nvSpPr>
        <p:spPr>
          <a:xfrm>
            <a:off x="907026" y="168480"/>
            <a:ext cx="10515600" cy="1325563"/>
          </a:xfrm>
        </p:spPr>
        <p:txBody>
          <a:bodyPr>
            <a:normAutofit/>
          </a:bodyPr>
          <a:lstStyle/>
          <a:p>
            <a:pPr algn="ctr"/>
            <a:r>
              <a:rPr lang="en-IN" sz="4800" dirty="0">
                <a:solidFill>
                  <a:srgbClr val="1630F2"/>
                </a:solidFill>
              </a:rPr>
              <a:t>Examples</a:t>
            </a:r>
            <a:r>
              <a:rPr lang="en-IN" sz="5400" dirty="0">
                <a:solidFill>
                  <a:srgbClr val="1630F2"/>
                </a:solidFill>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16B184-CDBD-4FED-82B9-D5D2DD9210D1}"/>
                  </a:ext>
                </a:extLst>
              </p:cNvPr>
              <p:cNvSpPr>
                <a:spLocks noGrp="1"/>
              </p:cNvSpPr>
              <p:nvPr>
                <p:ph idx="1"/>
              </p:nvPr>
            </p:nvSpPr>
            <p:spPr>
              <a:xfrm>
                <a:off x="700548" y="1943612"/>
                <a:ext cx="10515600" cy="4351338"/>
              </a:xfrm>
            </p:spPr>
            <p:txBody>
              <a:bodyPr>
                <a:normAutofit/>
              </a:bodyPr>
              <a:lstStyle/>
              <a:p>
                <a:r>
                  <a:rPr lang="en-US" sz="2400" dirty="0"/>
                  <a:t>What time is it?</a:t>
                </a:r>
              </a:p>
              <a:p>
                <a:endParaRPr lang="en-IN" sz="2400" dirty="0"/>
              </a:p>
              <a:p>
                <a:r>
                  <a:rPr lang="en-US" sz="2400" dirty="0"/>
                  <a:t> Read this carefully.</a:t>
                </a:r>
              </a:p>
              <a:p>
                <a:endParaRPr lang="en-IN" sz="2400" dirty="0"/>
              </a:p>
              <a:p>
                <a:r>
                  <a:rPr lang="en-US" sz="2400" dirty="0"/>
                  <a:t> </a:t>
                </a:r>
                <a14:m>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 + 1 = 2</m:t>
                    </m:r>
                  </m:oMath>
                </a14:m>
                <a:r>
                  <a:rPr lang="en-US" sz="2400" dirty="0"/>
                  <a:t>.</a:t>
                </a:r>
              </a:p>
              <a:p>
                <a:endParaRPr lang="en-IN" sz="2400" dirty="0"/>
              </a:p>
              <a:p>
                <a14:m>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 + </m:t>
                    </m:r>
                    <m:r>
                      <a:rPr lang="en-US" sz="2400" i="1">
                        <a:latin typeface="Cambria Math" panose="02040503050406030204" pitchFamily="18" charset="0"/>
                      </a:rPr>
                      <m:t>𝑦</m:t>
                    </m:r>
                    <m:r>
                      <a:rPr lang="en-US" sz="2400" i="1">
                        <a:latin typeface="Cambria Math" panose="02040503050406030204" pitchFamily="18" charset="0"/>
                      </a:rPr>
                      <m:t> = </m:t>
                    </m:r>
                    <m:r>
                      <a:rPr lang="en-US" sz="2400" i="1">
                        <a:latin typeface="Cambria Math" panose="02040503050406030204" pitchFamily="18" charset="0"/>
                      </a:rPr>
                      <m:t>𝑧</m:t>
                    </m:r>
                  </m:oMath>
                </a14:m>
                <a:r>
                  <a:rPr lang="en-US" sz="2400" dirty="0"/>
                  <a:t>.</a:t>
                </a:r>
              </a:p>
              <a:p>
                <a:endParaRPr lang="en-US" sz="2400" dirty="0"/>
              </a:p>
              <a:p>
                <a:pPr marL="0" indent="0">
                  <a:buNone/>
                </a:pPr>
                <a:r>
                  <a:rPr lang="en-US" sz="2400" dirty="0"/>
                  <a:t>These are not propositions</a:t>
                </a:r>
                <a:endParaRPr lang="en-IN" sz="2400" dirty="0"/>
              </a:p>
            </p:txBody>
          </p:sp>
        </mc:Choice>
        <mc:Fallback xmlns="">
          <p:sp>
            <p:nvSpPr>
              <p:cNvPr id="3" name="Content Placeholder 2">
                <a:extLst>
                  <a:ext uri="{FF2B5EF4-FFF2-40B4-BE49-F238E27FC236}">
                    <a16:creationId xmlns:a16="http://schemas.microsoft.com/office/drawing/2014/main" id="{E916B184-CDBD-4FED-82B9-D5D2DD9210D1}"/>
                  </a:ext>
                </a:extLst>
              </p:cNvPr>
              <p:cNvSpPr>
                <a:spLocks noGrp="1" noRot="1" noChangeAspect="1" noMove="1" noResize="1" noEditPoints="1" noAdjustHandles="1" noChangeArrowheads="1" noChangeShapeType="1" noTextEdit="1"/>
              </p:cNvSpPr>
              <p:nvPr>
                <p:ph idx="1"/>
              </p:nvPr>
            </p:nvSpPr>
            <p:spPr>
              <a:xfrm>
                <a:off x="700548" y="1943612"/>
                <a:ext cx="10515600" cy="4351338"/>
              </a:xfrm>
              <a:blipFill>
                <a:blip r:embed="rId2"/>
                <a:stretch>
                  <a:fillRect l="-928" t="-1961"/>
                </a:stretch>
              </a:blipFill>
            </p:spPr>
            <p:txBody>
              <a:bodyPr/>
              <a:lstStyle/>
              <a:p>
                <a:r>
                  <a:rPr lang="en-IN">
                    <a:noFill/>
                  </a:rPr>
                  <a:t> </a:t>
                </a:r>
              </a:p>
            </p:txBody>
          </p:sp>
        </mc:Fallback>
      </mc:AlternateContent>
    </p:spTree>
    <p:extLst>
      <p:ext uri="{BB962C8B-B14F-4D97-AF65-F5344CB8AC3E}">
        <p14:creationId xmlns:p14="http://schemas.microsoft.com/office/powerpoint/2010/main" val="374986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B040-AEBC-47FA-93C7-3030F5739CC5}"/>
              </a:ext>
            </a:extLst>
          </p:cNvPr>
          <p:cNvSpPr>
            <a:spLocks noGrp="1"/>
          </p:cNvSpPr>
          <p:nvPr>
            <p:ph type="title"/>
          </p:nvPr>
        </p:nvSpPr>
        <p:spPr>
          <a:xfrm>
            <a:off x="926690" y="93407"/>
            <a:ext cx="10515600" cy="879987"/>
          </a:xfrm>
        </p:spPr>
        <p:txBody>
          <a:bodyPr/>
          <a:lstStyle/>
          <a:p>
            <a:pPr algn="ctr"/>
            <a:r>
              <a:rPr lang="en-US" dirty="0">
                <a:solidFill>
                  <a:srgbClr val="1630F2"/>
                </a:solidFill>
              </a:rPr>
              <a:t>System Specifications</a:t>
            </a:r>
            <a:endParaRPr lang="en-IN" dirty="0">
              <a:solidFill>
                <a:srgbClr val="1630F2"/>
              </a:solidFill>
            </a:endParaRPr>
          </a:p>
        </p:txBody>
      </p:sp>
      <p:sp>
        <p:nvSpPr>
          <p:cNvPr id="3" name="Content Placeholder 2">
            <a:extLst>
              <a:ext uri="{FF2B5EF4-FFF2-40B4-BE49-F238E27FC236}">
                <a16:creationId xmlns:a16="http://schemas.microsoft.com/office/drawing/2014/main" id="{AE57B341-D763-458C-A9A3-99DBC63E3929}"/>
              </a:ext>
            </a:extLst>
          </p:cNvPr>
          <p:cNvSpPr>
            <a:spLocks noGrp="1"/>
          </p:cNvSpPr>
          <p:nvPr>
            <p:ph idx="1"/>
          </p:nvPr>
        </p:nvSpPr>
        <p:spPr>
          <a:xfrm>
            <a:off x="255639" y="1435510"/>
            <a:ext cx="11552903" cy="5329083"/>
          </a:xfrm>
        </p:spPr>
        <p:txBody>
          <a:bodyPr>
            <a:normAutofit fontScale="70000" lnSpcReduction="20000"/>
          </a:bodyPr>
          <a:lstStyle/>
          <a:p>
            <a:pPr algn="just">
              <a:lnSpc>
                <a:spcPct val="160000"/>
              </a:lnSpc>
            </a:pPr>
            <a:r>
              <a:rPr lang="en-US" sz="3400" dirty="0"/>
              <a:t>Translating sentences in natural language (such as English) into logical expressions is an essential part of specifying both hardware and software systems. </a:t>
            </a:r>
          </a:p>
          <a:p>
            <a:pPr algn="just">
              <a:lnSpc>
                <a:spcPct val="160000"/>
              </a:lnSpc>
            </a:pPr>
            <a:r>
              <a:rPr lang="en-US" sz="3400" dirty="0"/>
              <a:t>System and software engineers take requirements in natural language and produce precise and unambiguous specifications that can be used as the basis for system development. </a:t>
            </a:r>
          </a:p>
          <a:p>
            <a:pPr algn="just">
              <a:lnSpc>
                <a:spcPct val="160000"/>
              </a:lnSpc>
            </a:pPr>
            <a:r>
              <a:rPr lang="en-US" sz="3400" dirty="0"/>
              <a:t>System specifications should be </a:t>
            </a:r>
            <a:r>
              <a:rPr lang="en-US" sz="3400" b="1" dirty="0"/>
              <a:t>consistent</a:t>
            </a:r>
            <a:r>
              <a:rPr lang="en-US" sz="3400" dirty="0"/>
              <a:t>, that is, they should not contain conflicting requirements that could be used to derive a contradiction. </a:t>
            </a:r>
          </a:p>
          <a:p>
            <a:pPr algn="just">
              <a:lnSpc>
                <a:spcPct val="160000"/>
              </a:lnSpc>
            </a:pPr>
            <a:r>
              <a:rPr lang="en-US" sz="3400" dirty="0"/>
              <a:t>When specifications are not consistent, there would be no way to develop a system that satisfies all specifications.</a:t>
            </a:r>
            <a:endParaRPr lang="en-IN" sz="3400" dirty="0"/>
          </a:p>
          <a:p>
            <a:endParaRPr lang="en-IN" dirty="0"/>
          </a:p>
        </p:txBody>
      </p:sp>
    </p:spTree>
    <p:extLst>
      <p:ext uri="{BB962C8B-B14F-4D97-AF65-F5344CB8AC3E}">
        <p14:creationId xmlns:p14="http://schemas.microsoft.com/office/powerpoint/2010/main" val="210767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CEEE-12C0-45EE-80AE-93D99788E090}"/>
              </a:ext>
            </a:extLst>
          </p:cNvPr>
          <p:cNvSpPr>
            <a:spLocks noGrp="1"/>
          </p:cNvSpPr>
          <p:nvPr>
            <p:ph type="title"/>
          </p:nvPr>
        </p:nvSpPr>
        <p:spPr>
          <a:xfrm>
            <a:off x="838200" y="78659"/>
            <a:ext cx="10515600" cy="688257"/>
          </a:xfrm>
        </p:spPr>
        <p:txBody>
          <a:bodyPr>
            <a:normAutofit fontScale="90000"/>
          </a:bodyPr>
          <a:lstStyle/>
          <a:p>
            <a:pPr algn="ctr"/>
            <a:r>
              <a:rPr lang="en-US" sz="4900" dirty="0">
                <a:solidFill>
                  <a:srgbClr val="1630F2"/>
                </a:solidFill>
              </a:rPr>
              <a:t>Example</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6F7F94-8172-4B66-B490-16D28FDA8F98}"/>
                  </a:ext>
                </a:extLst>
              </p:cNvPr>
              <p:cNvSpPr>
                <a:spLocks noGrp="1"/>
              </p:cNvSpPr>
              <p:nvPr>
                <p:ph idx="1"/>
              </p:nvPr>
            </p:nvSpPr>
            <p:spPr>
              <a:xfrm>
                <a:off x="294969" y="766916"/>
                <a:ext cx="11621728" cy="6091084"/>
              </a:xfrm>
            </p:spPr>
            <p:txBody>
              <a:bodyPr>
                <a:normAutofit lnSpcReduction="10000"/>
              </a:bodyPr>
              <a:lstStyle/>
              <a:p>
                <a:pPr>
                  <a:lnSpc>
                    <a:spcPct val="150000"/>
                  </a:lnSpc>
                </a:pPr>
                <a:r>
                  <a:rPr lang="en-US" dirty="0"/>
                  <a:t>To determine whether these system specifications are consistent:</a:t>
                </a:r>
                <a:endParaRPr lang="en-IN" dirty="0"/>
              </a:p>
              <a:p>
                <a:pPr marL="0" indent="0" algn="ctr">
                  <a:lnSpc>
                    <a:spcPct val="150000"/>
                  </a:lnSpc>
                  <a:buNone/>
                </a:pPr>
                <a:r>
                  <a:rPr lang="en-US" dirty="0"/>
                  <a:t>“The diagnostic message is stored in the buffer or it is retransmitted.”</a:t>
                </a:r>
                <a:endParaRPr lang="en-IN" dirty="0"/>
              </a:p>
              <a:p>
                <a:pPr marL="0" indent="0" algn="ctr">
                  <a:lnSpc>
                    <a:spcPct val="150000"/>
                  </a:lnSpc>
                  <a:buNone/>
                </a:pPr>
                <a:r>
                  <a:rPr lang="en-US" dirty="0"/>
                  <a:t>“The diagnostic message is not stored in the buffer.”</a:t>
                </a:r>
                <a:endParaRPr lang="en-IN" dirty="0"/>
              </a:p>
              <a:p>
                <a:pPr marL="0" indent="0" algn="ctr">
                  <a:lnSpc>
                    <a:spcPct val="150000"/>
                  </a:lnSpc>
                  <a:buNone/>
                </a:pPr>
                <a:r>
                  <a:rPr lang="en-US" dirty="0"/>
                  <a:t>“If the diagnostic message is stored in the buffer, then it is retransmitted.”</a:t>
                </a:r>
                <a:endParaRPr lang="en-IN" dirty="0"/>
              </a:p>
              <a:p>
                <a:pPr>
                  <a:lnSpc>
                    <a:spcPct val="150000"/>
                  </a:lnSpc>
                </a:pPr>
                <a:r>
                  <a:rPr lang="en-US" dirty="0"/>
                  <a:t> we first express these specifications using logical expressions.</a:t>
                </a:r>
              </a:p>
              <a:p>
                <a:pPr>
                  <a:lnSpc>
                    <a:spcPct val="150000"/>
                  </a:lnSpc>
                </a:pPr>
                <a14:m>
                  <m:oMath xmlns:m="http://schemas.openxmlformats.org/officeDocument/2006/math">
                    <m:r>
                      <a:rPr lang="en-US" i="1">
                        <a:latin typeface="Cambria Math" panose="02040503050406030204" pitchFamily="18" charset="0"/>
                      </a:rPr>
                      <m:t>𝑝</m:t>
                    </m:r>
                  </m:oMath>
                </a14:m>
                <a:r>
                  <a:rPr lang="en-US" i="1" dirty="0"/>
                  <a:t> </a:t>
                </a:r>
                <a:r>
                  <a:rPr lang="en-US" dirty="0"/>
                  <a:t>:“The diagnostic message is stored in the buffer” </a:t>
                </a:r>
              </a:p>
              <a:p>
                <a:pPr>
                  <a:lnSpc>
                    <a:spcPct val="150000"/>
                  </a:lnSpc>
                </a:pPr>
                <a14:m>
                  <m:oMath xmlns:m="http://schemas.openxmlformats.org/officeDocument/2006/math">
                    <m:r>
                      <a:rPr lang="en-US" i="1">
                        <a:latin typeface="Cambria Math" panose="02040503050406030204" pitchFamily="18" charset="0"/>
                      </a:rPr>
                      <m:t>𝑞</m:t>
                    </m:r>
                  </m:oMath>
                </a14:m>
                <a:r>
                  <a:rPr lang="en-US" dirty="0"/>
                  <a:t> : “The diagnostic message is retransmitted.” </a:t>
                </a:r>
              </a:p>
              <a:p>
                <a:pPr>
                  <a:lnSpc>
                    <a:spcPct val="150000"/>
                  </a:lnSpc>
                </a:pP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oMath>
                </a14:m>
                <a:r>
                  <a:rPr lang="en-US" dirty="0"/>
                  <a:t>, and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r>
                      <a:rPr lang="en-US" i="1">
                        <a:latin typeface="Cambria Math" panose="02040503050406030204" pitchFamily="18" charset="0"/>
                      </a:rPr>
                      <m:t>.</m:t>
                    </m:r>
                  </m:oMath>
                </a14:m>
                <a:r>
                  <a:rPr lang="en-US" dirty="0"/>
                  <a:t> </a:t>
                </a:r>
              </a:p>
              <a:p>
                <a:endParaRPr lang="en-US" dirty="0"/>
              </a:p>
              <a:p>
                <a:endParaRPr lang="en-US" dirty="0"/>
              </a:p>
              <a:p>
                <a:endParaRPr lang="en-US" dirty="0"/>
              </a:p>
              <a:p>
                <a:pPr marL="0" indent="0" algn="ctr">
                  <a:buNone/>
                </a:pPr>
                <a:endParaRPr lang="en-IN" dirty="0"/>
              </a:p>
            </p:txBody>
          </p:sp>
        </mc:Choice>
        <mc:Fallback xmlns="">
          <p:sp>
            <p:nvSpPr>
              <p:cNvPr id="3" name="Content Placeholder 2">
                <a:extLst>
                  <a:ext uri="{FF2B5EF4-FFF2-40B4-BE49-F238E27FC236}">
                    <a16:creationId xmlns:a16="http://schemas.microsoft.com/office/drawing/2014/main" id="{F66F7F94-8172-4B66-B490-16D28FDA8F98}"/>
                  </a:ext>
                </a:extLst>
              </p:cNvPr>
              <p:cNvSpPr>
                <a:spLocks noGrp="1" noRot="1" noChangeAspect="1" noMove="1" noResize="1" noEditPoints="1" noAdjustHandles="1" noChangeArrowheads="1" noChangeShapeType="1" noTextEdit="1"/>
              </p:cNvSpPr>
              <p:nvPr>
                <p:ph idx="1"/>
              </p:nvPr>
            </p:nvSpPr>
            <p:spPr>
              <a:xfrm>
                <a:off x="294969" y="766916"/>
                <a:ext cx="11621728" cy="6091084"/>
              </a:xfrm>
              <a:blipFill>
                <a:blip r:embed="rId2"/>
                <a:stretch>
                  <a:fillRect l="-944"/>
                </a:stretch>
              </a:blipFill>
            </p:spPr>
            <p:txBody>
              <a:bodyPr/>
              <a:lstStyle/>
              <a:p>
                <a:r>
                  <a:rPr lang="en-IN">
                    <a:noFill/>
                  </a:rPr>
                  <a:t> </a:t>
                </a:r>
              </a:p>
            </p:txBody>
          </p:sp>
        </mc:Fallback>
      </mc:AlternateContent>
    </p:spTree>
    <p:extLst>
      <p:ext uri="{BB962C8B-B14F-4D97-AF65-F5344CB8AC3E}">
        <p14:creationId xmlns:p14="http://schemas.microsoft.com/office/powerpoint/2010/main" val="3277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736B-3DA3-41B0-88C9-B674BD5C0B10}"/>
              </a:ext>
            </a:extLst>
          </p:cNvPr>
          <p:cNvSpPr>
            <a:spLocks noGrp="1"/>
          </p:cNvSpPr>
          <p:nvPr>
            <p:ph type="title"/>
          </p:nvPr>
        </p:nvSpPr>
        <p:spPr>
          <a:xfrm>
            <a:off x="838200" y="1331"/>
            <a:ext cx="10515600" cy="834411"/>
          </a:xfrm>
        </p:spPr>
        <p:txBody>
          <a:bodyPr/>
          <a:lstStyle/>
          <a:p>
            <a:pPr algn="ctr"/>
            <a:r>
              <a:rPr lang="en-US" dirty="0">
                <a:solidFill>
                  <a:srgbClr val="1630F2"/>
                </a:solidFill>
              </a:rPr>
              <a:t>Example</a:t>
            </a:r>
            <a:r>
              <a:rPr lang="en-US" b="1" dirty="0">
                <a:solidFill>
                  <a:srgbClr val="1630F2"/>
                </a:solidFill>
              </a:rPr>
              <a:t> </a:t>
            </a:r>
            <a:r>
              <a:rPr lang="en-US" dirty="0">
                <a:solidFill>
                  <a:srgbClr val="1630F2"/>
                </a:solidFill>
              </a:rPr>
              <a:t>continued</a:t>
            </a:r>
            <a:r>
              <a:rPr lang="en-US" b="1" dirty="0">
                <a:solidFill>
                  <a:srgbClr val="1630F2"/>
                </a:solidFill>
              </a:rPr>
              <a:t>….</a:t>
            </a:r>
            <a:endParaRPr lang="en-IN" dirty="0"/>
          </a:p>
        </p:txBody>
      </p:sp>
      <p:sp>
        <p:nvSpPr>
          <p:cNvPr id="3" name="Content Placeholder 2">
            <a:extLst>
              <a:ext uri="{FF2B5EF4-FFF2-40B4-BE49-F238E27FC236}">
                <a16:creationId xmlns:a16="http://schemas.microsoft.com/office/drawing/2014/main" id="{641FC634-17D5-41F3-BB77-3586D68ED0AC}"/>
              </a:ext>
            </a:extLst>
          </p:cNvPr>
          <p:cNvSpPr>
            <a:spLocks noGrp="1"/>
          </p:cNvSpPr>
          <p:nvPr>
            <p:ph idx="1"/>
          </p:nvPr>
        </p:nvSpPr>
        <p:spPr>
          <a:xfrm>
            <a:off x="186813" y="1825625"/>
            <a:ext cx="11611897" cy="4667250"/>
          </a:xfrm>
        </p:spPr>
        <p:txBody>
          <a:bodyPr/>
          <a:lstStyle/>
          <a:p>
            <a:r>
              <a:rPr lang="en-US" dirty="0"/>
              <a:t>To find an assignment of truth values that makes all three specifications true:  </a:t>
            </a:r>
            <a:endParaRPr lang="en-IN"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0860D419-B7E8-4063-A0D5-2163854AD20A}"/>
                  </a:ext>
                </a:extLst>
              </p:cNvPr>
              <p:cNvGraphicFramePr>
                <a:graphicFrameLocks/>
              </p:cNvGraphicFramePr>
              <p:nvPr>
                <p:extLst>
                  <p:ext uri="{D42A27DB-BD31-4B8C-83A1-F6EECF244321}">
                    <p14:modId xmlns:p14="http://schemas.microsoft.com/office/powerpoint/2010/main" val="597180190"/>
                  </p:ext>
                </p:extLst>
              </p:nvPr>
            </p:nvGraphicFramePr>
            <p:xfrm>
              <a:off x="3129116" y="3429000"/>
              <a:ext cx="6516330" cy="2103120"/>
            </p:xfrm>
            <a:graphic>
              <a:graphicData uri="http://schemas.openxmlformats.org/drawingml/2006/table">
                <a:tbl>
                  <a:tblPr firstRow="1" firstCol="1" bandRow="1">
                    <a:tableStyleId>{5940675A-B579-460E-94D1-54222C63F5DA}</a:tableStyleId>
                  </a:tblPr>
                  <a:tblGrid>
                    <a:gridCol w="1303266">
                      <a:extLst>
                        <a:ext uri="{9D8B030D-6E8A-4147-A177-3AD203B41FA5}">
                          <a16:colId xmlns:a16="http://schemas.microsoft.com/office/drawing/2014/main" val="770727643"/>
                        </a:ext>
                      </a:extLst>
                    </a:gridCol>
                    <a:gridCol w="1303266">
                      <a:extLst>
                        <a:ext uri="{9D8B030D-6E8A-4147-A177-3AD203B41FA5}">
                          <a16:colId xmlns:a16="http://schemas.microsoft.com/office/drawing/2014/main" val="2905732523"/>
                        </a:ext>
                      </a:extLst>
                    </a:gridCol>
                    <a:gridCol w="1303266">
                      <a:extLst>
                        <a:ext uri="{9D8B030D-6E8A-4147-A177-3AD203B41FA5}">
                          <a16:colId xmlns:a16="http://schemas.microsoft.com/office/drawing/2014/main" val="3431409458"/>
                        </a:ext>
                      </a:extLst>
                    </a:gridCol>
                    <a:gridCol w="1303266">
                      <a:extLst>
                        <a:ext uri="{9D8B030D-6E8A-4147-A177-3AD203B41FA5}">
                          <a16:colId xmlns:a16="http://schemas.microsoft.com/office/drawing/2014/main" val="463666307"/>
                        </a:ext>
                      </a:extLst>
                    </a:gridCol>
                    <a:gridCol w="1303266">
                      <a:extLst>
                        <a:ext uri="{9D8B030D-6E8A-4147-A177-3AD203B41FA5}">
                          <a16:colId xmlns:a16="http://schemas.microsoft.com/office/drawing/2014/main" val="812253629"/>
                        </a:ext>
                      </a:extLst>
                    </a:gridCol>
                  </a:tblGrid>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𝑞</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𝑝</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r>
                                  <a:rPr lang="en-US" sz="2400">
                                    <a:effectLst/>
                                    <a:latin typeface="Cambria Math" panose="02040503050406030204" pitchFamily="18" charset="0"/>
                                  </a:rPr>
                                  <m:t>→</m:t>
                                </m:r>
                                <m:r>
                                  <a:rPr lang="en-US" sz="2400">
                                    <a:effectLst/>
                                    <a:latin typeface="Cambria Math" panose="02040503050406030204" pitchFamily="18" charset="0"/>
                                  </a:rPr>
                                  <m:t>𝑞</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40905957"/>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92043689"/>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44725552"/>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smtClean="0">
                                    <a:solidFill>
                                      <a:srgbClr val="C00000"/>
                                    </a:solidFill>
                                    <a:effectLst/>
                                    <a:latin typeface="Cambria Math" panose="02040503050406030204" pitchFamily="18" charset="0"/>
                                  </a:rPr>
                                  <m:t>𝐹</m:t>
                                </m:r>
                              </m:oMath>
                            </m:oMathPara>
                          </a14:m>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smtClean="0">
                                    <a:solidFill>
                                      <a:srgbClr val="C00000"/>
                                    </a:solidFill>
                                    <a:effectLst/>
                                    <a:latin typeface="Cambria Math" panose="02040503050406030204" pitchFamily="18" charset="0"/>
                                  </a:rPr>
                                  <m:t>𝑇</m:t>
                                </m:r>
                              </m:oMath>
                            </m:oMathPara>
                          </a14:m>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smtClean="0">
                                    <a:solidFill>
                                      <a:srgbClr val="C00000"/>
                                    </a:solidFill>
                                    <a:effectLst/>
                                    <a:latin typeface="Cambria Math" panose="02040503050406030204" pitchFamily="18" charset="0"/>
                                  </a:rPr>
                                  <m:t>𝑇</m:t>
                                </m:r>
                              </m:oMath>
                            </m:oMathPara>
                          </a14:m>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smtClean="0">
                                    <a:solidFill>
                                      <a:srgbClr val="C00000"/>
                                    </a:solidFill>
                                    <a:effectLst/>
                                    <a:latin typeface="Cambria Math" panose="02040503050406030204" pitchFamily="18" charset="0"/>
                                  </a:rPr>
                                  <m:t>𝑇</m:t>
                                </m:r>
                              </m:oMath>
                            </m:oMathPara>
                          </a14:m>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smtClean="0">
                                    <a:solidFill>
                                      <a:srgbClr val="C00000"/>
                                    </a:solidFill>
                                    <a:effectLst/>
                                    <a:latin typeface="Cambria Math" panose="02040503050406030204" pitchFamily="18" charset="0"/>
                                  </a:rPr>
                                  <m:t>𝑇</m:t>
                                </m:r>
                              </m:oMath>
                            </m:oMathPara>
                          </a14:m>
                          <a:endParaRPr lang="en-IN" sz="2400" dirty="0">
                            <a:solidFill>
                              <a:srgbClr val="C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30720618"/>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37556660"/>
                      </a:ext>
                    </a:extLst>
                  </a:tr>
                </a:tbl>
              </a:graphicData>
            </a:graphic>
          </p:graphicFrame>
        </mc:Choice>
        <mc:Fallback xmlns="">
          <p:graphicFrame>
            <p:nvGraphicFramePr>
              <p:cNvPr id="4" name="Content Placeholder 3">
                <a:extLst>
                  <a:ext uri="{FF2B5EF4-FFF2-40B4-BE49-F238E27FC236}">
                    <a16:creationId xmlns:a16="http://schemas.microsoft.com/office/drawing/2014/main" id="{0860D419-B7E8-4063-A0D5-2163854AD20A}"/>
                  </a:ext>
                </a:extLst>
              </p:cNvPr>
              <p:cNvGraphicFramePr>
                <a:graphicFrameLocks/>
              </p:cNvGraphicFramePr>
              <p:nvPr>
                <p:extLst>
                  <p:ext uri="{D42A27DB-BD31-4B8C-83A1-F6EECF244321}">
                    <p14:modId xmlns:p14="http://schemas.microsoft.com/office/powerpoint/2010/main" val="597180190"/>
                  </p:ext>
                </p:extLst>
              </p:nvPr>
            </p:nvGraphicFramePr>
            <p:xfrm>
              <a:off x="3129116" y="3429000"/>
              <a:ext cx="6516330" cy="2103120"/>
            </p:xfrm>
            <a:graphic>
              <a:graphicData uri="http://schemas.openxmlformats.org/drawingml/2006/table">
                <a:tbl>
                  <a:tblPr firstRow="1" firstCol="1" bandRow="1">
                    <a:tableStyleId>{5940675A-B579-460E-94D1-54222C63F5DA}</a:tableStyleId>
                  </a:tblPr>
                  <a:tblGrid>
                    <a:gridCol w="1303266">
                      <a:extLst>
                        <a:ext uri="{9D8B030D-6E8A-4147-A177-3AD203B41FA5}">
                          <a16:colId xmlns:a16="http://schemas.microsoft.com/office/drawing/2014/main" val="770727643"/>
                        </a:ext>
                      </a:extLst>
                    </a:gridCol>
                    <a:gridCol w="1303266">
                      <a:extLst>
                        <a:ext uri="{9D8B030D-6E8A-4147-A177-3AD203B41FA5}">
                          <a16:colId xmlns:a16="http://schemas.microsoft.com/office/drawing/2014/main" val="2905732523"/>
                        </a:ext>
                      </a:extLst>
                    </a:gridCol>
                    <a:gridCol w="1303266">
                      <a:extLst>
                        <a:ext uri="{9D8B030D-6E8A-4147-A177-3AD203B41FA5}">
                          <a16:colId xmlns:a16="http://schemas.microsoft.com/office/drawing/2014/main" val="3431409458"/>
                        </a:ext>
                      </a:extLst>
                    </a:gridCol>
                    <a:gridCol w="1303266">
                      <a:extLst>
                        <a:ext uri="{9D8B030D-6E8A-4147-A177-3AD203B41FA5}">
                          <a16:colId xmlns:a16="http://schemas.microsoft.com/office/drawing/2014/main" val="463666307"/>
                        </a:ext>
                      </a:extLst>
                    </a:gridCol>
                    <a:gridCol w="1303266">
                      <a:extLst>
                        <a:ext uri="{9D8B030D-6E8A-4147-A177-3AD203B41FA5}">
                          <a16:colId xmlns:a16="http://schemas.microsoft.com/office/drawing/2014/main" val="812253629"/>
                        </a:ext>
                      </a:extLst>
                    </a:gridCol>
                  </a:tblGrid>
                  <a:tr h="420624">
                    <a:tc>
                      <a:txBody>
                        <a:bodyPr/>
                        <a:lstStyle/>
                        <a:p>
                          <a:endParaRPr lang="en-US"/>
                        </a:p>
                      </a:txBody>
                      <a:tcPr marL="68580" marR="68580" marT="0" marB="0">
                        <a:blipFill>
                          <a:blip r:embed="rId2"/>
                          <a:stretch>
                            <a:fillRect l="-467" t="-1449" r="-400935" b="-404348"/>
                          </a:stretch>
                        </a:blipFill>
                      </a:tcPr>
                    </a:tc>
                    <a:tc>
                      <a:txBody>
                        <a:bodyPr/>
                        <a:lstStyle/>
                        <a:p>
                          <a:endParaRPr lang="en-US"/>
                        </a:p>
                      </a:txBody>
                      <a:tcPr marL="68580" marR="68580" marT="0" marB="0">
                        <a:blipFill>
                          <a:blip r:embed="rId2"/>
                          <a:stretch>
                            <a:fillRect l="-100467" t="-1449" r="-300935" b="-404348"/>
                          </a:stretch>
                        </a:blipFill>
                      </a:tcPr>
                    </a:tc>
                    <a:tc>
                      <a:txBody>
                        <a:bodyPr/>
                        <a:lstStyle/>
                        <a:p>
                          <a:endParaRPr lang="en-US"/>
                        </a:p>
                      </a:txBody>
                      <a:tcPr marL="68580" marR="68580" marT="0" marB="0">
                        <a:blipFill>
                          <a:blip r:embed="rId2"/>
                          <a:stretch>
                            <a:fillRect l="-200467" t="-1449" r="-200935" b="-404348"/>
                          </a:stretch>
                        </a:blipFill>
                      </a:tcPr>
                    </a:tc>
                    <a:tc>
                      <a:txBody>
                        <a:bodyPr/>
                        <a:lstStyle/>
                        <a:p>
                          <a:endParaRPr lang="en-US"/>
                        </a:p>
                      </a:txBody>
                      <a:tcPr marL="68580" marR="68580" marT="0" marB="0">
                        <a:blipFill>
                          <a:blip r:embed="rId2"/>
                          <a:stretch>
                            <a:fillRect l="-300467" t="-1449" r="-100935" b="-404348"/>
                          </a:stretch>
                        </a:blipFill>
                      </a:tcPr>
                    </a:tc>
                    <a:tc>
                      <a:txBody>
                        <a:bodyPr/>
                        <a:lstStyle/>
                        <a:p>
                          <a:endParaRPr lang="en-US"/>
                        </a:p>
                      </a:txBody>
                      <a:tcPr marL="68580" marR="68580" marT="0" marB="0">
                        <a:blipFill>
                          <a:blip r:embed="rId2"/>
                          <a:stretch>
                            <a:fillRect l="-400467" t="-1449" r="-935" b="-404348"/>
                          </a:stretch>
                        </a:blipFill>
                      </a:tcPr>
                    </a:tc>
                    <a:extLst>
                      <a:ext uri="{0D108BD9-81ED-4DB2-BD59-A6C34878D82A}">
                        <a16:rowId xmlns:a16="http://schemas.microsoft.com/office/drawing/2014/main" val="3040905957"/>
                      </a:ext>
                    </a:extLst>
                  </a:tr>
                  <a:tr h="420624">
                    <a:tc>
                      <a:txBody>
                        <a:bodyPr/>
                        <a:lstStyle/>
                        <a:p>
                          <a:endParaRPr lang="en-US"/>
                        </a:p>
                      </a:txBody>
                      <a:tcPr marL="68580" marR="68580" marT="0" marB="0">
                        <a:blipFill>
                          <a:blip r:embed="rId2"/>
                          <a:stretch>
                            <a:fillRect l="-467" t="-101449" r="-400935" b="-304348"/>
                          </a:stretch>
                        </a:blipFill>
                      </a:tcPr>
                    </a:tc>
                    <a:tc>
                      <a:txBody>
                        <a:bodyPr/>
                        <a:lstStyle/>
                        <a:p>
                          <a:endParaRPr lang="en-US"/>
                        </a:p>
                      </a:txBody>
                      <a:tcPr marL="68580" marR="68580" marT="0" marB="0">
                        <a:blipFill>
                          <a:blip r:embed="rId2"/>
                          <a:stretch>
                            <a:fillRect l="-100467" t="-101449" r="-300935" b="-304348"/>
                          </a:stretch>
                        </a:blipFill>
                      </a:tcPr>
                    </a:tc>
                    <a:tc>
                      <a:txBody>
                        <a:bodyPr/>
                        <a:lstStyle/>
                        <a:p>
                          <a:endParaRPr lang="en-US"/>
                        </a:p>
                      </a:txBody>
                      <a:tcPr marL="68580" marR="68580" marT="0" marB="0">
                        <a:blipFill>
                          <a:blip r:embed="rId2"/>
                          <a:stretch>
                            <a:fillRect l="-200467" t="-101449" r="-200935" b="-304348"/>
                          </a:stretch>
                        </a:blipFill>
                      </a:tcPr>
                    </a:tc>
                    <a:tc>
                      <a:txBody>
                        <a:bodyPr/>
                        <a:lstStyle/>
                        <a:p>
                          <a:endParaRPr lang="en-US"/>
                        </a:p>
                      </a:txBody>
                      <a:tcPr marL="68580" marR="68580" marT="0" marB="0">
                        <a:blipFill>
                          <a:blip r:embed="rId2"/>
                          <a:stretch>
                            <a:fillRect l="-300467" t="-101449" r="-100935" b="-304348"/>
                          </a:stretch>
                        </a:blipFill>
                      </a:tcPr>
                    </a:tc>
                    <a:tc>
                      <a:txBody>
                        <a:bodyPr/>
                        <a:lstStyle/>
                        <a:p>
                          <a:endParaRPr lang="en-US"/>
                        </a:p>
                      </a:txBody>
                      <a:tcPr marL="68580" marR="68580" marT="0" marB="0">
                        <a:blipFill>
                          <a:blip r:embed="rId2"/>
                          <a:stretch>
                            <a:fillRect l="-400467" t="-101449" r="-935" b="-304348"/>
                          </a:stretch>
                        </a:blipFill>
                      </a:tcPr>
                    </a:tc>
                    <a:extLst>
                      <a:ext uri="{0D108BD9-81ED-4DB2-BD59-A6C34878D82A}">
                        <a16:rowId xmlns:a16="http://schemas.microsoft.com/office/drawing/2014/main" val="2292043689"/>
                      </a:ext>
                    </a:extLst>
                  </a:tr>
                  <a:tr h="420624">
                    <a:tc>
                      <a:txBody>
                        <a:bodyPr/>
                        <a:lstStyle/>
                        <a:p>
                          <a:endParaRPr lang="en-US"/>
                        </a:p>
                      </a:txBody>
                      <a:tcPr marL="68580" marR="68580" marT="0" marB="0">
                        <a:blipFill>
                          <a:blip r:embed="rId2"/>
                          <a:stretch>
                            <a:fillRect l="-467" t="-198571" r="-400935" b="-200000"/>
                          </a:stretch>
                        </a:blipFill>
                      </a:tcPr>
                    </a:tc>
                    <a:tc>
                      <a:txBody>
                        <a:bodyPr/>
                        <a:lstStyle/>
                        <a:p>
                          <a:endParaRPr lang="en-US"/>
                        </a:p>
                      </a:txBody>
                      <a:tcPr marL="68580" marR="68580" marT="0" marB="0">
                        <a:blipFill>
                          <a:blip r:embed="rId2"/>
                          <a:stretch>
                            <a:fillRect l="-100467" t="-198571" r="-300935" b="-200000"/>
                          </a:stretch>
                        </a:blipFill>
                      </a:tcPr>
                    </a:tc>
                    <a:tc>
                      <a:txBody>
                        <a:bodyPr/>
                        <a:lstStyle/>
                        <a:p>
                          <a:endParaRPr lang="en-US"/>
                        </a:p>
                      </a:txBody>
                      <a:tcPr marL="68580" marR="68580" marT="0" marB="0">
                        <a:blipFill>
                          <a:blip r:embed="rId2"/>
                          <a:stretch>
                            <a:fillRect l="-200467" t="-198571" r="-200935" b="-200000"/>
                          </a:stretch>
                        </a:blipFill>
                      </a:tcPr>
                    </a:tc>
                    <a:tc>
                      <a:txBody>
                        <a:bodyPr/>
                        <a:lstStyle/>
                        <a:p>
                          <a:endParaRPr lang="en-US"/>
                        </a:p>
                      </a:txBody>
                      <a:tcPr marL="68580" marR="68580" marT="0" marB="0">
                        <a:blipFill>
                          <a:blip r:embed="rId2"/>
                          <a:stretch>
                            <a:fillRect l="-300467" t="-198571" r="-100935" b="-200000"/>
                          </a:stretch>
                        </a:blipFill>
                      </a:tcPr>
                    </a:tc>
                    <a:tc>
                      <a:txBody>
                        <a:bodyPr/>
                        <a:lstStyle/>
                        <a:p>
                          <a:endParaRPr lang="en-US"/>
                        </a:p>
                      </a:txBody>
                      <a:tcPr marL="68580" marR="68580" marT="0" marB="0">
                        <a:blipFill>
                          <a:blip r:embed="rId2"/>
                          <a:stretch>
                            <a:fillRect l="-400467" t="-198571" r="-935" b="-200000"/>
                          </a:stretch>
                        </a:blipFill>
                      </a:tcPr>
                    </a:tc>
                    <a:extLst>
                      <a:ext uri="{0D108BD9-81ED-4DB2-BD59-A6C34878D82A}">
                        <a16:rowId xmlns:a16="http://schemas.microsoft.com/office/drawing/2014/main" val="1644725552"/>
                      </a:ext>
                    </a:extLst>
                  </a:tr>
                  <a:tr h="420624">
                    <a:tc>
                      <a:txBody>
                        <a:bodyPr/>
                        <a:lstStyle/>
                        <a:p>
                          <a:endParaRPr lang="en-US"/>
                        </a:p>
                      </a:txBody>
                      <a:tcPr marL="68580" marR="68580" marT="0" marB="0">
                        <a:blipFill>
                          <a:blip r:embed="rId2"/>
                          <a:stretch>
                            <a:fillRect l="-467" t="-302899" r="-400935" b="-102899"/>
                          </a:stretch>
                        </a:blipFill>
                      </a:tcPr>
                    </a:tc>
                    <a:tc>
                      <a:txBody>
                        <a:bodyPr/>
                        <a:lstStyle/>
                        <a:p>
                          <a:endParaRPr lang="en-US"/>
                        </a:p>
                      </a:txBody>
                      <a:tcPr marL="68580" marR="68580" marT="0" marB="0">
                        <a:blipFill>
                          <a:blip r:embed="rId2"/>
                          <a:stretch>
                            <a:fillRect l="-100467" t="-302899" r="-300935" b="-102899"/>
                          </a:stretch>
                        </a:blipFill>
                      </a:tcPr>
                    </a:tc>
                    <a:tc>
                      <a:txBody>
                        <a:bodyPr/>
                        <a:lstStyle/>
                        <a:p>
                          <a:endParaRPr lang="en-US"/>
                        </a:p>
                      </a:txBody>
                      <a:tcPr marL="68580" marR="68580" marT="0" marB="0">
                        <a:blipFill>
                          <a:blip r:embed="rId2"/>
                          <a:stretch>
                            <a:fillRect l="-200467" t="-302899" r="-200935" b="-102899"/>
                          </a:stretch>
                        </a:blipFill>
                      </a:tcPr>
                    </a:tc>
                    <a:tc>
                      <a:txBody>
                        <a:bodyPr/>
                        <a:lstStyle/>
                        <a:p>
                          <a:endParaRPr lang="en-US"/>
                        </a:p>
                      </a:txBody>
                      <a:tcPr marL="68580" marR="68580" marT="0" marB="0">
                        <a:blipFill>
                          <a:blip r:embed="rId2"/>
                          <a:stretch>
                            <a:fillRect l="-300467" t="-302899" r="-100935" b="-102899"/>
                          </a:stretch>
                        </a:blipFill>
                      </a:tcPr>
                    </a:tc>
                    <a:tc>
                      <a:txBody>
                        <a:bodyPr/>
                        <a:lstStyle/>
                        <a:p>
                          <a:endParaRPr lang="en-US"/>
                        </a:p>
                      </a:txBody>
                      <a:tcPr marL="68580" marR="68580" marT="0" marB="0">
                        <a:blipFill>
                          <a:blip r:embed="rId2"/>
                          <a:stretch>
                            <a:fillRect l="-400467" t="-302899" r="-935" b="-102899"/>
                          </a:stretch>
                        </a:blipFill>
                      </a:tcPr>
                    </a:tc>
                    <a:extLst>
                      <a:ext uri="{0D108BD9-81ED-4DB2-BD59-A6C34878D82A}">
                        <a16:rowId xmlns:a16="http://schemas.microsoft.com/office/drawing/2014/main" val="2230720618"/>
                      </a:ext>
                    </a:extLst>
                  </a:tr>
                  <a:tr h="420624">
                    <a:tc>
                      <a:txBody>
                        <a:bodyPr/>
                        <a:lstStyle/>
                        <a:p>
                          <a:endParaRPr lang="en-US"/>
                        </a:p>
                      </a:txBody>
                      <a:tcPr marL="68580" marR="68580" marT="0" marB="0">
                        <a:blipFill>
                          <a:blip r:embed="rId2"/>
                          <a:stretch>
                            <a:fillRect l="-467" t="-402899" r="-400935" b="-2899"/>
                          </a:stretch>
                        </a:blipFill>
                      </a:tcPr>
                    </a:tc>
                    <a:tc>
                      <a:txBody>
                        <a:bodyPr/>
                        <a:lstStyle/>
                        <a:p>
                          <a:endParaRPr lang="en-US"/>
                        </a:p>
                      </a:txBody>
                      <a:tcPr marL="68580" marR="68580" marT="0" marB="0">
                        <a:blipFill>
                          <a:blip r:embed="rId2"/>
                          <a:stretch>
                            <a:fillRect l="-100467" t="-402899" r="-300935" b="-2899"/>
                          </a:stretch>
                        </a:blipFill>
                      </a:tcPr>
                    </a:tc>
                    <a:tc>
                      <a:txBody>
                        <a:bodyPr/>
                        <a:lstStyle/>
                        <a:p>
                          <a:endParaRPr lang="en-US"/>
                        </a:p>
                      </a:txBody>
                      <a:tcPr marL="68580" marR="68580" marT="0" marB="0">
                        <a:blipFill>
                          <a:blip r:embed="rId2"/>
                          <a:stretch>
                            <a:fillRect l="-200467" t="-402899" r="-200935" b="-2899"/>
                          </a:stretch>
                        </a:blipFill>
                      </a:tcPr>
                    </a:tc>
                    <a:tc>
                      <a:txBody>
                        <a:bodyPr/>
                        <a:lstStyle/>
                        <a:p>
                          <a:endParaRPr lang="en-US"/>
                        </a:p>
                      </a:txBody>
                      <a:tcPr marL="68580" marR="68580" marT="0" marB="0">
                        <a:blipFill>
                          <a:blip r:embed="rId2"/>
                          <a:stretch>
                            <a:fillRect l="-300467" t="-402899" r="-100935" b="-2899"/>
                          </a:stretch>
                        </a:blipFill>
                      </a:tcPr>
                    </a:tc>
                    <a:tc>
                      <a:txBody>
                        <a:bodyPr/>
                        <a:lstStyle/>
                        <a:p>
                          <a:endParaRPr lang="en-US"/>
                        </a:p>
                      </a:txBody>
                      <a:tcPr marL="68580" marR="68580" marT="0" marB="0">
                        <a:blipFill>
                          <a:blip r:embed="rId2"/>
                          <a:stretch>
                            <a:fillRect l="-400467" t="-402899" r="-935" b="-2899"/>
                          </a:stretch>
                        </a:blipFill>
                      </a:tcPr>
                    </a:tc>
                    <a:extLst>
                      <a:ext uri="{0D108BD9-81ED-4DB2-BD59-A6C34878D82A}">
                        <a16:rowId xmlns:a16="http://schemas.microsoft.com/office/drawing/2014/main" val="2337556660"/>
                      </a:ext>
                    </a:extLst>
                  </a:tr>
                </a:tbl>
              </a:graphicData>
            </a:graphic>
          </p:graphicFrame>
        </mc:Fallback>
      </mc:AlternateContent>
    </p:spTree>
    <p:extLst>
      <p:ext uri="{BB962C8B-B14F-4D97-AF65-F5344CB8AC3E}">
        <p14:creationId xmlns:p14="http://schemas.microsoft.com/office/powerpoint/2010/main" val="16580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DE1C-6655-4A1A-AB5C-1DE32F0985D4}"/>
              </a:ext>
            </a:extLst>
          </p:cNvPr>
          <p:cNvSpPr>
            <a:spLocks noGrp="1"/>
          </p:cNvSpPr>
          <p:nvPr>
            <p:ph type="title"/>
          </p:nvPr>
        </p:nvSpPr>
        <p:spPr>
          <a:xfrm>
            <a:off x="838200" y="286467"/>
            <a:ext cx="10515600" cy="1060552"/>
          </a:xfrm>
        </p:spPr>
        <p:txBody>
          <a:bodyPr/>
          <a:lstStyle/>
          <a:p>
            <a:pPr algn="ctr"/>
            <a:r>
              <a:rPr lang="en-US" dirty="0">
                <a:solidFill>
                  <a:srgbClr val="1630F2"/>
                </a:solidFill>
              </a:rPr>
              <a:t>Logic Puzzles</a:t>
            </a:r>
            <a:endParaRPr lang="en-IN" dirty="0">
              <a:solidFill>
                <a:srgbClr val="1630F2"/>
              </a:solidFill>
            </a:endParaRPr>
          </a:p>
        </p:txBody>
      </p:sp>
      <p:sp>
        <p:nvSpPr>
          <p:cNvPr id="6" name="Content Placeholder 5">
            <a:extLst>
              <a:ext uri="{FF2B5EF4-FFF2-40B4-BE49-F238E27FC236}">
                <a16:creationId xmlns:a16="http://schemas.microsoft.com/office/drawing/2014/main" id="{D4F7EED4-E5DE-4932-91CD-630159BBBF28}"/>
              </a:ext>
            </a:extLst>
          </p:cNvPr>
          <p:cNvSpPr>
            <a:spLocks noGrp="1"/>
          </p:cNvSpPr>
          <p:nvPr>
            <p:ph idx="1"/>
          </p:nvPr>
        </p:nvSpPr>
        <p:spPr>
          <a:xfrm>
            <a:off x="275303" y="1825625"/>
            <a:ext cx="11759381" cy="4351338"/>
          </a:xfrm>
        </p:spPr>
        <p:txBody>
          <a:bodyPr/>
          <a:lstStyle/>
          <a:p>
            <a:pPr>
              <a:lnSpc>
                <a:spcPct val="150000"/>
              </a:lnSpc>
            </a:pPr>
            <a:r>
              <a:rPr lang="en-US" dirty="0"/>
              <a:t>Puzzles that can be solved using logical reasoning are known as </a:t>
            </a:r>
            <a:r>
              <a:rPr lang="en-US" b="1" dirty="0"/>
              <a:t>logic puzzles</a:t>
            </a:r>
            <a:r>
              <a:rPr lang="en-US" dirty="0"/>
              <a:t>.</a:t>
            </a:r>
          </a:p>
          <a:p>
            <a:pPr>
              <a:lnSpc>
                <a:spcPct val="150000"/>
              </a:lnSpc>
            </a:pPr>
            <a:r>
              <a:rPr lang="en-US" dirty="0"/>
              <a:t>Solving logic puzzles is an excellent way to practice working with the rules of logic.</a:t>
            </a:r>
          </a:p>
          <a:p>
            <a:pPr>
              <a:lnSpc>
                <a:spcPct val="150000"/>
              </a:lnSpc>
            </a:pPr>
            <a:r>
              <a:rPr lang="en-US" dirty="0"/>
              <a:t>Also, computer programs designed to carry out logical reasoning often use well-known logic puzzles to illustrate their capabilities. </a:t>
            </a:r>
          </a:p>
          <a:p>
            <a:endParaRPr lang="en-IN" dirty="0"/>
          </a:p>
          <a:p>
            <a:endParaRPr lang="en-IN" dirty="0"/>
          </a:p>
        </p:txBody>
      </p:sp>
    </p:spTree>
    <p:extLst>
      <p:ext uri="{BB962C8B-B14F-4D97-AF65-F5344CB8AC3E}">
        <p14:creationId xmlns:p14="http://schemas.microsoft.com/office/powerpoint/2010/main" val="349715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5E87-4EDA-43CA-B7F7-99F3CCEB7F2E}"/>
              </a:ext>
            </a:extLst>
          </p:cNvPr>
          <p:cNvSpPr>
            <a:spLocks noGrp="1"/>
          </p:cNvSpPr>
          <p:nvPr>
            <p:ph type="title"/>
          </p:nvPr>
        </p:nvSpPr>
        <p:spPr>
          <a:xfrm>
            <a:off x="671052" y="0"/>
            <a:ext cx="10515600" cy="639097"/>
          </a:xfrm>
        </p:spPr>
        <p:txBody>
          <a:bodyPr>
            <a:normAutofit fontScale="90000"/>
          </a:bodyPr>
          <a:lstStyle/>
          <a:p>
            <a:pPr algn="ctr"/>
            <a:r>
              <a:rPr lang="en-US" sz="4900" dirty="0">
                <a:solidFill>
                  <a:srgbClr val="1630F2"/>
                </a:solidFill>
              </a:rPr>
              <a:t>Example</a:t>
            </a:r>
            <a:endParaRPr lang="en-IN" dirty="0">
              <a:solidFill>
                <a:srgbClr val="1630F2"/>
              </a:solidFill>
            </a:endParaRPr>
          </a:p>
        </p:txBody>
      </p:sp>
      <p:sp>
        <p:nvSpPr>
          <p:cNvPr id="3" name="Content Placeholder 2">
            <a:extLst>
              <a:ext uri="{FF2B5EF4-FFF2-40B4-BE49-F238E27FC236}">
                <a16:creationId xmlns:a16="http://schemas.microsoft.com/office/drawing/2014/main" id="{E749EC13-7B68-40D9-AA7F-6AAFB4FFFF83}"/>
              </a:ext>
            </a:extLst>
          </p:cNvPr>
          <p:cNvSpPr>
            <a:spLocks noGrp="1"/>
          </p:cNvSpPr>
          <p:nvPr>
            <p:ph idx="1"/>
          </p:nvPr>
        </p:nvSpPr>
        <p:spPr>
          <a:xfrm>
            <a:off x="265471" y="639097"/>
            <a:ext cx="11661057" cy="6218903"/>
          </a:xfrm>
        </p:spPr>
        <p:txBody>
          <a:bodyPr>
            <a:normAutofit/>
          </a:bodyPr>
          <a:lstStyle/>
          <a:p>
            <a:pPr marL="0" indent="0" algn="just">
              <a:lnSpc>
                <a:spcPct val="150000"/>
              </a:lnSpc>
              <a:buNone/>
            </a:pPr>
            <a:r>
              <a:rPr lang="en-US" dirty="0"/>
              <a:t>A father tells his two children, a boy and a girl, to play in their backyard without getting dirty. However, while playing, both children get mud on their foreheads. When the children stop playing, the father says “At least one of you has a muddy forehead,” and then asks the children to answer “Yes” or “No” to the question: “Do you know whether you have a muddy forehead?” The father asks this question twice. What will the children answer each time this question is asked, assuming that a child can see whether his or her sibling has a muddy forehead, but cannot see his or her own forehead? Assume that both children are honest and that the children answer each question simultaneously.</a:t>
            </a:r>
            <a:endParaRPr lang="en-IN" dirty="0"/>
          </a:p>
        </p:txBody>
      </p:sp>
    </p:spTree>
    <p:extLst>
      <p:ext uri="{BB962C8B-B14F-4D97-AF65-F5344CB8AC3E}">
        <p14:creationId xmlns:p14="http://schemas.microsoft.com/office/powerpoint/2010/main" val="33534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9982-DA4A-42BF-82C9-AAC43873D950}"/>
              </a:ext>
            </a:extLst>
          </p:cNvPr>
          <p:cNvSpPr>
            <a:spLocks noGrp="1"/>
          </p:cNvSpPr>
          <p:nvPr>
            <p:ph type="title"/>
          </p:nvPr>
        </p:nvSpPr>
        <p:spPr>
          <a:xfrm>
            <a:off x="975852" y="89822"/>
            <a:ext cx="10515600" cy="391959"/>
          </a:xfrm>
        </p:spPr>
        <p:txBody>
          <a:bodyPr>
            <a:normAutofit fontScale="90000"/>
          </a:bodyPr>
          <a:lstStyle/>
          <a:p>
            <a:pPr algn="ctr"/>
            <a:r>
              <a:rPr lang="en-US" sz="4900" dirty="0">
                <a:solidFill>
                  <a:srgbClr val="1630F2"/>
                </a:solidFill>
              </a:rPr>
              <a:t>Example continued</a:t>
            </a:r>
            <a:r>
              <a:rPr lang="en-US" b="1" dirty="0">
                <a:solidFill>
                  <a:srgbClr val="1630F2"/>
                </a:solidFill>
              </a:rPr>
              <a: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2BFEEE-F2C8-4054-97F9-F9963FA3077B}"/>
                  </a:ext>
                </a:extLst>
              </p:cNvPr>
              <p:cNvSpPr>
                <a:spLocks noGrp="1"/>
              </p:cNvSpPr>
              <p:nvPr>
                <p:ph idx="1"/>
              </p:nvPr>
            </p:nvSpPr>
            <p:spPr>
              <a:xfrm>
                <a:off x="-1" y="570270"/>
                <a:ext cx="12005187" cy="6287729"/>
              </a:xfrm>
            </p:spPr>
            <p:txBody>
              <a:bodyPr>
                <a:normAutofit fontScale="85000" lnSpcReduction="20000"/>
              </a:bodyPr>
              <a:lstStyle/>
              <a:p>
                <a:pPr marL="0" indent="0" algn="just">
                  <a:lnSpc>
                    <a:spcPct val="150000"/>
                  </a:lnSpc>
                  <a:buNone/>
                </a:pPr>
                <a:r>
                  <a:rPr lang="en-US" dirty="0"/>
                  <a:t>Let </a:t>
                </a:r>
                <a14:m>
                  <m:oMath xmlns:m="http://schemas.openxmlformats.org/officeDocument/2006/math">
                    <m:r>
                      <a:rPr lang="en-US" i="1">
                        <a:latin typeface="Cambria Math" panose="02040503050406030204" pitchFamily="18" charset="0"/>
                      </a:rPr>
                      <m:t>𝑠</m:t>
                    </m:r>
                  </m:oMath>
                </a14:m>
                <a:r>
                  <a:rPr lang="en-US" i="1" dirty="0"/>
                  <a:t> </a:t>
                </a:r>
                <a:r>
                  <a:rPr lang="en-US" dirty="0"/>
                  <a:t>be the statement that the son has a muddy forehead and let </a:t>
                </a:r>
                <a14:m>
                  <m:oMath xmlns:m="http://schemas.openxmlformats.org/officeDocument/2006/math">
                    <m:r>
                      <a:rPr lang="en-US" i="1">
                        <a:latin typeface="Cambria Math" panose="02040503050406030204" pitchFamily="18" charset="0"/>
                      </a:rPr>
                      <m:t>𝑑</m:t>
                    </m:r>
                  </m:oMath>
                </a14:m>
                <a:r>
                  <a:rPr lang="en-US" i="1" dirty="0"/>
                  <a:t> </a:t>
                </a:r>
                <a:r>
                  <a:rPr lang="en-US" dirty="0"/>
                  <a:t>be the statement that the daughter has a muddy forehead. When the father says that at least one of the two children has a muddy forehead, he is stating that the disjunction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𝑑</m:t>
                    </m:r>
                  </m:oMath>
                </a14:m>
                <a:r>
                  <a:rPr lang="en-US" i="1" dirty="0"/>
                  <a:t> </a:t>
                </a:r>
                <a:r>
                  <a:rPr lang="en-US" dirty="0"/>
                  <a:t>is true. Both children will answer “No” the first time the question is asked because each sees mud on the other child’s forehead. That is, the son knows that </a:t>
                </a:r>
                <a14:m>
                  <m:oMath xmlns:m="http://schemas.openxmlformats.org/officeDocument/2006/math">
                    <m:r>
                      <a:rPr lang="en-US" i="1">
                        <a:latin typeface="Cambria Math" panose="02040503050406030204" pitchFamily="18" charset="0"/>
                      </a:rPr>
                      <m:t>𝑑</m:t>
                    </m:r>
                  </m:oMath>
                </a14:m>
                <a:r>
                  <a:rPr lang="en-US" i="1" dirty="0"/>
                  <a:t> </a:t>
                </a:r>
                <a:r>
                  <a:rPr lang="en-US" dirty="0"/>
                  <a:t>is true, but does not know whether </a:t>
                </a:r>
                <a14:m>
                  <m:oMath xmlns:m="http://schemas.openxmlformats.org/officeDocument/2006/math">
                    <m:r>
                      <a:rPr lang="en-US" i="1">
                        <a:latin typeface="Cambria Math" panose="02040503050406030204" pitchFamily="18" charset="0"/>
                      </a:rPr>
                      <m:t>𝑠</m:t>
                    </m:r>
                  </m:oMath>
                </a14:m>
                <a:r>
                  <a:rPr lang="en-US" i="1" dirty="0"/>
                  <a:t> </a:t>
                </a:r>
                <a:r>
                  <a:rPr lang="en-US" dirty="0"/>
                  <a:t>is true, and the daughter knows that </a:t>
                </a:r>
                <a14:m>
                  <m:oMath xmlns:m="http://schemas.openxmlformats.org/officeDocument/2006/math">
                    <m:r>
                      <a:rPr lang="en-US" i="1">
                        <a:latin typeface="Cambria Math" panose="02040503050406030204" pitchFamily="18" charset="0"/>
                      </a:rPr>
                      <m:t>𝑠</m:t>
                    </m:r>
                  </m:oMath>
                </a14:m>
                <a:r>
                  <a:rPr lang="en-US" i="1" dirty="0"/>
                  <a:t> </a:t>
                </a:r>
                <a:r>
                  <a:rPr lang="en-US" dirty="0"/>
                  <a:t>is true, but does not know whether </a:t>
                </a:r>
                <a14:m>
                  <m:oMath xmlns:m="http://schemas.openxmlformats.org/officeDocument/2006/math">
                    <m:r>
                      <a:rPr lang="en-US" i="1">
                        <a:latin typeface="Cambria Math" panose="02040503050406030204" pitchFamily="18" charset="0"/>
                      </a:rPr>
                      <m:t>𝑑</m:t>
                    </m:r>
                  </m:oMath>
                </a14:m>
                <a:r>
                  <a:rPr lang="en-US" i="1" dirty="0"/>
                  <a:t> </a:t>
                </a:r>
                <a:r>
                  <a:rPr lang="en-US" dirty="0"/>
                  <a:t>is true. After the son has answered “No” to the first question, the daughter can determine that </a:t>
                </a:r>
                <a14:m>
                  <m:oMath xmlns:m="http://schemas.openxmlformats.org/officeDocument/2006/math">
                    <m:r>
                      <a:rPr lang="en-US" i="1">
                        <a:latin typeface="Cambria Math" panose="02040503050406030204" pitchFamily="18" charset="0"/>
                      </a:rPr>
                      <m:t>𝑑</m:t>
                    </m:r>
                  </m:oMath>
                </a14:m>
                <a:r>
                  <a:rPr lang="en-US" i="1" dirty="0"/>
                  <a:t> </a:t>
                </a:r>
                <a:r>
                  <a:rPr lang="en-US" dirty="0"/>
                  <a:t>must be true. This follows because when the first question is asked, the son knows that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𝑑</m:t>
                    </m:r>
                  </m:oMath>
                </a14:m>
                <a:r>
                  <a:rPr lang="en-US" i="1" dirty="0"/>
                  <a:t> </a:t>
                </a:r>
                <a:r>
                  <a:rPr lang="en-US" dirty="0"/>
                  <a:t>is true, but cannot determine whether </a:t>
                </a:r>
                <a14:m>
                  <m:oMath xmlns:m="http://schemas.openxmlformats.org/officeDocument/2006/math">
                    <m:r>
                      <a:rPr lang="en-US" i="1">
                        <a:latin typeface="Cambria Math" panose="02040503050406030204" pitchFamily="18" charset="0"/>
                      </a:rPr>
                      <m:t>𝑠</m:t>
                    </m:r>
                  </m:oMath>
                </a14:m>
                <a:r>
                  <a:rPr lang="en-US" i="1" dirty="0"/>
                  <a:t> </a:t>
                </a:r>
                <a:r>
                  <a:rPr lang="en-US" dirty="0"/>
                  <a:t>is true. Using this information, the daughter can conclude that </a:t>
                </a:r>
                <a14:m>
                  <m:oMath xmlns:m="http://schemas.openxmlformats.org/officeDocument/2006/math">
                    <m:r>
                      <a:rPr lang="en-US" i="1">
                        <a:latin typeface="Cambria Math" panose="02040503050406030204" pitchFamily="18" charset="0"/>
                      </a:rPr>
                      <m:t>𝑑</m:t>
                    </m:r>
                  </m:oMath>
                </a14:m>
                <a:r>
                  <a:rPr lang="en-US" i="1" dirty="0"/>
                  <a:t> </a:t>
                </a:r>
                <a:r>
                  <a:rPr lang="en-US" dirty="0"/>
                  <a:t>must be true, for if </a:t>
                </a:r>
                <a14:m>
                  <m:oMath xmlns:m="http://schemas.openxmlformats.org/officeDocument/2006/math">
                    <m:r>
                      <a:rPr lang="en-US" i="1">
                        <a:latin typeface="Cambria Math" panose="02040503050406030204" pitchFamily="18" charset="0"/>
                      </a:rPr>
                      <m:t>𝑑</m:t>
                    </m:r>
                  </m:oMath>
                </a14:m>
                <a:r>
                  <a:rPr lang="en-US" i="1" dirty="0"/>
                  <a:t> </a:t>
                </a:r>
                <a:r>
                  <a:rPr lang="en-US" dirty="0"/>
                  <a:t>were false, the son could have reasoned that because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𝑑</m:t>
                    </m:r>
                  </m:oMath>
                </a14:m>
                <a:r>
                  <a:rPr lang="en-US" i="1" dirty="0"/>
                  <a:t> </a:t>
                </a:r>
                <a:r>
                  <a:rPr lang="en-US" dirty="0"/>
                  <a:t>is true, then </a:t>
                </a:r>
                <a14:m>
                  <m:oMath xmlns:m="http://schemas.openxmlformats.org/officeDocument/2006/math">
                    <m:r>
                      <a:rPr lang="en-US" i="1">
                        <a:latin typeface="Cambria Math" panose="02040503050406030204" pitchFamily="18" charset="0"/>
                      </a:rPr>
                      <m:t>𝑠</m:t>
                    </m:r>
                  </m:oMath>
                </a14:m>
                <a:r>
                  <a:rPr lang="en-US" i="1" dirty="0"/>
                  <a:t> </a:t>
                </a:r>
                <a:r>
                  <a:rPr lang="en-US" dirty="0"/>
                  <a:t>must be true, and he would have answered “Yes” to the first question. The son can reason in a similar way to determine that </a:t>
                </a:r>
                <a14:m>
                  <m:oMath xmlns:m="http://schemas.openxmlformats.org/officeDocument/2006/math">
                    <m:r>
                      <a:rPr lang="en-US" i="1">
                        <a:latin typeface="Cambria Math" panose="02040503050406030204" pitchFamily="18" charset="0"/>
                      </a:rPr>
                      <m:t>𝑠</m:t>
                    </m:r>
                  </m:oMath>
                </a14:m>
                <a:r>
                  <a:rPr lang="en-US" i="1" dirty="0"/>
                  <a:t> </a:t>
                </a:r>
                <a:r>
                  <a:rPr lang="en-US" dirty="0"/>
                  <a:t>must be true. It follows that both children answer “Yes” the second time the question is asked.</a:t>
                </a:r>
                <a:endParaRPr lang="en-IN" dirty="0"/>
              </a:p>
              <a:p>
                <a:endParaRPr lang="en-IN" dirty="0"/>
              </a:p>
            </p:txBody>
          </p:sp>
        </mc:Choice>
        <mc:Fallback xmlns="">
          <p:sp>
            <p:nvSpPr>
              <p:cNvPr id="3" name="Content Placeholder 2">
                <a:extLst>
                  <a:ext uri="{FF2B5EF4-FFF2-40B4-BE49-F238E27FC236}">
                    <a16:creationId xmlns:a16="http://schemas.microsoft.com/office/drawing/2014/main" id="{482BFEEE-F2C8-4054-97F9-F9963FA3077B}"/>
                  </a:ext>
                </a:extLst>
              </p:cNvPr>
              <p:cNvSpPr>
                <a:spLocks noGrp="1" noRot="1" noChangeAspect="1" noMove="1" noResize="1" noEditPoints="1" noAdjustHandles="1" noChangeArrowheads="1" noChangeShapeType="1" noTextEdit="1"/>
              </p:cNvSpPr>
              <p:nvPr>
                <p:ph idx="1"/>
              </p:nvPr>
            </p:nvSpPr>
            <p:spPr>
              <a:xfrm>
                <a:off x="-1" y="570270"/>
                <a:ext cx="12005187" cy="6287729"/>
              </a:xfrm>
              <a:blipFill>
                <a:blip r:embed="rId2"/>
                <a:stretch>
                  <a:fillRect l="-762" r="-762" b="-1455"/>
                </a:stretch>
              </a:blipFill>
            </p:spPr>
            <p:txBody>
              <a:bodyPr/>
              <a:lstStyle/>
              <a:p>
                <a:r>
                  <a:rPr lang="en-IN">
                    <a:noFill/>
                  </a:rPr>
                  <a:t> </a:t>
                </a:r>
              </a:p>
            </p:txBody>
          </p:sp>
        </mc:Fallback>
      </mc:AlternateContent>
    </p:spTree>
    <p:extLst>
      <p:ext uri="{BB962C8B-B14F-4D97-AF65-F5344CB8AC3E}">
        <p14:creationId xmlns:p14="http://schemas.microsoft.com/office/powerpoint/2010/main" val="341351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2DB2-E9C8-40AD-8B47-CCC1A16EDF3F}"/>
              </a:ext>
            </a:extLst>
          </p:cNvPr>
          <p:cNvSpPr>
            <a:spLocks noGrp="1"/>
          </p:cNvSpPr>
          <p:nvPr>
            <p:ph type="title"/>
          </p:nvPr>
        </p:nvSpPr>
        <p:spPr>
          <a:xfrm>
            <a:off x="838200" y="18255"/>
            <a:ext cx="10515600" cy="807655"/>
          </a:xfrm>
        </p:spPr>
        <p:txBody>
          <a:bodyPr/>
          <a:lstStyle/>
          <a:p>
            <a:pPr algn="ctr"/>
            <a:r>
              <a:rPr lang="en-US" dirty="0">
                <a:solidFill>
                  <a:srgbClr val="1630F2"/>
                </a:solidFill>
              </a:rPr>
              <a:t>Boolean Searches</a:t>
            </a:r>
            <a:endParaRPr lang="en-IN" dirty="0">
              <a:solidFill>
                <a:srgbClr val="1630F2"/>
              </a:solidFill>
            </a:endParaRPr>
          </a:p>
        </p:txBody>
      </p:sp>
      <p:sp>
        <p:nvSpPr>
          <p:cNvPr id="3" name="Content Placeholder 2">
            <a:extLst>
              <a:ext uri="{FF2B5EF4-FFF2-40B4-BE49-F238E27FC236}">
                <a16:creationId xmlns:a16="http://schemas.microsoft.com/office/drawing/2014/main" id="{D988BFAE-BE50-432E-91F9-792D36EF807D}"/>
              </a:ext>
            </a:extLst>
          </p:cNvPr>
          <p:cNvSpPr>
            <a:spLocks noGrp="1"/>
          </p:cNvSpPr>
          <p:nvPr>
            <p:ph idx="1"/>
          </p:nvPr>
        </p:nvSpPr>
        <p:spPr>
          <a:xfrm>
            <a:off x="838200" y="1032388"/>
            <a:ext cx="10515600" cy="5683044"/>
          </a:xfrm>
        </p:spPr>
        <p:txBody>
          <a:bodyPr>
            <a:normAutofit/>
          </a:bodyPr>
          <a:lstStyle/>
          <a:p>
            <a:pPr algn="just">
              <a:lnSpc>
                <a:spcPct val="150000"/>
              </a:lnSpc>
            </a:pPr>
            <a:r>
              <a:rPr lang="en-US" dirty="0"/>
              <a:t>Logical connectives are used extensively in searches of large collections of information, such as indexes of Web pages. </a:t>
            </a:r>
          </a:p>
          <a:p>
            <a:pPr algn="just">
              <a:lnSpc>
                <a:spcPct val="150000"/>
              </a:lnSpc>
            </a:pPr>
            <a:r>
              <a:rPr lang="en-US" dirty="0"/>
              <a:t>Because these searches employ techniques from propositional logic, they are called </a:t>
            </a:r>
            <a:r>
              <a:rPr lang="en-US" b="1" dirty="0"/>
              <a:t>Boolean searches</a:t>
            </a:r>
            <a:r>
              <a:rPr lang="en-US" dirty="0"/>
              <a:t>. </a:t>
            </a:r>
          </a:p>
          <a:p>
            <a:pPr algn="just">
              <a:lnSpc>
                <a:spcPct val="150000"/>
              </a:lnSpc>
            </a:pPr>
            <a:r>
              <a:rPr lang="en-US" dirty="0"/>
              <a:t>The connective </a:t>
            </a:r>
            <a:r>
              <a:rPr lang="en-US" i="1" dirty="0"/>
              <a:t>AND </a:t>
            </a:r>
            <a:r>
              <a:rPr lang="en-US" dirty="0"/>
              <a:t>is used to match records that contain both of two search terms. </a:t>
            </a:r>
          </a:p>
          <a:p>
            <a:pPr algn="just">
              <a:lnSpc>
                <a:spcPct val="150000"/>
              </a:lnSpc>
            </a:pPr>
            <a:r>
              <a:rPr lang="en-US" dirty="0"/>
              <a:t>The connective </a:t>
            </a:r>
            <a:r>
              <a:rPr lang="en-US" i="1" dirty="0"/>
              <a:t>OR </a:t>
            </a:r>
            <a:r>
              <a:rPr lang="en-US" dirty="0"/>
              <a:t>is used to match one or both of two search terms </a:t>
            </a:r>
          </a:p>
          <a:p>
            <a:pPr algn="just">
              <a:lnSpc>
                <a:spcPct val="150000"/>
              </a:lnSpc>
            </a:pPr>
            <a:r>
              <a:rPr lang="en-US" dirty="0"/>
              <a:t>the connective </a:t>
            </a:r>
            <a:r>
              <a:rPr lang="en-US" i="1" dirty="0"/>
              <a:t>NOT </a:t>
            </a:r>
            <a:r>
              <a:rPr lang="en-US" dirty="0"/>
              <a:t> is used to exclude a particular search term. </a:t>
            </a:r>
            <a:endParaRPr lang="en-IN" dirty="0"/>
          </a:p>
        </p:txBody>
      </p:sp>
    </p:spTree>
    <p:extLst>
      <p:ext uri="{BB962C8B-B14F-4D97-AF65-F5344CB8AC3E}">
        <p14:creationId xmlns:p14="http://schemas.microsoft.com/office/powerpoint/2010/main" val="64738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6C8E-34FB-4FF9-A570-259692631EC8}"/>
              </a:ext>
            </a:extLst>
          </p:cNvPr>
          <p:cNvSpPr>
            <a:spLocks noGrp="1"/>
          </p:cNvSpPr>
          <p:nvPr>
            <p:ph type="title"/>
          </p:nvPr>
        </p:nvSpPr>
        <p:spPr>
          <a:xfrm>
            <a:off x="838200" y="0"/>
            <a:ext cx="10515600" cy="796413"/>
          </a:xfrm>
        </p:spPr>
        <p:txBody>
          <a:bodyPr/>
          <a:lstStyle/>
          <a:p>
            <a:pPr algn="ctr"/>
            <a:r>
              <a:rPr lang="en-US" dirty="0">
                <a:solidFill>
                  <a:srgbClr val="1630F2"/>
                </a:solidFill>
              </a:rPr>
              <a:t>Logic Circuits</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C88AF5-EA13-435A-B36E-981DFE8C76C9}"/>
                  </a:ext>
                </a:extLst>
              </p:cNvPr>
              <p:cNvSpPr>
                <a:spLocks noGrp="1"/>
              </p:cNvSpPr>
              <p:nvPr>
                <p:ph idx="1"/>
              </p:nvPr>
            </p:nvSpPr>
            <p:spPr>
              <a:xfrm>
                <a:off x="285135" y="796414"/>
                <a:ext cx="11720051" cy="6145160"/>
              </a:xfrm>
            </p:spPr>
            <p:txBody>
              <a:bodyPr>
                <a:normAutofit lnSpcReduction="10000"/>
              </a:bodyPr>
              <a:lstStyle/>
              <a:p>
                <a:pPr algn="just">
                  <a:lnSpc>
                    <a:spcPct val="150000"/>
                  </a:lnSpc>
                </a:pPr>
                <a:r>
                  <a:rPr lang="en-US" dirty="0"/>
                  <a:t>Propositional logic can be applied to the design of computer hardware. </a:t>
                </a:r>
              </a:p>
              <a:p>
                <a:pPr algn="just">
                  <a:lnSpc>
                    <a:spcPct val="150000"/>
                  </a:lnSpc>
                </a:pPr>
                <a:r>
                  <a:rPr lang="en-US" dirty="0"/>
                  <a:t>A </a:t>
                </a:r>
                <a:r>
                  <a:rPr lang="en-US" b="1" dirty="0"/>
                  <a:t>logic circuit </a:t>
                </a:r>
                <a:r>
                  <a:rPr lang="en-US" dirty="0"/>
                  <a:t>(or </a:t>
                </a:r>
                <a:r>
                  <a:rPr lang="en-US" b="1" dirty="0"/>
                  <a:t>digital circuit</a:t>
                </a:r>
                <a:r>
                  <a:rPr lang="en-US" dirty="0"/>
                  <a:t>) receives input signals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𝑛</m:t>
                        </m:r>
                      </m:sub>
                    </m:sSub>
                  </m:oMath>
                </a14:m>
                <a:r>
                  <a:rPr lang="en-US" dirty="0"/>
                  <a:t>, each a bit and produces output signals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oMath>
                </a14:m>
                <a:r>
                  <a:rPr lang="en-US" dirty="0"/>
                  <a:t>, each a bit. </a:t>
                </a:r>
              </a:p>
              <a:p>
                <a:pPr algn="just">
                  <a:lnSpc>
                    <a:spcPct val="150000"/>
                  </a:lnSpc>
                </a:pPr>
                <a:r>
                  <a:rPr lang="en-US" dirty="0"/>
                  <a:t>There are three basic circuits, called </a:t>
                </a:r>
                <a:r>
                  <a:rPr lang="en-US" b="1" dirty="0"/>
                  <a:t>gates.</a:t>
                </a:r>
                <a:endParaRPr lang="en-US" dirty="0"/>
              </a:p>
              <a:p>
                <a:pPr algn="just">
                  <a:lnSpc>
                    <a:spcPct val="150000"/>
                  </a:lnSpc>
                </a:pPr>
                <a:r>
                  <a:rPr lang="en-US" dirty="0"/>
                  <a:t>The </a:t>
                </a:r>
                <a:r>
                  <a:rPr lang="en-US" b="1" dirty="0"/>
                  <a:t>inverter</a:t>
                </a:r>
                <a:r>
                  <a:rPr lang="en-US" dirty="0"/>
                  <a:t>, or </a:t>
                </a:r>
                <a:r>
                  <a:rPr lang="en-US" b="1" dirty="0"/>
                  <a:t>NOT gate</a:t>
                </a:r>
                <a:r>
                  <a:rPr lang="en-US" dirty="0"/>
                  <a:t>, takes an input bit </a:t>
                </a:r>
                <a:r>
                  <a:rPr lang="en-US" i="1" dirty="0"/>
                  <a:t>p</a:t>
                </a:r>
                <a:r>
                  <a:rPr lang="en-US" dirty="0"/>
                  <a:t>, and produces as output ~</a:t>
                </a:r>
                <a:r>
                  <a:rPr lang="en-US" i="1" dirty="0"/>
                  <a:t>p</a:t>
                </a:r>
                <a:r>
                  <a:rPr lang="en-US" dirty="0"/>
                  <a:t>. </a:t>
                </a:r>
              </a:p>
              <a:p>
                <a:pPr algn="just">
                  <a:lnSpc>
                    <a:spcPct val="150000"/>
                  </a:lnSpc>
                </a:pPr>
                <a:r>
                  <a:rPr lang="en-US" dirty="0"/>
                  <a:t>The </a:t>
                </a:r>
                <a:r>
                  <a:rPr lang="en-US" b="1" dirty="0"/>
                  <a:t>OR gate </a:t>
                </a:r>
                <a:r>
                  <a:rPr lang="en-US" dirty="0"/>
                  <a:t>takes two input signals </a:t>
                </a:r>
                <a:r>
                  <a:rPr lang="en-US" i="1" dirty="0"/>
                  <a:t>p </a:t>
                </a:r>
                <a:r>
                  <a:rPr lang="en-US" dirty="0"/>
                  <a:t>and </a:t>
                </a:r>
                <a:r>
                  <a:rPr lang="en-US" i="1" dirty="0"/>
                  <a:t>q</a:t>
                </a:r>
                <a:r>
                  <a:rPr lang="en-US" dirty="0"/>
                  <a:t>, each a bit, and produces as output the signal </a:t>
                </a:r>
                <a:r>
                  <a:rPr lang="en-US" i="1" dirty="0"/>
                  <a:t>p </a:t>
                </a:r>
                <a:r>
                  <a:rPr lang="en-US" dirty="0"/>
                  <a:t>∨ </a:t>
                </a:r>
                <a:r>
                  <a:rPr lang="en-US" i="1" dirty="0"/>
                  <a:t>q</a:t>
                </a:r>
                <a:r>
                  <a:rPr lang="en-US" dirty="0"/>
                  <a:t>. </a:t>
                </a:r>
              </a:p>
              <a:p>
                <a:pPr algn="just">
                  <a:lnSpc>
                    <a:spcPct val="150000"/>
                  </a:lnSpc>
                </a:pPr>
                <a:r>
                  <a:rPr lang="en-US" dirty="0"/>
                  <a:t>The </a:t>
                </a:r>
                <a:r>
                  <a:rPr lang="en-US" b="1" dirty="0"/>
                  <a:t>AND gate </a:t>
                </a:r>
                <a:r>
                  <a:rPr lang="en-US" dirty="0"/>
                  <a:t>takes two input signals </a:t>
                </a:r>
                <a:r>
                  <a:rPr lang="en-US" i="1" dirty="0"/>
                  <a:t>p </a:t>
                </a:r>
                <a:r>
                  <a:rPr lang="en-US" dirty="0"/>
                  <a:t>and </a:t>
                </a:r>
                <a:r>
                  <a:rPr lang="en-US" i="1" dirty="0"/>
                  <a:t>q</a:t>
                </a:r>
                <a:r>
                  <a:rPr lang="en-US" dirty="0"/>
                  <a:t>, each a bit, and produces as output the signal </a:t>
                </a:r>
                <a:r>
                  <a:rPr lang="en-US" i="1" dirty="0"/>
                  <a:t>p </a:t>
                </a:r>
                <a:r>
                  <a:rPr lang="en-US" dirty="0"/>
                  <a:t>∧ </a:t>
                </a:r>
                <a:r>
                  <a:rPr lang="en-US" i="1" dirty="0"/>
                  <a:t>q</a:t>
                </a:r>
                <a:r>
                  <a:rPr lang="en-US" dirty="0"/>
                  <a:t>.</a:t>
                </a:r>
                <a:endParaRPr lang="en-IN" dirty="0"/>
              </a:p>
            </p:txBody>
          </p:sp>
        </mc:Choice>
        <mc:Fallback xmlns="">
          <p:sp>
            <p:nvSpPr>
              <p:cNvPr id="3" name="Content Placeholder 2">
                <a:extLst>
                  <a:ext uri="{FF2B5EF4-FFF2-40B4-BE49-F238E27FC236}">
                    <a16:creationId xmlns:a16="http://schemas.microsoft.com/office/drawing/2014/main" id="{96C88AF5-EA13-435A-B36E-981DFE8C76C9}"/>
                  </a:ext>
                </a:extLst>
              </p:cNvPr>
              <p:cNvSpPr>
                <a:spLocks noGrp="1" noRot="1" noChangeAspect="1" noMove="1" noResize="1" noEditPoints="1" noAdjustHandles="1" noChangeArrowheads="1" noChangeShapeType="1" noTextEdit="1"/>
              </p:cNvSpPr>
              <p:nvPr>
                <p:ph idx="1"/>
              </p:nvPr>
            </p:nvSpPr>
            <p:spPr>
              <a:xfrm>
                <a:off x="285135" y="796414"/>
                <a:ext cx="11720051" cy="6145160"/>
              </a:xfrm>
              <a:blipFill>
                <a:blip r:embed="rId2"/>
                <a:stretch>
                  <a:fillRect l="-937" r="-1041" b="-1290"/>
                </a:stretch>
              </a:blipFill>
            </p:spPr>
            <p:txBody>
              <a:bodyPr/>
              <a:lstStyle/>
              <a:p>
                <a:r>
                  <a:rPr lang="en-IN">
                    <a:noFill/>
                  </a:rPr>
                  <a:t> </a:t>
                </a:r>
              </a:p>
            </p:txBody>
          </p:sp>
        </mc:Fallback>
      </mc:AlternateContent>
    </p:spTree>
    <p:extLst>
      <p:ext uri="{BB962C8B-B14F-4D97-AF65-F5344CB8AC3E}">
        <p14:creationId xmlns:p14="http://schemas.microsoft.com/office/powerpoint/2010/main" val="8324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3CDD-C9E1-4FBE-8E18-A00087CC9F4B}"/>
              </a:ext>
            </a:extLst>
          </p:cNvPr>
          <p:cNvSpPr>
            <a:spLocks noGrp="1"/>
          </p:cNvSpPr>
          <p:nvPr>
            <p:ph type="title"/>
          </p:nvPr>
        </p:nvSpPr>
        <p:spPr/>
        <p:txBody>
          <a:bodyPr/>
          <a:lstStyle/>
          <a:p>
            <a:pPr algn="ctr"/>
            <a:r>
              <a:rPr lang="en-IN" dirty="0">
                <a:solidFill>
                  <a:srgbClr val="1630F2"/>
                </a:solidFill>
              </a:rPr>
              <a:t>Three gates</a:t>
            </a:r>
          </a:p>
        </p:txBody>
      </p:sp>
      <p:pic>
        <p:nvPicPr>
          <p:cNvPr id="4" name="Content Placeholder 3">
            <a:extLst>
              <a:ext uri="{FF2B5EF4-FFF2-40B4-BE49-F238E27FC236}">
                <a16:creationId xmlns:a16="http://schemas.microsoft.com/office/drawing/2014/main" id="{FA1868A1-DF1F-4DF9-B0D9-C19F124290A3}"/>
              </a:ext>
            </a:extLst>
          </p:cNvPr>
          <p:cNvPicPr>
            <a:picLocks noGrp="1"/>
          </p:cNvPicPr>
          <p:nvPr>
            <p:ph idx="1"/>
          </p:nvPr>
        </p:nvPicPr>
        <p:blipFill>
          <a:blip r:embed="rId2" cstate="print"/>
          <a:srcRect/>
          <a:stretch>
            <a:fillRect/>
          </a:stretch>
        </p:blipFill>
        <p:spPr bwMode="auto">
          <a:xfrm>
            <a:off x="668594" y="3136492"/>
            <a:ext cx="11051458" cy="2300748"/>
          </a:xfrm>
          <a:prstGeom prst="rect">
            <a:avLst/>
          </a:prstGeom>
          <a:noFill/>
          <a:ln w="9525">
            <a:noFill/>
            <a:miter lim="800000"/>
            <a:headEnd/>
            <a:tailEnd/>
          </a:ln>
        </p:spPr>
      </p:pic>
    </p:spTree>
    <p:extLst>
      <p:ext uri="{BB962C8B-B14F-4D97-AF65-F5344CB8AC3E}">
        <p14:creationId xmlns:p14="http://schemas.microsoft.com/office/powerpoint/2010/main" val="128103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0BF2-136B-4535-840D-D908042BA3BF}"/>
              </a:ext>
            </a:extLst>
          </p:cNvPr>
          <p:cNvSpPr>
            <a:spLocks noGrp="1"/>
          </p:cNvSpPr>
          <p:nvPr>
            <p:ph type="title"/>
          </p:nvPr>
        </p:nvSpPr>
        <p:spPr>
          <a:xfrm>
            <a:off x="838200" y="0"/>
            <a:ext cx="10515600" cy="796413"/>
          </a:xfrm>
        </p:spPr>
        <p:txBody>
          <a:bodyPr/>
          <a:lstStyle/>
          <a:p>
            <a:pPr algn="ctr"/>
            <a:r>
              <a:rPr lang="en-US" dirty="0">
                <a:solidFill>
                  <a:srgbClr val="1630F2"/>
                </a:solidFill>
              </a:rPr>
              <a:t>Argument</a:t>
            </a:r>
            <a:endParaRPr lang="en-IN" dirty="0">
              <a:solidFill>
                <a:srgbClr val="1630F2"/>
              </a:solidFill>
            </a:endParaRPr>
          </a:p>
        </p:txBody>
      </p:sp>
      <p:sp>
        <p:nvSpPr>
          <p:cNvPr id="3" name="Content Placeholder 2">
            <a:extLst>
              <a:ext uri="{FF2B5EF4-FFF2-40B4-BE49-F238E27FC236}">
                <a16:creationId xmlns:a16="http://schemas.microsoft.com/office/drawing/2014/main" id="{5E10AC1A-63B1-4208-A96F-8347712894F0}"/>
              </a:ext>
            </a:extLst>
          </p:cNvPr>
          <p:cNvSpPr>
            <a:spLocks noGrp="1"/>
          </p:cNvSpPr>
          <p:nvPr>
            <p:ph idx="1"/>
          </p:nvPr>
        </p:nvSpPr>
        <p:spPr>
          <a:xfrm>
            <a:off x="265471" y="796413"/>
            <a:ext cx="11621729" cy="5860026"/>
          </a:xfrm>
        </p:spPr>
        <p:txBody>
          <a:bodyPr>
            <a:normAutofit fontScale="92500" lnSpcReduction="10000"/>
          </a:bodyPr>
          <a:lstStyle/>
          <a:p>
            <a:pPr>
              <a:lnSpc>
                <a:spcPct val="150000"/>
              </a:lnSpc>
            </a:pPr>
            <a:r>
              <a:rPr lang="en-US" dirty="0"/>
              <a:t>An </a:t>
            </a:r>
            <a:r>
              <a:rPr lang="en-US" b="1" i="1" dirty="0"/>
              <a:t>argument</a:t>
            </a:r>
            <a:r>
              <a:rPr lang="en-US" i="1" dirty="0"/>
              <a:t> </a:t>
            </a:r>
            <a:r>
              <a:rPr lang="en-US" dirty="0"/>
              <a:t>in propositional logic is a sequence of propositions,</a:t>
            </a:r>
          </a:p>
          <a:p>
            <a:pPr>
              <a:lnSpc>
                <a:spcPct val="150000"/>
              </a:lnSpc>
            </a:pPr>
            <a:r>
              <a:rPr lang="en-US" dirty="0"/>
              <a:t>In an argument all but the final proposition are called </a:t>
            </a:r>
            <a:r>
              <a:rPr lang="en-US" b="1" i="1" dirty="0"/>
              <a:t>premises</a:t>
            </a:r>
            <a:r>
              <a:rPr lang="en-US" i="1" dirty="0"/>
              <a:t> </a:t>
            </a:r>
            <a:r>
              <a:rPr lang="en-US" dirty="0"/>
              <a:t>and the final proposition is called the </a:t>
            </a:r>
            <a:r>
              <a:rPr lang="en-US" b="1" i="1" dirty="0"/>
              <a:t>conclusion</a:t>
            </a:r>
            <a:r>
              <a:rPr lang="en-US" dirty="0"/>
              <a:t>. </a:t>
            </a:r>
          </a:p>
          <a:p>
            <a:pPr>
              <a:lnSpc>
                <a:spcPct val="150000"/>
              </a:lnSpc>
            </a:pPr>
            <a:r>
              <a:rPr lang="en-US" dirty="0"/>
              <a:t>An argument is </a:t>
            </a:r>
            <a:r>
              <a:rPr lang="en-US" b="1" i="1" dirty="0"/>
              <a:t>valid</a:t>
            </a:r>
            <a:r>
              <a:rPr lang="en-US" i="1" dirty="0"/>
              <a:t> </a:t>
            </a:r>
            <a:r>
              <a:rPr lang="en-US" dirty="0"/>
              <a:t>if  all its premises are true implies that the conclusion is true. </a:t>
            </a:r>
          </a:p>
          <a:p>
            <a:pPr>
              <a:lnSpc>
                <a:spcPct val="150000"/>
              </a:lnSpc>
            </a:pPr>
            <a:r>
              <a:rPr lang="en-US" dirty="0"/>
              <a:t>An </a:t>
            </a:r>
            <a:r>
              <a:rPr lang="en-US" b="1" i="1" dirty="0"/>
              <a:t>argument form</a:t>
            </a:r>
            <a:r>
              <a:rPr lang="en-US" i="1" dirty="0"/>
              <a:t> </a:t>
            </a:r>
            <a:r>
              <a:rPr lang="en-US" dirty="0"/>
              <a:t>in propositional logic is a sequence of compound propositions involving propositional variables. </a:t>
            </a:r>
          </a:p>
          <a:p>
            <a:pPr>
              <a:lnSpc>
                <a:spcPct val="150000"/>
              </a:lnSpc>
            </a:pPr>
            <a:r>
              <a:rPr lang="en-US" dirty="0"/>
              <a:t>An argument form is</a:t>
            </a:r>
            <a:r>
              <a:rPr lang="en-US" b="1" dirty="0"/>
              <a:t> </a:t>
            </a:r>
            <a:r>
              <a:rPr lang="en-US" b="1" i="1" dirty="0"/>
              <a:t>valid </a:t>
            </a:r>
            <a:r>
              <a:rPr lang="en-US" dirty="0"/>
              <a:t>no matter which particular propositions are substituted for the propositional variables in its premises; the conclusion is true if the premises are all true. </a:t>
            </a:r>
            <a:endParaRPr lang="en-IN" dirty="0"/>
          </a:p>
          <a:p>
            <a:pPr>
              <a:lnSpc>
                <a:spcPct val="150000"/>
              </a:lnSpc>
            </a:pPr>
            <a:endParaRPr lang="en-IN" dirty="0"/>
          </a:p>
        </p:txBody>
      </p:sp>
    </p:spTree>
    <p:extLst>
      <p:ext uri="{BB962C8B-B14F-4D97-AF65-F5344CB8AC3E}">
        <p14:creationId xmlns:p14="http://schemas.microsoft.com/office/powerpoint/2010/main" val="363523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0038-563E-4826-BB87-5DA7EAFA93B5}"/>
              </a:ext>
            </a:extLst>
          </p:cNvPr>
          <p:cNvSpPr>
            <a:spLocks noGrp="1"/>
          </p:cNvSpPr>
          <p:nvPr>
            <p:ph type="title"/>
          </p:nvPr>
        </p:nvSpPr>
        <p:spPr/>
        <p:txBody>
          <a:bodyPr>
            <a:normAutofit/>
          </a:bodyPr>
          <a:lstStyle/>
          <a:p>
            <a:pPr algn="ctr"/>
            <a:r>
              <a:rPr lang="en-US" sz="4800" dirty="0">
                <a:solidFill>
                  <a:srgbClr val="1630F2"/>
                </a:solidFill>
              </a:rPr>
              <a:t>Propositional  Variables</a:t>
            </a:r>
            <a:endParaRPr lang="en-IN" sz="4800"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931FA4-B62E-4AC7-81D3-B78D2FF7EB67}"/>
                  </a:ext>
                </a:extLst>
              </p:cNvPr>
              <p:cNvSpPr>
                <a:spLocks noGrp="1"/>
              </p:cNvSpPr>
              <p:nvPr>
                <p:ph idx="1"/>
              </p:nvPr>
            </p:nvSpPr>
            <p:spPr/>
            <p:txBody>
              <a:bodyPr>
                <a:normAutofit fontScale="92500" lnSpcReduction="20000"/>
              </a:bodyPr>
              <a:lstStyle/>
              <a:p>
                <a:pPr algn="just">
                  <a:lnSpc>
                    <a:spcPct val="200000"/>
                  </a:lnSpc>
                </a:pPr>
                <a:r>
                  <a:rPr lang="en-US" dirty="0"/>
                  <a:t>The conventional letters used for propositional variables are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IN" b="0" i="0" smtClean="0">
                        <a:latin typeface="Cambria Math" panose="02040503050406030204" pitchFamily="18" charset="0"/>
                      </a:rPr>
                      <m:t>.</m:t>
                    </m:r>
                  </m:oMath>
                </a14:m>
                <a:endParaRPr lang="en-US" dirty="0"/>
              </a:p>
              <a:p>
                <a:pPr algn="just">
                  <a:lnSpc>
                    <a:spcPct val="200000"/>
                  </a:lnSpc>
                </a:pP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oMath>
                </a14:m>
                <a:r>
                  <a:rPr lang="en-US" dirty="0"/>
                  <a:t> It is sunny today.</a:t>
                </a:r>
              </a:p>
              <a:p>
                <a:pPr algn="just">
                  <a:lnSpc>
                    <a:spcPct val="200000"/>
                  </a:lnSpc>
                </a:pPr>
                <a14:m>
                  <m:oMath xmlns:m="http://schemas.openxmlformats.org/officeDocument/2006/math">
                    <m:r>
                      <a:rPr lang="en-IN" b="0" i="1" smtClean="0">
                        <a:latin typeface="Cambria Math" panose="02040503050406030204" pitchFamily="18" charset="0"/>
                      </a:rPr>
                      <m:t>𝑞</m:t>
                    </m:r>
                  </m:oMath>
                </a14:m>
                <a:r>
                  <a:rPr lang="en-US" dirty="0"/>
                  <a:t>: It snows outside.</a:t>
                </a:r>
              </a:p>
              <a:p>
                <a:pPr algn="just">
                  <a:lnSpc>
                    <a:spcPct val="200000"/>
                  </a:lnSpc>
                </a:pPr>
                <a14:m>
                  <m:oMath xmlns:m="http://schemas.openxmlformats.org/officeDocument/2006/math">
                    <m:r>
                      <a:rPr lang="en-IN" b="0" i="1" smtClean="0">
                        <a:latin typeface="Cambria Math" panose="02040503050406030204" pitchFamily="18" charset="0"/>
                      </a:rPr>
                      <m:t>𝑟</m:t>
                    </m:r>
                  </m:oMath>
                </a14:m>
                <a:r>
                  <a:rPr lang="en-US" dirty="0"/>
                  <a:t>:</a:t>
                </a:r>
                <a14:m>
                  <m:oMath xmlns:m="http://schemas.openxmlformats.org/officeDocument/2006/math">
                    <m:r>
                      <a:rPr lang="en-IN" b="0" i="0" dirty="0" smtClean="0">
                        <a:latin typeface="Cambria Math" panose="02040503050406030204" pitchFamily="18" charset="0"/>
                      </a:rPr>
                      <m:t> </m:t>
                    </m:r>
                    <m:r>
                      <a:rPr lang="en-IN" b="0" i="1" dirty="0" smtClean="0">
                        <a:latin typeface="Cambria Math" panose="02040503050406030204" pitchFamily="18" charset="0"/>
                      </a:rPr>
                      <m:t>24−4=20</m:t>
                    </m:r>
                  </m:oMath>
                </a14:m>
                <a:endParaRPr lang="en-US" dirty="0"/>
              </a:p>
              <a:p>
                <a:pPr algn="just">
                  <a:lnSpc>
                    <a:spcPct val="200000"/>
                  </a:lnSpc>
                </a:pPr>
                <a14:m>
                  <m:oMath xmlns:m="http://schemas.openxmlformats.org/officeDocument/2006/math">
                    <m:r>
                      <a:rPr lang="en-IN" b="0" i="1" smtClean="0">
                        <a:latin typeface="Cambria Math" panose="02040503050406030204" pitchFamily="18" charset="0"/>
                      </a:rPr>
                      <m:t>𝑠</m:t>
                    </m:r>
                  </m:oMath>
                </a14:m>
                <a:r>
                  <a:rPr lang="en-US" dirty="0"/>
                  <a:t>: It is sunny today and it snows outside</a:t>
                </a:r>
              </a:p>
              <a:p>
                <a:endParaRPr lang="en-IN" dirty="0"/>
              </a:p>
            </p:txBody>
          </p:sp>
        </mc:Choice>
        <mc:Fallback xmlns="">
          <p:sp>
            <p:nvSpPr>
              <p:cNvPr id="3" name="Content Placeholder 2">
                <a:extLst>
                  <a:ext uri="{FF2B5EF4-FFF2-40B4-BE49-F238E27FC236}">
                    <a16:creationId xmlns:a16="http://schemas.microsoft.com/office/drawing/2014/main" id="{F2931FA4-B62E-4AC7-81D3-B78D2FF7EB67}"/>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12713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8B17-986A-43A4-8FB6-FE04DF409CDC}"/>
              </a:ext>
            </a:extLst>
          </p:cNvPr>
          <p:cNvSpPr>
            <a:spLocks noGrp="1"/>
          </p:cNvSpPr>
          <p:nvPr>
            <p:ph type="title"/>
          </p:nvPr>
        </p:nvSpPr>
        <p:spPr>
          <a:xfrm>
            <a:off x="838200" y="138984"/>
            <a:ext cx="10515600" cy="736088"/>
          </a:xfrm>
        </p:spPr>
        <p:txBody>
          <a:bodyPr/>
          <a:lstStyle/>
          <a:p>
            <a:pPr algn="ctr"/>
            <a:r>
              <a:rPr lang="en-US" dirty="0">
                <a:solidFill>
                  <a:srgbClr val="1630F2"/>
                </a:solidFill>
              </a:rPr>
              <a:t>Example</a:t>
            </a:r>
            <a:endParaRPr lang="en-IN" dirty="0">
              <a:solidFill>
                <a:srgbClr val="1630F2"/>
              </a:solidFill>
            </a:endParaRPr>
          </a:p>
        </p:txBody>
      </p:sp>
      <p:sp>
        <p:nvSpPr>
          <p:cNvPr id="3" name="Content Placeholder 2">
            <a:extLst>
              <a:ext uri="{FF2B5EF4-FFF2-40B4-BE49-F238E27FC236}">
                <a16:creationId xmlns:a16="http://schemas.microsoft.com/office/drawing/2014/main" id="{34CA4F2E-F7CB-432E-9CCC-95AD90A0B2A3}"/>
              </a:ext>
            </a:extLst>
          </p:cNvPr>
          <p:cNvSpPr>
            <a:spLocks noGrp="1"/>
          </p:cNvSpPr>
          <p:nvPr>
            <p:ph idx="1"/>
          </p:nvPr>
        </p:nvSpPr>
        <p:spPr>
          <a:xfrm>
            <a:off x="245806" y="1012722"/>
            <a:ext cx="11484078" cy="5845277"/>
          </a:xfrm>
        </p:spPr>
        <p:txBody>
          <a:bodyPr>
            <a:normAutofit/>
          </a:bodyPr>
          <a:lstStyle/>
          <a:p>
            <a:pPr marL="0" indent="0" algn="ctr">
              <a:buNone/>
            </a:pPr>
            <a:r>
              <a:rPr lang="en-US" dirty="0"/>
              <a:t>“If you have a current password, then you can log onto the network.” </a:t>
            </a:r>
            <a:endParaRPr lang="en-IN" dirty="0"/>
          </a:p>
          <a:p>
            <a:pPr marL="0" indent="0" algn="ctr">
              <a:buNone/>
            </a:pPr>
            <a:r>
              <a:rPr lang="en-US" dirty="0"/>
              <a:t>“You have a current password.” </a:t>
            </a:r>
            <a:endParaRPr lang="en-IN" dirty="0"/>
          </a:p>
          <a:p>
            <a:pPr marL="0" indent="0" algn="ctr">
              <a:buNone/>
            </a:pPr>
            <a:r>
              <a:rPr lang="en-US" dirty="0">
                <a:solidFill>
                  <a:schemeClr val="bg2">
                    <a:lumMod val="50000"/>
                  </a:schemeClr>
                </a:solidFill>
              </a:rPr>
              <a:t>Therefore</a:t>
            </a:r>
            <a:r>
              <a:rPr lang="en-US" dirty="0">
                <a:solidFill>
                  <a:schemeClr val="bg2">
                    <a:lumMod val="75000"/>
                  </a:schemeClr>
                </a:solidFill>
              </a:rPr>
              <a:t>, </a:t>
            </a:r>
            <a:r>
              <a:rPr lang="en-US" dirty="0"/>
              <a:t>“You can log onto the network.”</a:t>
            </a:r>
          </a:p>
          <a:p>
            <a:pPr marL="0" indent="0" algn="ctr">
              <a:buNone/>
            </a:pPr>
            <a:endParaRPr lang="en-IN" dirty="0"/>
          </a:p>
          <a:p>
            <a:r>
              <a:rPr lang="en-IN" dirty="0"/>
              <a:t>Here </a:t>
            </a:r>
            <a:r>
              <a:rPr lang="en-US" dirty="0"/>
              <a:t>the premises are </a:t>
            </a:r>
          </a:p>
          <a:p>
            <a:pPr marL="0" indent="0" algn="ctr">
              <a:buNone/>
            </a:pPr>
            <a:r>
              <a:rPr lang="en-US" dirty="0"/>
              <a:t>“If you have a current password, then you can log onto the network.”</a:t>
            </a:r>
          </a:p>
          <a:p>
            <a:pPr marL="0" indent="0" algn="ctr">
              <a:buNone/>
            </a:pPr>
            <a:r>
              <a:rPr lang="en-US" dirty="0"/>
              <a:t>And  </a:t>
            </a:r>
            <a:endParaRPr lang="en-IN" dirty="0"/>
          </a:p>
          <a:p>
            <a:pPr marL="0" indent="0" algn="ctr">
              <a:buNone/>
            </a:pPr>
            <a:r>
              <a:rPr lang="en-US" dirty="0"/>
              <a:t>“You have a current password.” </a:t>
            </a:r>
            <a:endParaRPr lang="en-IN" dirty="0"/>
          </a:p>
          <a:p>
            <a:r>
              <a:rPr lang="en-IN" dirty="0"/>
              <a:t>The </a:t>
            </a:r>
            <a:r>
              <a:rPr lang="en-US" dirty="0"/>
              <a:t>conclusion is</a:t>
            </a:r>
          </a:p>
          <a:p>
            <a:pPr marL="0" indent="0" algn="ctr">
              <a:buNone/>
            </a:pPr>
            <a:r>
              <a:rPr lang="en-US" dirty="0"/>
              <a:t> “You can log onto the network” </a:t>
            </a:r>
            <a:endParaRPr lang="en-IN" dirty="0"/>
          </a:p>
        </p:txBody>
      </p:sp>
    </p:spTree>
    <p:extLst>
      <p:ext uri="{BB962C8B-B14F-4D97-AF65-F5344CB8AC3E}">
        <p14:creationId xmlns:p14="http://schemas.microsoft.com/office/powerpoint/2010/main" val="279197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E4B0-60AB-4B02-BFB0-9CDC2369419C}"/>
              </a:ext>
            </a:extLst>
          </p:cNvPr>
          <p:cNvSpPr>
            <a:spLocks noGrp="1"/>
          </p:cNvSpPr>
          <p:nvPr>
            <p:ph type="title"/>
          </p:nvPr>
        </p:nvSpPr>
        <p:spPr>
          <a:xfrm>
            <a:off x="838200" y="18256"/>
            <a:ext cx="10515600" cy="620842"/>
          </a:xfrm>
        </p:spPr>
        <p:txBody>
          <a:bodyPr>
            <a:noAutofit/>
          </a:bodyPr>
          <a:lstStyle/>
          <a:p>
            <a:pPr algn="ctr"/>
            <a:r>
              <a:rPr lang="en-IN" dirty="0">
                <a:solidFill>
                  <a:srgbClr val="1630F2"/>
                </a:solidFill>
              </a:rPr>
              <a:t>Valid Argument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EF652C-DBD8-4B82-B8D2-EF550BEF0919}"/>
                  </a:ext>
                </a:extLst>
              </p:cNvPr>
              <p:cNvSpPr>
                <a:spLocks noGrp="1"/>
              </p:cNvSpPr>
              <p:nvPr>
                <p:ph idx="1"/>
              </p:nvPr>
            </p:nvSpPr>
            <p:spPr>
              <a:xfrm>
                <a:off x="294967" y="639097"/>
                <a:ext cx="11631561" cy="6017342"/>
              </a:xfrm>
            </p:spPr>
            <p:txBody>
              <a:bodyPr>
                <a:normAutofit/>
              </a:bodyPr>
              <a:lstStyle/>
              <a:p>
                <a:pPr>
                  <a:lnSpc>
                    <a:spcPct val="150000"/>
                  </a:lnSpc>
                </a:pPr>
                <a:r>
                  <a:rPr lang="en-IN" dirty="0"/>
                  <a:t>Consider the argument with Premises </a:t>
                </a:r>
                <a14:m>
                  <m:oMath xmlns:m="http://schemas.openxmlformats.org/officeDocument/2006/math">
                    <m:r>
                      <a:rPr lang="en-IN" i="1">
                        <a:latin typeface="Cambria Math" panose="02040503050406030204" pitchFamily="18" charset="0"/>
                      </a:rPr>
                      <m:t>𝑝</m:t>
                    </m:r>
                    <m:r>
                      <a:rPr lang="en-IN" i="1">
                        <a:latin typeface="Cambria Math" panose="02040503050406030204" pitchFamily="18" charset="0"/>
                      </a:rPr>
                      <m:t>, </m:t>
                    </m:r>
                    <m:r>
                      <a:rPr lang="en-IN" i="1">
                        <a:latin typeface="Cambria Math" panose="02040503050406030204" pitchFamily="18" charset="0"/>
                      </a:rPr>
                      <m:t>𝑞</m:t>
                    </m:r>
                  </m:oMath>
                </a14:m>
                <a:r>
                  <a:rPr lang="en-IN" dirty="0"/>
                  <a:t> and conclusion </a:t>
                </a:r>
                <a14:m>
                  <m:oMath xmlns:m="http://schemas.openxmlformats.org/officeDocument/2006/math">
                    <m:r>
                      <a:rPr lang="en-IN" i="1">
                        <a:latin typeface="Cambria Math" panose="02040503050406030204" pitchFamily="18" charset="0"/>
                      </a:rPr>
                      <m:t>𝑟</m:t>
                    </m:r>
                  </m:oMath>
                </a14:m>
                <a:r>
                  <a:rPr lang="en-IN" dirty="0"/>
                  <a:t>.</a:t>
                </a:r>
              </a:p>
              <a:p>
                <a:pPr>
                  <a:lnSpc>
                    <a:spcPct val="150000"/>
                  </a:lnSpc>
                </a:pPr>
                <a:r>
                  <a:rPr lang="en-US" dirty="0"/>
                  <a:t>For a valid argument all premises are true implies that the conclusion is true </a:t>
                </a:r>
              </a:p>
              <a:p>
                <a:pPr marL="0" indent="0">
                  <a:lnSpc>
                    <a:spcPct val="150000"/>
                  </a:lnSpc>
                  <a:buNone/>
                </a:pPr>
                <a:r>
                  <a:rPr lang="en-US" dirty="0"/>
                  <a:t>i.e.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𝑞</m:t>
                    </m:r>
                  </m:oMath>
                </a14:m>
                <a:r>
                  <a:rPr lang="en-US" dirty="0"/>
                  <a:t> is true implies </a:t>
                </a:r>
                <a14:m>
                  <m:oMath xmlns:m="http://schemas.openxmlformats.org/officeDocument/2006/math">
                    <m:r>
                      <a:rPr lang="en-IN" b="0" i="1" smtClean="0">
                        <a:latin typeface="Cambria Math" panose="02040503050406030204" pitchFamily="18" charset="0"/>
                      </a:rPr>
                      <m:t>𝑟</m:t>
                    </m:r>
                  </m:oMath>
                </a14:m>
                <a:r>
                  <a:rPr lang="en-US" dirty="0"/>
                  <a:t> is true.</a:t>
                </a:r>
              </a:p>
              <a:p>
                <a:pPr marL="0" indent="0">
                  <a:lnSpc>
                    <a:spcPct val="150000"/>
                  </a:lnSpc>
                  <a:buNone/>
                </a:pPr>
                <a:r>
                  <a:rPr lang="en-US" dirty="0"/>
                  <a:t>i.e.                              </a:t>
                </a:r>
                <a14:m>
                  <m:oMath xmlns:m="http://schemas.openxmlformats.org/officeDocument/2006/math">
                    <m:r>
                      <a:rPr lang="en-IN" i="1">
                        <a:latin typeface="Cambria Math" panose="02040503050406030204" pitchFamily="18" charset="0"/>
                      </a:rPr>
                      <m:t>𝑝</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𝑞</m:t>
                    </m:r>
                    <m:r>
                      <a:rPr lang="en-IN" i="1" smtClean="0">
                        <a:latin typeface="Cambria Math" panose="02040503050406030204" pitchFamily="18" charset="0"/>
                        <a:ea typeface="Cambria Math" panose="02040503050406030204" pitchFamily="18" charset="0"/>
                      </a:rPr>
                      <m:t> </m:t>
                    </m:r>
                  </m:oMath>
                </a14:m>
                <a:r>
                  <a:rPr lang="en-US" dirty="0"/>
                  <a:t>is true and </a:t>
                </a:r>
                <a14:m>
                  <m:oMath xmlns:m="http://schemas.openxmlformats.org/officeDocument/2006/math">
                    <m:r>
                      <a:rPr lang="en-IN" b="0" i="1" smtClean="0">
                        <a:latin typeface="Cambria Math" panose="02040503050406030204" pitchFamily="18" charset="0"/>
                      </a:rPr>
                      <m:t>𝑟</m:t>
                    </m:r>
                  </m:oMath>
                </a14:m>
                <a:r>
                  <a:rPr lang="en-US" dirty="0"/>
                  <a:t> is true.</a:t>
                </a:r>
              </a:p>
              <a:p>
                <a:pPr>
                  <a:lnSpc>
                    <a:spcPct val="150000"/>
                  </a:lnSpc>
                </a:pPr>
                <a:r>
                  <a:rPr lang="en-US" dirty="0"/>
                  <a:t>Moreover The argument is invalid only when </a:t>
                </a:r>
                <a14:m>
                  <m:oMath xmlns:m="http://schemas.openxmlformats.org/officeDocument/2006/math">
                    <m:r>
                      <a:rPr lang="en-IN" i="1">
                        <a:latin typeface="Cambria Math" panose="02040503050406030204" pitchFamily="18" charset="0"/>
                      </a:rPr>
                      <m:t>𝑝</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𝑞</m:t>
                    </m:r>
                  </m:oMath>
                </a14:m>
                <a:r>
                  <a:rPr lang="en-US" dirty="0"/>
                  <a:t> is true and   r is false. </a:t>
                </a:r>
              </a:p>
              <a:p>
                <a:pPr>
                  <a:lnSpc>
                    <a:spcPct val="150000"/>
                  </a:lnSpc>
                </a:pPr>
                <a:r>
                  <a:rPr lang="en-US" dirty="0"/>
                  <a:t>So argument is  valid even if  </a:t>
                </a:r>
                <a14:m>
                  <m:oMath xmlns:m="http://schemas.openxmlformats.org/officeDocument/2006/math">
                    <m:r>
                      <a:rPr lang="en-IN" i="1">
                        <a:latin typeface="Cambria Math" panose="02040503050406030204" pitchFamily="18" charset="0"/>
                      </a:rPr>
                      <m:t>𝑝</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𝑞</m:t>
                    </m:r>
                  </m:oMath>
                </a14:m>
                <a:r>
                  <a:rPr lang="en-US" dirty="0"/>
                  <a:t> is false and   r is true or false.</a:t>
                </a:r>
              </a:p>
              <a:p>
                <a:pPr>
                  <a:lnSpc>
                    <a:spcPct val="150000"/>
                  </a:lnSpc>
                </a:pPr>
                <a:r>
                  <a:rPr lang="en-US" dirty="0"/>
                  <a:t>Thus, argument is valid if </a:t>
                </a:r>
                <a14:m>
                  <m:oMath xmlns:m="http://schemas.openxmlformats.org/officeDocument/2006/math">
                    <m:r>
                      <a:rPr lang="en-IN" b="0" i="0"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𝑞</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oMath>
                </a14:m>
                <a:r>
                  <a:rPr lang="en-US" dirty="0"/>
                  <a:t> is true irrespective of the truth values of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𝑟</m:t>
                    </m:r>
                  </m:oMath>
                </a14:m>
                <a:r>
                  <a:rPr lang="en-US" dirty="0"/>
                  <a:t>, i.e. </a:t>
                </a:r>
                <a14:m>
                  <m:oMath xmlns:m="http://schemas.openxmlformats.org/officeDocument/2006/math">
                    <m:r>
                      <a:rPr lang="en-IN" smtClean="0">
                        <a:solidFill>
                          <a:srgbClr val="FF0000"/>
                        </a:solidFill>
                        <a:latin typeface="Cambria Math" panose="02040503050406030204" pitchFamily="18" charset="0"/>
                      </a:rPr>
                      <m:t>(</m:t>
                    </m:r>
                    <m:r>
                      <a:rPr lang="en-IN" i="1">
                        <a:solidFill>
                          <a:srgbClr val="FF0000"/>
                        </a:solidFill>
                        <a:latin typeface="Cambria Math" panose="02040503050406030204" pitchFamily="18" charset="0"/>
                      </a:rPr>
                      <m:t>𝑝</m:t>
                    </m:r>
                    <m:r>
                      <a:rPr lang="en-IN" i="1">
                        <a:solidFill>
                          <a:srgbClr val="FF0000"/>
                        </a:solidFill>
                        <a:latin typeface="Cambria Math" panose="02040503050406030204" pitchFamily="18" charset="0"/>
                        <a:ea typeface="Cambria Math" panose="02040503050406030204" pitchFamily="18" charset="0"/>
                      </a:rPr>
                      <m:t>∧</m:t>
                    </m:r>
                    <m:r>
                      <a:rPr lang="en-IN" i="1">
                        <a:solidFill>
                          <a:srgbClr val="FF0000"/>
                        </a:solidFill>
                        <a:latin typeface="Cambria Math" panose="02040503050406030204" pitchFamily="18" charset="0"/>
                        <a:ea typeface="Cambria Math" panose="02040503050406030204" pitchFamily="18" charset="0"/>
                      </a:rPr>
                      <m:t>𝑞</m:t>
                    </m:r>
                    <m:r>
                      <a:rPr lang="en-IN" i="1">
                        <a:solidFill>
                          <a:srgbClr val="FF0000"/>
                        </a:solidFill>
                        <a:latin typeface="Cambria Math" panose="02040503050406030204" pitchFamily="18" charset="0"/>
                        <a:ea typeface="Cambria Math" panose="02040503050406030204" pitchFamily="18" charset="0"/>
                      </a:rPr>
                      <m:t>)⟶</m:t>
                    </m:r>
                    <m:r>
                      <a:rPr lang="en-IN" i="1">
                        <a:solidFill>
                          <a:srgbClr val="FF0000"/>
                        </a:solidFill>
                        <a:latin typeface="Cambria Math" panose="02040503050406030204" pitchFamily="18" charset="0"/>
                        <a:ea typeface="Cambria Math" panose="02040503050406030204" pitchFamily="18" charset="0"/>
                      </a:rPr>
                      <m:t>𝑟</m:t>
                    </m:r>
                  </m:oMath>
                </a14:m>
                <a:r>
                  <a:rPr lang="en-US" dirty="0">
                    <a:solidFill>
                      <a:srgbClr val="FF0000"/>
                    </a:solidFill>
                  </a:rPr>
                  <a:t>  is a tautology.</a:t>
                </a:r>
                <a:endParaRPr lang="en-US" dirty="0"/>
              </a:p>
            </p:txBody>
          </p:sp>
        </mc:Choice>
        <mc:Fallback xmlns="">
          <p:sp>
            <p:nvSpPr>
              <p:cNvPr id="3" name="Content Placeholder 2">
                <a:extLst>
                  <a:ext uri="{FF2B5EF4-FFF2-40B4-BE49-F238E27FC236}">
                    <a16:creationId xmlns:a16="http://schemas.microsoft.com/office/drawing/2014/main" id="{96EF652C-DBD8-4B82-B8D2-EF550BEF0919}"/>
                  </a:ext>
                </a:extLst>
              </p:cNvPr>
              <p:cNvSpPr>
                <a:spLocks noGrp="1" noRot="1" noChangeAspect="1" noMove="1" noResize="1" noEditPoints="1" noAdjustHandles="1" noChangeArrowheads="1" noChangeShapeType="1" noTextEdit="1"/>
              </p:cNvSpPr>
              <p:nvPr>
                <p:ph idx="1"/>
              </p:nvPr>
            </p:nvSpPr>
            <p:spPr>
              <a:xfrm>
                <a:off x="294967" y="639097"/>
                <a:ext cx="11631561" cy="6017342"/>
              </a:xfrm>
              <a:blipFill>
                <a:blip r:embed="rId2"/>
                <a:stretch>
                  <a:fillRect l="-1048" r="-314" b="-1114"/>
                </a:stretch>
              </a:blipFill>
            </p:spPr>
            <p:txBody>
              <a:bodyPr/>
              <a:lstStyle/>
              <a:p>
                <a:r>
                  <a:rPr lang="en-IN">
                    <a:noFill/>
                  </a:rPr>
                  <a:t> </a:t>
                </a:r>
              </a:p>
            </p:txBody>
          </p:sp>
        </mc:Fallback>
      </mc:AlternateContent>
    </p:spTree>
    <p:extLst>
      <p:ext uri="{BB962C8B-B14F-4D97-AF65-F5344CB8AC3E}">
        <p14:creationId xmlns:p14="http://schemas.microsoft.com/office/powerpoint/2010/main" val="121814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2BD9-1E7F-4756-84E7-2103BA39237C}"/>
              </a:ext>
            </a:extLst>
          </p:cNvPr>
          <p:cNvSpPr>
            <a:spLocks noGrp="1"/>
          </p:cNvSpPr>
          <p:nvPr>
            <p:ph type="title"/>
          </p:nvPr>
        </p:nvSpPr>
        <p:spPr>
          <a:xfrm>
            <a:off x="838200" y="89823"/>
            <a:ext cx="10515600" cy="588603"/>
          </a:xfrm>
        </p:spPr>
        <p:txBody>
          <a:bodyPr>
            <a:normAutofit fontScale="90000"/>
          </a:bodyPr>
          <a:lstStyle/>
          <a:p>
            <a:pPr algn="ctr"/>
            <a:r>
              <a:rPr lang="en-IN" dirty="0">
                <a:solidFill>
                  <a:srgbClr val="1630F2"/>
                </a:solidFill>
              </a:rPr>
              <a:t>Example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76CCD8-86B6-4ACC-8842-E6BDD38D9D3D}"/>
                  </a:ext>
                </a:extLst>
              </p:cNvPr>
              <p:cNvSpPr>
                <a:spLocks noGrp="1"/>
              </p:cNvSpPr>
              <p:nvPr>
                <p:ph idx="1"/>
              </p:nvPr>
            </p:nvSpPr>
            <p:spPr>
              <a:xfrm>
                <a:off x="176981" y="678426"/>
                <a:ext cx="11641393" cy="6089751"/>
              </a:xfrm>
            </p:spPr>
            <p:txBody>
              <a:bodyPr>
                <a:normAutofit fontScale="92500" lnSpcReduction="20000"/>
              </a:bodyPr>
              <a:lstStyle/>
              <a:p>
                <a:pPr>
                  <a:lnSpc>
                    <a:spcPct val="150000"/>
                  </a:lnSpc>
                </a:pPr>
                <a:r>
                  <a:rPr lang="en-US" dirty="0"/>
                  <a:t>Consider the  argument:  </a:t>
                </a:r>
              </a:p>
              <a:p>
                <a:pPr marL="3657600" lvl="8" indent="0">
                  <a:lnSpc>
                    <a:spcPct val="100000"/>
                  </a:lnSpc>
                  <a:buNone/>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 </m:t>
                      </m:r>
                      <m:r>
                        <a:rPr lang="en-US" sz="2800" i="1">
                          <a:latin typeface="Cambria Math" panose="02040503050406030204" pitchFamily="18" charset="0"/>
                        </a:rPr>
                        <m:t>𝑝</m:t>
                      </m:r>
                      <m:r>
                        <a:rPr lang="en-US" sz="2800" i="1">
                          <a:latin typeface="Cambria Math" panose="02040503050406030204" pitchFamily="18" charset="0"/>
                        </a:rPr>
                        <m:t> → </m:t>
                      </m:r>
                      <m:r>
                        <a:rPr lang="en-US" sz="2800" i="1">
                          <a:latin typeface="Cambria Math" panose="02040503050406030204" pitchFamily="18" charset="0"/>
                        </a:rPr>
                        <m:t>𝑞</m:t>
                      </m:r>
                    </m:oMath>
                  </m:oMathPara>
                </a14:m>
                <a:endParaRPr lang="en-IN" sz="2800" i="1" dirty="0"/>
              </a:p>
              <a:p>
                <a:pPr marL="3657600" lvl="8" indent="0">
                  <a:lnSpc>
                    <a:spcPct val="100000"/>
                  </a:lnSpc>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𝑝</m:t>
                      </m:r>
                    </m:oMath>
                  </m:oMathPara>
                </a14:m>
                <a:endParaRPr lang="en-IN" sz="2800" dirty="0"/>
              </a:p>
              <a:p>
                <a:pPr marL="3657600" lvl="8" indent="0">
                  <a:lnSpc>
                    <a:spcPct val="100000"/>
                  </a:lnSpc>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_________________</m:t>
                      </m:r>
                    </m:oMath>
                  </m:oMathPara>
                </a14:m>
                <a:endParaRPr lang="en-IN" sz="2800" dirty="0"/>
              </a:p>
              <a:p>
                <a:pPr marL="3657600" lvl="8" indent="0">
                  <a:lnSpc>
                    <a:spcPct val="100000"/>
                  </a:lnSpc>
                  <a:buNone/>
                </a:pPr>
                <a14:m>
                  <m:oMath xmlns:m="http://schemas.openxmlformats.org/officeDocument/2006/math">
                    <m:r>
                      <a:rPr lang="en-US" sz="2800" i="1">
                        <a:latin typeface="Cambria Math" panose="02040503050406030204" pitchFamily="18" charset="0"/>
                      </a:rPr>
                      <m:t>∴ </m:t>
                    </m:r>
                    <m:r>
                      <a:rPr lang="en-US" sz="2800" i="1">
                        <a:latin typeface="Cambria Math" panose="02040503050406030204" pitchFamily="18" charset="0"/>
                      </a:rPr>
                      <m:t>𝑞</m:t>
                    </m:r>
                  </m:oMath>
                </a14:m>
                <a:r>
                  <a:rPr lang="en-US" sz="2800" dirty="0"/>
                  <a:t>		</a:t>
                </a:r>
              </a:p>
              <a:p>
                <a:pPr>
                  <a:lnSpc>
                    <a:spcPct val="100000"/>
                  </a:lnSpc>
                </a:pPr>
                <a:endParaRPr lang="en-US" sz="3600" dirty="0"/>
              </a:p>
              <a:p>
                <a:pPr>
                  <a:lnSpc>
                    <a:spcPct val="100000"/>
                  </a:lnSpc>
                </a:pPr>
                <a:endParaRPr lang="en-US" sz="3600" dirty="0"/>
              </a:p>
              <a:p>
                <a:pPr>
                  <a:lnSpc>
                    <a:spcPct val="100000"/>
                  </a:lnSpc>
                </a:pPr>
                <a:endParaRPr lang="en-US" sz="3600" dirty="0"/>
              </a:p>
              <a:p>
                <a:pPr>
                  <a:lnSpc>
                    <a:spcPct val="100000"/>
                  </a:lnSpc>
                </a:pPr>
                <a:endParaRPr lang="en-US" sz="3600" dirty="0"/>
              </a:p>
              <a:p>
                <a:pPr>
                  <a:lnSpc>
                    <a:spcPct val="100000"/>
                  </a:lnSpc>
                </a:pPr>
                <a:endParaRPr lang="en-US" sz="3600" dirty="0"/>
              </a:p>
              <a:p>
                <a:pPr>
                  <a:lnSpc>
                    <a:spcPct val="100000"/>
                  </a:lnSpc>
                </a:pPr>
                <a:endParaRPr lang="en-US" sz="3600" dirty="0"/>
              </a:p>
              <a:p>
                <a:pPr>
                  <a:lnSpc>
                    <a:spcPct val="150000"/>
                  </a:lnSpc>
                </a:pPr>
                <a:r>
                  <a:rPr lang="en-US" dirty="0"/>
                  <a:t>The argument is valid.</a:t>
                </a:r>
              </a:p>
            </p:txBody>
          </p:sp>
        </mc:Choice>
        <mc:Fallback xmlns="">
          <p:sp>
            <p:nvSpPr>
              <p:cNvPr id="3" name="Content Placeholder 2">
                <a:extLst>
                  <a:ext uri="{FF2B5EF4-FFF2-40B4-BE49-F238E27FC236}">
                    <a16:creationId xmlns:a16="http://schemas.microsoft.com/office/drawing/2014/main" id="{DC76CCD8-86B6-4ACC-8842-E6BDD38D9D3D}"/>
                  </a:ext>
                </a:extLst>
              </p:cNvPr>
              <p:cNvSpPr>
                <a:spLocks noGrp="1" noRot="1" noChangeAspect="1" noMove="1" noResize="1" noEditPoints="1" noAdjustHandles="1" noChangeArrowheads="1" noChangeShapeType="1" noTextEdit="1"/>
              </p:cNvSpPr>
              <p:nvPr>
                <p:ph idx="1"/>
              </p:nvPr>
            </p:nvSpPr>
            <p:spPr>
              <a:xfrm>
                <a:off x="176981" y="678426"/>
                <a:ext cx="11641393" cy="6089751"/>
              </a:xfrm>
              <a:blipFill>
                <a:blip r:embed="rId2"/>
                <a:stretch>
                  <a:fillRect l="-785" b="-4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1AE23C8-1096-4811-BDF0-A3DCFAFF98DB}"/>
                  </a:ext>
                </a:extLst>
              </p:cNvPr>
              <p:cNvGraphicFramePr>
                <a:graphicFrameLocks noGrp="1"/>
              </p:cNvGraphicFramePr>
              <p:nvPr>
                <p:extLst>
                  <p:ext uri="{D42A27DB-BD31-4B8C-83A1-F6EECF244321}">
                    <p14:modId xmlns:p14="http://schemas.microsoft.com/office/powerpoint/2010/main" val="108587605"/>
                  </p:ext>
                </p:extLst>
              </p:nvPr>
            </p:nvGraphicFramePr>
            <p:xfrm>
              <a:off x="1174955" y="3151238"/>
              <a:ext cx="9842090" cy="2453640"/>
            </p:xfrm>
            <a:graphic>
              <a:graphicData uri="http://schemas.openxmlformats.org/drawingml/2006/table">
                <a:tbl>
                  <a:tblPr firstRow="1" firstCol="1" bandRow="1">
                    <a:tableStyleId>{5940675A-B579-460E-94D1-54222C63F5DA}</a:tableStyleId>
                  </a:tblPr>
                  <a:tblGrid>
                    <a:gridCol w="1071639">
                      <a:extLst>
                        <a:ext uri="{9D8B030D-6E8A-4147-A177-3AD203B41FA5}">
                          <a16:colId xmlns:a16="http://schemas.microsoft.com/office/drawing/2014/main" val="1993006778"/>
                        </a:ext>
                      </a:extLst>
                    </a:gridCol>
                    <a:gridCol w="979581">
                      <a:extLst>
                        <a:ext uri="{9D8B030D-6E8A-4147-A177-3AD203B41FA5}">
                          <a16:colId xmlns:a16="http://schemas.microsoft.com/office/drawing/2014/main" val="2889665331"/>
                        </a:ext>
                      </a:extLst>
                    </a:gridCol>
                    <a:gridCol w="1309077">
                      <a:extLst>
                        <a:ext uri="{9D8B030D-6E8A-4147-A177-3AD203B41FA5}">
                          <a16:colId xmlns:a16="http://schemas.microsoft.com/office/drawing/2014/main" val="834361129"/>
                        </a:ext>
                      </a:extLst>
                    </a:gridCol>
                    <a:gridCol w="2345385">
                      <a:extLst>
                        <a:ext uri="{9D8B030D-6E8A-4147-A177-3AD203B41FA5}">
                          <a16:colId xmlns:a16="http://schemas.microsoft.com/office/drawing/2014/main" val="1228579775"/>
                        </a:ext>
                      </a:extLst>
                    </a:gridCol>
                    <a:gridCol w="4136408">
                      <a:extLst>
                        <a:ext uri="{9D8B030D-6E8A-4147-A177-3AD203B41FA5}">
                          <a16:colId xmlns:a16="http://schemas.microsoft.com/office/drawing/2014/main" val="925319609"/>
                        </a:ext>
                      </a:extLst>
                    </a:gridCol>
                  </a:tblGrid>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𝑝</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𝑞</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𝑝</m:t>
                                </m:r>
                                <m:r>
                                  <a:rPr lang="en-US" sz="2800">
                                    <a:effectLst/>
                                    <a:latin typeface="Cambria Math" panose="02040503050406030204" pitchFamily="18" charset="0"/>
                                  </a:rPr>
                                  <m:t> → </m:t>
                                </m:r>
                                <m:r>
                                  <a:rPr lang="en-US" sz="2800">
                                    <a:effectLst/>
                                    <a:latin typeface="Cambria Math" panose="02040503050406030204" pitchFamily="18" charset="0"/>
                                  </a:rPr>
                                  <m:t>𝑞</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m:t>
                                </m:r>
                                <m:r>
                                  <a:rPr lang="en-US" sz="2800">
                                    <a:effectLst/>
                                    <a:latin typeface="Cambria Math" panose="02040503050406030204" pitchFamily="18" charset="0"/>
                                  </a:rPr>
                                  <m:t>𝑝</m:t>
                                </m:r>
                                <m:r>
                                  <a:rPr lang="en-US" sz="2800">
                                    <a:effectLst/>
                                    <a:latin typeface="Cambria Math" panose="02040503050406030204" pitchFamily="18" charset="0"/>
                                  </a:rPr>
                                  <m:t> → </m:t>
                                </m:r>
                                <m:r>
                                  <a:rPr lang="en-US" sz="2800">
                                    <a:effectLst/>
                                    <a:latin typeface="Cambria Math" panose="02040503050406030204" pitchFamily="18" charset="0"/>
                                  </a:rPr>
                                  <m:t>𝑞</m:t>
                                </m:r>
                                <m:r>
                                  <a:rPr lang="en-US" sz="2800">
                                    <a:effectLst/>
                                    <a:latin typeface="Cambria Math" panose="02040503050406030204" pitchFamily="18" charset="0"/>
                                  </a:rPr>
                                  <m:t>) ∧ </m:t>
                                </m:r>
                                <m:r>
                                  <a:rPr lang="en-US" sz="2800">
                                    <a:effectLst/>
                                    <a:latin typeface="Cambria Math" panose="02040503050406030204" pitchFamily="18" charset="0"/>
                                  </a:rPr>
                                  <m:t>𝑝</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800" i="1" dirty="0" smtClean="0">
                                    <a:effectLst/>
                                    <a:latin typeface="Cambria Math" panose="02040503050406030204" pitchFamily="18" charset="0"/>
                                  </a:rPr>
                                  <m:t>(</m:t>
                                </m:r>
                                <m:r>
                                  <a:rPr lang="en-US" sz="2800" smtClean="0">
                                    <a:effectLst/>
                                    <a:latin typeface="Cambria Math" panose="02040503050406030204" pitchFamily="18" charset="0"/>
                                  </a:rPr>
                                  <m:t>(</m:t>
                                </m:r>
                                <m:r>
                                  <a:rPr lang="en-US" sz="2800" smtClean="0">
                                    <a:effectLst/>
                                    <a:latin typeface="Cambria Math" panose="02040503050406030204" pitchFamily="18" charset="0"/>
                                  </a:rPr>
                                  <m:t>𝑝</m:t>
                                </m:r>
                                <m:r>
                                  <a:rPr lang="en-US" sz="2800" smtClean="0">
                                    <a:effectLst/>
                                    <a:latin typeface="Cambria Math" panose="02040503050406030204" pitchFamily="18" charset="0"/>
                                  </a:rPr>
                                  <m:t> → </m:t>
                                </m:r>
                                <m:r>
                                  <a:rPr lang="en-US" sz="2800" smtClean="0">
                                    <a:effectLst/>
                                    <a:latin typeface="Cambria Math" panose="02040503050406030204" pitchFamily="18" charset="0"/>
                                  </a:rPr>
                                  <m:t>𝑞</m:t>
                                </m:r>
                                <m:r>
                                  <a:rPr lang="en-US" sz="2800" smtClean="0">
                                    <a:effectLst/>
                                    <a:latin typeface="Cambria Math" panose="02040503050406030204" pitchFamily="18" charset="0"/>
                                  </a:rPr>
                                  <m:t>) ∧ </m:t>
                                </m:r>
                                <m:r>
                                  <a:rPr lang="en-US" sz="2800" smtClean="0">
                                    <a:effectLst/>
                                    <a:latin typeface="Cambria Math" panose="02040503050406030204" pitchFamily="18" charset="0"/>
                                  </a:rPr>
                                  <m:t>𝑝</m:t>
                                </m:r>
                                <m:r>
                                  <a:rPr lang="en-IN" sz="2400" i="1" dirty="0" smtClean="0">
                                    <a:effectLst/>
                                    <a:latin typeface="Cambria Math" panose="02040503050406030204" pitchFamily="18" charset="0"/>
                                    <a:ea typeface="Calibri" panose="020F0502020204030204" pitchFamily="34" charset="0"/>
                                    <a:cs typeface="Mangal" panose="02040503050203030202" pitchFamily="18" charset="0"/>
                                  </a:rPr>
                                  <m:t>)</m:t>
                                </m:r>
                                <m:r>
                                  <a:rPr lang="en-IN" sz="2400" i="1" dirty="0" smtClean="0">
                                    <a:effectLst/>
                                    <a:latin typeface="Cambria Math" panose="02040503050406030204" pitchFamily="18" charset="0"/>
                                    <a:ea typeface="Cambria Math" panose="02040503050406030204" pitchFamily="18" charset="0"/>
                                    <a:cs typeface="Mangal" panose="02040503050203030202" pitchFamily="18" charset="0"/>
                                  </a:rPr>
                                  <m:t>→</m:t>
                                </m:r>
                                <m:r>
                                  <a:rPr lang="en-US" sz="2800" i="1" dirty="0" smtClean="0">
                                    <a:effectLst/>
                                    <a:latin typeface="Cambria Math" panose="02040503050406030204" pitchFamily="18" charset="0"/>
                                  </a:rPr>
                                  <m:t>𝑞</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78129538"/>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𝑇</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𝑇</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smtClean="0">
                                    <a:solidFill>
                                      <a:schemeClr val="tx1"/>
                                    </a:solidFill>
                                    <a:effectLst/>
                                    <a:latin typeface="Cambria Math" panose="02040503050406030204" pitchFamily="18" charset="0"/>
                                  </a:rPr>
                                  <m:t>𝑇</m:t>
                                </m:r>
                              </m:oMath>
                            </m:oMathPara>
                          </a14:m>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smtClean="0">
                                    <a:solidFill>
                                      <a:schemeClr val="tx1"/>
                                    </a:solidFill>
                                    <a:effectLst/>
                                    <a:latin typeface="Cambria Math" panose="02040503050406030204" pitchFamily="18" charset="0"/>
                                  </a:rPr>
                                  <m:t>𝑇</m:t>
                                </m:r>
                              </m:oMath>
                            </m:oMathPara>
                          </a14:m>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79709567"/>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𝐹</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𝐹</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smtClean="0">
                                    <a:solidFill>
                                      <a:schemeClr val="tx1"/>
                                    </a:solidFill>
                                    <a:effectLst/>
                                    <a:latin typeface="Cambria Math" panose="02040503050406030204" pitchFamily="18" charset="0"/>
                                  </a:rPr>
                                  <m:t>𝐹</m:t>
                                </m:r>
                              </m:oMath>
                            </m:oMathPara>
                          </a14:m>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IN" sz="2400" b="0" i="1" smtClean="0">
                                    <a:solidFill>
                                      <a:schemeClr val="tx1"/>
                                    </a:solidFill>
                                    <a:effectLst/>
                                    <a:latin typeface="Cambria Math" panose="02040503050406030204" pitchFamily="18" charset="0"/>
                                    <a:ea typeface="Calibri" panose="020F0502020204030204" pitchFamily="34" charset="0"/>
                                    <a:cs typeface="Mangal" panose="02040503050203030202" pitchFamily="18" charset="0"/>
                                  </a:rPr>
                                  <m:t>𝑇</m:t>
                                </m:r>
                              </m:oMath>
                            </m:oMathPara>
                          </a14:m>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20112127"/>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𝐹</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𝑇</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smtClean="0">
                                    <a:solidFill>
                                      <a:schemeClr val="tx1"/>
                                    </a:solidFill>
                                    <a:effectLst/>
                                    <a:latin typeface="Cambria Math" panose="02040503050406030204" pitchFamily="18" charset="0"/>
                                  </a:rPr>
                                  <m:t>𝐹</m:t>
                                </m:r>
                              </m:oMath>
                            </m:oMathPara>
                          </a14:m>
                          <a:endParaRPr lang="en-IN" sz="24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smtClean="0">
                                    <a:solidFill>
                                      <a:schemeClr val="tx1"/>
                                    </a:solidFill>
                                    <a:effectLst/>
                                    <a:latin typeface="Cambria Math" panose="02040503050406030204" pitchFamily="18" charset="0"/>
                                  </a:rPr>
                                  <m:t>𝑇</m:t>
                                </m:r>
                              </m:oMath>
                            </m:oMathPara>
                          </a14:m>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04955006"/>
                      </a:ext>
                    </a:extLst>
                  </a:tr>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𝐹</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smtClean="0">
                                    <a:solidFill>
                                      <a:schemeClr val="tx1"/>
                                    </a:solidFill>
                                    <a:effectLst/>
                                    <a:latin typeface="Cambria Math" panose="02040503050406030204" pitchFamily="18" charset="0"/>
                                  </a:rPr>
                                  <m:t>𝐹</m:t>
                                </m:r>
                              </m:oMath>
                            </m:oMathPara>
                          </a14:m>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𝑇</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800" smtClean="0">
                                    <a:solidFill>
                                      <a:schemeClr val="tx1"/>
                                    </a:solidFill>
                                    <a:effectLst/>
                                    <a:latin typeface="Cambria Math" panose="02040503050406030204" pitchFamily="18" charset="0"/>
                                  </a:rPr>
                                  <m:t>𝐹</m:t>
                                </m:r>
                              </m:oMath>
                            </m:oMathPara>
                          </a14:m>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IN" sz="2800" b="0" i="1" smtClean="0">
                                    <a:solidFill>
                                      <a:schemeClr val="tx1"/>
                                    </a:solidFill>
                                    <a:effectLst/>
                                    <a:latin typeface="Cambria Math" panose="02040503050406030204" pitchFamily="18" charset="0"/>
                                  </a:rPr>
                                  <m:t>𝑇</m:t>
                                </m:r>
                              </m:oMath>
                            </m:oMathPara>
                          </a14:m>
                          <a:endParaRPr lang="en-IN" sz="2400" i="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34705227"/>
                      </a:ext>
                    </a:extLst>
                  </a:tr>
                </a:tbl>
              </a:graphicData>
            </a:graphic>
          </p:graphicFrame>
        </mc:Choice>
        <mc:Fallback xmlns="">
          <p:graphicFrame>
            <p:nvGraphicFramePr>
              <p:cNvPr id="4" name="Table 3">
                <a:extLst>
                  <a:ext uri="{FF2B5EF4-FFF2-40B4-BE49-F238E27FC236}">
                    <a16:creationId xmlns:a16="http://schemas.microsoft.com/office/drawing/2014/main" id="{51AE23C8-1096-4811-BDF0-A3DCFAFF98DB}"/>
                  </a:ext>
                </a:extLst>
              </p:cNvPr>
              <p:cNvGraphicFramePr>
                <a:graphicFrameLocks noGrp="1"/>
              </p:cNvGraphicFramePr>
              <p:nvPr>
                <p:extLst>
                  <p:ext uri="{D42A27DB-BD31-4B8C-83A1-F6EECF244321}">
                    <p14:modId xmlns:p14="http://schemas.microsoft.com/office/powerpoint/2010/main" val="108587605"/>
                  </p:ext>
                </p:extLst>
              </p:nvPr>
            </p:nvGraphicFramePr>
            <p:xfrm>
              <a:off x="1174955" y="3151238"/>
              <a:ext cx="9842090" cy="2453640"/>
            </p:xfrm>
            <a:graphic>
              <a:graphicData uri="http://schemas.openxmlformats.org/drawingml/2006/table">
                <a:tbl>
                  <a:tblPr firstRow="1" firstCol="1" bandRow="1">
                    <a:tableStyleId>{5940675A-B579-460E-94D1-54222C63F5DA}</a:tableStyleId>
                  </a:tblPr>
                  <a:tblGrid>
                    <a:gridCol w="1071639">
                      <a:extLst>
                        <a:ext uri="{9D8B030D-6E8A-4147-A177-3AD203B41FA5}">
                          <a16:colId xmlns:a16="http://schemas.microsoft.com/office/drawing/2014/main" val="1993006778"/>
                        </a:ext>
                      </a:extLst>
                    </a:gridCol>
                    <a:gridCol w="979581">
                      <a:extLst>
                        <a:ext uri="{9D8B030D-6E8A-4147-A177-3AD203B41FA5}">
                          <a16:colId xmlns:a16="http://schemas.microsoft.com/office/drawing/2014/main" val="2889665331"/>
                        </a:ext>
                      </a:extLst>
                    </a:gridCol>
                    <a:gridCol w="1309077">
                      <a:extLst>
                        <a:ext uri="{9D8B030D-6E8A-4147-A177-3AD203B41FA5}">
                          <a16:colId xmlns:a16="http://schemas.microsoft.com/office/drawing/2014/main" val="834361129"/>
                        </a:ext>
                      </a:extLst>
                    </a:gridCol>
                    <a:gridCol w="2345385">
                      <a:extLst>
                        <a:ext uri="{9D8B030D-6E8A-4147-A177-3AD203B41FA5}">
                          <a16:colId xmlns:a16="http://schemas.microsoft.com/office/drawing/2014/main" val="1228579775"/>
                        </a:ext>
                      </a:extLst>
                    </a:gridCol>
                    <a:gridCol w="4136408">
                      <a:extLst>
                        <a:ext uri="{9D8B030D-6E8A-4147-A177-3AD203B41FA5}">
                          <a16:colId xmlns:a16="http://schemas.microsoft.com/office/drawing/2014/main" val="925319609"/>
                        </a:ext>
                      </a:extLst>
                    </a:gridCol>
                  </a:tblGrid>
                  <a:tr h="490728">
                    <a:tc>
                      <a:txBody>
                        <a:bodyPr/>
                        <a:lstStyle/>
                        <a:p>
                          <a:endParaRPr lang="en-US"/>
                        </a:p>
                      </a:txBody>
                      <a:tcPr marL="68580" marR="68580" marT="0" marB="0">
                        <a:blipFill>
                          <a:blip r:embed="rId3"/>
                          <a:stretch>
                            <a:fillRect l="-568" t="-1235" r="-819318" b="-401235"/>
                          </a:stretch>
                        </a:blipFill>
                      </a:tcPr>
                    </a:tc>
                    <a:tc>
                      <a:txBody>
                        <a:bodyPr/>
                        <a:lstStyle/>
                        <a:p>
                          <a:endParaRPr lang="en-US"/>
                        </a:p>
                      </a:txBody>
                      <a:tcPr marL="68580" marR="68580" marT="0" marB="0">
                        <a:blipFill>
                          <a:blip r:embed="rId3"/>
                          <a:stretch>
                            <a:fillRect l="-109938" t="-1235" r="-795652" b="-401235"/>
                          </a:stretch>
                        </a:blipFill>
                      </a:tcPr>
                    </a:tc>
                    <a:tc>
                      <a:txBody>
                        <a:bodyPr/>
                        <a:lstStyle/>
                        <a:p>
                          <a:endParaRPr lang="en-US"/>
                        </a:p>
                      </a:txBody>
                      <a:tcPr marL="68580" marR="68580" marT="0" marB="0">
                        <a:blipFill>
                          <a:blip r:embed="rId3"/>
                          <a:stretch>
                            <a:fillRect l="-157209" t="-1235" r="-495814" b="-401235"/>
                          </a:stretch>
                        </a:blipFill>
                      </a:tcPr>
                    </a:tc>
                    <a:tc>
                      <a:txBody>
                        <a:bodyPr/>
                        <a:lstStyle/>
                        <a:p>
                          <a:endParaRPr lang="en-US"/>
                        </a:p>
                      </a:txBody>
                      <a:tcPr marL="68580" marR="68580" marT="0" marB="0">
                        <a:blipFill>
                          <a:blip r:embed="rId3"/>
                          <a:stretch>
                            <a:fillRect l="-143636" t="-1235" r="-176883" b="-401235"/>
                          </a:stretch>
                        </a:blipFill>
                      </a:tcPr>
                    </a:tc>
                    <a:tc>
                      <a:txBody>
                        <a:bodyPr/>
                        <a:lstStyle/>
                        <a:p>
                          <a:endParaRPr lang="en-US"/>
                        </a:p>
                      </a:txBody>
                      <a:tcPr marL="68580" marR="68580" marT="0" marB="0">
                        <a:blipFill>
                          <a:blip r:embed="rId3"/>
                          <a:stretch>
                            <a:fillRect l="-138144" t="-1235" r="-295" b="-401235"/>
                          </a:stretch>
                        </a:blipFill>
                      </a:tcPr>
                    </a:tc>
                    <a:extLst>
                      <a:ext uri="{0D108BD9-81ED-4DB2-BD59-A6C34878D82A}">
                        <a16:rowId xmlns:a16="http://schemas.microsoft.com/office/drawing/2014/main" val="2078129538"/>
                      </a:ext>
                    </a:extLst>
                  </a:tr>
                  <a:tr h="490728">
                    <a:tc>
                      <a:txBody>
                        <a:bodyPr/>
                        <a:lstStyle/>
                        <a:p>
                          <a:endParaRPr lang="en-US"/>
                        </a:p>
                      </a:txBody>
                      <a:tcPr marL="68580" marR="68580" marT="0" marB="0">
                        <a:blipFill>
                          <a:blip r:embed="rId3"/>
                          <a:stretch>
                            <a:fillRect l="-568" t="-101235" r="-819318" b="-301235"/>
                          </a:stretch>
                        </a:blipFill>
                      </a:tcPr>
                    </a:tc>
                    <a:tc>
                      <a:txBody>
                        <a:bodyPr/>
                        <a:lstStyle/>
                        <a:p>
                          <a:endParaRPr lang="en-US"/>
                        </a:p>
                      </a:txBody>
                      <a:tcPr marL="68580" marR="68580" marT="0" marB="0">
                        <a:blipFill>
                          <a:blip r:embed="rId3"/>
                          <a:stretch>
                            <a:fillRect l="-109938" t="-101235" r="-795652" b="-301235"/>
                          </a:stretch>
                        </a:blipFill>
                      </a:tcPr>
                    </a:tc>
                    <a:tc>
                      <a:txBody>
                        <a:bodyPr/>
                        <a:lstStyle/>
                        <a:p>
                          <a:endParaRPr lang="en-US"/>
                        </a:p>
                      </a:txBody>
                      <a:tcPr marL="68580" marR="68580" marT="0" marB="0">
                        <a:blipFill>
                          <a:blip r:embed="rId3"/>
                          <a:stretch>
                            <a:fillRect l="-157209" t="-101235" r="-495814" b="-301235"/>
                          </a:stretch>
                        </a:blipFill>
                      </a:tcPr>
                    </a:tc>
                    <a:tc>
                      <a:txBody>
                        <a:bodyPr/>
                        <a:lstStyle/>
                        <a:p>
                          <a:endParaRPr lang="en-US"/>
                        </a:p>
                      </a:txBody>
                      <a:tcPr marL="68580" marR="68580" marT="0" marB="0">
                        <a:blipFill>
                          <a:blip r:embed="rId3"/>
                          <a:stretch>
                            <a:fillRect l="-143636" t="-101235" r="-176883" b="-301235"/>
                          </a:stretch>
                        </a:blipFill>
                      </a:tcPr>
                    </a:tc>
                    <a:tc>
                      <a:txBody>
                        <a:bodyPr/>
                        <a:lstStyle/>
                        <a:p>
                          <a:endParaRPr lang="en-US"/>
                        </a:p>
                      </a:txBody>
                      <a:tcPr marL="68580" marR="68580" marT="0" marB="0">
                        <a:blipFill>
                          <a:blip r:embed="rId3"/>
                          <a:stretch>
                            <a:fillRect l="-138144" t="-101235" r="-295" b="-301235"/>
                          </a:stretch>
                        </a:blipFill>
                      </a:tcPr>
                    </a:tc>
                    <a:extLst>
                      <a:ext uri="{0D108BD9-81ED-4DB2-BD59-A6C34878D82A}">
                        <a16:rowId xmlns:a16="http://schemas.microsoft.com/office/drawing/2014/main" val="1779709567"/>
                      </a:ext>
                    </a:extLst>
                  </a:tr>
                  <a:tr h="490728">
                    <a:tc>
                      <a:txBody>
                        <a:bodyPr/>
                        <a:lstStyle/>
                        <a:p>
                          <a:endParaRPr lang="en-US"/>
                        </a:p>
                      </a:txBody>
                      <a:tcPr marL="68580" marR="68580" marT="0" marB="0">
                        <a:blipFill>
                          <a:blip r:embed="rId3"/>
                          <a:stretch>
                            <a:fillRect l="-568" t="-203750" r="-819318" b="-205000"/>
                          </a:stretch>
                        </a:blipFill>
                      </a:tcPr>
                    </a:tc>
                    <a:tc>
                      <a:txBody>
                        <a:bodyPr/>
                        <a:lstStyle/>
                        <a:p>
                          <a:endParaRPr lang="en-US"/>
                        </a:p>
                      </a:txBody>
                      <a:tcPr marL="68580" marR="68580" marT="0" marB="0">
                        <a:blipFill>
                          <a:blip r:embed="rId3"/>
                          <a:stretch>
                            <a:fillRect l="-109938" t="-203750" r="-795652" b="-205000"/>
                          </a:stretch>
                        </a:blipFill>
                      </a:tcPr>
                    </a:tc>
                    <a:tc>
                      <a:txBody>
                        <a:bodyPr/>
                        <a:lstStyle/>
                        <a:p>
                          <a:endParaRPr lang="en-US"/>
                        </a:p>
                      </a:txBody>
                      <a:tcPr marL="68580" marR="68580" marT="0" marB="0">
                        <a:blipFill>
                          <a:blip r:embed="rId3"/>
                          <a:stretch>
                            <a:fillRect l="-157209" t="-203750" r="-495814" b="-205000"/>
                          </a:stretch>
                        </a:blipFill>
                      </a:tcPr>
                    </a:tc>
                    <a:tc>
                      <a:txBody>
                        <a:bodyPr/>
                        <a:lstStyle/>
                        <a:p>
                          <a:endParaRPr lang="en-US"/>
                        </a:p>
                      </a:txBody>
                      <a:tcPr marL="68580" marR="68580" marT="0" marB="0">
                        <a:blipFill>
                          <a:blip r:embed="rId3"/>
                          <a:stretch>
                            <a:fillRect l="-143636" t="-203750" r="-176883" b="-205000"/>
                          </a:stretch>
                        </a:blipFill>
                      </a:tcPr>
                    </a:tc>
                    <a:tc>
                      <a:txBody>
                        <a:bodyPr/>
                        <a:lstStyle/>
                        <a:p>
                          <a:endParaRPr lang="en-US"/>
                        </a:p>
                      </a:txBody>
                      <a:tcPr marL="68580" marR="68580" marT="0" marB="0">
                        <a:blipFill>
                          <a:blip r:embed="rId3"/>
                          <a:stretch>
                            <a:fillRect l="-138144" t="-203750" r="-295" b="-205000"/>
                          </a:stretch>
                        </a:blipFill>
                      </a:tcPr>
                    </a:tc>
                    <a:extLst>
                      <a:ext uri="{0D108BD9-81ED-4DB2-BD59-A6C34878D82A}">
                        <a16:rowId xmlns:a16="http://schemas.microsoft.com/office/drawing/2014/main" val="1520112127"/>
                      </a:ext>
                    </a:extLst>
                  </a:tr>
                  <a:tr h="490728">
                    <a:tc>
                      <a:txBody>
                        <a:bodyPr/>
                        <a:lstStyle/>
                        <a:p>
                          <a:endParaRPr lang="en-US"/>
                        </a:p>
                      </a:txBody>
                      <a:tcPr marL="68580" marR="68580" marT="0" marB="0">
                        <a:blipFill>
                          <a:blip r:embed="rId3"/>
                          <a:stretch>
                            <a:fillRect l="-568" t="-300000" r="-819318" b="-102469"/>
                          </a:stretch>
                        </a:blipFill>
                      </a:tcPr>
                    </a:tc>
                    <a:tc>
                      <a:txBody>
                        <a:bodyPr/>
                        <a:lstStyle/>
                        <a:p>
                          <a:endParaRPr lang="en-US"/>
                        </a:p>
                      </a:txBody>
                      <a:tcPr marL="68580" marR="68580" marT="0" marB="0">
                        <a:blipFill>
                          <a:blip r:embed="rId3"/>
                          <a:stretch>
                            <a:fillRect l="-109938" t="-300000" r="-795652" b="-102469"/>
                          </a:stretch>
                        </a:blipFill>
                      </a:tcPr>
                    </a:tc>
                    <a:tc>
                      <a:txBody>
                        <a:bodyPr/>
                        <a:lstStyle/>
                        <a:p>
                          <a:endParaRPr lang="en-US"/>
                        </a:p>
                      </a:txBody>
                      <a:tcPr marL="68580" marR="68580" marT="0" marB="0">
                        <a:blipFill>
                          <a:blip r:embed="rId3"/>
                          <a:stretch>
                            <a:fillRect l="-157209" t="-300000" r="-495814" b="-102469"/>
                          </a:stretch>
                        </a:blipFill>
                      </a:tcPr>
                    </a:tc>
                    <a:tc>
                      <a:txBody>
                        <a:bodyPr/>
                        <a:lstStyle/>
                        <a:p>
                          <a:endParaRPr lang="en-US"/>
                        </a:p>
                      </a:txBody>
                      <a:tcPr marL="68580" marR="68580" marT="0" marB="0">
                        <a:blipFill>
                          <a:blip r:embed="rId3"/>
                          <a:stretch>
                            <a:fillRect l="-143636" t="-300000" r="-176883" b="-102469"/>
                          </a:stretch>
                        </a:blipFill>
                      </a:tcPr>
                    </a:tc>
                    <a:tc>
                      <a:txBody>
                        <a:bodyPr/>
                        <a:lstStyle/>
                        <a:p>
                          <a:endParaRPr lang="en-US"/>
                        </a:p>
                      </a:txBody>
                      <a:tcPr marL="68580" marR="68580" marT="0" marB="0">
                        <a:blipFill>
                          <a:blip r:embed="rId3"/>
                          <a:stretch>
                            <a:fillRect l="-138144" t="-300000" r="-295" b="-102469"/>
                          </a:stretch>
                        </a:blipFill>
                      </a:tcPr>
                    </a:tc>
                    <a:extLst>
                      <a:ext uri="{0D108BD9-81ED-4DB2-BD59-A6C34878D82A}">
                        <a16:rowId xmlns:a16="http://schemas.microsoft.com/office/drawing/2014/main" val="2804955006"/>
                      </a:ext>
                    </a:extLst>
                  </a:tr>
                  <a:tr h="490728">
                    <a:tc>
                      <a:txBody>
                        <a:bodyPr/>
                        <a:lstStyle/>
                        <a:p>
                          <a:endParaRPr lang="en-US"/>
                        </a:p>
                      </a:txBody>
                      <a:tcPr marL="68580" marR="68580" marT="0" marB="0">
                        <a:blipFill>
                          <a:blip r:embed="rId3"/>
                          <a:stretch>
                            <a:fillRect l="-568" t="-400000" r="-819318" b="-2469"/>
                          </a:stretch>
                        </a:blipFill>
                      </a:tcPr>
                    </a:tc>
                    <a:tc>
                      <a:txBody>
                        <a:bodyPr/>
                        <a:lstStyle/>
                        <a:p>
                          <a:endParaRPr lang="en-US"/>
                        </a:p>
                      </a:txBody>
                      <a:tcPr marL="68580" marR="68580" marT="0" marB="0">
                        <a:blipFill>
                          <a:blip r:embed="rId3"/>
                          <a:stretch>
                            <a:fillRect l="-109938" t="-400000" r="-795652" b="-2469"/>
                          </a:stretch>
                        </a:blipFill>
                      </a:tcPr>
                    </a:tc>
                    <a:tc>
                      <a:txBody>
                        <a:bodyPr/>
                        <a:lstStyle/>
                        <a:p>
                          <a:endParaRPr lang="en-US"/>
                        </a:p>
                      </a:txBody>
                      <a:tcPr marL="68580" marR="68580" marT="0" marB="0">
                        <a:blipFill>
                          <a:blip r:embed="rId3"/>
                          <a:stretch>
                            <a:fillRect l="-157209" t="-400000" r="-495814" b="-2469"/>
                          </a:stretch>
                        </a:blipFill>
                      </a:tcPr>
                    </a:tc>
                    <a:tc>
                      <a:txBody>
                        <a:bodyPr/>
                        <a:lstStyle/>
                        <a:p>
                          <a:endParaRPr lang="en-US"/>
                        </a:p>
                      </a:txBody>
                      <a:tcPr marL="68580" marR="68580" marT="0" marB="0">
                        <a:blipFill>
                          <a:blip r:embed="rId3"/>
                          <a:stretch>
                            <a:fillRect l="-143636" t="-400000" r="-176883" b="-2469"/>
                          </a:stretch>
                        </a:blipFill>
                      </a:tcPr>
                    </a:tc>
                    <a:tc>
                      <a:txBody>
                        <a:bodyPr/>
                        <a:lstStyle/>
                        <a:p>
                          <a:endParaRPr lang="en-US"/>
                        </a:p>
                      </a:txBody>
                      <a:tcPr marL="68580" marR="68580" marT="0" marB="0">
                        <a:blipFill>
                          <a:blip r:embed="rId3"/>
                          <a:stretch>
                            <a:fillRect l="-138144" t="-400000" r="-295" b="-2469"/>
                          </a:stretch>
                        </a:blipFill>
                      </a:tcPr>
                    </a:tc>
                    <a:extLst>
                      <a:ext uri="{0D108BD9-81ED-4DB2-BD59-A6C34878D82A}">
                        <a16:rowId xmlns:a16="http://schemas.microsoft.com/office/drawing/2014/main" val="2734705227"/>
                      </a:ext>
                    </a:extLst>
                  </a:tr>
                </a:tbl>
              </a:graphicData>
            </a:graphic>
          </p:graphicFrame>
        </mc:Fallback>
      </mc:AlternateContent>
    </p:spTree>
    <p:extLst>
      <p:ext uri="{BB962C8B-B14F-4D97-AF65-F5344CB8AC3E}">
        <p14:creationId xmlns:p14="http://schemas.microsoft.com/office/powerpoint/2010/main" val="24015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CB90-C126-4EA1-BEAF-49E7AFE0C2DA}"/>
              </a:ext>
            </a:extLst>
          </p:cNvPr>
          <p:cNvSpPr>
            <a:spLocks noGrp="1"/>
          </p:cNvSpPr>
          <p:nvPr>
            <p:ph type="title"/>
          </p:nvPr>
        </p:nvSpPr>
        <p:spPr>
          <a:xfrm>
            <a:off x="838200" y="89823"/>
            <a:ext cx="10515600" cy="745919"/>
          </a:xfrm>
        </p:spPr>
        <p:txBody>
          <a:bodyPr/>
          <a:lstStyle/>
          <a:p>
            <a:pPr algn="ctr"/>
            <a:r>
              <a:rPr lang="en-US" dirty="0">
                <a:solidFill>
                  <a:srgbClr val="1630F2"/>
                </a:solidFill>
              </a:rPr>
              <a:t>Rules of Inference for Propositional Logic</a:t>
            </a:r>
            <a:endParaRPr lang="en-IN" dirty="0">
              <a:solidFill>
                <a:srgbClr val="1630F2"/>
              </a:solidFill>
            </a:endParaRPr>
          </a:p>
        </p:txBody>
      </p:sp>
      <p:sp>
        <p:nvSpPr>
          <p:cNvPr id="3" name="Content Placeholder 2">
            <a:extLst>
              <a:ext uri="{FF2B5EF4-FFF2-40B4-BE49-F238E27FC236}">
                <a16:creationId xmlns:a16="http://schemas.microsoft.com/office/drawing/2014/main" id="{9FC871E6-8AC3-47AD-8E7A-E01A78B2C3B7}"/>
              </a:ext>
            </a:extLst>
          </p:cNvPr>
          <p:cNvSpPr>
            <a:spLocks noGrp="1"/>
          </p:cNvSpPr>
          <p:nvPr>
            <p:ph idx="1"/>
          </p:nvPr>
        </p:nvSpPr>
        <p:spPr>
          <a:xfrm>
            <a:off x="324465" y="924232"/>
            <a:ext cx="11700387" cy="5545393"/>
          </a:xfrm>
        </p:spPr>
        <p:txBody>
          <a:bodyPr>
            <a:normAutofit/>
          </a:bodyPr>
          <a:lstStyle/>
          <a:p>
            <a:pPr>
              <a:lnSpc>
                <a:spcPct val="150000"/>
              </a:lnSpc>
            </a:pPr>
            <a:r>
              <a:rPr lang="en-US" dirty="0"/>
              <a:t>Some simple valid argument forms are called </a:t>
            </a:r>
            <a:r>
              <a:rPr lang="en-US" b="1" dirty="0"/>
              <a:t>rules of inference</a:t>
            </a:r>
            <a:r>
              <a:rPr lang="en-US" dirty="0"/>
              <a:t>. </a:t>
            </a:r>
          </a:p>
          <a:p>
            <a:pPr>
              <a:lnSpc>
                <a:spcPct val="150000"/>
              </a:lnSpc>
            </a:pPr>
            <a:r>
              <a:rPr lang="en-US" dirty="0"/>
              <a:t>These rules are our basic tools for establishing the truth of statements and validity of other argument forms.</a:t>
            </a:r>
          </a:p>
          <a:p>
            <a:pPr>
              <a:lnSpc>
                <a:spcPct val="150000"/>
              </a:lnSpc>
            </a:pPr>
            <a:r>
              <a:rPr lang="en-US" dirty="0"/>
              <a:t>To deduce new statements from statements we already have, we use rules of inference.</a:t>
            </a:r>
          </a:p>
          <a:p>
            <a:pPr>
              <a:lnSpc>
                <a:spcPct val="150000"/>
              </a:lnSpc>
            </a:pPr>
            <a:r>
              <a:rPr lang="en-US" dirty="0"/>
              <a:t>These rules of inference can be used as building blocks to construct more complicated valid argument forms.</a:t>
            </a:r>
          </a:p>
          <a:p>
            <a:endParaRPr lang="en-US" dirty="0"/>
          </a:p>
        </p:txBody>
      </p:sp>
    </p:spTree>
    <p:extLst>
      <p:ext uri="{BB962C8B-B14F-4D97-AF65-F5344CB8AC3E}">
        <p14:creationId xmlns:p14="http://schemas.microsoft.com/office/powerpoint/2010/main" val="265778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AF61023-95BD-49E1-9025-8009FC341F65}"/>
                  </a:ext>
                </a:extLst>
              </p:cNvPr>
              <p:cNvGraphicFramePr>
                <a:graphicFrameLocks noGrp="1"/>
              </p:cNvGraphicFramePr>
              <p:nvPr>
                <p:ph idx="1"/>
                <p:extLst>
                  <p:ext uri="{D42A27DB-BD31-4B8C-83A1-F6EECF244321}">
                    <p14:modId xmlns:p14="http://schemas.microsoft.com/office/powerpoint/2010/main" val="418233460"/>
                  </p:ext>
                </p:extLst>
              </p:nvPr>
            </p:nvGraphicFramePr>
            <p:xfrm>
              <a:off x="0" y="0"/>
              <a:ext cx="12192004" cy="6918961"/>
            </p:xfrm>
            <a:graphic>
              <a:graphicData uri="http://schemas.openxmlformats.org/drawingml/2006/table">
                <a:tbl>
                  <a:tblPr firstRow="1" firstCol="1" bandRow="1">
                    <a:tableStyleId>{5940675A-B579-460E-94D1-54222C63F5DA}</a:tableStyleId>
                  </a:tblPr>
                  <a:tblGrid>
                    <a:gridCol w="1042219">
                      <a:extLst>
                        <a:ext uri="{9D8B030D-6E8A-4147-A177-3AD203B41FA5}">
                          <a16:colId xmlns:a16="http://schemas.microsoft.com/office/drawing/2014/main" val="665383701"/>
                        </a:ext>
                      </a:extLst>
                    </a:gridCol>
                    <a:gridCol w="2300749">
                      <a:extLst>
                        <a:ext uri="{9D8B030D-6E8A-4147-A177-3AD203B41FA5}">
                          <a16:colId xmlns:a16="http://schemas.microsoft.com/office/drawing/2014/main" val="3710224941"/>
                        </a:ext>
                      </a:extLst>
                    </a:gridCol>
                    <a:gridCol w="5801035">
                      <a:extLst>
                        <a:ext uri="{9D8B030D-6E8A-4147-A177-3AD203B41FA5}">
                          <a16:colId xmlns:a16="http://schemas.microsoft.com/office/drawing/2014/main" val="454785482"/>
                        </a:ext>
                      </a:extLst>
                    </a:gridCol>
                    <a:gridCol w="3048001">
                      <a:extLst>
                        <a:ext uri="{9D8B030D-6E8A-4147-A177-3AD203B41FA5}">
                          <a16:colId xmlns:a16="http://schemas.microsoft.com/office/drawing/2014/main" val="2418564789"/>
                        </a:ext>
                      </a:extLst>
                    </a:gridCol>
                  </a:tblGrid>
                  <a:tr h="297276">
                    <a:tc>
                      <a:txBody>
                        <a:bodyPr/>
                        <a:lstStyle/>
                        <a:p>
                          <a:pPr algn="ctr">
                            <a:lnSpc>
                              <a:spcPct val="100000"/>
                            </a:lnSpc>
                            <a:spcAft>
                              <a:spcPts val="0"/>
                            </a:spcAft>
                          </a:pPr>
                          <a:r>
                            <a:rPr lang="en-US" sz="1600" dirty="0">
                              <a:effectLst/>
                            </a:rPr>
                            <a:t>No.</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a:effectLst/>
                            </a:rPr>
                            <a:t>Rule of Inference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a:effectLst/>
                            </a:rPr>
                            <a:t>Tautology</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a:effectLst/>
                            </a:rPr>
                            <a:t>Name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322498564"/>
                      </a:ext>
                    </a:extLst>
                  </a:tr>
                  <a:tr h="735319">
                    <a:tc>
                      <a:txBody>
                        <a:bodyPr/>
                        <a:lstStyle/>
                        <a:p>
                          <a:pPr algn="ctr">
                            <a:lnSpc>
                              <a:spcPct val="100000"/>
                            </a:lnSpc>
                            <a:spcAft>
                              <a:spcPts val="0"/>
                            </a:spcAft>
                          </a:pPr>
                          <a:r>
                            <a:rPr lang="en-US" sz="1600" dirty="0">
                              <a:effectLst/>
                            </a:rPr>
                            <a:t>1</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14:m>
                            <m:oMath xmlns:m="http://schemas.openxmlformats.org/officeDocument/2006/math">
                              <m:r>
                                <a:rPr lang="en-US" sz="1600">
                                  <a:effectLst/>
                                  <a:latin typeface="Cambria Math" panose="02040503050406030204" pitchFamily="18" charset="0"/>
                                </a:rPr>
                                <m:t>𝑝</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   </m:t>
                              </m:r>
                              <m:r>
                                <a:rPr lang="en-US" sz="1600">
                                  <a:effectLst/>
                                  <a:latin typeface="Cambria Math" panose="02040503050406030204" pitchFamily="18" charset="0"/>
                                </a:rPr>
                                <m:t>𝑞</m:t>
                              </m:r>
                            </m:oMath>
                          </a14:m>
                          <a:r>
                            <a:rPr lang="en-IN" sz="1400" dirty="0">
                              <a:effectLst/>
                              <a:latin typeface="Calibri" panose="020F0502020204030204" pitchFamily="34" charset="0"/>
                              <a:ea typeface="Calibri" panose="020F0502020204030204" pitchFamily="34" charset="0"/>
                              <a:cs typeface="Mangal" panose="02040503050203030202" pitchFamily="18" charset="0"/>
                            </a:rPr>
                            <a:t> </a:t>
                          </a:r>
                        </a:p>
                      </a:txBody>
                      <a:tcPr marL="39875" marR="39875" marT="0" marB="0" anchor="ctr"/>
                    </a:tc>
                    <a:tc>
                      <a:txBody>
                        <a:bodyPr/>
                        <a:lstStyle/>
                        <a:p>
                          <a:pPr algn="l">
                            <a:lnSpc>
                              <a:spcPct val="100000"/>
                            </a:lnSpc>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 → </m:t>
                                </m:r>
                                <m:r>
                                  <a:rPr lang="en-US" sz="1600">
                                    <a:effectLst/>
                                    <a:latin typeface="Cambria Math" panose="02040503050406030204" pitchFamily="18" charset="0"/>
                                  </a:rPr>
                                  <m:t>𝑞</m:t>
                                </m:r>
                              </m:oMath>
                            </m:oMathPara>
                          </a14:m>
                          <a:endParaRPr lang="en-IN" sz="1400" dirty="0">
                            <a:effectLst/>
                          </a:endParaRPr>
                        </a:p>
                        <a:p>
                          <a:pPr algn="l">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dirty="0">
                              <a:effectLst/>
                            </a:rPr>
                            <a:t>Modus ponens</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776859189"/>
                      </a:ext>
                    </a:extLst>
                  </a:tr>
                  <a:tr h="735319">
                    <a:tc>
                      <a:txBody>
                        <a:bodyPr/>
                        <a:lstStyle/>
                        <a:p>
                          <a:pPr algn="ctr">
                            <a:lnSpc>
                              <a:spcPct val="100000"/>
                            </a:lnSpc>
                            <a:spcAft>
                              <a:spcPts val="0"/>
                            </a:spcAft>
                          </a:pPr>
                          <a:r>
                            <a:rPr lang="en-US" sz="1600" dirty="0">
                              <a:effectLst/>
                            </a:rPr>
                            <a:t>2</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14:m>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𝑞</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   ~</m:t>
                              </m:r>
                              <m:r>
                                <a:rPr lang="en-US" sz="1600">
                                  <a:effectLst/>
                                  <a:latin typeface="Cambria Math" panose="02040503050406030204" pitchFamily="18" charset="0"/>
                                </a:rPr>
                                <m:t>𝑝</m:t>
                              </m:r>
                            </m:oMath>
                          </a14:m>
                          <a:r>
                            <a:rPr lang="en-IN" sz="1400" dirty="0">
                              <a:effectLst/>
                              <a:latin typeface="Calibri" panose="020F0502020204030204" pitchFamily="34" charset="0"/>
                              <a:ea typeface="Calibri" panose="020F0502020204030204" pitchFamily="34" charset="0"/>
                              <a:cs typeface="Mangal" panose="02040503050203030202" pitchFamily="18" charset="0"/>
                            </a:rPr>
                            <a:t> </a:t>
                          </a:r>
                        </a:p>
                      </a:txBody>
                      <a:tcPr marL="39875" marR="39875" marT="0" marB="0" anchor="ctr"/>
                    </a:tc>
                    <a:tc>
                      <a:txBody>
                        <a:bodyPr/>
                        <a:lstStyle/>
                        <a:p>
                          <a:pPr algn="l">
                            <a:lnSpc>
                              <a:spcPct val="100000"/>
                            </a:lnSpc>
                            <a:spcAft>
                              <a:spcPts val="0"/>
                            </a:spcAft>
                          </a:pPr>
                          <a14:m>
                            <m:oMathPara xmlns:m="http://schemas.openxmlformats.org/officeDocument/2006/math">
                              <m:oMathParaPr>
                                <m:jc m:val="centerGroup"/>
                              </m:oMathParaPr>
                              <m:oMath xmlns:m="http://schemas.openxmlformats.org/officeDocument/2006/math">
                                <m:d>
                                  <m:dPr>
                                    <m:ctrlPr>
                                      <a:rPr lang="en-IN" sz="1600" i="1">
                                        <a:effectLst/>
                                        <a:latin typeface="Cambria Math" panose="02040503050406030204" pitchFamily="18" charset="0"/>
                                      </a:rPr>
                                    </m:ctrlPr>
                                  </m:dPr>
                                  <m:e>
                                    <m:r>
                                      <a:rPr lang="en-US" sz="1600">
                                        <a:effectLst/>
                                        <a:latin typeface="Cambria Math" panose="02040503050406030204" pitchFamily="18" charset="0"/>
                                      </a:rPr>
                                      <m:t>~</m:t>
                                    </m:r>
                                    <m:r>
                                      <a:rPr lang="en-US" sz="1600">
                                        <a:effectLst/>
                                        <a:latin typeface="Cambria Math" panose="02040503050406030204" pitchFamily="18" charset="0"/>
                                      </a:rPr>
                                      <m:t>𝑞</m:t>
                                    </m:r>
                                    <m:r>
                                      <a:rPr lang="en-US" sz="1600">
                                        <a:effectLst/>
                                        <a:latin typeface="Cambria Math" panose="02040503050406030204" pitchFamily="18" charset="0"/>
                                      </a:rPr>
                                      <m:t> ∧ </m:t>
                                    </m:r>
                                    <m:d>
                                      <m:dPr>
                                        <m:ctrlPr>
                                          <a:rPr lang="en-IN" sz="1600" i="1">
                                            <a:effectLst/>
                                            <a:latin typeface="Cambria Math" panose="02040503050406030204" pitchFamily="18" charset="0"/>
                                          </a:rPr>
                                        </m:ctrlPr>
                                      </m:dPr>
                                      <m:e>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e>
                                    </m:d>
                                  </m:e>
                                </m:d>
                                <m:r>
                                  <a:rPr lang="en-US" sz="1600">
                                    <a:effectLst/>
                                    <a:latin typeface="Cambria Math" panose="02040503050406030204" pitchFamily="18" charset="0"/>
                                  </a:rPr>
                                  <m:t>→~</m:t>
                                </m:r>
                                <m:r>
                                  <a:rPr lang="en-US" sz="1600">
                                    <a:effectLst/>
                                    <a:latin typeface="Cambria Math" panose="02040503050406030204" pitchFamily="18" charset="0"/>
                                  </a:rPr>
                                  <m:t>𝑝</m:t>
                                </m:r>
                              </m:oMath>
                            </m:oMathPara>
                          </a14:m>
                          <a:endParaRPr lang="en-IN" sz="1400">
                            <a:effectLst/>
                          </a:endParaRPr>
                        </a:p>
                        <a:p>
                          <a:pPr algn="l">
                            <a:lnSpc>
                              <a:spcPct val="100000"/>
                            </a:lnSpc>
                            <a:spcAft>
                              <a:spcPts val="0"/>
                            </a:spcAft>
                          </a:pPr>
                          <a:r>
                            <a:rPr lang="en-US" sz="1600">
                              <a:effectLst/>
                            </a:rPr>
                            <a:t>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a:effectLst/>
                            </a:rPr>
                            <a:t>Modus tollens</a:t>
                          </a:r>
                          <a:endParaRPr lang="en-IN" sz="1400">
                            <a:effectLst/>
                          </a:endParaRPr>
                        </a:p>
                        <a:p>
                          <a:pPr algn="ctr">
                            <a:lnSpc>
                              <a:spcPct val="100000"/>
                            </a:lnSpc>
                            <a:spcAft>
                              <a:spcPts val="0"/>
                            </a:spcAft>
                          </a:pPr>
                          <a:r>
                            <a:rPr lang="en-US" sz="1600">
                              <a:effectLst/>
                            </a:rPr>
                            <a:t>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698947375"/>
                      </a:ext>
                    </a:extLst>
                  </a:tr>
                  <a:tr h="939849">
                    <a:tc>
                      <a:txBody>
                        <a:bodyPr/>
                        <a:lstStyle/>
                        <a:p>
                          <a:pPr algn="ctr">
                            <a:lnSpc>
                              <a:spcPct val="100000"/>
                            </a:lnSpc>
                            <a:spcAft>
                              <a:spcPts val="0"/>
                            </a:spcAft>
                          </a:pPr>
                          <a:r>
                            <a:rPr lang="en-US" sz="1600" dirty="0">
                              <a:effectLst/>
                            </a:rPr>
                            <a:t>3</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dirty="0">
                              <a:effectLst/>
                            </a:rPr>
                            <a:t>p → q</a:t>
                          </a:r>
                          <a:endParaRPr lang="en-IN" sz="1400" dirty="0">
                            <a:effectLst/>
                          </a:endParaRPr>
                        </a:p>
                        <a:p>
                          <a:pPr algn="ctr">
                            <a:lnSpc>
                              <a:spcPct val="100000"/>
                            </a:lnSpc>
                            <a:spcAft>
                              <a:spcPts val="0"/>
                            </a:spcAft>
                          </a:pPr>
                          <a:r>
                            <a:rPr lang="en-US" sz="1600" dirty="0">
                              <a:effectLst/>
                            </a:rPr>
                            <a:t>q → r</a:t>
                          </a:r>
                          <a:endParaRPr lang="en-IN" sz="1400" dirty="0">
                            <a:effectLst/>
                          </a:endParaRPr>
                        </a:p>
                        <a:p>
                          <a:pPr algn="ctr">
                            <a:lnSpc>
                              <a:spcPct val="100000"/>
                            </a:lnSpc>
                            <a:spcAft>
                              <a:spcPts val="0"/>
                            </a:spcAft>
                          </a:pPr>
                          <a:r>
                            <a:rPr lang="en-US" sz="1600" dirty="0">
                              <a:effectLst/>
                            </a:rPr>
                            <a:t>∴ p → r</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l">
                            <a:lnSpc>
                              <a:spcPct val="100000"/>
                            </a:lnSpc>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 → </m:t>
                                </m:r>
                                <m:r>
                                  <a:rPr lang="en-US" sz="1600">
                                    <a:effectLst/>
                                    <a:latin typeface="Cambria Math" panose="02040503050406030204" pitchFamily="18" charset="0"/>
                                  </a:rPr>
                                  <m:t>𝑟</m:t>
                                </m:r>
                                <m:r>
                                  <a:rPr lang="en-US" sz="1600">
                                    <a:effectLst/>
                                    <a:latin typeface="Cambria Math" panose="02040503050406030204" pitchFamily="18" charset="0"/>
                                  </a:rPr>
                                  <m:t>)) → (</m:t>
                                </m:r>
                                <m:r>
                                  <a:rPr lang="en-US" sz="1600">
                                    <a:effectLst/>
                                    <a:latin typeface="Cambria Math" panose="02040503050406030204" pitchFamily="18" charset="0"/>
                                  </a:rPr>
                                  <m:t>𝑝</m:t>
                                </m:r>
                                <m:r>
                                  <a:rPr lang="en-US" sz="1600">
                                    <a:effectLst/>
                                    <a:latin typeface="Cambria Math" panose="02040503050406030204" pitchFamily="18" charset="0"/>
                                  </a:rPr>
                                  <m:t> →</m:t>
                                </m:r>
                                <m:r>
                                  <a:rPr lang="en-US" sz="1600">
                                    <a:effectLst/>
                                    <a:latin typeface="Cambria Math" panose="02040503050406030204" pitchFamily="18" charset="0"/>
                                  </a:rPr>
                                  <m:t>𝑟</m:t>
                                </m:r>
                                <m:r>
                                  <a:rPr lang="en-US" sz="1600">
                                    <a:effectLst/>
                                    <a:latin typeface="Cambria Math" panose="02040503050406030204" pitchFamily="18" charset="0"/>
                                  </a:rPr>
                                  <m:t>)</m:t>
                                </m:r>
                              </m:oMath>
                            </m:oMathPara>
                          </a14:m>
                          <a:endParaRPr lang="en-IN" sz="1400" dirty="0">
                            <a:effectLst/>
                          </a:endParaRPr>
                        </a:p>
                        <a:p>
                          <a:pPr algn="l">
                            <a:lnSpc>
                              <a:spcPct val="100000"/>
                            </a:lnSpc>
                            <a:spcAft>
                              <a:spcPts val="0"/>
                            </a:spcAft>
                          </a:pPr>
                          <a:r>
                            <a:rPr lang="en-US" sz="1600" dirty="0">
                              <a:effectLst/>
                            </a:rPr>
                            <a:t> </a:t>
                          </a:r>
                          <a:endParaRPr lang="en-IN" sz="1400" dirty="0">
                            <a:effectLst/>
                          </a:endParaRPr>
                        </a:p>
                        <a:p>
                          <a:pPr algn="l">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dirty="0">
                              <a:effectLst/>
                            </a:rPr>
                            <a:t>Hypothetical syllogism</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3147569831"/>
                      </a:ext>
                    </a:extLst>
                  </a:tr>
                  <a:tr h="908398">
                    <a:tc>
                      <a:txBody>
                        <a:bodyPr/>
                        <a:lstStyle/>
                        <a:p>
                          <a:pPr algn="ctr">
                            <a:lnSpc>
                              <a:spcPct val="100000"/>
                            </a:lnSpc>
                            <a:spcAft>
                              <a:spcPts val="0"/>
                            </a:spcAft>
                          </a:pPr>
                          <a:r>
                            <a:rPr lang="en-US" sz="1600" dirty="0">
                              <a:effectLst/>
                            </a:rPr>
                            <a:t>4</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14:m>
                            <m:oMath xmlns:m="http://schemas.openxmlformats.org/officeDocument/2006/math">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𝑝</m:t>
                              </m:r>
                              <m:r>
                                <a:rPr lang="en-US" sz="1600">
                                  <a:effectLst/>
                                  <a:latin typeface="Cambria Math" panose="02040503050406030204" pitchFamily="18" charset="0"/>
                                </a:rPr>
                                <m:t> </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   </m:t>
                              </m:r>
                              <m:r>
                                <a:rPr lang="en-US" sz="1600">
                                  <a:effectLst/>
                                  <a:latin typeface="Cambria Math" panose="02040503050406030204" pitchFamily="18" charset="0"/>
                                </a:rPr>
                                <m:t>𝑞</m:t>
                              </m:r>
                            </m:oMath>
                          </a14:m>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l">
                            <a:lnSpc>
                              <a:spcPct val="100000"/>
                            </a:lnSpc>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oMath>
                            </m:oMathPara>
                          </a14:m>
                          <a:endParaRPr lang="en-IN" sz="1400" dirty="0">
                            <a:effectLst/>
                          </a:endParaRPr>
                        </a:p>
                        <a:p>
                          <a:pPr algn="l">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dirty="0">
                              <a:effectLst/>
                            </a:rPr>
                            <a:t>Disjunctive syllogism</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3991934897"/>
                      </a:ext>
                    </a:extLst>
                  </a:tr>
                  <a:tr h="908398">
                    <a:tc>
                      <a:txBody>
                        <a:bodyPr/>
                        <a:lstStyle/>
                        <a:p>
                          <a:pPr algn="ctr">
                            <a:lnSpc>
                              <a:spcPct val="100000"/>
                            </a:lnSpc>
                            <a:spcAft>
                              <a:spcPts val="0"/>
                            </a:spcAft>
                          </a:pPr>
                          <a:r>
                            <a:rPr lang="en-US" sz="1600" dirty="0">
                              <a:effectLst/>
                            </a:rPr>
                            <a:t>5</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14:m>
                            <m:oMath xmlns:m="http://schemas.openxmlformats.org/officeDocument/2006/math">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𝑟</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   </m:t>
                              </m:r>
                              <m:r>
                                <a:rPr lang="en-US" sz="1600">
                                  <a:effectLst/>
                                  <a:latin typeface="Cambria Math" panose="02040503050406030204" pitchFamily="18" charset="0"/>
                                </a:rPr>
                                <m:t>𝑞</m:t>
                              </m:r>
                              <m:r>
                                <a:rPr lang="en-US" sz="1600">
                                  <a:effectLst/>
                                  <a:latin typeface="Cambria Math" panose="02040503050406030204" pitchFamily="18" charset="0"/>
                                </a:rPr>
                                <m:t> ∨ </m:t>
                              </m:r>
                              <m:r>
                                <a:rPr lang="en-US" sz="1600">
                                  <a:effectLst/>
                                  <a:latin typeface="Cambria Math" panose="02040503050406030204" pitchFamily="18" charset="0"/>
                                </a:rPr>
                                <m:t>𝑟</m:t>
                              </m:r>
                            </m:oMath>
                          </a14:m>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l">
                            <a:lnSpc>
                              <a:spcPct val="100000"/>
                            </a:lnSpc>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 ∧ (~</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𝑟</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 ∨ </m:t>
                                </m:r>
                                <m:r>
                                  <a:rPr lang="en-US" sz="1600">
                                    <a:effectLst/>
                                    <a:latin typeface="Cambria Math" panose="02040503050406030204" pitchFamily="18" charset="0"/>
                                  </a:rPr>
                                  <m:t>𝑟</m:t>
                                </m:r>
                                <m:r>
                                  <a:rPr lang="en-US" sz="1600">
                                    <a:effectLst/>
                                    <a:latin typeface="Cambria Math" panose="02040503050406030204" pitchFamily="18" charset="0"/>
                                  </a:rPr>
                                  <m:t>)</m:t>
                                </m:r>
                              </m:oMath>
                            </m:oMathPara>
                          </a14:m>
                          <a:endParaRPr lang="en-IN" sz="1400" dirty="0">
                            <a:effectLst/>
                          </a:endParaRPr>
                        </a:p>
                        <a:p>
                          <a:pPr algn="l">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dirty="0">
                              <a:effectLst/>
                            </a:rPr>
                            <a:t>Resolution</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1150226512"/>
                      </a:ext>
                    </a:extLst>
                  </a:tr>
                  <a:tr h="724569">
                    <a:tc>
                      <a:txBody>
                        <a:bodyPr/>
                        <a:lstStyle/>
                        <a:p>
                          <a:pPr algn="ctr">
                            <a:lnSpc>
                              <a:spcPct val="100000"/>
                            </a:lnSpc>
                            <a:spcAft>
                              <a:spcPts val="0"/>
                            </a:spcAft>
                          </a:pPr>
                          <a:r>
                            <a:rPr lang="en-US" sz="1600">
                              <a:effectLst/>
                            </a:rPr>
                            <a:t>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14:m>
                            <m:oMath xmlns:m="http://schemas.openxmlformats.org/officeDocument/2006/math">
                              <m:r>
                                <a:rPr lang="en-US" sz="1600">
                                  <a:effectLst/>
                                  <a:latin typeface="Cambria Math" panose="02040503050406030204" pitchFamily="18" charset="0"/>
                                </a:rPr>
                                <m:t>𝑝</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   </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oMath>
                          </a14:m>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l">
                            <a:lnSpc>
                              <a:spcPct val="100000"/>
                            </a:lnSpc>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m:t>
                                </m:r>
                              </m:oMath>
                            </m:oMathPara>
                          </a14:m>
                          <a:endParaRPr lang="en-IN" sz="1400" dirty="0">
                            <a:effectLst/>
                          </a:endParaRPr>
                        </a:p>
                        <a:p>
                          <a:pPr algn="l">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dirty="0">
                              <a:effectLst/>
                            </a:rPr>
                            <a:t>Addition</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258735364"/>
                      </a:ext>
                    </a:extLst>
                  </a:tr>
                  <a:tr h="724569">
                    <a:tc>
                      <a:txBody>
                        <a:bodyPr/>
                        <a:lstStyle/>
                        <a:p>
                          <a:pPr algn="ctr">
                            <a:lnSpc>
                              <a:spcPct val="100000"/>
                            </a:lnSpc>
                            <a:spcAft>
                              <a:spcPts val="0"/>
                            </a:spcAft>
                          </a:pPr>
                          <a:r>
                            <a:rPr lang="en-US" sz="1600" dirty="0">
                              <a:effectLst/>
                            </a:rPr>
                            <a:t>7</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14:m>
                            <m:oMath xmlns:m="http://schemas.openxmlformats.org/officeDocument/2006/math">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   </m:t>
                              </m:r>
                              <m:r>
                                <a:rPr lang="en-US" sz="1600">
                                  <a:effectLst/>
                                  <a:latin typeface="Cambria Math" panose="02040503050406030204" pitchFamily="18" charset="0"/>
                                </a:rPr>
                                <m:t>𝑝</m:t>
                              </m:r>
                            </m:oMath>
                          </a14:m>
                          <a:r>
                            <a:rPr lang="en-IN" sz="1400" dirty="0">
                              <a:effectLst/>
                            </a:rPr>
                            <a:t> </a:t>
                          </a:r>
                        </a:p>
                      </a:txBody>
                      <a:tcPr marL="39875" marR="39875" marT="0" marB="0" anchor="ctr"/>
                    </a:tc>
                    <a:tc>
                      <a:txBody>
                        <a:bodyPr/>
                        <a:lstStyle/>
                        <a:p>
                          <a:pPr algn="l">
                            <a:lnSpc>
                              <a:spcPct val="100000"/>
                            </a:lnSpc>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 → </m:t>
                                </m:r>
                                <m:r>
                                  <a:rPr lang="en-US" sz="1600">
                                    <a:effectLst/>
                                    <a:latin typeface="Cambria Math" panose="02040503050406030204" pitchFamily="18" charset="0"/>
                                  </a:rPr>
                                  <m:t>𝑝</m:t>
                                </m:r>
                              </m:oMath>
                            </m:oMathPara>
                          </a14:m>
                          <a:endParaRPr lang="en-IN" sz="1400" dirty="0">
                            <a:effectLst/>
                          </a:endParaRPr>
                        </a:p>
                        <a:p>
                          <a:pPr algn="l">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a:effectLst/>
                            </a:rPr>
                            <a:t>Simplification</a:t>
                          </a:r>
                          <a:endParaRPr lang="en-IN" sz="1400">
                            <a:effectLst/>
                          </a:endParaRPr>
                        </a:p>
                        <a:p>
                          <a:pPr algn="ctr">
                            <a:lnSpc>
                              <a:spcPct val="100000"/>
                            </a:lnSpc>
                            <a:spcAft>
                              <a:spcPts val="0"/>
                            </a:spcAft>
                          </a:pPr>
                          <a:r>
                            <a:rPr lang="en-US" sz="1600">
                              <a:effectLst/>
                            </a:rPr>
                            <a:t>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2240464057"/>
                      </a:ext>
                    </a:extLst>
                  </a:tr>
                  <a:tr h="945264">
                    <a:tc>
                      <a:txBody>
                        <a:bodyPr/>
                        <a:lstStyle/>
                        <a:p>
                          <a:pPr algn="ctr">
                            <a:lnSpc>
                              <a:spcPct val="100000"/>
                            </a:lnSpc>
                            <a:spcAft>
                              <a:spcPts val="0"/>
                            </a:spcAft>
                          </a:pPr>
                          <a:r>
                            <a:rPr lang="en-US" sz="1600" dirty="0">
                              <a:effectLst/>
                            </a:rPr>
                            <a:t>8</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14:m>
                            <m:oMath xmlns:m="http://schemas.openxmlformats.org/officeDocument/2006/math">
                              <m:r>
                                <a:rPr lang="en-US" sz="1600">
                                  <a:effectLst/>
                                  <a:latin typeface="Cambria Math" panose="02040503050406030204" pitchFamily="18" charset="0"/>
                                </a:rPr>
                                <m:t>𝑝</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𝑞</m:t>
                              </m:r>
                            </m:oMath>
                          </a14:m>
                          <a:r>
                            <a:rPr lang="en-IN" sz="1400" dirty="0">
                              <a:effectLst/>
                            </a:rPr>
                            <a:t> </a:t>
                          </a:r>
                        </a:p>
                        <a:p>
                          <a:pPr algn="ctr">
                            <a:lnSpc>
                              <a:spcPct val="100000"/>
                            </a:lnSpc>
                            <a:spcAft>
                              <a:spcPts val="0"/>
                            </a:spcAft>
                          </a:pPr>
                          <a14:m>
                            <m:oMath xmlns:m="http://schemas.openxmlformats.org/officeDocument/2006/math">
                              <m:r>
                                <a:rPr lang="en-US" sz="1600">
                                  <a:effectLst/>
                                  <a:latin typeface="Cambria Math" panose="02040503050406030204" pitchFamily="18" charset="0"/>
                                </a:rPr>
                                <m:t>∴   </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oMath>
                          </a14:m>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l">
                            <a:lnSpc>
                              <a:spcPct val="100000"/>
                            </a:lnSpc>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 → (</m:t>
                                </m:r>
                                <m:r>
                                  <a:rPr lang="en-US" sz="1600">
                                    <a:effectLst/>
                                    <a:latin typeface="Cambria Math" panose="02040503050406030204" pitchFamily="18" charset="0"/>
                                  </a:rPr>
                                  <m:t>𝑝</m:t>
                                </m:r>
                                <m:r>
                                  <a:rPr lang="en-US" sz="1600">
                                    <a:effectLst/>
                                    <a:latin typeface="Cambria Math" panose="02040503050406030204" pitchFamily="18" charset="0"/>
                                  </a:rPr>
                                  <m:t> ∧ </m:t>
                                </m:r>
                                <m:r>
                                  <a:rPr lang="en-US" sz="1600">
                                    <a:effectLst/>
                                    <a:latin typeface="Cambria Math" panose="02040503050406030204" pitchFamily="18" charset="0"/>
                                  </a:rPr>
                                  <m:t>𝑞</m:t>
                                </m:r>
                                <m:r>
                                  <a:rPr lang="en-US" sz="1600">
                                    <a:effectLst/>
                                    <a:latin typeface="Cambria Math" panose="02040503050406030204" pitchFamily="18" charset="0"/>
                                  </a:rPr>
                                  <m:t>)</m:t>
                                </m:r>
                              </m:oMath>
                            </m:oMathPara>
                          </a14:m>
                          <a:endParaRPr lang="en-IN" sz="1400" dirty="0">
                            <a:effectLst/>
                          </a:endParaRPr>
                        </a:p>
                        <a:p>
                          <a:pPr algn="l">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dirty="0">
                              <a:effectLst/>
                            </a:rPr>
                            <a:t>Conjunction</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2947589025"/>
                      </a:ext>
                    </a:extLst>
                  </a:tr>
                </a:tbl>
              </a:graphicData>
            </a:graphic>
          </p:graphicFrame>
        </mc:Choice>
        <mc:Fallback xmlns="">
          <p:graphicFrame>
            <p:nvGraphicFramePr>
              <p:cNvPr id="4" name="Content Placeholder 3">
                <a:extLst>
                  <a:ext uri="{FF2B5EF4-FFF2-40B4-BE49-F238E27FC236}">
                    <a16:creationId xmlns:a16="http://schemas.microsoft.com/office/drawing/2014/main" id="{5AF61023-95BD-49E1-9025-8009FC341F65}"/>
                  </a:ext>
                </a:extLst>
              </p:cNvPr>
              <p:cNvGraphicFramePr>
                <a:graphicFrameLocks noGrp="1"/>
              </p:cNvGraphicFramePr>
              <p:nvPr>
                <p:ph idx="1"/>
                <p:extLst>
                  <p:ext uri="{D42A27DB-BD31-4B8C-83A1-F6EECF244321}">
                    <p14:modId xmlns:p14="http://schemas.microsoft.com/office/powerpoint/2010/main" val="418233460"/>
                  </p:ext>
                </p:extLst>
              </p:nvPr>
            </p:nvGraphicFramePr>
            <p:xfrm>
              <a:off x="0" y="0"/>
              <a:ext cx="12192004" cy="6918961"/>
            </p:xfrm>
            <a:graphic>
              <a:graphicData uri="http://schemas.openxmlformats.org/drawingml/2006/table">
                <a:tbl>
                  <a:tblPr firstRow="1" firstCol="1" bandRow="1">
                    <a:tableStyleId>{5940675A-B579-460E-94D1-54222C63F5DA}</a:tableStyleId>
                  </a:tblPr>
                  <a:tblGrid>
                    <a:gridCol w="1042219">
                      <a:extLst>
                        <a:ext uri="{9D8B030D-6E8A-4147-A177-3AD203B41FA5}">
                          <a16:colId xmlns:a16="http://schemas.microsoft.com/office/drawing/2014/main" val="665383701"/>
                        </a:ext>
                      </a:extLst>
                    </a:gridCol>
                    <a:gridCol w="2300749">
                      <a:extLst>
                        <a:ext uri="{9D8B030D-6E8A-4147-A177-3AD203B41FA5}">
                          <a16:colId xmlns:a16="http://schemas.microsoft.com/office/drawing/2014/main" val="3710224941"/>
                        </a:ext>
                      </a:extLst>
                    </a:gridCol>
                    <a:gridCol w="5801035">
                      <a:extLst>
                        <a:ext uri="{9D8B030D-6E8A-4147-A177-3AD203B41FA5}">
                          <a16:colId xmlns:a16="http://schemas.microsoft.com/office/drawing/2014/main" val="454785482"/>
                        </a:ext>
                      </a:extLst>
                    </a:gridCol>
                    <a:gridCol w="3048001">
                      <a:extLst>
                        <a:ext uri="{9D8B030D-6E8A-4147-A177-3AD203B41FA5}">
                          <a16:colId xmlns:a16="http://schemas.microsoft.com/office/drawing/2014/main" val="2418564789"/>
                        </a:ext>
                      </a:extLst>
                    </a:gridCol>
                  </a:tblGrid>
                  <a:tr h="297276">
                    <a:tc>
                      <a:txBody>
                        <a:bodyPr/>
                        <a:lstStyle/>
                        <a:p>
                          <a:pPr algn="ctr">
                            <a:lnSpc>
                              <a:spcPct val="100000"/>
                            </a:lnSpc>
                            <a:spcAft>
                              <a:spcPts val="0"/>
                            </a:spcAft>
                          </a:pPr>
                          <a:r>
                            <a:rPr lang="en-US" sz="1600" dirty="0">
                              <a:effectLst/>
                            </a:rPr>
                            <a:t>No.</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a:effectLst/>
                            </a:rPr>
                            <a:t>Rule of Inference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a:effectLst/>
                            </a:rPr>
                            <a:t>Tautology</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a:effectLst/>
                            </a:rPr>
                            <a:t>Name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322498564"/>
                      </a:ext>
                    </a:extLst>
                  </a:tr>
                  <a:tr h="735319">
                    <a:tc>
                      <a:txBody>
                        <a:bodyPr/>
                        <a:lstStyle/>
                        <a:p>
                          <a:pPr algn="ctr">
                            <a:lnSpc>
                              <a:spcPct val="100000"/>
                            </a:lnSpc>
                            <a:spcAft>
                              <a:spcPts val="0"/>
                            </a:spcAft>
                          </a:pPr>
                          <a:r>
                            <a:rPr lang="en-US" sz="1600" dirty="0">
                              <a:effectLst/>
                            </a:rPr>
                            <a:t>1</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endParaRPr lang="en-US"/>
                        </a:p>
                      </a:txBody>
                      <a:tcPr marL="39875" marR="39875" marT="0" marB="0" anchor="ctr">
                        <a:blipFill>
                          <a:blip r:embed="rId2"/>
                          <a:stretch>
                            <a:fillRect l="-45767" t="-45455" r="-384656" b="-800000"/>
                          </a:stretch>
                        </a:blipFill>
                      </a:tcPr>
                    </a:tc>
                    <a:tc>
                      <a:txBody>
                        <a:bodyPr/>
                        <a:lstStyle/>
                        <a:p>
                          <a:endParaRPr lang="en-US"/>
                        </a:p>
                      </a:txBody>
                      <a:tcPr marL="39875" marR="39875" marT="0" marB="0" anchor="ctr">
                        <a:blipFill>
                          <a:blip r:embed="rId2"/>
                          <a:stretch>
                            <a:fillRect l="-57878" t="-45455" r="-52731" b="-800000"/>
                          </a:stretch>
                        </a:blipFill>
                      </a:tcPr>
                    </a:tc>
                    <a:tc>
                      <a:txBody>
                        <a:bodyPr/>
                        <a:lstStyle/>
                        <a:p>
                          <a:pPr algn="ctr">
                            <a:lnSpc>
                              <a:spcPct val="100000"/>
                            </a:lnSpc>
                            <a:spcAft>
                              <a:spcPts val="0"/>
                            </a:spcAft>
                          </a:pPr>
                          <a:r>
                            <a:rPr lang="en-US" sz="1600" dirty="0">
                              <a:effectLst/>
                            </a:rPr>
                            <a:t>Modus ponens</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776859189"/>
                      </a:ext>
                    </a:extLst>
                  </a:tr>
                  <a:tr h="735319">
                    <a:tc>
                      <a:txBody>
                        <a:bodyPr/>
                        <a:lstStyle/>
                        <a:p>
                          <a:pPr algn="ctr">
                            <a:lnSpc>
                              <a:spcPct val="100000"/>
                            </a:lnSpc>
                            <a:spcAft>
                              <a:spcPts val="0"/>
                            </a:spcAft>
                          </a:pPr>
                          <a:r>
                            <a:rPr lang="en-US" sz="1600" dirty="0">
                              <a:effectLst/>
                            </a:rPr>
                            <a:t>2</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endParaRPr lang="en-US"/>
                        </a:p>
                      </a:txBody>
                      <a:tcPr marL="39875" marR="39875" marT="0" marB="0" anchor="ctr">
                        <a:blipFill>
                          <a:blip r:embed="rId2"/>
                          <a:stretch>
                            <a:fillRect l="-45767" t="-146667" r="-384656" b="-706667"/>
                          </a:stretch>
                        </a:blipFill>
                      </a:tcPr>
                    </a:tc>
                    <a:tc>
                      <a:txBody>
                        <a:bodyPr/>
                        <a:lstStyle/>
                        <a:p>
                          <a:endParaRPr lang="en-US"/>
                        </a:p>
                      </a:txBody>
                      <a:tcPr marL="39875" marR="39875" marT="0" marB="0" anchor="ctr">
                        <a:blipFill>
                          <a:blip r:embed="rId2"/>
                          <a:stretch>
                            <a:fillRect l="-57878" t="-146667" r="-52731" b="-706667"/>
                          </a:stretch>
                        </a:blipFill>
                      </a:tcPr>
                    </a:tc>
                    <a:tc>
                      <a:txBody>
                        <a:bodyPr/>
                        <a:lstStyle/>
                        <a:p>
                          <a:pPr algn="ctr">
                            <a:lnSpc>
                              <a:spcPct val="100000"/>
                            </a:lnSpc>
                            <a:spcAft>
                              <a:spcPts val="0"/>
                            </a:spcAft>
                          </a:pPr>
                          <a:r>
                            <a:rPr lang="en-US" sz="1600">
                              <a:effectLst/>
                            </a:rPr>
                            <a:t>Modus tollens</a:t>
                          </a:r>
                          <a:endParaRPr lang="en-IN" sz="1400">
                            <a:effectLst/>
                          </a:endParaRPr>
                        </a:p>
                        <a:p>
                          <a:pPr algn="ctr">
                            <a:lnSpc>
                              <a:spcPct val="100000"/>
                            </a:lnSpc>
                            <a:spcAft>
                              <a:spcPts val="0"/>
                            </a:spcAft>
                          </a:pPr>
                          <a:r>
                            <a:rPr lang="en-US" sz="1600">
                              <a:effectLst/>
                            </a:rPr>
                            <a:t>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698947375"/>
                      </a:ext>
                    </a:extLst>
                  </a:tr>
                  <a:tr h="939849">
                    <a:tc>
                      <a:txBody>
                        <a:bodyPr/>
                        <a:lstStyle/>
                        <a:p>
                          <a:pPr algn="ctr">
                            <a:lnSpc>
                              <a:spcPct val="100000"/>
                            </a:lnSpc>
                            <a:spcAft>
                              <a:spcPts val="0"/>
                            </a:spcAft>
                          </a:pPr>
                          <a:r>
                            <a:rPr lang="en-US" sz="1600" dirty="0">
                              <a:effectLst/>
                            </a:rPr>
                            <a:t>3</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pPr algn="ctr">
                            <a:lnSpc>
                              <a:spcPct val="100000"/>
                            </a:lnSpc>
                            <a:spcAft>
                              <a:spcPts val="0"/>
                            </a:spcAft>
                          </a:pPr>
                          <a:r>
                            <a:rPr lang="en-US" sz="1600" dirty="0">
                              <a:effectLst/>
                            </a:rPr>
                            <a:t>p → q</a:t>
                          </a:r>
                          <a:endParaRPr lang="en-IN" sz="1400" dirty="0">
                            <a:effectLst/>
                          </a:endParaRPr>
                        </a:p>
                        <a:p>
                          <a:pPr algn="ctr">
                            <a:lnSpc>
                              <a:spcPct val="100000"/>
                            </a:lnSpc>
                            <a:spcAft>
                              <a:spcPts val="0"/>
                            </a:spcAft>
                          </a:pPr>
                          <a:r>
                            <a:rPr lang="en-US" sz="1600" dirty="0">
                              <a:effectLst/>
                            </a:rPr>
                            <a:t>q → r</a:t>
                          </a:r>
                          <a:endParaRPr lang="en-IN" sz="1400" dirty="0">
                            <a:effectLst/>
                          </a:endParaRPr>
                        </a:p>
                        <a:p>
                          <a:pPr algn="ctr">
                            <a:lnSpc>
                              <a:spcPct val="100000"/>
                            </a:lnSpc>
                            <a:spcAft>
                              <a:spcPts val="0"/>
                            </a:spcAft>
                          </a:pPr>
                          <a:r>
                            <a:rPr lang="en-US" sz="1600" dirty="0">
                              <a:effectLst/>
                            </a:rPr>
                            <a:t>∴ p → r</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endParaRPr lang="en-US"/>
                        </a:p>
                      </a:txBody>
                      <a:tcPr marL="39875" marR="39875" marT="0" marB="0" anchor="ctr">
                        <a:blipFill>
                          <a:blip r:embed="rId2"/>
                          <a:stretch>
                            <a:fillRect l="-57878" t="-190968" r="-52731" b="-447097"/>
                          </a:stretch>
                        </a:blipFill>
                      </a:tcPr>
                    </a:tc>
                    <a:tc>
                      <a:txBody>
                        <a:bodyPr/>
                        <a:lstStyle/>
                        <a:p>
                          <a:pPr algn="ctr">
                            <a:lnSpc>
                              <a:spcPct val="100000"/>
                            </a:lnSpc>
                            <a:spcAft>
                              <a:spcPts val="0"/>
                            </a:spcAft>
                          </a:pPr>
                          <a:r>
                            <a:rPr lang="en-US" sz="1600" dirty="0">
                              <a:effectLst/>
                            </a:rPr>
                            <a:t>Hypothetical syllogism</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3147569831"/>
                      </a:ext>
                    </a:extLst>
                  </a:tr>
                  <a:tr h="908398">
                    <a:tc>
                      <a:txBody>
                        <a:bodyPr/>
                        <a:lstStyle/>
                        <a:p>
                          <a:pPr algn="ctr">
                            <a:lnSpc>
                              <a:spcPct val="100000"/>
                            </a:lnSpc>
                            <a:spcAft>
                              <a:spcPts val="0"/>
                            </a:spcAft>
                          </a:pPr>
                          <a:r>
                            <a:rPr lang="en-US" sz="1600" dirty="0">
                              <a:effectLst/>
                            </a:rPr>
                            <a:t>4</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endParaRPr lang="en-US"/>
                        </a:p>
                      </a:txBody>
                      <a:tcPr marL="39875" marR="39875" marT="0" marB="0" anchor="ctr">
                        <a:blipFill>
                          <a:blip r:embed="rId2"/>
                          <a:stretch>
                            <a:fillRect l="-45767" t="-302685" r="-384656" b="-365101"/>
                          </a:stretch>
                        </a:blipFill>
                      </a:tcPr>
                    </a:tc>
                    <a:tc>
                      <a:txBody>
                        <a:bodyPr/>
                        <a:lstStyle/>
                        <a:p>
                          <a:endParaRPr lang="en-US"/>
                        </a:p>
                      </a:txBody>
                      <a:tcPr marL="39875" marR="39875" marT="0" marB="0" anchor="ctr">
                        <a:blipFill>
                          <a:blip r:embed="rId2"/>
                          <a:stretch>
                            <a:fillRect l="-57878" t="-302685" r="-52731" b="-365101"/>
                          </a:stretch>
                        </a:blipFill>
                      </a:tcPr>
                    </a:tc>
                    <a:tc>
                      <a:txBody>
                        <a:bodyPr/>
                        <a:lstStyle/>
                        <a:p>
                          <a:pPr algn="ctr">
                            <a:lnSpc>
                              <a:spcPct val="100000"/>
                            </a:lnSpc>
                            <a:spcAft>
                              <a:spcPts val="0"/>
                            </a:spcAft>
                          </a:pPr>
                          <a:r>
                            <a:rPr lang="en-US" sz="1600" dirty="0">
                              <a:effectLst/>
                            </a:rPr>
                            <a:t>Disjunctive syllogism</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3991934897"/>
                      </a:ext>
                    </a:extLst>
                  </a:tr>
                  <a:tr h="908398">
                    <a:tc>
                      <a:txBody>
                        <a:bodyPr/>
                        <a:lstStyle/>
                        <a:p>
                          <a:pPr algn="ctr">
                            <a:lnSpc>
                              <a:spcPct val="100000"/>
                            </a:lnSpc>
                            <a:spcAft>
                              <a:spcPts val="0"/>
                            </a:spcAft>
                          </a:pPr>
                          <a:r>
                            <a:rPr lang="en-US" sz="1600" dirty="0">
                              <a:effectLst/>
                            </a:rPr>
                            <a:t>5</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endParaRPr lang="en-US"/>
                        </a:p>
                      </a:txBody>
                      <a:tcPr marL="39875" marR="39875" marT="0" marB="0" anchor="ctr">
                        <a:blipFill>
                          <a:blip r:embed="rId2"/>
                          <a:stretch>
                            <a:fillRect l="-45767" t="-402685" r="-384656" b="-265101"/>
                          </a:stretch>
                        </a:blipFill>
                      </a:tcPr>
                    </a:tc>
                    <a:tc>
                      <a:txBody>
                        <a:bodyPr/>
                        <a:lstStyle/>
                        <a:p>
                          <a:endParaRPr lang="en-US"/>
                        </a:p>
                      </a:txBody>
                      <a:tcPr marL="39875" marR="39875" marT="0" marB="0" anchor="ctr">
                        <a:blipFill>
                          <a:blip r:embed="rId2"/>
                          <a:stretch>
                            <a:fillRect l="-57878" t="-402685" r="-52731" b="-265101"/>
                          </a:stretch>
                        </a:blipFill>
                      </a:tcPr>
                    </a:tc>
                    <a:tc>
                      <a:txBody>
                        <a:bodyPr/>
                        <a:lstStyle/>
                        <a:p>
                          <a:pPr algn="ctr">
                            <a:lnSpc>
                              <a:spcPct val="100000"/>
                            </a:lnSpc>
                            <a:spcAft>
                              <a:spcPts val="0"/>
                            </a:spcAft>
                          </a:pPr>
                          <a:r>
                            <a:rPr lang="en-US" sz="1600" dirty="0">
                              <a:effectLst/>
                            </a:rPr>
                            <a:t>Resolution</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1150226512"/>
                      </a:ext>
                    </a:extLst>
                  </a:tr>
                  <a:tr h="724569">
                    <a:tc>
                      <a:txBody>
                        <a:bodyPr/>
                        <a:lstStyle/>
                        <a:p>
                          <a:pPr algn="ctr">
                            <a:lnSpc>
                              <a:spcPct val="100000"/>
                            </a:lnSpc>
                            <a:spcAft>
                              <a:spcPts val="0"/>
                            </a:spcAft>
                          </a:pPr>
                          <a:r>
                            <a:rPr lang="en-US" sz="1600">
                              <a:effectLst/>
                            </a:rPr>
                            <a:t>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endParaRPr lang="en-US"/>
                        </a:p>
                      </a:txBody>
                      <a:tcPr marL="39875" marR="39875" marT="0" marB="0" anchor="ctr">
                        <a:blipFill>
                          <a:blip r:embed="rId2"/>
                          <a:stretch>
                            <a:fillRect l="-45767" t="-629412" r="-384656" b="-231933"/>
                          </a:stretch>
                        </a:blipFill>
                      </a:tcPr>
                    </a:tc>
                    <a:tc>
                      <a:txBody>
                        <a:bodyPr/>
                        <a:lstStyle/>
                        <a:p>
                          <a:endParaRPr lang="en-US"/>
                        </a:p>
                      </a:txBody>
                      <a:tcPr marL="39875" marR="39875" marT="0" marB="0" anchor="ctr">
                        <a:blipFill>
                          <a:blip r:embed="rId2"/>
                          <a:stretch>
                            <a:fillRect l="-57878" t="-629412" r="-52731" b="-231933"/>
                          </a:stretch>
                        </a:blipFill>
                      </a:tcPr>
                    </a:tc>
                    <a:tc>
                      <a:txBody>
                        <a:bodyPr/>
                        <a:lstStyle/>
                        <a:p>
                          <a:pPr algn="ctr">
                            <a:lnSpc>
                              <a:spcPct val="100000"/>
                            </a:lnSpc>
                            <a:spcAft>
                              <a:spcPts val="0"/>
                            </a:spcAft>
                          </a:pPr>
                          <a:r>
                            <a:rPr lang="en-US" sz="1600" dirty="0">
                              <a:effectLst/>
                            </a:rPr>
                            <a:t>Addition</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258735364"/>
                      </a:ext>
                    </a:extLst>
                  </a:tr>
                  <a:tr h="724569">
                    <a:tc>
                      <a:txBody>
                        <a:bodyPr/>
                        <a:lstStyle/>
                        <a:p>
                          <a:pPr algn="ctr">
                            <a:lnSpc>
                              <a:spcPct val="100000"/>
                            </a:lnSpc>
                            <a:spcAft>
                              <a:spcPts val="0"/>
                            </a:spcAft>
                          </a:pPr>
                          <a:r>
                            <a:rPr lang="en-US" sz="1600" dirty="0">
                              <a:effectLst/>
                            </a:rPr>
                            <a:t>7</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endParaRPr lang="en-US"/>
                        </a:p>
                      </a:txBody>
                      <a:tcPr marL="39875" marR="39875" marT="0" marB="0" anchor="ctr">
                        <a:blipFill>
                          <a:blip r:embed="rId2"/>
                          <a:stretch>
                            <a:fillRect l="-45767" t="-729412" r="-384656" b="-131933"/>
                          </a:stretch>
                        </a:blipFill>
                      </a:tcPr>
                    </a:tc>
                    <a:tc>
                      <a:txBody>
                        <a:bodyPr/>
                        <a:lstStyle/>
                        <a:p>
                          <a:endParaRPr lang="en-US"/>
                        </a:p>
                      </a:txBody>
                      <a:tcPr marL="39875" marR="39875" marT="0" marB="0" anchor="ctr">
                        <a:blipFill>
                          <a:blip r:embed="rId2"/>
                          <a:stretch>
                            <a:fillRect l="-57878" t="-729412" r="-52731" b="-131933"/>
                          </a:stretch>
                        </a:blipFill>
                      </a:tcPr>
                    </a:tc>
                    <a:tc>
                      <a:txBody>
                        <a:bodyPr/>
                        <a:lstStyle/>
                        <a:p>
                          <a:pPr algn="ctr">
                            <a:lnSpc>
                              <a:spcPct val="100000"/>
                            </a:lnSpc>
                            <a:spcAft>
                              <a:spcPts val="0"/>
                            </a:spcAft>
                          </a:pPr>
                          <a:r>
                            <a:rPr lang="en-US" sz="1600">
                              <a:effectLst/>
                            </a:rPr>
                            <a:t>Simplification</a:t>
                          </a:r>
                          <a:endParaRPr lang="en-IN" sz="1400">
                            <a:effectLst/>
                          </a:endParaRPr>
                        </a:p>
                        <a:p>
                          <a:pPr algn="ctr">
                            <a:lnSpc>
                              <a:spcPct val="100000"/>
                            </a:lnSpc>
                            <a:spcAft>
                              <a:spcPts val="0"/>
                            </a:spcAft>
                          </a:pPr>
                          <a:r>
                            <a:rPr lang="en-US" sz="1600">
                              <a:effectLst/>
                            </a:rPr>
                            <a:t>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2240464057"/>
                      </a:ext>
                    </a:extLst>
                  </a:tr>
                  <a:tr h="945264">
                    <a:tc>
                      <a:txBody>
                        <a:bodyPr/>
                        <a:lstStyle/>
                        <a:p>
                          <a:pPr algn="ctr">
                            <a:lnSpc>
                              <a:spcPct val="100000"/>
                            </a:lnSpc>
                            <a:spcAft>
                              <a:spcPts val="0"/>
                            </a:spcAft>
                          </a:pPr>
                          <a:r>
                            <a:rPr lang="en-US" sz="1600" dirty="0">
                              <a:effectLst/>
                            </a:rPr>
                            <a:t>8</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tc>
                      <a:txBody>
                        <a:bodyPr/>
                        <a:lstStyle/>
                        <a:p>
                          <a:endParaRPr lang="en-US"/>
                        </a:p>
                      </a:txBody>
                      <a:tcPr marL="39875" marR="39875" marT="0" marB="0" anchor="ctr">
                        <a:blipFill>
                          <a:blip r:embed="rId2"/>
                          <a:stretch>
                            <a:fillRect l="-45767" t="-636774" r="-384656" b="-1290"/>
                          </a:stretch>
                        </a:blipFill>
                      </a:tcPr>
                    </a:tc>
                    <a:tc>
                      <a:txBody>
                        <a:bodyPr/>
                        <a:lstStyle/>
                        <a:p>
                          <a:endParaRPr lang="en-US"/>
                        </a:p>
                      </a:txBody>
                      <a:tcPr marL="39875" marR="39875" marT="0" marB="0" anchor="ctr">
                        <a:blipFill>
                          <a:blip r:embed="rId2"/>
                          <a:stretch>
                            <a:fillRect l="-57878" t="-636774" r="-52731" b="-1290"/>
                          </a:stretch>
                        </a:blipFill>
                      </a:tcPr>
                    </a:tc>
                    <a:tc>
                      <a:txBody>
                        <a:bodyPr/>
                        <a:lstStyle/>
                        <a:p>
                          <a:pPr algn="ctr">
                            <a:lnSpc>
                              <a:spcPct val="100000"/>
                            </a:lnSpc>
                            <a:spcAft>
                              <a:spcPts val="0"/>
                            </a:spcAft>
                          </a:pPr>
                          <a:r>
                            <a:rPr lang="en-US" sz="1600" dirty="0">
                              <a:effectLst/>
                            </a:rPr>
                            <a:t>Conjunction</a:t>
                          </a:r>
                          <a:endParaRPr lang="en-IN" sz="1400" dirty="0">
                            <a:effectLst/>
                          </a:endParaRPr>
                        </a:p>
                        <a:p>
                          <a:pPr algn="ctr">
                            <a:lnSpc>
                              <a:spcPct val="100000"/>
                            </a:lnSpc>
                            <a:spcAft>
                              <a:spcPts val="0"/>
                            </a:spcAf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39875" marR="39875" marT="0" marB="0" anchor="ctr"/>
                    </a:tc>
                    <a:extLst>
                      <a:ext uri="{0D108BD9-81ED-4DB2-BD59-A6C34878D82A}">
                        <a16:rowId xmlns:a16="http://schemas.microsoft.com/office/drawing/2014/main" val="2947589025"/>
                      </a:ext>
                    </a:extLst>
                  </a:tr>
                </a:tbl>
              </a:graphicData>
            </a:graphic>
          </p:graphicFrame>
        </mc:Fallback>
      </mc:AlternateContent>
    </p:spTree>
    <p:extLst>
      <p:ext uri="{BB962C8B-B14F-4D97-AF65-F5344CB8AC3E}">
        <p14:creationId xmlns:p14="http://schemas.microsoft.com/office/powerpoint/2010/main" val="2068093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73CA-37EE-4116-9C69-F9BA9C54E32F}"/>
              </a:ext>
            </a:extLst>
          </p:cNvPr>
          <p:cNvSpPr>
            <a:spLocks noGrp="1"/>
          </p:cNvSpPr>
          <p:nvPr>
            <p:ph type="title"/>
          </p:nvPr>
        </p:nvSpPr>
        <p:spPr>
          <a:xfrm>
            <a:off x="838200" y="18256"/>
            <a:ext cx="10515600" cy="662782"/>
          </a:xfrm>
        </p:spPr>
        <p:txBody>
          <a:bodyPr>
            <a:normAutofit fontScale="90000"/>
          </a:bodyPr>
          <a:lstStyle/>
          <a:p>
            <a:pPr algn="ctr"/>
            <a:r>
              <a:rPr lang="en-US" sz="4900" dirty="0">
                <a:solidFill>
                  <a:srgbClr val="1630F2"/>
                </a:solidFill>
              </a:rPr>
              <a:t>Example</a:t>
            </a:r>
            <a:endParaRPr lang="en-IN" dirty="0">
              <a:solidFill>
                <a:srgbClr val="1630F2"/>
              </a:solidFill>
            </a:endParaRPr>
          </a:p>
        </p:txBody>
      </p:sp>
      <p:sp>
        <p:nvSpPr>
          <p:cNvPr id="3" name="Content Placeholder 2">
            <a:extLst>
              <a:ext uri="{FF2B5EF4-FFF2-40B4-BE49-F238E27FC236}">
                <a16:creationId xmlns:a16="http://schemas.microsoft.com/office/drawing/2014/main" id="{0A0AAC8F-3476-47E4-A403-C04BA8C959DB}"/>
              </a:ext>
            </a:extLst>
          </p:cNvPr>
          <p:cNvSpPr>
            <a:spLocks noGrp="1"/>
          </p:cNvSpPr>
          <p:nvPr>
            <p:ph idx="1"/>
          </p:nvPr>
        </p:nvSpPr>
        <p:spPr>
          <a:xfrm>
            <a:off x="838200" y="842399"/>
            <a:ext cx="10515600" cy="5528904"/>
          </a:xfrm>
        </p:spPr>
        <p:txBody>
          <a:bodyPr/>
          <a:lstStyle/>
          <a:p>
            <a:pPr marL="0" indent="0">
              <a:lnSpc>
                <a:spcPct val="150000"/>
              </a:lnSpc>
              <a:buNone/>
            </a:pPr>
            <a:r>
              <a:rPr lang="en-US" dirty="0"/>
              <a:t>The premises</a:t>
            </a:r>
            <a:endParaRPr lang="en-IN" dirty="0"/>
          </a:p>
          <a:p>
            <a:pPr>
              <a:lnSpc>
                <a:spcPct val="150000"/>
              </a:lnSpc>
            </a:pPr>
            <a:r>
              <a:rPr lang="en-US" dirty="0"/>
              <a:t>“It is not sunny this afternoon and it is colder than yesterday,”</a:t>
            </a:r>
            <a:endParaRPr lang="en-IN" dirty="0"/>
          </a:p>
          <a:p>
            <a:pPr>
              <a:lnSpc>
                <a:spcPct val="150000"/>
              </a:lnSpc>
            </a:pPr>
            <a:r>
              <a:rPr lang="en-US" dirty="0"/>
              <a:t>“We will go swimming only if it is sunny,”</a:t>
            </a:r>
            <a:endParaRPr lang="en-IN" dirty="0"/>
          </a:p>
          <a:p>
            <a:pPr>
              <a:lnSpc>
                <a:spcPct val="150000"/>
              </a:lnSpc>
            </a:pPr>
            <a:r>
              <a:rPr lang="en-US" dirty="0"/>
              <a:t>“If we do not go swimming, then we will take a canoe trip,” and</a:t>
            </a:r>
            <a:endParaRPr lang="en-IN" dirty="0"/>
          </a:p>
          <a:p>
            <a:pPr>
              <a:lnSpc>
                <a:spcPct val="150000"/>
              </a:lnSpc>
            </a:pPr>
            <a:r>
              <a:rPr lang="en-US" dirty="0"/>
              <a:t>“If we take a canoe trip, then we will be home by sunset” </a:t>
            </a:r>
            <a:endParaRPr lang="en-IN" dirty="0"/>
          </a:p>
          <a:p>
            <a:pPr marL="0" indent="0">
              <a:lnSpc>
                <a:spcPct val="150000"/>
              </a:lnSpc>
              <a:buNone/>
            </a:pPr>
            <a:r>
              <a:rPr lang="en-US" dirty="0"/>
              <a:t>lead to the conclusion</a:t>
            </a:r>
            <a:endParaRPr lang="en-IN" dirty="0"/>
          </a:p>
          <a:p>
            <a:pPr>
              <a:lnSpc>
                <a:spcPct val="150000"/>
              </a:lnSpc>
            </a:pPr>
            <a:r>
              <a:rPr lang="en-US" dirty="0"/>
              <a:t>“We will be home by sunset.”</a:t>
            </a:r>
            <a:endParaRPr lang="en-IN" dirty="0"/>
          </a:p>
          <a:p>
            <a:endParaRPr lang="en-IN" dirty="0"/>
          </a:p>
        </p:txBody>
      </p:sp>
    </p:spTree>
    <p:extLst>
      <p:ext uri="{BB962C8B-B14F-4D97-AF65-F5344CB8AC3E}">
        <p14:creationId xmlns:p14="http://schemas.microsoft.com/office/powerpoint/2010/main" val="400169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A3E3-E8F2-4A1B-92D9-BA622DB6CB94}"/>
              </a:ext>
            </a:extLst>
          </p:cNvPr>
          <p:cNvSpPr>
            <a:spLocks noGrp="1"/>
          </p:cNvSpPr>
          <p:nvPr>
            <p:ph type="title"/>
          </p:nvPr>
        </p:nvSpPr>
        <p:spPr>
          <a:xfrm>
            <a:off x="838200" y="365126"/>
            <a:ext cx="10515600" cy="500114"/>
          </a:xfrm>
        </p:spPr>
        <p:txBody>
          <a:bodyPr>
            <a:normAutofit fontScale="90000"/>
          </a:bodyPr>
          <a:lstStyle/>
          <a:p>
            <a:pPr algn="ctr"/>
            <a:r>
              <a:rPr lang="en-US" sz="4900" dirty="0">
                <a:solidFill>
                  <a:srgbClr val="1630F2"/>
                </a:solidFill>
              </a:rPr>
              <a:t>Example</a:t>
            </a:r>
            <a:r>
              <a:rPr lang="en-US" b="1" dirty="0">
                <a:solidFill>
                  <a:srgbClr val="1630F2"/>
                </a:solidFill>
              </a:rPr>
              <a:t> </a:t>
            </a:r>
            <a:r>
              <a:rPr lang="en-US" sz="4900" dirty="0">
                <a:solidFill>
                  <a:srgbClr val="1630F2"/>
                </a:solidFill>
              </a:rPr>
              <a:t>continued</a:t>
            </a:r>
            <a:r>
              <a:rPr lang="en-US" b="1" dirty="0">
                <a:solidFill>
                  <a:srgbClr val="1630F2"/>
                </a:solidFill>
              </a:rPr>
              <a: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603D45-5BC9-4AC7-AC3D-34C1E1EEF086}"/>
                  </a:ext>
                </a:extLst>
              </p:cNvPr>
              <p:cNvSpPr>
                <a:spLocks noGrp="1"/>
              </p:cNvSpPr>
              <p:nvPr>
                <p:ph idx="1"/>
              </p:nvPr>
            </p:nvSpPr>
            <p:spPr/>
            <p:txBody>
              <a:bodyPr/>
              <a:lstStyle/>
              <a:p>
                <a:pPr>
                  <a:lnSpc>
                    <a:spcPct val="150000"/>
                  </a:lnSpc>
                </a:pPr>
                <a14:m>
                  <m:oMath xmlns:m="http://schemas.openxmlformats.org/officeDocument/2006/math">
                    <m:r>
                      <a:rPr lang="en-US" i="1" smtClean="0">
                        <a:latin typeface="Cambria Math" panose="02040503050406030204" pitchFamily="18" charset="0"/>
                      </a:rPr>
                      <m:t>𝑝</m:t>
                    </m:r>
                  </m:oMath>
                </a14:m>
                <a:r>
                  <a:rPr lang="en-US" i="1" dirty="0"/>
                  <a:t>: </a:t>
                </a:r>
                <a:r>
                  <a:rPr lang="en-US" dirty="0"/>
                  <a:t>“It is sunny this afternoon,” </a:t>
                </a:r>
                <a:endParaRPr lang="en-IN" i="1" dirty="0"/>
              </a:p>
              <a:p>
                <a:pPr>
                  <a:lnSpc>
                    <a:spcPct val="150000"/>
                  </a:lnSpc>
                </a:pPr>
                <a14:m>
                  <m:oMath xmlns:m="http://schemas.openxmlformats.org/officeDocument/2006/math">
                    <m:r>
                      <a:rPr lang="en-US" i="1">
                        <a:latin typeface="Cambria Math" panose="02040503050406030204" pitchFamily="18" charset="0"/>
                      </a:rPr>
                      <m:t>𝑞</m:t>
                    </m:r>
                  </m:oMath>
                </a14:m>
                <a:r>
                  <a:rPr lang="en-US" dirty="0"/>
                  <a:t>: “It is colder than yesterday,” </a:t>
                </a:r>
                <a:endParaRPr lang="en-IN" i="1" dirty="0"/>
              </a:p>
              <a:p>
                <a:pPr>
                  <a:lnSpc>
                    <a:spcPct val="150000"/>
                  </a:lnSpc>
                </a:pPr>
                <a14:m>
                  <m:oMath xmlns:m="http://schemas.openxmlformats.org/officeDocument/2006/math">
                    <m:r>
                      <a:rPr lang="en-US" i="1">
                        <a:latin typeface="Cambria Math" panose="02040503050406030204" pitchFamily="18" charset="0"/>
                      </a:rPr>
                      <m:t>𝑟</m:t>
                    </m:r>
                    <m:r>
                      <a:rPr lang="en-IN" b="0" i="1" smtClean="0">
                        <a:latin typeface="Cambria Math" panose="02040503050406030204" pitchFamily="18" charset="0"/>
                      </a:rPr>
                      <m:t>: </m:t>
                    </m:r>
                  </m:oMath>
                </a14:m>
                <a:r>
                  <a:rPr lang="en-US" dirty="0"/>
                  <a:t>“We will go swimming,”</a:t>
                </a:r>
                <a14:m>
                  <m:oMath xmlns:m="http://schemas.openxmlformats.org/officeDocument/2006/math">
                    <m:r>
                      <a:rPr lang="en-US" i="1">
                        <a:latin typeface="Cambria Math" panose="02040503050406030204" pitchFamily="18" charset="0"/>
                      </a:rPr>
                      <m:t> </m:t>
                    </m:r>
                  </m:oMath>
                </a14:m>
                <a:endParaRPr lang="en-IN" i="1" dirty="0"/>
              </a:p>
              <a:p>
                <a:pPr>
                  <a:lnSpc>
                    <a:spcPct val="150000"/>
                  </a:lnSpc>
                </a:pPr>
                <a14:m>
                  <m:oMath xmlns:m="http://schemas.openxmlformats.org/officeDocument/2006/math">
                    <m:r>
                      <a:rPr lang="en-US" i="1">
                        <a:latin typeface="Cambria Math" panose="02040503050406030204" pitchFamily="18" charset="0"/>
                      </a:rPr>
                      <m:t>𝑠</m:t>
                    </m:r>
                    <m:r>
                      <a:rPr lang="en-IN" b="0" i="1" smtClean="0">
                        <a:latin typeface="Cambria Math" panose="02040503050406030204" pitchFamily="18" charset="0"/>
                      </a:rPr>
                      <m:t>:</m:t>
                    </m:r>
                  </m:oMath>
                </a14:m>
                <a:r>
                  <a:rPr lang="en-US" i="1" dirty="0"/>
                  <a:t> </a:t>
                </a:r>
                <a:r>
                  <a:rPr lang="en-US" dirty="0"/>
                  <a:t>“We will take a canoe trip,” </a:t>
                </a:r>
              </a:p>
              <a:p>
                <a:pPr>
                  <a:lnSpc>
                    <a:spcPct val="150000"/>
                  </a:lnSpc>
                </a:pPr>
                <a:r>
                  <a:rPr lang="en-US" dirty="0"/>
                  <a:t> </a:t>
                </a:r>
                <a14:m>
                  <m:oMath xmlns:m="http://schemas.openxmlformats.org/officeDocument/2006/math">
                    <m:r>
                      <a:rPr lang="en-US" i="1">
                        <a:latin typeface="Cambria Math" panose="02040503050406030204" pitchFamily="18" charset="0"/>
                      </a:rPr>
                      <m:t>𝑡</m:t>
                    </m:r>
                  </m:oMath>
                </a14:m>
                <a:r>
                  <a:rPr lang="en-US" i="1" dirty="0"/>
                  <a:t>: </a:t>
                </a:r>
                <a:r>
                  <a:rPr lang="en-US" dirty="0"/>
                  <a:t>“We will be home by sunset.”</a:t>
                </a:r>
                <a:endParaRPr lang="en-IN" dirty="0"/>
              </a:p>
            </p:txBody>
          </p:sp>
        </mc:Choice>
        <mc:Fallback xmlns="">
          <p:sp>
            <p:nvSpPr>
              <p:cNvPr id="3" name="Content Placeholder 2">
                <a:extLst>
                  <a:ext uri="{FF2B5EF4-FFF2-40B4-BE49-F238E27FC236}">
                    <a16:creationId xmlns:a16="http://schemas.microsoft.com/office/drawing/2014/main" id="{24603D45-5BC9-4AC7-AC3D-34C1E1EEF086}"/>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366549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73CA-37EE-4116-9C69-F9BA9C54E32F}"/>
              </a:ext>
            </a:extLst>
          </p:cNvPr>
          <p:cNvSpPr>
            <a:spLocks noGrp="1"/>
          </p:cNvSpPr>
          <p:nvPr>
            <p:ph type="title"/>
          </p:nvPr>
        </p:nvSpPr>
        <p:spPr>
          <a:xfrm>
            <a:off x="838200" y="18256"/>
            <a:ext cx="10515600" cy="662782"/>
          </a:xfrm>
        </p:spPr>
        <p:txBody>
          <a:bodyPr>
            <a:normAutofit fontScale="90000"/>
          </a:bodyPr>
          <a:lstStyle/>
          <a:p>
            <a:pPr algn="ctr"/>
            <a:r>
              <a:rPr lang="en-US" sz="4900" dirty="0">
                <a:solidFill>
                  <a:srgbClr val="1630F2"/>
                </a:solidFill>
              </a:rPr>
              <a:t>Example continued</a:t>
            </a:r>
            <a:r>
              <a:rPr lang="en-US" b="1" dirty="0">
                <a:solidFill>
                  <a:srgbClr val="1630F2"/>
                </a:solidFill>
              </a:rPr>
              <a:t>…</a:t>
            </a:r>
            <a:endParaRPr lang="en-IN"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0AAC8F-3476-47E4-A403-C04BA8C959DB}"/>
                  </a:ext>
                </a:extLst>
              </p:cNvPr>
              <p:cNvSpPr>
                <a:spLocks noGrp="1"/>
              </p:cNvSpPr>
              <p:nvPr>
                <p:ph idx="1"/>
              </p:nvPr>
            </p:nvSpPr>
            <p:spPr>
              <a:xfrm>
                <a:off x="334297" y="842398"/>
                <a:ext cx="11592232" cy="5794375"/>
              </a:xfrm>
            </p:spPr>
            <p:txBody>
              <a:bodyPr>
                <a:normAutofit/>
              </a:bodyPr>
              <a:lstStyle/>
              <a:p>
                <a:pPr marL="514350" indent="-514350">
                  <a:lnSpc>
                    <a:spcPct val="150000"/>
                  </a:lnSpc>
                  <a:buFont typeface="+mj-lt"/>
                  <a:buAutoNum type="arabicPeriod"/>
                </a:pPr>
                <a:r>
                  <a:rPr lang="en-US" dirty="0"/>
                  <a:t>“It is not sunny this afternoon and it is colder than yesterday,”---</a:t>
                </a:r>
                <a14:m>
                  <m:oMath xmlns:m="http://schemas.openxmlformats.org/officeDocument/2006/math">
                    <m:r>
                      <a:rPr lang="en-IN" b="0" i="0"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oMath>
                </a14:m>
                <a:endParaRPr lang="en-IN" dirty="0"/>
              </a:p>
              <a:p>
                <a:pPr marL="514350" indent="-514350">
                  <a:lnSpc>
                    <a:spcPct val="150000"/>
                  </a:lnSpc>
                  <a:buFont typeface="+mj-lt"/>
                  <a:buAutoNum type="arabicPeriod"/>
                </a:pPr>
                <a:r>
                  <a:rPr lang="en-US" dirty="0"/>
                  <a:t>“We will go swimming only if it is sunny,”----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𝑝</m:t>
                    </m:r>
                  </m:oMath>
                </a14:m>
                <a:endParaRPr lang="en-IN" dirty="0"/>
              </a:p>
              <a:p>
                <a:pPr marL="514350" indent="-514350">
                  <a:lnSpc>
                    <a:spcPct val="150000"/>
                  </a:lnSpc>
                  <a:buFont typeface="+mj-lt"/>
                  <a:buAutoNum type="arabicPeriod"/>
                </a:pPr>
                <a:r>
                  <a:rPr lang="en-US" dirty="0"/>
                  <a:t>“If we do not go swimming, then we will take a canoe trip,” ----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𝑠</m:t>
                    </m:r>
                  </m:oMath>
                </a14:m>
                <a:endParaRPr lang="en-IN" dirty="0"/>
              </a:p>
              <a:p>
                <a:pPr marL="514350" indent="-514350">
                  <a:lnSpc>
                    <a:spcPct val="150000"/>
                  </a:lnSpc>
                  <a:buFont typeface="+mj-lt"/>
                  <a:buAutoNum type="arabicPeriod"/>
                </a:pPr>
                <a:r>
                  <a:rPr lang="en-US" dirty="0"/>
                  <a:t>“If we take a canoe trip, then we will be home by sunset” -----  </a:t>
                </a:r>
                <a14:m>
                  <m:oMath xmlns:m="http://schemas.openxmlformats.org/officeDocument/2006/math">
                    <m:r>
                      <a:rPr lang="en-IN"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oMath>
                </a14:m>
                <a:endParaRPr lang="en-IN" dirty="0"/>
              </a:p>
              <a:p>
                <a:pPr marL="514350" indent="-514350">
                  <a:lnSpc>
                    <a:spcPct val="150000"/>
                  </a:lnSpc>
                  <a:buFont typeface="+mj-lt"/>
                  <a:buAutoNum type="arabicPeriod"/>
                </a:pPr>
                <a:r>
                  <a:rPr lang="en-US" dirty="0"/>
                  <a:t>“We will be home by sunset.”---- </a:t>
                </a:r>
                <a14:m>
                  <m:oMath xmlns:m="http://schemas.openxmlformats.org/officeDocument/2006/math">
                    <m:r>
                      <a:rPr lang="en-IN" b="0" i="1" smtClean="0">
                        <a:latin typeface="Cambria Math" panose="02040503050406030204" pitchFamily="18" charset="0"/>
                      </a:rPr>
                      <m:t>𝑡</m:t>
                    </m:r>
                  </m:oMath>
                </a14:m>
                <a:endParaRPr lang="en-IN" dirty="0"/>
              </a:p>
              <a:p>
                <a:pPr marL="0" indent="0">
                  <a:lnSpc>
                    <a:spcPct val="150000"/>
                  </a:lnSpc>
                  <a:buNone/>
                </a:pPr>
                <a:r>
                  <a:rPr lang="en-US" dirty="0"/>
                  <a:t>We need to show it is a valid argument with premises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𝑝</m:t>
                    </m:r>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𝑠</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 → </m:t>
                    </m:r>
                  </m:oMath>
                </a14:m>
                <a:r>
                  <a:rPr lang="en-US" i="1" dirty="0"/>
                  <a:t>t </a:t>
                </a:r>
                <a:r>
                  <a:rPr lang="en-US" dirty="0"/>
                  <a:t>and conclusion </a:t>
                </a:r>
                <a14:m>
                  <m:oMath xmlns:m="http://schemas.openxmlformats.org/officeDocument/2006/math">
                    <m:r>
                      <a:rPr lang="en-US" i="1">
                        <a:latin typeface="Cambria Math" panose="02040503050406030204" pitchFamily="18" charset="0"/>
                      </a:rPr>
                      <m:t>𝑡</m:t>
                    </m:r>
                  </m:oMath>
                </a14:m>
                <a:r>
                  <a:rPr lang="en-US" dirty="0"/>
                  <a:t>. </a:t>
                </a:r>
                <a:endParaRPr lang="en-IN" dirty="0"/>
              </a:p>
            </p:txBody>
          </p:sp>
        </mc:Choice>
        <mc:Fallback xmlns="">
          <p:sp>
            <p:nvSpPr>
              <p:cNvPr id="3" name="Content Placeholder 2">
                <a:extLst>
                  <a:ext uri="{FF2B5EF4-FFF2-40B4-BE49-F238E27FC236}">
                    <a16:creationId xmlns:a16="http://schemas.microsoft.com/office/drawing/2014/main" id="{0A0AAC8F-3476-47E4-A403-C04BA8C959DB}"/>
                  </a:ext>
                </a:extLst>
              </p:cNvPr>
              <p:cNvSpPr>
                <a:spLocks noGrp="1" noRot="1" noChangeAspect="1" noMove="1" noResize="1" noEditPoints="1" noAdjustHandles="1" noChangeArrowheads="1" noChangeShapeType="1" noTextEdit="1"/>
              </p:cNvSpPr>
              <p:nvPr>
                <p:ph idx="1"/>
              </p:nvPr>
            </p:nvSpPr>
            <p:spPr>
              <a:xfrm>
                <a:off x="334297" y="842398"/>
                <a:ext cx="11592232" cy="5794375"/>
              </a:xfrm>
              <a:blipFill>
                <a:blip r:embed="rId2"/>
                <a:stretch>
                  <a:fillRect l="-1105"/>
                </a:stretch>
              </a:blipFill>
            </p:spPr>
            <p:txBody>
              <a:bodyPr/>
              <a:lstStyle/>
              <a:p>
                <a:r>
                  <a:rPr lang="en-IN">
                    <a:noFill/>
                  </a:rPr>
                  <a:t> </a:t>
                </a:r>
              </a:p>
            </p:txBody>
          </p:sp>
        </mc:Fallback>
      </mc:AlternateContent>
    </p:spTree>
    <p:extLst>
      <p:ext uri="{BB962C8B-B14F-4D97-AF65-F5344CB8AC3E}">
        <p14:creationId xmlns:p14="http://schemas.microsoft.com/office/powerpoint/2010/main" val="142397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A3E3-E8F2-4A1B-92D9-BA622DB6CB94}"/>
              </a:ext>
            </a:extLst>
          </p:cNvPr>
          <p:cNvSpPr>
            <a:spLocks noGrp="1"/>
          </p:cNvSpPr>
          <p:nvPr>
            <p:ph type="title"/>
          </p:nvPr>
        </p:nvSpPr>
        <p:spPr>
          <a:xfrm>
            <a:off x="838200" y="99655"/>
            <a:ext cx="10515600" cy="500114"/>
          </a:xfrm>
        </p:spPr>
        <p:txBody>
          <a:bodyPr>
            <a:normAutofit fontScale="90000"/>
          </a:bodyPr>
          <a:lstStyle/>
          <a:p>
            <a:pPr algn="ctr"/>
            <a:r>
              <a:rPr lang="en-US" sz="4900" dirty="0">
                <a:solidFill>
                  <a:srgbClr val="1630F2"/>
                </a:solidFill>
              </a:rPr>
              <a:t>Example continued</a:t>
            </a:r>
            <a:r>
              <a:rPr lang="en-US" b="1" dirty="0">
                <a:solidFill>
                  <a:srgbClr val="1630F2"/>
                </a:solidFill>
              </a:rPr>
              <a: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603D45-5BC9-4AC7-AC3D-34C1E1EEF086}"/>
                  </a:ext>
                </a:extLst>
              </p:cNvPr>
              <p:cNvSpPr>
                <a:spLocks noGrp="1"/>
              </p:cNvSpPr>
              <p:nvPr>
                <p:ph idx="1"/>
              </p:nvPr>
            </p:nvSpPr>
            <p:spPr>
              <a:xfrm>
                <a:off x="383457" y="599768"/>
                <a:ext cx="11808543" cy="6158577"/>
              </a:xfrm>
            </p:spPr>
            <p:txBody>
              <a:bodyPr numCol="2">
                <a:normAutofit lnSpcReduction="10000"/>
              </a:bodyPr>
              <a:lstStyle/>
              <a:p>
                <a:pPr marL="0" indent="0">
                  <a:lnSpc>
                    <a:spcPct val="100000"/>
                  </a:lnSpc>
                  <a:buNone/>
                </a:pPr>
                <a:r>
                  <a:rPr lang="en-US" b="1" dirty="0"/>
                  <a:t>Step 1	</a:t>
                </a:r>
                <a:endParaRPr lang="en-IN" dirty="0"/>
              </a:p>
              <a:p>
                <a:pPr marL="0" indent="0">
                  <a:lnSpc>
                    <a:spcPct val="100000"/>
                  </a:lnSpc>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 ∧ </m:t>
                    </m:r>
                    <m:r>
                      <a:rPr lang="en-US" i="1">
                        <a:latin typeface="Cambria Math" panose="02040503050406030204" pitchFamily="18" charset="0"/>
                      </a:rPr>
                      <m:t>𝑞</m:t>
                    </m:r>
                    <m:r>
                      <a:rPr lang="en-US" i="1">
                        <a:latin typeface="Cambria Math" panose="02040503050406030204" pitchFamily="18" charset="0"/>
                      </a:rPr>
                      <m:t> </m:t>
                    </m:r>
                  </m:oMath>
                </a14:m>
                <a:r>
                  <a:rPr lang="en-US" dirty="0"/>
                  <a:t>	Premise (1)</a:t>
                </a:r>
              </a:p>
              <a:p>
                <a:pPr marL="0" indent="0">
                  <a:lnSpc>
                    <a:spcPct val="100000"/>
                  </a:lnSpc>
                  <a:buNone/>
                </a:pPr>
                <a:endParaRPr lang="en-US" dirty="0"/>
              </a:p>
              <a:p>
                <a:pPr marL="0" indent="0">
                  <a:lnSpc>
                    <a:spcPct val="100000"/>
                  </a:lnSpc>
                  <a:buNone/>
                </a:pPr>
                <a:r>
                  <a:rPr lang="en-IN" dirty="0"/>
                  <a:t>_____________________</a:t>
                </a:r>
              </a:p>
              <a:p>
                <a:pPr marL="0" indent="0">
                  <a:lnSpc>
                    <a:spcPct val="100000"/>
                  </a:lnSpc>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𝑝</m:t>
                    </m:r>
                  </m:oMath>
                </a14:m>
                <a:r>
                  <a:rPr lang="en-US" i="1" dirty="0"/>
                  <a:t> 	</a:t>
                </a:r>
                <a:r>
                  <a:rPr lang="en-US" dirty="0"/>
                  <a:t>simplification</a:t>
                </a:r>
              </a:p>
              <a:p>
                <a:pPr marL="0" indent="0">
                  <a:lnSpc>
                    <a:spcPct val="100000"/>
                  </a:lnSpc>
                  <a:buNone/>
                </a:pPr>
                <a:endParaRPr lang="en-US" b="1" dirty="0"/>
              </a:p>
              <a:p>
                <a:pPr marL="0" indent="0">
                  <a:lnSpc>
                    <a:spcPct val="100000"/>
                  </a:lnSpc>
                  <a:buNone/>
                </a:pPr>
                <a:r>
                  <a:rPr lang="en-US" b="1" dirty="0"/>
                  <a:t>Step 2 	</a:t>
                </a:r>
                <a:endParaRPr lang="en-IN" dirty="0"/>
              </a:p>
              <a:p>
                <a:pPr marL="0" indent="0">
                  <a:lnSpc>
                    <a:spcPct val="100000"/>
                  </a:lnSpc>
                  <a:buNone/>
                </a:pPr>
                <a:r>
                  <a:rPr lang="en-US" dirty="0"/>
                  <a:t>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𝑝</m:t>
                    </m:r>
                    <m:r>
                      <a:rPr lang="en-US" i="1">
                        <a:latin typeface="Cambria Math" panose="02040503050406030204" pitchFamily="18" charset="0"/>
                      </a:rPr>
                      <m:t> </m:t>
                    </m:r>
                  </m:oMath>
                </a14:m>
                <a:r>
                  <a:rPr lang="en-US" i="1" dirty="0"/>
                  <a:t>	</a:t>
                </a:r>
                <a:r>
                  <a:rPr lang="en-US" dirty="0"/>
                  <a:t>Premise (2)</a:t>
                </a:r>
              </a:p>
              <a:p>
                <a:pPr marL="0" indent="0">
                  <a:lnSpc>
                    <a:spcPct val="100000"/>
                  </a:lnSpc>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𝑝</m:t>
                    </m:r>
                  </m:oMath>
                </a14:m>
                <a:r>
                  <a:rPr lang="en-US" i="1" dirty="0"/>
                  <a:t> 		</a:t>
                </a:r>
                <a:r>
                  <a:rPr lang="en-US" dirty="0"/>
                  <a:t>Step 1</a:t>
                </a:r>
              </a:p>
              <a:p>
                <a:pPr marL="0" indent="0">
                  <a:lnSpc>
                    <a:spcPct val="100000"/>
                  </a:lnSpc>
                  <a:buNone/>
                </a:pPr>
                <a:r>
                  <a:rPr lang="en-IN" dirty="0"/>
                  <a:t>_______________________</a:t>
                </a:r>
              </a:p>
              <a:p>
                <a:pPr marL="0" indent="0">
                  <a:lnSpc>
                    <a:spcPct val="100000"/>
                  </a:lnSpc>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𝑟</m:t>
                    </m:r>
                  </m:oMath>
                </a14:m>
                <a:r>
                  <a:rPr lang="en-US" i="1" dirty="0"/>
                  <a:t>  	</a:t>
                </a:r>
                <a:r>
                  <a:rPr lang="en-US" dirty="0"/>
                  <a:t>Modus tollens </a:t>
                </a:r>
              </a:p>
              <a:p>
                <a:pPr marL="0" indent="0">
                  <a:lnSpc>
                    <a:spcPct val="100000"/>
                  </a:lnSpc>
                  <a:buNone/>
                </a:pPr>
                <a:endParaRPr lang="en-US" b="1" dirty="0"/>
              </a:p>
              <a:p>
                <a:pPr marL="0" indent="0">
                  <a:lnSpc>
                    <a:spcPct val="100000"/>
                  </a:lnSpc>
                  <a:buNone/>
                </a:pPr>
                <a:r>
                  <a:rPr lang="en-US" b="1" dirty="0"/>
                  <a:t>Step 3</a:t>
                </a:r>
              </a:p>
              <a:p>
                <a:pPr marL="0" indent="0">
                  <a:lnSpc>
                    <a:spcPct val="100000"/>
                  </a:lnSpc>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𝑠</m:t>
                    </m:r>
                  </m:oMath>
                </a14:m>
                <a:r>
                  <a:rPr lang="en-US" i="1" dirty="0"/>
                  <a:t>	 </a:t>
                </a:r>
                <a:r>
                  <a:rPr lang="en-US" dirty="0"/>
                  <a:t>Premise(3)</a:t>
                </a:r>
              </a:p>
              <a:p>
                <a:pPr marL="0" indent="0">
                  <a:lnSpc>
                    <a:spcPct val="100000"/>
                  </a:lnSpc>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𝑟</m:t>
                    </m:r>
                  </m:oMath>
                </a14:m>
                <a:r>
                  <a:rPr lang="en-US" i="1" dirty="0"/>
                  <a:t> 		</a:t>
                </a:r>
                <a:r>
                  <a:rPr lang="en-US" sz="2900" dirty="0"/>
                  <a:t>step 2</a:t>
                </a:r>
                <a:endParaRPr lang="en-US" dirty="0"/>
              </a:p>
              <a:p>
                <a:pPr marL="0" indent="0">
                  <a:lnSpc>
                    <a:spcPct val="100000"/>
                  </a:lnSpc>
                  <a:buNone/>
                </a:pPr>
                <a:r>
                  <a:rPr lang="en-IN" dirty="0"/>
                  <a:t>____________________</a:t>
                </a:r>
              </a:p>
              <a:p>
                <a:pPr marL="0" indent="0">
                  <a:lnSpc>
                    <a:spcPct val="100000"/>
                  </a:lnSpc>
                  <a:buNone/>
                </a:pPr>
                <a14:m>
                  <m:oMath xmlns:m="http://schemas.openxmlformats.org/officeDocument/2006/math">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rPr>
                      <m:t>𝑠</m:t>
                    </m:r>
                  </m:oMath>
                </a14:m>
                <a:r>
                  <a:rPr lang="en-US" i="1" dirty="0"/>
                  <a:t> 		</a:t>
                </a:r>
                <a:r>
                  <a:rPr lang="en-US" dirty="0"/>
                  <a:t>Modus ponens</a:t>
                </a:r>
              </a:p>
              <a:p>
                <a:pPr marL="0" indent="0">
                  <a:lnSpc>
                    <a:spcPct val="100000"/>
                  </a:lnSpc>
                  <a:buNone/>
                </a:pPr>
                <a:endParaRPr lang="en-US" b="1" dirty="0"/>
              </a:p>
              <a:p>
                <a:pPr marL="0" indent="0">
                  <a:lnSpc>
                    <a:spcPct val="100000"/>
                  </a:lnSpc>
                  <a:buNone/>
                </a:pPr>
                <a:r>
                  <a:rPr lang="en-US" b="1" dirty="0"/>
                  <a:t>Step 4 </a:t>
                </a:r>
              </a:p>
              <a:p>
                <a:pPr marL="0" indent="0">
                  <a:lnSpc>
                    <a:spcPct val="100000"/>
                  </a:lnSpc>
                  <a:buNone/>
                </a:pP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 → </m:t>
                    </m:r>
                    <m:r>
                      <a:rPr lang="en-US" i="1">
                        <a:latin typeface="Cambria Math" panose="02040503050406030204" pitchFamily="18" charset="0"/>
                      </a:rPr>
                      <m:t>𝑡</m:t>
                    </m:r>
                    <m:r>
                      <a:rPr lang="en-US" i="1">
                        <a:latin typeface="Cambria Math" panose="02040503050406030204" pitchFamily="18" charset="0"/>
                      </a:rPr>
                      <m:t> </m:t>
                    </m:r>
                  </m:oMath>
                </a14:m>
                <a:r>
                  <a:rPr lang="en-US" dirty="0"/>
                  <a:t>	Premise(4)</a:t>
                </a:r>
              </a:p>
              <a:p>
                <a:pPr marL="0" indent="0">
                  <a:lnSpc>
                    <a:spcPct val="100000"/>
                  </a:lnSpc>
                  <a:buNone/>
                </a:pPr>
                <a14:m>
                  <m:oMath xmlns:m="http://schemas.openxmlformats.org/officeDocument/2006/math">
                    <m:r>
                      <a:rPr lang="en-IN" b="0" i="1" smtClean="0">
                        <a:latin typeface="Cambria Math" panose="02040503050406030204" pitchFamily="18" charset="0"/>
                      </a:rPr>
                      <m:t>𝑠</m:t>
                    </m:r>
                  </m:oMath>
                </a14:m>
                <a:r>
                  <a:rPr lang="en-IN" dirty="0"/>
                  <a:t>		step 4</a:t>
                </a:r>
              </a:p>
              <a:p>
                <a:pPr marL="0" indent="0">
                  <a:lnSpc>
                    <a:spcPct val="100000"/>
                  </a:lnSpc>
                  <a:buNone/>
                </a:pPr>
                <a:r>
                  <a:rPr lang="en-IN" dirty="0"/>
                  <a:t>_____________________</a:t>
                </a:r>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𝑡</m:t>
                    </m:r>
                  </m:oMath>
                </a14:m>
                <a:r>
                  <a:rPr lang="en-US" i="1" dirty="0"/>
                  <a:t> 		</a:t>
                </a:r>
                <a:r>
                  <a:rPr lang="en-US" dirty="0"/>
                  <a:t>Modus ponens(conclusion)			</a:t>
                </a:r>
                <a:endParaRPr lang="en-IN" dirty="0"/>
              </a:p>
            </p:txBody>
          </p:sp>
        </mc:Choice>
        <mc:Fallback xmlns="">
          <p:sp>
            <p:nvSpPr>
              <p:cNvPr id="3" name="Content Placeholder 2">
                <a:extLst>
                  <a:ext uri="{FF2B5EF4-FFF2-40B4-BE49-F238E27FC236}">
                    <a16:creationId xmlns:a16="http://schemas.microsoft.com/office/drawing/2014/main" id="{24603D45-5BC9-4AC7-AC3D-34C1E1EEF086}"/>
                  </a:ext>
                </a:extLst>
              </p:cNvPr>
              <p:cNvSpPr>
                <a:spLocks noGrp="1" noRot="1" noChangeAspect="1" noMove="1" noResize="1" noEditPoints="1" noAdjustHandles="1" noChangeArrowheads="1" noChangeShapeType="1" noTextEdit="1"/>
              </p:cNvSpPr>
              <p:nvPr>
                <p:ph idx="1"/>
              </p:nvPr>
            </p:nvSpPr>
            <p:spPr>
              <a:xfrm>
                <a:off x="383457" y="599768"/>
                <a:ext cx="11808543" cy="6158577"/>
              </a:xfrm>
              <a:blipFill>
                <a:blip r:embed="rId2"/>
                <a:stretch>
                  <a:fillRect l="-1084" t="-1583" r="-258"/>
                </a:stretch>
              </a:blipFill>
            </p:spPr>
            <p:txBody>
              <a:bodyPr/>
              <a:lstStyle/>
              <a:p>
                <a:r>
                  <a:rPr lang="en-IN">
                    <a:noFill/>
                  </a:rPr>
                  <a:t> </a:t>
                </a:r>
              </a:p>
            </p:txBody>
          </p:sp>
        </mc:Fallback>
      </mc:AlternateContent>
    </p:spTree>
    <p:extLst>
      <p:ext uri="{BB962C8B-B14F-4D97-AF65-F5344CB8AC3E}">
        <p14:creationId xmlns:p14="http://schemas.microsoft.com/office/powerpoint/2010/main" val="363065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67" dur="500"/>
                                        <p:tgtEl>
                                          <p:spTgt spid="3">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randombar(horizontal)">
                                      <p:cBhvr>
                                        <p:cTn id="72" dur="500"/>
                                        <p:tgtEl>
                                          <p:spTgt spid="3">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3">
                                            <p:txEl>
                                              <p:pRg st="18" end="18"/>
                                            </p:txEl>
                                          </p:spTgt>
                                        </p:tgtEl>
                                        <p:attrNameLst>
                                          <p:attrName>style.visibility</p:attrName>
                                        </p:attrNameLst>
                                      </p:cBhvr>
                                      <p:to>
                                        <p:strVal val="visible"/>
                                      </p:to>
                                    </p:set>
                                    <p:animEffect transition="in" filter="randombar(horizontal)">
                                      <p:cBhvr>
                                        <p:cTn id="77" dur="500"/>
                                        <p:tgtEl>
                                          <p:spTgt spid="3">
                                            <p:txEl>
                                              <p:pRg st="18" end="1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3">
                                            <p:txEl>
                                              <p:pRg st="19" end="19"/>
                                            </p:txEl>
                                          </p:spTgt>
                                        </p:tgtEl>
                                        <p:attrNameLst>
                                          <p:attrName>style.visibility</p:attrName>
                                        </p:attrNameLst>
                                      </p:cBhvr>
                                      <p:to>
                                        <p:strVal val="visible"/>
                                      </p:to>
                                    </p:set>
                                    <p:animEffect transition="in" filter="randombar(horizontal)">
                                      <p:cBhvr>
                                        <p:cTn id="82" dur="500"/>
                                        <p:tgtEl>
                                          <p:spTgt spid="3">
                                            <p:txEl>
                                              <p:pRg st="19" end="1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animEffect transition="in" filter="randombar(horizontal)">
                                      <p:cBhvr>
                                        <p:cTn id="87" dur="500"/>
                                        <p:tgtEl>
                                          <p:spTgt spid="3">
                                            <p:txEl>
                                              <p:pRg st="20" end="2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3">
                                            <p:txEl>
                                              <p:pRg st="21" end="21"/>
                                            </p:txEl>
                                          </p:spTgt>
                                        </p:tgtEl>
                                        <p:attrNameLst>
                                          <p:attrName>style.visibility</p:attrName>
                                        </p:attrNameLst>
                                      </p:cBhvr>
                                      <p:to>
                                        <p:strVal val="visible"/>
                                      </p:to>
                                    </p:set>
                                    <p:animEffect transition="in" filter="randombar(horizontal)">
                                      <p:cBhvr>
                                        <p:cTn id="92" dur="500"/>
                                        <p:tgtEl>
                                          <p:spTgt spid="3">
                                            <p:txEl>
                                              <p:pRg st="21" end="2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3">
                                            <p:txEl>
                                              <p:pRg st="22" end="22"/>
                                            </p:txEl>
                                          </p:spTgt>
                                        </p:tgtEl>
                                        <p:attrNameLst>
                                          <p:attrName>style.visibility</p:attrName>
                                        </p:attrNameLst>
                                      </p:cBhvr>
                                      <p:to>
                                        <p:strVal val="visible"/>
                                      </p:to>
                                    </p:set>
                                    <p:animEffect transition="in" filter="randombar(horizontal)">
                                      <p:cBhvr>
                                        <p:cTn id="97"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5B9-1B9D-4F6E-88AF-855111EE7315}"/>
              </a:ext>
            </a:extLst>
          </p:cNvPr>
          <p:cNvSpPr>
            <a:spLocks noGrp="1"/>
          </p:cNvSpPr>
          <p:nvPr>
            <p:ph type="title"/>
          </p:nvPr>
        </p:nvSpPr>
        <p:spPr>
          <a:xfrm>
            <a:off x="956187" y="18256"/>
            <a:ext cx="10515600" cy="768326"/>
          </a:xfrm>
        </p:spPr>
        <p:txBody>
          <a:bodyPr/>
          <a:lstStyle/>
          <a:p>
            <a:pPr algn="ctr"/>
            <a:r>
              <a:rPr lang="en-US" dirty="0">
                <a:solidFill>
                  <a:srgbClr val="1630F2"/>
                </a:solidFill>
              </a:rPr>
              <a:t>Fallacies</a:t>
            </a:r>
            <a:endParaRPr lang="en-IN" dirty="0">
              <a:solidFill>
                <a:srgbClr val="1630F2"/>
              </a:solidFill>
            </a:endParaRPr>
          </a:p>
        </p:txBody>
      </p:sp>
      <p:sp>
        <p:nvSpPr>
          <p:cNvPr id="3" name="Content Placeholder 2">
            <a:extLst>
              <a:ext uri="{FF2B5EF4-FFF2-40B4-BE49-F238E27FC236}">
                <a16:creationId xmlns:a16="http://schemas.microsoft.com/office/drawing/2014/main" id="{1D231379-BDE9-4010-A5E4-909DFD524BEE}"/>
              </a:ext>
            </a:extLst>
          </p:cNvPr>
          <p:cNvSpPr>
            <a:spLocks noGrp="1"/>
          </p:cNvSpPr>
          <p:nvPr>
            <p:ph idx="1"/>
          </p:nvPr>
        </p:nvSpPr>
        <p:spPr/>
        <p:txBody>
          <a:bodyPr/>
          <a:lstStyle/>
          <a:p>
            <a:r>
              <a:rPr lang="en-US" dirty="0"/>
              <a:t>Several common fallacies (mistaken believes) arise in incorrect arguments. </a:t>
            </a:r>
          </a:p>
          <a:p>
            <a:r>
              <a:rPr lang="en-US" dirty="0"/>
              <a:t>These fallacies resemble rules of inference, but are based on contingencies rather than tautologies. </a:t>
            </a:r>
          </a:p>
          <a:p>
            <a:endParaRPr lang="en-IN" dirty="0"/>
          </a:p>
          <a:p>
            <a:pPr marL="0" indent="0" algn="ctr">
              <a:buNone/>
            </a:pPr>
            <a:r>
              <a:rPr lang="en-IN" dirty="0"/>
              <a:t>“Rahul is different from Raj." </a:t>
            </a:r>
          </a:p>
          <a:p>
            <a:pPr marL="0" indent="0" algn="ctr">
              <a:buNone/>
            </a:pPr>
            <a:r>
              <a:rPr lang="en-IN" dirty="0"/>
              <a:t>“Raj is a man." </a:t>
            </a:r>
          </a:p>
          <a:p>
            <a:pPr marL="0" indent="0" algn="ctr">
              <a:buNone/>
            </a:pPr>
            <a:r>
              <a:rPr lang="en-IN" dirty="0"/>
              <a:t>"Therefore, Rahul is different from a man.</a:t>
            </a:r>
          </a:p>
          <a:p>
            <a:endParaRPr lang="en-IN" dirty="0"/>
          </a:p>
        </p:txBody>
      </p:sp>
    </p:spTree>
    <p:extLst>
      <p:ext uri="{BB962C8B-B14F-4D97-AF65-F5344CB8AC3E}">
        <p14:creationId xmlns:p14="http://schemas.microsoft.com/office/powerpoint/2010/main" val="26866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A85A-FD32-4D12-AB3D-EEFD4459A831}"/>
              </a:ext>
            </a:extLst>
          </p:cNvPr>
          <p:cNvSpPr>
            <a:spLocks noGrp="1"/>
          </p:cNvSpPr>
          <p:nvPr>
            <p:ph type="title"/>
          </p:nvPr>
        </p:nvSpPr>
        <p:spPr/>
        <p:txBody>
          <a:bodyPr>
            <a:normAutofit/>
          </a:bodyPr>
          <a:lstStyle/>
          <a:p>
            <a:pPr algn="ctr"/>
            <a:r>
              <a:rPr lang="en-US" sz="4800" dirty="0">
                <a:solidFill>
                  <a:srgbClr val="1630F2"/>
                </a:solidFill>
              </a:rPr>
              <a:t>Truth Value of Propositions</a:t>
            </a:r>
            <a:endParaRPr lang="en-IN" sz="4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DBE2AB-29DD-458E-8EBA-18101BA26113}"/>
                  </a:ext>
                </a:extLst>
              </p:cNvPr>
              <p:cNvSpPr>
                <a:spLocks noGrp="1"/>
              </p:cNvSpPr>
              <p:nvPr>
                <p:ph idx="1"/>
              </p:nvPr>
            </p:nvSpPr>
            <p:spPr>
              <a:xfrm>
                <a:off x="838199" y="1825625"/>
                <a:ext cx="10793361" cy="4351338"/>
              </a:xfrm>
            </p:spPr>
            <p:txBody>
              <a:bodyPr>
                <a:normAutofit/>
              </a:bodyPr>
              <a:lstStyle/>
              <a:p>
                <a:pPr algn="just">
                  <a:lnSpc>
                    <a:spcPct val="200000"/>
                  </a:lnSpc>
                </a:pPr>
                <a:r>
                  <a:rPr lang="en-US" dirty="0"/>
                  <a:t>The </a:t>
                </a:r>
                <a:r>
                  <a:rPr lang="en-US" b="1" dirty="0"/>
                  <a:t>truth value </a:t>
                </a:r>
                <a:r>
                  <a:rPr lang="en-US" dirty="0"/>
                  <a:t>of a proposition is true(</a:t>
                </a:r>
                <a14:m>
                  <m:oMath xmlns:m="http://schemas.openxmlformats.org/officeDocument/2006/math">
                    <m:r>
                      <a:rPr lang="en-US" b="1" i="1">
                        <a:latin typeface="Cambria Math" panose="02040503050406030204" pitchFamily="18" charset="0"/>
                      </a:rPr>
                      <m:t>𝑻</m:t>
                    </m:r>
                    <m:r>
                      <a:rPr lang="en-IN" b="1" i="1">
                        <a:latin typeface="Cambria Math" panose="02040503050406030204" pitchFamily="18" charset="0"/>
                      </a:rPr>
                      <m:t>)</m:t>
                    </m:r>
                  </m:oMath>
                </a14:m>
                <a:r>
                  <a:rPr lang="en-US" dirty="0"/>
                  <a:t>, if it is a true proposition. </a:t>
                </a:r>
              </a:p>
              <a:p>
                <a:pPr algn="just">
                  <a:lnSpc>
                    <a:spcPct val="200000"/>
                  </a:lnSpc>
                </a:pPr>
                <a:r>
                  <a:rPr lang="en-US" dirty="0"/>
                  <a:t>The truth value of a proposition is false(</a:t>
                </a:r>
                <a:r>
                  <a:rPr lang="en-US" b="1" dirty="0"/>
                  <a:t>F</a:t>
                </a:r>
                <a:r>
                  <a:rPr lang="en-US" dirty="0"/>
                  <a:t>), if it is a false proposition.</a:t>
                </a:r>
              </a:p>
              <a:p>
                <a:pPr algn="just">
                  <a:lnSpc>
                    <a:spcPct val="200000"/>
                  </a:lnSpc>
                </a:pPr>
                <a14:m>
                  <m:oMath xmlns:m="http://schemas.openxmlformats.org/officeDocument/2006/math">
                    <m:r>
                      <a:rPr lang="en-IN" i="1">
                        <a:latin typeface="Cambria Math" panose="02040503050406030204" pitchFamily="18" charset="0"/>
                      </a:rPr>
                      <m:t>𝑟</m:t>
                    </m:r>
                  </m:oMath>
                </a14:m>
                <a:r>
                  <a:rPr lang="en-US" dirty="0"/>
                  <a:t>:</a:t>
                </a:r>
                <a14:m>
                  <m:oMath xmlns:m="http://schemas.openxmlformats.org/officeDocument/2006/math">
                    <m:r>
                      <a:rPr lang="en-IN" dirty="0">
                        <a:latin typeface="Cambria Math" panose="02040503050406030204" pitchFamily="18" charset="0"/>
                      </a:rPr>
                      <m:t> </m:t>
                    </m:r>
                    <m:r>
                      <a:rPr lang="en-IN" i="1" dirty="0">
                        <a:latin typeface="Cambria Math" panose="02040503050406030204" pitchFamily="18" charset="0"/>
                      </a:rPr>
                      <m:t>24−4=20</m:t>
                    </m:r>
                  </m:oMath>
                </a14:m>
                <a:r>
                  <a:rPr lang="en-US" dirty="0"/>
                  <a:t>; truth value of </a:t>
                </a:r>
                <a14:m>
                  <m:oMath xmlns:m="http://schemas.openxmlformats.org/officeDocument/2006/math">
                    <m:r>
                      <a:rPr lang="en-IN" b="0" i="1" smtClean="0">
                        <a:latin typeface="Cambria Math" panose="02040503050406030204" pitchFamily="18" charset="0"/>
                      </a:rPr>
                      <m:t>𝑟</m:t>
                    </m:r>
                  </m:oMath>
                </a14:m>
                <a:r>
                  <a:rPr lang="en-US" dirty="0"/>
                  <a:t> is true or T.</a:t>
                </a:r>
              </a:p>
              <a:p>
                <a:pPr algn="just">
                  <a:lnSpc>
                    <a:spcPct val="200000"/>
                  </a:lnSpc>
                </a:pPr>
                <a14:m>
                  <m:oMath xmlns:m="http://schemas.openxmlformats.org/officeDocument/2006/math">
                    <m:r>
                      <a:rPr lang="en-IN" i="1">
                        <a:latin typeface="Cambria Math" panose="02040503050406030204" pitchFamily="18" charset="0"/>
                      </a:rPr>
                      <m:t>𝑠</m:t>
                    </m:r>
                  </m:oMath>
                </a14:m>
                <a:r>
                  <a:rPr lang="en-US" dirty="0"/>
                  <a:t>: It is sunny today and it snows outside; truth value of </a:t>
                </a:r>
                <a14:m>
                  <m:oMath xmlns:m="http://schemas.openxmlformats.org/officeDocument/2006/math">
                    <m:r>
                      <a:rPr lang="en-IN" b="0" i="1" smtClean="0">
                        <a:latin typeface="Cambria Math" panose="02040503050406030204" pitchFamily="18" charset="0"/>
                      </a:rPr>
                      <m:t>𝑠</m:t>
                    </m:r>
                  </m:oMath>
                </a14:m>
                <a:r>
                  <a:rPr lang="en-US" dirty="0"/>
                  <a:t> is false or F.</a:t>
                </a:r>
              </a:p>
              <a:p>
                <a:pPr algn="just">
                  <a:lnSpc>
                    <a:spcPct val="200000"/>
                  </a:lnSpc>
                </a:pPr>
                <a:endParaRPr lang="en-US" dirty="0"/>
              </a:p>
              <a:p>
                <a:pPr algn="just">
                  <a:lnSpc>
                    <a:spcPct val="200000"/>
                  </a:lnSpc>
                </a:pPr>
                <a:endParaRPr lang="en-US" dirty="0"/>
              </a:p>
              <a:p>
                <a:pPr algn="just">
                  <a:lnSpc>
                    <a:spcPct val="200000"/>
                  </a:lnSpc>
                </a:pPr>
                <a:endParaRPr lang="en-IN" dirty="0"/>
              </a:p>
              <a:p>
                <a:endParaRPr lang="en-IN" dirty="0"/>
              </a:p>
            </p:txBody>
          </p:sp>
        </mc:Choice>
        <mc:Fallback xmlns="">
          <p:sp>
            <p:nvSpPr>
              <p:cNvPr id="3" name="Content Placeholder 2">
                <a:extLst>
                  <a:ext uri="{FF2B5EF4-FFF2-40B4-BE49-F238E27FC236}">
                    <a16:creationId xmlns:a16="http://schemas.microsoft.com/office/drawing/2014/main" id="{F4DBE2AB-29DD-458E-8EBA-18101BA26113}"/>
                  </a:ext>
                </a:extLst>
              </p:cNvPr>
              <p:cNvSpPr>
                <a:spLocks noGrp="1" noRot="1" noChangeAspect="1" noMove="1" noResize="1" noEditPoints="1" noAdjustHandles="1" noChangeArrowheads="1" noChangeShapeType="1" noTextEdit="1"/>
              </p:cNvSpPr>
              <p:nvPr>
                <p:ph idx="1"/>
              </p:nvPr>
            </p:nvSpPr>
            <p:spPr>
              <a:xfrm>
                <a:off x="838199" y="1825625"/>
                <a:ext cx="10793361" cy="4351338"/>
              </a:xfrm>
              <a:blipFill>
                <a:blip r:embed="rId2"/>
                <a:stretch>
                  <a:fillRect l="-960"/>
                </a:stretch>
              </a:blipFill>
            </p:spPr>
            <p:txBody>
              <a:bodyPr/>
              <a:lstStyle/>
              <a:p>
                <a:r>
                  <a:rPr lang="en-IN">
                    <a:noFill/>
                  </a:rPr>
                  <a:t> </a:t>
                </a:r>
              </a:p>
            </p:txBody>
          </p:sp>
        </mc:Fallback>
      </mc:AlternateContent>
    </p:spTree>
    <p:extLst>
      <p:ext uri="{BB962C8B-B14F-4D97-AF65-F5344CB8AC3E}">
        <p14:creationId xmlns:p14="http://schemas.microsoft.com/office/powerpoint/2010/main" val="41255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7357-8F99-410A-9818-87BAE97E4023}"/>
              </a:ext>
            </a:extLst>
          </p:cNvPr>
          <p:cNvSpPr>
            <a:spLocks noGrp="1"/>
          </p:cNvSpPr>
          <p:nvPr>
            <p:ph type="title"/>
          </p:nvPr>
        </p:nvSpPr>
        <p:spPr>
          <a:xfrm>
            <a:off x="838200" y="18255"/>
            <a:ext cx="10515600" cy="905977"/>
          </a:xfrm>
        </p:spPr>
        <p:txBody>
          <a:bodyPr/>
          <a:lstStyle/>
          <a:p>
            <a:pPr algn="ctr"/>
            <a:r>
              <a:rPr lang="en-IN" dirty="0">
                <a:solidFill>
                  <a:srgbClr val="1630F2"/>
                </a:solidFill>
              </a:rPr>
              <a:t>Limitations of </a:t>
            </a:r>
            <a:r>
              <a:rPr lang="en-US" dirty="0">
                <a:solidFill>
                  <a:srgbClr val="1630F2"/>
                </a:solidFill>
              </a:rPr>
              <a:t>Propositional logic </a:t>
            </a:r>
            <a:endParaRPr lang="en-IN" dirty="0">
              <a:solidFill>
                <a:srgbClr val="1630F2"/>
              </a:solidFill>
            </a:endParaRPr>
          </a:p>
        </p:txBody>
      </p:sp>
      <p:sp>
        <p:nvSpPr>
          <p:cNvPr id="3" name="Content Placeholder 2">
            <a:extLst>
              <a:ext uri="{FF2B5EF4-FFF2-40B4-BE49-F238E27FC236}">
                <a16:creationId xmlns:a16="http://schemas.microsoft.com/office/drawing/2014/main" id="{BD4067CC-5A9D-4FF1-80A1-6213276EBA05}"/>
              </a:ext>
            </a:extLst>
          </p:cNvPr>
          <p:cNvSpPr>
            <a:spLocks noGrp="1"/>
          </p:cNvSpPr>
          <p:nvPr>
            <p:ph idx="1"/>
          </p:nvPr>
        </p:nvSpPr>
        <p:spPr>
          <a:xfrm>
            <a:off x="137652" y="924232"/>
            <a:ext cx="11739716" cy="5915513"/>
          </a:xfrm>
        </p:spPr>
        <p:txBody>
          <a:bodyPr>
            <a:normAutofit fontScale="92500" lnSpcReduction="10000"/>
          </a:bodyPr>
          <a:lstStyle/>
          <a:p>
            <a:pPr marL="0" indent="0" algn="just">
              <a:lnSpc>
                <a:spcPct val="160000"/>
              </a:lnSpc>
              <a:buNone/>
            </a:pPr>
            <a:r>
              <a:rPr lang="en-US" dirty="0"/>
              <a:t>Propositional logic cannot adequately express the meaning of all statements in mathematics and in natural language. </a:t>
            </a:r>
          </a:p>
          <a:p>
            <a:pPr marL="0" indent="0" algn="just">
              <a:lnSpc>
                <a:spcPct val="160000"/>
              </a:lnSpc>
              <a:buNone/>
            </a:pPr>
            <a:r>
              <a:rPr lang="en-US" dirty="0"/>
              <a:t>For example, </a:t>
            </a:r>
          </a:p>
          <a:p>
            <a:pPr algn="just">
              <a:lnSpc>
                <a:spcPct val="160000"/>
              </a:lnSpc>
            </a:pPr>
            <a:r>
              <a:rPr lang="en-US" dirty="0"/>
              <a:t>“Every computer connected to the university network is functioning properly.” </a:t>
            </a:r>
          </a:p>
          <a:p>
            <a:pPr marL="0" indent="0" algn="just">
              <a:lnSpc>
                <a:spcPct val="160000"/>
              </a:lnSpc>
              <a:buNone/>
            </a:pPr>
            <a:r>
              <a:rPr lang="en-US" dirty="0"/>
              <a:t>And </a:t>
            </a:r>
            <a:endParaRPr lang="en-IN" dirty="0"/>
          </a:p>
          <a:p>
            <a:pPr algn="just">
              <a:lnSpc>
                <a:spcPct val="160000"/>
              </a:lnSpc>
            </a:pPr>
            <a:r>
              <a:rPr lang="en-US" dirty="0"/>
              <a:t> “MATH3 is one of the computers connected to the university network.</a:t>
            </a:r>
            <a:endParaRPr lang="en-IN" dirty="0"/>
          </a:p>
          <a:p>
            <a:pPr marL="0" indent="0" algn="just">
              <a:lnSpc>
                <a:spcPct val="160000"/>
              </a:lnSpc>
              <a:buNone/>
            </a:pPr>
            <a:r>
              <a:rPr lang="en-US" dirty="0"/>
              <a:t>No rules of propositional logic allow us to conclude the truth of the statement</a:t>
            </a:r>
            <a:endParaRPr lang="en-IN" dirty="0"/>
          </a:p>
          <a:p>
            <a:pPr algn="just">
              <a:lnSpc>
                <a:spcPct val="160000"/>
              </a:lnSpc>
            </a:pPr>
            <a:r>
              <a:rPr lang="en-US" dirty="0"/>
              <a:t>“MATH3 is functioning properly,”</a:t>
            </a:r>
            <a:endParaRPr lang="en-IN" dirty="0"/>
          </a:p>
          <a:p>
            <a:endParaRPr lang="en-IN" dirty="0"/>
          </a:p>
        </p:txBody>
      </p:sp>
    </p:spTree>
    <p:extLst>
      <p:ext uri="{BB962C8B-B14F-4D97-AF65-F5344CB8AC3E}">
        <p14:creationId xmlns:p14="http://schemas.microsoft.com/office/powerpoint/2010/main" val="5838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9EDB-8758-4B0E-A5E8-FBC092FD7575}"/>
              </a:ext>
            </a:extLst>
          </p:cNvPr>
          <p:cNvSpPr>
            <a:spLocks noGrp="1"/>
          </p:cNvSpPr>
          <p:nvPr>
            <p:ph type="ctrTitle"/>
          </p:nvPr>
        </p:nvSpPr>
        <p:spPr>
          <a:xfrm>
            <a:off x="1720645" y="257124"/>
            <a:ext cx="9144000" cy="726101"/>
          </a:xfrm>
        </p:spPr>
        <p:txBody>
          <a:bodyPr>
            <a:normAutofit/>
          </a:bodyPr>
          <a:lstStyle/>
          <a:p>
            <a:r>
              <a:rPr lang="en-US" sz="4400" dirty="0">
                <a:solidFill>
                  <a:srgbClr val="0000FF"/>
                </a:solidFill>
              </a:rPr>
              <a:t>Predicate  Logic  </a:t>
            </a:r>
            <a:endParaRPr lang="en-IN" sz="4400" dirty="0">
              <a:solidFill>
                <a:srgbClr val="0000FF"/>
              </a:solidFill>
            </a:endParaRPr>
          </a:p>
        </p:txBody>
      </p:sp>
      <p:sp>
        <p:nvSpPr>
          <p:cNvPr id="3" name="Subtitle 2">
            <a:extLst>
              <a:ext uri="{FF2B5EF4-FFF2-40B4-BE49-F238E27FC236}">
                <a16:creationId xmlns:a16="http://schemas.microsoft.com/office/drawing/2014/main" id="{5E2A1511-0D73-4CE7-8F6D-95998AA43A0A}"/>
              </a:ext>
            </a:extLst>
          </p:cNvPr>
          <p:cNvSpPr>
            <a:spLocks noGrp="1"/>
          </p:cNvSpPr>
          <p:nvPr>
            <p:ph type="subTitle" idx="1"/>
          </p:nvPr>
        </p:nvSpPr>
        <p:spPr>
          <a:xfrm>
            <a:off x="412955" y="983225"/>
            <a:ext cx="11179277" cy="5755301"/>
          </a:xfrm>
        </p:spPr>
        <p:txBody>
          <a:bodyPr>
            <a:noAutofit/>
          </a:bodyPr>
          <a:lstStyle/>
          <a:p>
            <a:pPr marL="342900" indent="-342900" algn="just">
              <a:lnSpc>
                <a:spcPct val="150000"/>
              </a:lnSpc>
              <a:buFont typeface="Arial" panose="020B0604020202020204" pitchFamily="34" charset="0"/>
              <a:buChar char="•"/>
            </a:pPr>
            <a:r>
              <a:rPr lang="en-US" sz="2800" dirty="0"/>
              <a:t>It is a more powerful type of logic that can be used to express the meaning of a wide range of statements in mathematics and computer science.</a:t>
            </a:r>
          </a:p>
          <a:p>
            <a:pPr marL="342900" indent="-342900" algn="just">
              <a:lnSpc>
                <a:spcPct val="150000"/>
              </a:lnSpc>
              <a:buFont typeface="Arial" panose="020B0604020202020204" pitchFamily="34" charset="0"/>
              <a:buChar char="•"/>
            </a:pPr>
            <a:r>
              <a:rPr lang="en-US" sz="2800" dirty="0"/>
              <a:t>To understand predicate logic, we first need to introduce the concept of predicates and quantifiers . </a:t>
            </a:r>
          </a:p>
          <a:p>
            <a:pPr marL="342900" indent="-342900" algn="just">
              <a:lnSpc>
                <a:spcPct val="150000"/>
              </a:lnSpc>
              <a:buFont typeface="Arial" panose="020B0604020202020204" pitchFamily="34" charset="0"/>
              <a:buChar char="•"/>
            </a:pPr>
            <a:r>
              <a:rPr lang="en-US" sz="2800" dirty="0"/>
              <a:t>These enable us to reason with statements that assert that a certain property holds for all objects of a certain type and with statements that assert the existence of an object with a particular property.</a:t>
            </a:r>
            <a:endParaRPr lang="en-IN" sz="2800" dirty="0"/>
          </a:p>
        </p:txBody>
      </p:sp>
    </p:spTree>
    <p:extLst>
      <p:ext uri="{BB962C8B-B14F-4D97-AF65-F5344CB8AC3E}">
        <p14:creationId xmlns:p14="http://schemas.microsoft.com/office/powerpoint/2010/main" val="83064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004E-4871-44FD-9C25-120A4153CD6A}"/>
              </a:ext>
            </a:extLst>
          </p:cNvPr>
          <p:cNvSpPr>
            <a:spLocks noGrp="1"/>
          </p:cNvSpPr>
          <p:nvPr>
            <p:ph type="title"/>
          </p:nvPr>
        </p:nvSpPr>
        <p:spPr>
          <a:xfrm>
            <a:off x="936522" y="18255"/>
            <a:ext cx="10515600" cy="837151"/>
          </a:xfrm>
        </p:spPr>
        <p:txBody>
          <a:bodyPr/>
          <a:lstStyle/>
          <a:p>
            <a:pPr algn="ctr"/>
            <a:r>
              <a:rPr lang="en-US" dirty="0">
                <a:solidFill>
                  <a:srgbClr val="0000FF"/>
                </a:solidFill>
              </a:rPr>
              <a:t>Predicates and Quantifiers</a:t>
            </a:r>
            <a:endParaRPr lang="en-IN" dirty="0">
              <a:solidFill>
                <a:srgbClr val="0000FF"/>
              </a:solidFill>
            </a:endParaRPr>
          </a:p>
        </p:txBody>
      </p:sp>
      <p:sp>
        <p:nvSpPr>
          <p:cNvPr id="3" name="Content Placeholder 2">
            <a:extLst>
              <a:ext uri="{FF2B5EF4-FFF2-40B4-BE49-F238E27FC236}">
                <a16:creationId xmlns:a16="http://schemas.microsoft.com/office/drawing/2014/main" id="{1DDFE48A-7F8C-4B85-8080-EE5D2E828201}"/>
              </a:ext>
            </a:extLst>
          </p:cNvPr>
          <p:cNvSpPr>
            <a:spLocks noGrp="1"/>
          </p:cNvSpPr>
          <p:nvPr>
            <p:ph idx="1"/>
          </p:nvPr>
        </p:nvSpPr>
        <p:spPr>
          <a:xfrm>
            <a:off x="412955" y="1081548"/>
            <a:ext cx="11415251" cy="5095415"/>
          </a:xfrm>
        </p:spPr>
        <p:txBody>
          <a:bodyPr>
            <a:normAutofit lnSpcReduction="10000"/>
          </a:bodyPr>
          <a:lstStyle/>
          <a:p>
            <a:pPr>
              <a:lnSpc>
                <a:spcPct val="150000"/>
              </a:lnSpc>
            </a:pPr>
            <a:r>
              <a:rPr lang="en-US" dirty="0"/>
              <a:t>Predicates is the part of a sentence or clause containing a verb and stating something about the subject. </a:t>
            </a:r>
          </a:p>
          <a:p>
            <a:pPr>
              <a:lnSpc>
                <a:spcPct val="150000"/>
              </a:lnSpc>
            </a:pPr>
            <a:r>
              <a:rPr lang="en-US" dirty="0"/>
              <a:t>Quantifier is a determiner or pronoun indicative of quantity. </a:t>
            </a:r>
          </a:p>
          <a:p>
            <a:pPr marL="0" indent="0">
              <a:lnSpc>
                <a:spcPct val="150000"/>
              </a:lnSpc>
              <a:buNone/>
            </a:pPr>
            <a:r>
              <a:rPr lang="en-US" dirty="0"/>
              <a:t>Example:</a:t>
            </a:r>
          </a:p>
          <a:p>
            <a:pPr marL="0" indent="0" algn="ctr">
              <a:lnSpc>
                <a:spcPct val="150000"/>
              </a:lnSpc>
              <a:buNone/>
            </a:pPr>
            <a:r>
              <a:rPr lang="en-US" dirty="0"/>
              <a:t>“Every student  in this class has enrolled for Discrete mathematics.”</a:t>
            </a:r>
          </a:p>
          <a:p>
            <a:pPr>
              <a:lnSpc>
                <a:spcPct val="150000"/>
              </a:lnSpc>
            </a:pPr>
            <a:r>
              <a:rPr lang="en-US" dirty="0"/>
              <a:t>Predicate: ‘has enrolled for Discrete mathematics’</a:t>
            </a:r>
          </a:p>
          <a:p>
            <a:pPr>
              <a:lnSpc>
                <a:spcPct val="150000"/>
              </a:lnSpc>
            </a:pPr>
            <a:r>
              <a:rPr lang="en-US" dirty="0"/>
              <a:t>Quantifier: ‘Every’</a:t>
            </a:r>
            <a:endParaRPr lang="en-IN" dirty="0"/>
          </a:p>
          <a:p>
            <a:endParaRPr lang="en-US" dirty="0"/>
          </a:p>
          <a:p>
            <a:endParaRPr lang="en-IN" dirty="0"/>
          </a:p>
        </p:txBody>
      </p:sp>
    </p:spTree>
    <p:extLst>
      <p:ext uri="{BB962C8B-B14F-4D97-AF65-F5344CB8AC3E}">
        <p14:creationId xmlns:p14="http://schemas.microsoft.com/office/powerpoint/2010/main" val="295380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B03E-6E3E-409E-8AA7-B265DF371664}"/>
              </a:ext>
            </a:extLst>
          </p:cNvPr>
          <p:cNvSpPr>
            <a:spLocks noGrp="1"/>
          </p:cNvSpPr>
          <p:nvPr>
            <p:ph type="title"/>
          </p:nvPr>
        </p:nvSpPr>
        <p:spPr>
          <a:xfrm>
            <a:off x="838200" y="18255"/>
            <a:ext cx="10515600" cy="905977"/>
          </a:xfrm>
        </p:spPr>
        <p:txBody>
          <a:bodyPr/>
          <a:lstStyle/>
          <a:p>
            <a:pPr algn="ctr"/>
            <a:r>
              <a:rPr lang="en-US" dirty="0">
                <a:solidFill>
                  <a:srgbClr val="0000FF"/>
                </a:solidFill>
              </a:rPr>
              <a:t>Propositional function</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FE8E82-4A24-42BA-B465-27211EA0B244}"/>
                  </a:ext>
                </a:extLst>
              </p:cNvPr>
              <p:cNvSpPr>
                <a:spLocks noGrp="1"/>
              </p:cNvSpPr>
              <p:nvPr>
                <p:ph idx="1"/>
              </p:nvPr>
            </p:nvSpPr>
            <p:spPr>
              <a:xfrm>
                <a:off x="838199" y="924232"/>
                <a:ext cx="10400071" cy="5830529"/>
              </a:xfrm>
            </p:spPr>
            <p:txBody>
              <a:bodyPr>
                <a:normAutofit lnSpcReduction="10000"/>
              </a:bodyPr>
              <a:lstStyle/>
              <a:p>
                <a:pPr marL="0" indent="0" algn="ctr">
                  <a:lnSpc>
                    <a:spcPct val="150000"/>
                  </a:lnSpc>
                  <a:buNone/>
                </a:pPr>
                <a:r>
                  <a:rPr lang="en-US" dirty="0"/>
                  <a:t>“</a:t>
                </a:r>
                <a14:m>
                  <m:oMath xmlns:m="http://schemas.openxmlformats.org/officeDocument/2006/math">
                    <m:r>
                      <a:rPr lang="en-US" i="1">
                        <a:latin typeface="Cambria Math" panose="02040503050406030204" pitchFamily="18" charset="0"/>
                      </a:rPr>
                      <m:t>𝑥</m:t>
                    </m:r>
                  </m:oMath>
                </a14:m>
                <a:r>
                  <a:rPr lang="en-US" i="1" dirty="0"/>
                  <a:t> </a:t>
                </a:r>
                <a:r>
                  <a:rPr lang="en-US" dirty="0"/>
                  <a:t>is greater than 3”</a:t>
                </a:r>
              </a:p>
              <a:p>
                <a:pPr>
                  <a:lnSpc>
                    <a:spcPct val="150000"/>
                  </a:lnSpc>
                </a:pPr>
                <a:r>
                  <a:rPr lang="en-US" dirty="0"/>
                  <a:t>The first part, the variable </a:t>
                </a:r>
                <a14:m>
                  <m:oMath xmlns:m="http://schemas.openxmlformats.org/officeDocument/2006/math">
                    <m:r>
                      <a:rPr lang="en-US" i="1">
                        <a:latin typeface="Cambria Math" panose="02040503050406030204" pitchFamily="18" charset="0"/>
                      </a:rPr>
                      <m:t>𝑥</m:t>
                    </m:r>
                  </m:oMath>
                </a14:m>
                <a:r>
                  <a:rPr lang="en-US" dirty="0"/>
                  <a:t>, is the subject of the statement. </a:t>
                </a:r>
              </a:p>
              <a:p>
                <a:pPr>
                  <a:lnSpc>
                    <a:spcPct val="150000"/>
                  </a:lnSpc>
                </a:pPr>
                <a:r>
                  <a:rPr lang="en-US" dirty="0"/>
                  <a:t>The second part—the predicate, “is greater than 3”.</a:t>
                </a:r>
              </a:p>
              <a:p>
                <a:pPr marL="0" indent="0" algn="ctr">
                  <a:lnSpc>
                    <a:spcPct val="150000"/>
                  </a:lnSpc>
                  <a:buNone/>
                </a:pP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a:t>
                </a:r>
                <a:r>
                  <a:rPr lang="en-US" dirty="0"/>
                  <a:t>“</a:t>
                </a:r>
                <a14:m>
                  <m:oMath xmlns:m="http://schemas.openxmlformats.org/officeDocument/2006/math">
                    <m:r>
                      <a:rPr lang="en-US" i="1">
                        <a:latin typeface="Cambria Math" panose="02040503050406030204" pitchFamily="18" charset="0"/>
                      </a:rPr>
                      <m:t>𝑥</m:t>
                    </m:r>
                  </m:oMath>
                </a14:m>
                <a:r>
                  <a:rPr lang="en-US" i="1" dirty="0"/>
                  <a:t> </a:t>
                </a:r>
                <a:r>
                  <a:rPr lang="en-US" dirty="0"/>
                  <a:t>is greater than 3.”</a:t>
                </a:r>
              </a:p>
              <a:p>
                <a:pPr>
                  <a:lnSpc>
                    <a:spcPct val="150000"/>
                  </a:lnSpc>
                </a:pPr>
                <a14:m>
                  <m:oMath xmlns:m="http://schemas.openxmlformats.org/officeDocument/2006/math">
                    <m:r>
                      <a:rPr lang="en-US" i="1">
                        <a:latin typeface="Cambria Math" panose="02040503050406030204" pitchFamily="18" charset="0"/>
                      </a:rPr>
                      <m:t>𝑃</m:t>
                    </m:r>
                  </m:oMath>
                </a14:m>
                <a:r>
                  <a:rPr lang="en-US" i="1" dirty="0"/>
                  <a:t> </a:t>
                </a:r>
                <a:r>
                  <a:rPr lang="en-US" dirty="0"/>
                  <a:t>denotes the predicate and is called propositional function. </a:t>
                </a:r>
              </a:p>
              <a:p>
                <a:pPr algn="just">
                  <a:lnSpc>
                    <a:spcPct val="150000"/>
                  </a:lnSpc>
                </a:pPr>
                <a:r>
                  <a:rPr lang="en-US" dirty="0"/>
                  <a:t>Once a value has been assigned to the variable </a:t>
                </a:r>
                <a14:m>
                  <m:oMath xmlns:m="http://schemas.openxmlformats.org/officeDocument/2006/math">
                    <m:r>
                      <a:rPr lang="en-US" i="1">
                        <a:latin typeface="Cambria Math" panose="02040503050406030204" pitchFamily="18" charset="0"/>
                      </a:rPr>
                      <m:t>𝑥</m:t>
                    </m:r>
                  </m:oMath>
                </a14:m>
                <a:r>
                  <a:rPr lang="en-US" dirty="0"/>
                  <a:t>, the statement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becomes a proposition and has a truth value.</a:t>
                </a:r>
              </a:p>
              <a:p>
                <a:pPr>
                  <a:lnSpc>
                    <a:spcPct val="150000"/>
                  </a:lnSpc>
                </a:pP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(5)</m:t>
                    </m:r>
                  </m:oMath>
                </a14:m>
                <a:r>
                  <a:rPr lang="en-IN" dirty="0"/>
                  <a:t> is true and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(1)</m:t>
                    </m:r>
                  </m:oMath>
                </a14:m>
                <a:r>
                  <a:rPr lang="en-IN" dirty="0"/>
                  <a:t> is false.</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5DFE8E82-4A24-42BA-B465-27211EA0B244}"/>
                  </a:ext>
                </a:extLst>
              </p:cNvPr>
              <p:cNvSpPr>
                <a:spLocks noGrp="1" noRot="1" noChangeAspect="1" noMove="1" noResize="1" noEditPoints="1" noAdjustHandles="1" noChangeArrowheads="1" noChangeShapeType="1" noTextEdit="1"/>
              </p:cNvSpPr>
              <p:nvPr>
                <p:ph idx="1"/>
              </p:nvPr>
            </p:nvSpPr>
            <p:spPr>
              <a:xfrm>
                <a:off x="838199" y="924232"/>
                <a:ext cx="10400071" cy="5830529"/>
              </a:xfrm>
              <a:blipFill>
                <a:blip r:embed="rId2"/>
                <a:stretch>
                  <a:fillRect l="-996" r="-1172"/>
                </a:stretch>
              </a:blipFill>
            </p:spPr>
            <p:txBody>
              <a:bodyPr/>
              <a:lstStyle/>
              <a:p>
                <a:r>
                  <a:rPr lang="en-IN">
                    <a:noFill/>
                  </a:rPr>
                  <a:t> </a:t>
                </a:r>
              </a:p>
            </p:txBody>
          </p:sp>
        </mc:Fallback>
      </mc:AlternateContent>
    </p:spTree>
    <p:extLst>
      <p:ext uri="{BB962C8B-B14F-4D97-AF65-F5344CB8AC3E}">
        <p14:creationId xmlns:p14="http://schemas.microsoft.com/office/powerpoint/2010/main" val="7086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6EC0-197B-49E7-BB99-64C30CB151A6}"/>
              </a:ext>
            </a:extLst>
          </p:cNvPr>
          <p:cNvSpPr>
            <a:spLocks noGrp="1"/>
          </p:cNvSpPr>
          <p:nvPr>
            <p:ph type="title"/>
          </p:nvPr>
        </p:nvSpPr>
        <p:spPr>
          <a:xfrm>
            <a:off x="838200" y="18255"/>
            <a:ext cx="10515600" cy="896145"/>
          </a:xfrm>
        </p:spPr>
        <p:txBody>
          <a:bodyPr/>
          <a:lstStyle/>
          <a:p>
            <a:pPr algn="ctr"/>
            <a:r>
              <a:rPr lang="en-IN" dirty="0">
                <a:solidFill>
                  <a:srgbClr val="0000FF"/>
                </a:solidFill>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7139E-2E6A-4B32-AF35-82AD2C3B1FB5}"/>
                  </a:ext>
                </a:extLst>
              </p:cNvPr>
              <p:cNvSpPr>
                <a:spLocks noGrp="1"/>
              </p:cNvSpPr>
              <p:nvPr>
                <p:ph idx="1"/>
              </p:nvPr>
            </p:nvSpPr>
            <p:spPr>
              <a:xfrm>
                <a:off x="838200" y="1130710"/>
                <a:ext cx="10515600" cy="5046253"/>
              </a:xfrm>
            </p:spPr>
            <p:txBody>
              <a:bodyPr>
                <a:normAutofit fontScale="92500" lnSpcReduction="20000"/>
              </a:bodyPr>
              <a:lstStyle/>
              <a:p>
                <a:pPr marL="0" indent="0" algn="just">
                  <a:lnSpc>
                    <a:spcPct val="150000"/>
                  </a:lnSpc>
                  <a:buNone/>
                </a:pPr>
                <a:r>
                  <a:rPr lang="en-US" dirty="0"/>
                  <a:t>Let </a:t>
                </a:r>
                <a:r>
                  <a:rPr lang="en-US" i="1" dirty="0"/>
                  <a:t>P</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a14:m>
                <a:r>
                  <a:rPr lang="en-US" dirty="0"/>
                  <a:t>be the statement “the word </a:t>
                </a:r>
                <a14:m>
                  <m:oMath xmlns:m="http://schemas.openxmlformats.org/officeDocument/2006/math">
                    <m:r>
                      <a:rPr lang="en-US" i="1">
                        <a:latin typeface="Cambria Math" panose="02040503050406030204" pitchFamily="18" charset="0"/>
                      </a:rPr>
                      <m:t>𝑥</m:t>
                    </m:r>
                  </m:oMath>
                </a14:m>
                <a:r>
                  <a:rPr lang="en-US" i="1" dirty="0"/>
                  <a:t> </a:t>
                </a:r>
                <a:r>
                  <a:rPr lang="en-US" dirty="0"/>
                  <a:t>contains the letter a.” What are the truth values of the following propositions?</a:t>
                </a:r>
                <a:endParaRPr lang="en-IN" dirty="0"/>
              </a:p>
              <a:p>
                <a:pPr>
                  <a:lnSpc>
                    <a:spcPct val="150000"/>
                  </a:lnSpc>
                </a:pPr>
                <a:r>
                  <a:rPr lang="en-US" i="1" dirty="0"/>
                  <a:t>P</a:t>
                </a:r>
                <a:r>
                  <a:rPr lang="en-US" dirty="0"/>
                  <a:t>(orange) , </a:t>
                </a:r>
                <a:r>
                  <a:rPr lang="en-US" i="1" dirty="0"/>
                  <a:t>P</a:t>
                </a:r>
                <a:r>
                  <a:rPr lang="en-US" dirty="0"/>
                  <a:t>(lemon), </a:t>
                </a:r>
                <a:r>
                  <a:rPr lang="en-US" i="1" dirty="0"/>
                  <a:t>P</a:t>
                </a:r>
                <a:r>
                  <a:rPr lang="en-US" dirty="0"/>
                  <a:t>(true) , </a:t>
                </a:r>
                <a:r>
                  <a:rPr lang="en-US" i="1" dirty="0"/>
                  <a:t>P</a:t>
                </a:r>
                <a:r>
                  <a:rPr lang="en-US" dirty="0"/>
                  <a:t>(false).</a:t>
                </a:r>
              </a:p>
              <a:p>
                <a:pPr marL="0" indent="0">
                  <a:lnSpc>
                    <a:spcPct val="150000"/>
                  </a:lnSpc>
                  <a:buNone/>
                </a:pPr>
                <a:r>
                  <a:rPr lang="en-US" dirty="0"/>
                  <a:t>Ans:</a:t>
                </a:r>
              </a:p>
              <a:p>
                <a:pPr>
                  <a:lnSpc>
                    <a:spcPct val="150000"/>
                  </a:lnSpc>
                </a:pPr>
                <a:r>
                  <a:rPr lang="en-US" i="1" dirty="0"/>
                  <a:t>P</a:t>
                </a:r>
                <a:r>
                  <a:rPr lang="en-US" dirty="0"/>
                  <a:t>(orange)  is true.</a:t>
                </a:r>
              </a:p>
              <a:p>
                <a:pPr>
                  <a:lnSpc>
                    <a:spcPct val="150000"/>
                  </a:lnSpc>
                </a:pPr>
                <a:r>
                  <a:rPr lang="en-US" i="1" dirty="0"/>
                  <a:t>P</a:t>
                </a:r>
                <a:r>
                  <a:rPr lang="en-US" dirty="0"/>
                  <a:t>(lemon) is false.</a:t>
                </a:r>
              </a:p>
              <a:p>
                <a:pPr>
                  <a:lnSpc>
                    <a:spcPct val="150000"/>
                  </a:lnSpc>
                </a:pPr>
                <a:r>
                  <a:rPr lang="en-US" i="1" dirty="0"/>
                  <a:t>P</a:t>
                </a:r>
                <a:r>
                  <a:rPr lang="en-US" dirty="0"/>
                  <a:t>(true) is false.</a:t>
                </a:r>
              </a:p>
              <a:p>
                <a:pPr>
                  <a:lnSpc>
                    <a:spcPct val="150000"/>
                  </a:lnSpc>
                </a:pPr>
                <a:r>
                  <a:rPr lang="en-US" i="1" dirty="0"/>
                  <a:t>P</a:t>
                </a:r>
                <a:r>
                  <a:rPr lang="en-US" dirty="0"/>
                  <a:t>(false) is true.</a:t>
                </a:r>
              </a:p>
              <a:p>
                <a:pPr marL="0" indent="0">
                  <a:buNone/>
                </a:pPr>
                <a:endParaRPr lang="en-US" dirty="0"/>
              </a:p>
              <a:p>
                <a:endParaRPr lang="en-US"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5197139E-2E6A-4B32-AF35-82AD2C3B1FB5}"/>
                  </a:ext>
                </a:extLst>
              </p:cNvPr>
              <p:cNvSpPr>
                <a:spLocks noGrp="1" noRot="1" noChangeAspect="1" noMove="1" noResize="1" noEditPoints="1" noAdjustHandles="1" noChangeArrowheads="1" noChangeShapeType="1" noTextEdit="1"/>
              </p:cNvSpPr>
              <p:nvPr>
                <p:ph idx="1"/>
              </p:nvPr>
            </p:nvSpPr>
            <p:spPr>
              <a:xfrm>
                <a:off x="838200" y="1130710"/>
                <a:ext cx="10515600" cy="5046253"/>
              </a:xfrm>
              <a:blipFill>
                <a:blip r:embed="rId2"/>
                <a:stretch>
                  <a:fillRect l="-1043" r="-986" b="-966"/>
                </a:stretch>
              </a:blipFill>
            </p:spPr>
            <p:txBody>
              <a:bodyPr/>
              <a:lstStyle/>
              <a:p>
                <a:r>
                  <a:rPr lang="en-IN">
                    <a:noFill/>
                  </a:rPr>
                  <a:t> </a:t>
                </a:r>
              </a:p>
            </p:txBody>
          </p:sp>
        </mc:Fallback>
      </mc:AlternateContent>
    </p:spTree>
    <p:extLst>
      <p:ext uri="{BB962C8B-B14F-4D97-AF65-F5344CB8AC3E}">
        <p14:creationId xmlns:p14="http://schemas.microsoft.com/office/powerpoint/2010/main" val="250280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E9A5-63CA-408D-AED2-E4A12C4A7BDF}"/>
              </a:ext>
            </a:extLst>
          </p:cNvPr>
          <p:cNvSpPr>
            <a:spLocks noGrp="1"/>
          </p:cNvSpPr>
          <p:nvPr>
            <p:ph type="title"/>
          </p:nvPr>
        </p:nvSpPr>
        <p:spPr>
          <a:xfrm>
            <a:off x="838200" y="109487"/>
            <a:ext cx="10515600" cy="893404"/>
          </a:xfrm>
        </p:spPr>
        <p:txBody>
          <a:bodyPr/>
          <a:lstStyle/>
          <a:p>
            <a:pPr algn="ctr"/>
            <a:r>
              <a:rPr lang="en-US" dirty="0">
                <a:solidFill>
                  <a:srgbClr val="0000FF"/>
                </a:solidFill>
              </a:rPr>
              <a:t>The Universal Quantifier</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F96085-CD57-4D0D-941F-0347AF37AC5A}"/>
                  </a:ext>
                </a:extLst>
              </p:cNvPr>
              <p:cNvSpPr>
                <a:spLocks noGrp="1"/>
              </p:cNvSpPr>
              <p:nvPr>
                <p:ph idx="1"/>
              </p:nvPr>
            </p:nvSpPr>
            <p:spPr>
              <a:xfrm>
                <a:off x="599767" y="914400"/>
                <a:ext cx="10754033" cy="5834113"/>
              </a:xfrm>
            </p:spPr>
            <p:txBody>
              <a:bodyPr>
                <a:normAutofit fontScale="92500"/>
              </a:bodyPr>
              <a:lstStyle/>
              <a:p>
                <a:pPr marL="0" indent="0" algn="just">
                  <a:lnSpc>
                    <a:spcPct val="150000"/>
                  </a:lnSpc>
                  <a:buNone/>
                </a:pPr>
                <a:r>
                  <a:rPr lang="en-US" dirty="0"/>
                  <a:t>The universal quantification of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statement </a:t>
                </a:r>
                <a:endParaRPr lang="en-IN" dirty="0"/>
              </a:p>
              <a:p>
                <a:pPr marL="0" indent="0" algn="ctr">
                  <a:lnSpc>
                    <a:spcPct val="150000"/>
                  </a:lnSpc>
                  <a:buNone/>
                </a:pPr>
                <a:r>
                  <a:rPr lang="en-US" dirty="0"/>
                  <a:t>“</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for all values of </a:t>
                </a:r>
                <a14:m>
                  <m:oMath xmlns:m="http://schemas.openxmlformats.org/officeDocument/2006/math">
                    <m:r>
                      <a:rPr lang="en-US" i="1">
                        <a:latin typeface="Cambria Math" panose="02040503050406030204" pitchFamily="18" charset="0"/>
                      </a:rPr>
                      <m:t>𝑥</m:t>
                    </m:r>
                  </m:oMath>
                </a14:m>
                <a:r>
                  <a:rPr lang="en-US" dirty="0"/>
                  <a:t> in the domain.”</a:t>
                </a:r>
                <a:endParaRPr lang="en-IN" dirty="0"/>
              </a:p>
              <a:p>
                <a:pPr algn="just">
                  <a:lnSpc>
                    <a:spcPct val="150000"/>
                  </a:lnSpc>
                </a:pPr>
                <a:r>
                  <a:rPr lang="en-US" dirty="0"/>
                  <a:t>The notation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denotes the universal quantification of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a:latin typeface="Cambria Math" panose="02040503050406030204" pitchFamily="18" charset="0"/>
                      </a:rPr>
                      <m:t>.</m:t>
                    </m:r>
                  </m:oMath>
                </a14:m>
                <a:r>
                  <a:rPr lang="en-US" dirty="0"/>
                  <a:t> i.e.</a:t>
                </a:r>
              </a:p>
              <a:p>
                <a:pPr marL="0" indent="0" algn="ctr">
                  <a:lnSpc>
                    <a:spcPct val="150000"/>
                  </a:lnSpc>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for all values of </a:t>
                </a:r>
                <a14:m>
                  <m:oMath xmlns:m="http://schemas.openxmlformats.org/officeDocument/2006/math">
                    <m:r>
                      <a:rPr lang="en-US" i="1">
                        <a:latin typeface="Cambria Math" panose="02040503050406030204" pitchFamily="18" charset="0"/>
                      </a:rPr>
                      <m:t>𝑥</m:t>
                    </m:r>
                  </m:oMath>
                </a14:m>
                <a:r>
                  <a:rPr lang="en-US" dirty="0"/>
                  <a:t> in the domain.</a:t>
                </a:r>
              </a:p>
              <a:p>
                <a:pPr algn="just">
                  <a:lnSpc>
                    <a:spcPct val="150000"/>
                  </a:lnSpc>
                </a:pPr>
                <a14:m>
                  <m:oMath xmlns:m="http://schemas.openxmlformats.org/officeDocument/2006/math">
                    <m:r>
                      <a:rPr lang="en-US">
                        <a:latin typeface="Cambria Math" panose="02040503050406030204" pitchFamily="18" charset="0"/>
                      </a:rPr>
                      <m:t>∀</m:t>
                    </m:r>
                  </m:oMath>
                </a14:m>
                <a:r>
                  <a:rPr lang="en-US" dirty="0"/>
                  <a:t> is called the universal quantifier and the domain is called domain of discourse. </a:t>
                </a:r>
              </a:p>
              <a:p>
                <a:pPr algn="just">
                  <a:lnSpc>
                    <a:spcPct val="150000"/>
                  </a:lnSpc>
                </a:pPr>
                <a:r>
                  <a:rPr lang="en-US" dirty="0"/>
                  <a:t>An element for which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false is called a counterexample</a:t>
                </a:r>
                <a:r>
                  <a:rPr lang="en-US" b="1" dirty="0"/>
                  <a:t> </a:t>
                </a:r>
                <a:r>
                  <a:rPr lang="en-US" dirty="0"/>
                  <a:t>of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69F96085-CD57-4D0D-941F-0347AF37AC5A}"/>
                  </a:ext>
                </a:extLst>
              </p:cNvPr>
              <p:cNvSpPr>
                <a:spLocks noGrp="1" noRot="1" noChangeAspect="1" noMove="1" noResize="1" noEditPoints="1" noAdjustHandles="1" noChangeArrowheads="1" noChangeShapeType="1" noTextEdit="1"/>
              </p:cNvSpPr>
              <p:nvPr>
                <p:ph idx="1"/>
              </p:nvPr>
            </p:nvSpPr>
            <p:spPr>
              <a:xfrm>
                <a:off x="599767" y="914400"/>
                <a:ext cx="10754033" cy="5834113"/>
              </a:xfrm>
              <a:blipFill>
                <a:blip r:embed="rId3"/>
                <a:stretch>
                  <a:fillRect l="-1020" r="-963"/>
                </a:stretch>
              </a:blipFill>
            </p:spPr>
            <p:txBody>
              <a:bodyPr/>
              <a:lstStyle/>
              <a:p>
                <a:r>
                  <a:rPr lang="en-IN">
                    <a:noFill/>
                  </a:rPr>
                  <a:t> </a:t>
                </a:r>
              </a:p>
            </p:txBody>
          </p:sp>
        </mc:Fallback>
      </mc:AlternateContent>
    </p:spTree>
    <p:extLst>
      <p:ext uri="{BB962C8B-B14F-4D97-AF65-F5344CB8AC3E}">
        <p14:creationId xmlns:p14="http://schemas.microsoft.com/office/powerpoint/2010/main" val="287424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B46A-1FCE-4323-B9B9-5B2CFB28FB86}"/>
              </a:ext>
            </a:extLst>
          </p:cNvPr>
          <p:cNvSpPr>
            <a:spLocks noGrp="1"/>
          </p:cNvSpPr>
          <p:nvPr>
            <p:ph type="title"/>
          </p:nvPr>
        </p:nvSpPr>
        <p:spPr>
          <a:xfrm>
            <a:off x="916858" y="18256"/>
            <a:ext cx="10515600" cy="935474"/>
          </a:xfrm>
        </p:spPr>
        <p:txBody>
          <a:bodyPr/>
          <a:lstStyle/>
          <a:p>
            <a:pPr algn="ctr"/>
            <a:r>
              <a:rPr lang="en-US" dirty="0">
                <a:solidFill>
                  <a:srgbClr val="0000FF"/>
                </a:solidFill>
              </a:rPr>
              <a:t>Example</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6879D3-BD3B-4BAF-B80F-D9270FEC8509}"/>
                  </a:ext>
                </a:extLst>
              </p:cNvPr>
              <p:cNvSpPr>
                <a:spLocks noGrp="1"/>
              </p:cNvSpPr>
              <p:nvPr>
                <p:ph idx="1"/>
              </p:nvPr>
            </p:nvSpPr>
            <p:spPr>
              <a:xfrm>
                <a:off x="294968" y="875070"/>
                <a:ext cx="11759380" cy="5840361"/>
              </a:xfrm>
            </p:spPr>
            <p:txBody>
              <a:bodyPr>
                <a:normAutofit fontScale="77500" lnSpcReduction="20000"/>
              </a:bodyPr>
              <a:lstStyle/>
              <a:p>
                <a:pPr algn="just">
                  <a:lnSpc>
                    <a:spcPct val="150000"/>
                  </a:lnSpc>
                </a:pPr>
                <a:r>
                  <a:rPr lang="en-US" dirty="0"/>
                  <a:t>Express the statement “Every student in this class has studied calculus” using predicates and quantifiers.</a:t>
                </a:r>
                <a:endParaRPr lang="en-IN" dirty="0"/>
              </a:p>
              <a:p>
                <a:pPr algn="just">
                  <a:lnSpc>
                    <a:spcPct val="150000"/>
                  </a:lnSpc>
                </a:pPr>
                <a:r>
                  <a:rPr lang="en-US" dirty="0"/>
                  <a:t>First, we rewrite the statement so that we can clearly identify the appropriate quantifiers to use. </a:t>
                </a:r>
                <a:endParaRPr lang="en-IN" dirty="0"/>
              </a:p>
              <a:p>
                <a:pPr algn="just">
                  <a:lnSpc>
                    <a:spcPct val="150000"/>
                  </a:lnSpc>
                </a:pPr>
                <a:r>
                  <a:rPr lang="en-US" dirty="0"/>
                  <a:t>“For every student in this class, that student has studied calculus.”</a:t>
                </a:r>
                <a:endParaRPr lang="en-IN" dirty="0"/>
              </a:p>
              <a:p>
                <a:pPr algn="just">
                  <a:lnSpc>
                    <a:spcPct val="150000"/>
                  </a:lnSpc>
                </a:pPr>
                <a:r>
                  <a:rPr lang="en-US" dirty="0"/>
                  <a:t>Next, we introduce a variable </a:t>
                </a:r>
                <a14:m>
                  <m:oMath xmlns:m="http://schemas.openxmlformats.org/officeDocument/2006/math">
                    <m:r>
                      <a:rPr lang="en-US" i="1">
                        <a:latin typeface="Cambria Math" panose="02040503050406030204" pitchFamily="18" charset="0"/>
                      </a:rPr>
                      <m:t>𝑥</m:t>
                    </m:r>
                  </m:oMath>
                </a14:m>
                <a:r>
                  <a:rPr lang="en-US" i="1" dirty="0"/>
                  <a:t> </a:t>
                </a:r>
                <a:r>
                  <a:rPr lang="en-US" dirty="0"/>
                  <a:t>so that our statement becomes</a:t>
                </a:r>
                <a:endParaRPr lang="en-IN" dirty="0"/>
              </a:p>
              <a:p>
                <a:pPr algn="just">
                  <a:lnSpc>
                    <a:spcPct val="150000"/>
                  </a:lnSpc>
                </a:pPr>
                <a:r>
                  <a:rPr lang="en-US" dirty="0"/>
                  <a:t>“For every student </a:t>
                </a:r>
                <a14:m>
                  <m:oMath xmlns:m="http://schemas.openxmlformats.org/officeDocument/2006/math">
                    <m:r>
                      <a:rPr lang="en-US" i="1">
                        <a:latin typeface="Cambria Math" panose="02040503050406030204" pitchFamily="18" charset="0"/>
                      </a:rPr>
                      <m:t>𝑥</m:t>
                    </m:r>
                  </m:oMath>
                </a14:m>
                <a:r>
                  <a:rPr lang="en-US" i="1" dirty="0"/>
                  <a:t> </a:t>
                </a:r>
                <a:r>
                  <a:rPr lang="en-US" dirty="0"/>
                  <a:t>in this class, </a:t>
                </a:r>
                <a14:m>
                  <m:oMath xmlns:m="http://schemas.openxmlformats.org/officeDocument/2006/math">
                    <m:r>
                      <a:rPr lang="en-US" i="1">
                        <a:latin typeface="Cambria Math" panose="02040503050406030204" pitchFamily="18" charset="0"/>
                      </a:rPr>
                      <m:t>𝑥</m:t>
                    </m:r>
                  </m:oMath>
                </a14:m>
                <a:r>
                  <a:rPr lang="en-US" i="1" dirty="0"/>
                  <a:t> </a:t>
                </a:r>
                <a:r>
                  <a:rPr lang="en-US" dirty="0"/>
                  <a:t>has studied calculus.”</a:t>
                </a:r>
                <a:endParaRPr lang="en-IN" dirty="0"/>
              </a:p>
              <a:p>
                <a:pPr algn="just">
                  <a:lnSpc>
                    <a:spcPct val="150000"/>
                  </a:lnSpc>
                </a:pPr>
                <a:r>
                  <a:rPr lang="en-US" dirty="0"/>
                  <a:t>Again, we introduce propositional function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which is the statement “</a:t>
                </a:r>
                <a14:m>
                  <m:oMath xmlns:m="http://schemas.openxmlformats.org/officeDocument/2006/math">
                    <m:r>
                      <a:rPr lang="en-US" i="1">
                        <a:latin typeface="Cambria Math" panose="02040503050406030204" pitchFamily="18" charset="0"/>
                      </a:rPr>
                      <m:t>𝑥</m:t>
                    </m:r>
                  </m:oMath>
                </a14:m>
                <a:r>
                  <a:rPr lang="en-US" i="1" dirty="0"/>
                  <a:t> </a:t>
                </a:r>
                <a:r>
                  <a:rPr lang="en-US" dirty="0"/>
                  <a:t>has studied calculus.” </a:t>
                </a:r>
              </a:p>
              <a:p>
                <a:pPr algn="just">
                  <a:lnSpc>
                    <a:spcPct val="150000"/>
                  </a:lnSpc>
                </a:pPr>
                <a:r>
                  <a:rPr lang="en-US" dirty="0"/>
                  <a:t>Consequently, if the domain for </a:t>
                </a:r>
                <a14:m>
                  <m:oMath xmlns:m="http://schemas.openxmlformats.org/officeDocument/2006/math">
                    <m:r>
                      <a:rPr lang="en-US" i="1">
                        <a:latin typeface="Cambria Math" panose="02040503050406030204" pitchFamily="18" charset="0"/>
                      </a:rPr>
                      <m:t>𝑥</m:t>
                    </m:r>
                  </m:oMath>
                </a14:m>
                <a:r>
                  <a:rPr lang="en-US" i="1" dirty="0"/>
                  <a:t> </a:t>
                </a:r>
                <a:r>
                  <a:rPr lang="en-US" dirty="0"/>
                  <a:t>consists of the students in the class, we can translate our statement as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i.e.</a:t>
                </a:r>
              </a:p>
              <a:p>
                <a:pPr marL="0" indent="0" algn="ctr">
                  <a:lnSpc>
                    <a:spcPct val="150000"/>
                  </a:lnSpc>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𝑥</m:t>
                        </m:r>
                      </m:e>
                    </m:d>
                    <m:r>
                      <a:rPr lang="en-IN" b="0" i="0" smtClean="0">
                        <a:latin typeface="Cambria Math" panose="02040503050406030204" pitchFamily="18" charset="0"/>
                      </a:rPr>
                      <m:t>: </m:t>
                    </m:r>
                  </m:oMath>
                </a14:m>
                <a:r>
                  <a:rPr lang="en-US" dirty="0"/>
                  <a:t>Every student in this class has studied calculus</a:t>
                </a:r>
                <a:endParaRPr lang="en-IN" dirty="0"/>
              </a:p>
            </p:txBody>
          </p:sp>
        </mc:Choice>
        <mc:Fallback xmlns="">
          <p:sp>
            <p:nvSpPr>
              <p:cNvPr id="3" name="Content Placeholder 2">
                <a:extLst>
                  <a:ext uri="{FF2B5EF4-FFF2-40B4-BE49-F238E27FC236}">
                    <a16:creationId xmlns:a16="http://schemas.microsoft.com/office/drawing/2014/main" id="{CC6879D3-BD3B-4BAF-B80F-D9270FEC8509}"/>
                  </a:ext>
                </a:extLst>
              </p:cNvPr>
              <p:cNvSpPr>
                <a:spLocks noGrp="1" noRot="1" noChangeAspect="1" noMove="1" noResize="1" noEditPoints="1" noAdjustHandles="1" noChangeArrowheads="1" noChangeShapeType="1" noTextEdit="1"/>
              </p:cNvSpPr>
              <p:nvPr>
                <p:ph idx="1"/>
              </p:nvPr>
            </p:nvSpPr>
            <p:spPr>
              <a:xfrm>
                <a:off x="294968" y="875070"/>
                <a:ext cx="11759380" cy="5840361"/>
              </a:xfrm>
              <a:blipFill>
                <a:blip r:embed="rId2"/>
                <a:stretch>
                  <a:fillRect l="-570" r="-674"/>
                </a:stretch>
              </a:blipFill>
            </p:spPr>
            <p:txBody>
              <a:bodyPr/>
              <a:lstStyle/>
              <a:p>
                <a:r>
                  <a:rPr lang="en-IN">
                    <a:noFill/>
                  </a:rPr>
                  <a:t> </a:t>
                </a:r>
              </a:p>
            </p:txBody>
          </p:sp>
        </mc:Fallback>
      </mc:AlternateContent>
    </p:spTree>
    <p:extLst>
      <p:ext uri="{BB962C8B-B14F-4D97-AF65-F5344CB8AC3E}">
        <p14:creationId xmlns:p14="http://schemas.microsoft.com/office/powerpoint/2010/main" val="24184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84C9-2C4B-48BD-A727-AE358F549626}"/>
              </a:ext>
            </a:extLst>
          </p:cNvPr>
          <p:cNvSpPr>
            <a:spLocks noGrp="1"/>
          </p:cNvSpPr>
          <p:nvPr>
            <p:ph type="title"/>
          </p:nvPr>
        </p:nvSpPr>
        <p:spPr/>
        <p:txBody>
          <a:bodyPr/>
          <a:lstStyle/>
          <a:p>
            <a:pPr algn="ctr"/>
            <a:r>
              <a:rPr lang="en-US" dirty="0">
                <a:solidFill>
                  <a:srgbClr val="0000FF"/>
                </a:solidFill>
              </a:rPr>
              <a:t>Example</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8FBDB8-E450-4BB3-AE62-C6FDBC4AC74B}"/>
                  </a:ext>
                </a:extLst>
              </p:cNvPr>
              <p:cNvSpPr>
                <a:spLocks noGrp="1"/>
              </p:cNvSpPr>
              <p:nvPr>
                <p:ph idx="1"/>
              </p:nvPr>
            </p:nvSpPr>
            <p:spPr/>
            <p:txBody>
              <a:bodyPr/>
              <a:lstStyle/>
              <a:p>
                <a:pPr algn="just">
                  <a:lnSpc>
                    <a:spcPct val="150000"/>
                  </a:lnSpc>
                </a:pPr>
                <a:r>
                  <a:rPr lang="en-US" dirty="0"/>
                  <a:t>Let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be the statement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+ 1 &gt; </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a:p>
                <a:pPr algn="just">
                  <a:lnSpc>
                    <a:spcPct val="150000"/>
                  </a:lnSpc>
                </a:pPr>
                <a:r>
                  <a:rPr lang="en-US" dirty="0"/>
                  <a:t>What is the truth value of the quantification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a14:m>
                <a:r>
                  <a:rPr lang="en-US" dirty="0"/>
                  <a:t>where the domain consists of all real numbers?</a:t>
                </a:r>
                <a:endParaRPr lang="en-IN" dirty="0"/>
              </a:p>
              <a:p>
                <a:pPr algn="just">
                  <a:lnSpc>
                    <a:spcPct val="150000"/>
                  </a:lnSpc>
                </a:pPr>
                <a:r>
                  <a:rPr lang="en-US" dirty="0"/>
                  <a:t>Because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is true for all real numbers </a:t>
                </a:r>
                <a14:m>
                  <m:oMath xmlns:m="http://schemas.openxmlformats.org/officeDocument/2006/math">
                    <m:r>
                      <a:rPr lang="en-US" i="1">
                        <a:latin typeface="Cambria Math" panose="02040503050406030204" pitchFamily="18" charset="0"/>
                      </a:rPr>
                      <m:t>𝑥</m:t>
                    </m:r>
                  </m:oMath>
                </a14:m>
                <a:r>
                  <a:rPr lang="en-US" dirty="0"/>
                  <a:t>, the quantification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true.</a:t>
                </a:r>
                <a:endParaRPr lang="en-IN" dirty="0"/>
              </a:p>
            </p:txBody>
          </p:sp>
        </mc:Choice>
        <mc:Fallback xmlns="">
          <p:sp>
            <p:nvSpPr>
              <p:cNvPr id="3" name="Content Placeholder 2">
                <a:extLst>
                  <a:ext uri="{FF2B5EF4-FFF2-40B4-BE49-F238E27FC236}">
                    <a16:creationId xmlns:a16="http://schemas.microsoft.com/office/drawing/2014/main" id="{968FBDB8-E450-4BB3-AE62-C6FDBC4AC74B}"/>
                  </a:ext>
                </a:extLst>
              </p:cNvPr>
              <p:cNvSpPr>
                <a:spLocks noGrp="1" noRot="1" noChangeAspect="1" noMove="1" noResize="1" noEditPoints="1" noAdjustHandles="1" noChangeArrowheads="1" noChangeShapeType="1" noTextEdit="1"/>
              </p:cNvSpPr>
              <p:nvPr>
                <p:ph idx="1"/>
              </p:nvPr>
            </p:nvSpPr>
            <p:spPr>
              <a:blipFill>
                <a:blip r:embed="rId2"/>
                <a:stretch>
                  <a:fillRect l="-1043" r="-1159"/>
                </a:stretch>
              </a:blipFill>
            </p:spPr>
            <p:txBody>
              <a:bodyPr/>
              <a:lstStyle/>
              <a:p>
                <a:r>
                  <a:rPr lang="en-IN">
                    <a:noFill/>
                  </a:rPr>
                  <a:t> </a:t>
                </a:r>
              </a:p>
            </p:txBody>
          </p:sp>
        </mc:Fallback>
      </mc:AlternateContent>
    </p:spTree>
    <p:extLst>
      <p:ext uri="{BB962C8B-B14F-4D97-AF65-F5344CB8AC3E}">
        <p14:creationId xmlns:p14="http://schemas.microsoft.com/office/powerpoint/2010/main" val="401572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84C9-2C4B-48BD-A727-AE358F549626}"/>
              </a:ext>
            </a:extLst>
          </p:cNvPr>
          <p:cNvSpPr>
            <a:spLocks noGrp="1"/>
          </p:cNvSpPr>
          <p:nvPr>
            <p:ph type="title"/>
          </p:nvPr>
        </p:nvSpPr>
        <p:spPr/>
        <p:txBody>
          <a:bodyPr/>
          <a:lstStyle/>
          <a:p>
            <a:pPr algn="ctr"/>
            <a:r>
              <a:rPr lang="en-US" dirty="0">
                <a:solidFill>
                  <a:srgbClr val="0000FF"/>
                </a:solidFill>
              </a:rPr>
              <a:t>Example</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8FBDB8-E450-4BB3-AE62-C6FDBC4AC74B}"/>
                  </a:ext>
                </a:extLst>
              </p:cNvPr>
              <p:cNvSpPr>
                <a:spLocks noGrp="1"/>
              </p:cNvSpPr>
              <p:nvPr>
                <p:ph idx="1"/>
              </p:nvPr>
            </p:nvSpPr>
            <p:spPr/>
            <p:txBody>
              <a:bodyPr/>
              <a:lstStyle/>
              <a:p>
                <a:pPr algn="just">
                  <a:lnSpc>
                    <a:spcPct val="150000"/>
                  </a:lnSpc>
                </a:pPr>
                <a:r>
                  <a:rPr lang="en-US" dirty="0"/>
                  <a:t>Let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be the statement </a:t>
                </a:r>
                <a14:m>
                  <m:oMath xmlns:m="http://schemas.openxmlformats.org/officeDocument/2006/math">
                    <m:r>
                      <a:rPr lang="en-US" i="1">
                        <a:latin typeface="Cambria Math" panose="02040503050406030204" pitchFamily="18" charset="0"/>
                      </a:rPr>
                      <m:t>“</m:t>
                    </m:r>
                    <m:sSup>
                      <m:sSupPr>
                        <m:ctrlPr>
                          <a:rPr lang="en-IN" b="0" i="1" smtClean="0">
                            <a:latin typeface="Cambria Math" panose="02040503050406030204" pitchFamily="18" charset="0"/>
                          </a:rPr>
                        </m:ctrlPr>
                      </m:sSupPr>
                      <m:e>
                        <m:r>
                          <a:rPr lang="en-US" i="1">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a:p>
                <a:pPr algn="just">
                  <a:lnSpc>
                    <a:spcPct val="150000"/>
                  </a:lnSpc>
                </a:pPr>
                <a:r>
                  <a:rPr lang="en-US" dirty="0"/>
                  <a:t>What is the truth value of the quantification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a14:m>
                <a:r>
                  <a:rPr lang="en-US" dirty="0"/>
                  <a:t>where the domain consists of all real numbers?</a:t>
                </a:r>
                <a:endParaRPr lang="en-IN" dirty="0"/>
              </a:p>
              <a:p>
                <a:pPr algn="just">
                  <a:lnSpc>
                    <a:spcPct val="150000"/>
                  </a:lnSpc>
                </a:pPr>
                <a:r>
                  <a:rPr lang="en-US" dirty="0"/>
                  <a:t>Because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e>
                    </m:d>
                  </m:oMath>
                </a14:m>
                <a:r>
                  <a:rPr lang="en-US" i="1" dirty="0"/>
                  <a:t> </a:t>
                </a:r>
                <a:r>
                  <a:rPr lang="en-US" dirty="0"/>
                  <a:t>is false, the quantification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false.</a:t>
                </a:r>
              </a:p>
              <a:p>
                <a:pPr algn="just">
                  <a:lnSpc>
                    <a:spcPct val="150000"/>
                  </a:lnSpc>
                </a:pPr>
                <a:r>
                  <a:rPr lang="en-US" dirty="0"/>
                  <a:t>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US" dirty="0"/>
                  <a:t> is a counterexample</a:t>
                </a:r>
                <a:r>
                  <a:rPr lang="en-US" b="1" dirty="0"/>
                  <a:t> </a:t>
                </a:r>
                <a:r>
                  <a:rPr lang="en-US" dirty="0"/>
                  <a:t>for the statement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US" dirty="0"/>
              </a:p>
              <a:p>
                <a:pPr algn="just">
                  <a:lnSpc>
                    <a:spcPct val="150000"/>
                  </a:lnSpc>
                </a:pPr>
                <a:endParaRPr lang="en-IN" dirty="0"/>
              </a:p>
            </p:txBody>
          </p:sp>
        </mc:Choice>
        <mc:Fallback xmlns="">
          <p:sp>
            <p:nvSpPr>
              <p:cNvPr id="3" name="Content Placeholder 2">
                <a:extLst>
                  <a:ext uri="{FF2B5EF4-FFF2-40B4-BE49-F238E27FC236}">
                    <a16:creationId xmlns:a16="http://schemas.microsoft.com/office/drawing/2014/main" id="{968FBDB8-E450-4BB3-AE62-C6FDBC4AC74B}"/>
                  </a:ext>
                </a:extLst>
              </p:cNvPr>
              <p:cNvSpPr>
                <a:spLocks noGrp="1" noRot="1" noChangeAspect="1" noMove="1" noResize="1" noEditPoints="1" noAdjustHandles="1" noChangeArrowheads="1" noChangeShapeType="1" noTextEdit="1"/>
              </p:cNvSpPr>
              <p:nvPr>
                <p:ph idx="1"/>
              </p:nvPr>
            </p:nvSpPr>
            <p:spPr>
              <a:blipFill>
                <a:blip r:embed="rId2"/>
                <a:stretch>
                  <a:fillRect l="-1043" r="-1159"/>
                </a:stretch>
              </a:blipFill>
            </p:spPr>
            <p:txBody>
              <a:bodyPr/>
              <a:lstStyle/>
              <a:p>
                <a:r>
                  <a:rPr lang="en-IN">
                    <a:noFill/>
                  </a:rPr>
                  <a:t> </a:t>
                </a:r>
              </a:p>
            </p:txBody>
          </p:sp>
        </mc:Fallback>
      </mc:AlternateContent>
    </p:spTree>
    <p:extLst>
      <p:ext uri="{BB962C8B-B14F-4D97-AF65-F5344CB8AC3E}">
        <p14:creationId xmlns:p14="http://schemas.microsoft.com/office/powerpoint/2010/main" val="235049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D2BD-59BB-4719-940F-130E8B2C5480}"/>
              </a:ext>
            </a:extLst>
          </p:cNvPr>
          <p:cNvSpPr>
            <a:spLocks noGrp="1"/>
          </p:cNvSpPr>
          <p:nvPr>
            <p:ph type="title"/>
          </p:nvPr>
        </p:nvSpPr>
        <p:spPr>
          <a:xfrm>
            <a:off x="838200" y="18256"/>
            <a:ext cx="10515600" cy="915810"/>
          </a:xfrm>
        </p:spPr>
        <p:txBody>
          <a:bodyPr/>
          <a:lstStyle/>
          <a:p>
            <a:pPr algn="ctr"/>
            <a:r>
              <a:rPr lang="en-US" dirty="0">
                <a:solidFill>
                  <a:srgbClr val="0000FF"/>
                </a:solidFill>
              </a:rPr>
              <a:t>The Existential Quantifier:</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4A81AF-AF41-4C21-85FF-6BD50953B33E}"/>
                  </a:ext>
                </a:extLst>
              </p:cNvPr>
              <p:cNvSpPr>
                <a:spLocks noGrp="1"/>
              </p:cNvSpPr>
              <p:nvPr>
                <p:ph idx="1"/>
              </p:nvPr>
            </p:nvSpPr>
            <p:spPr>
              <a:xfrm>
                <a:off x="491613" y="934066"/>
                <a:ext cx="11346425" cy="5810863"/>
              </a:xfrm>
            </p:spPr>
            <p:txBody>
              <a:bodyPr>
                <a:normAutofit/>
              </a:bodyPr>
              <a:lstStyle/>
              <a:p>
                <a:pPr marL="0" indent="0">
                  <a:lnSpc>
                    <a:spcPct val="150000"/>
                  </a:lnSpc>
                  <a:buNone/>
                </a:pPr>
                <a:r>
                  <a:rPr lang="en-US" dirty="0"/>
                  <a:t>The existential quantification</a:t>
                </a:r>
                <a:r>
                  <a:rPr lang="en-US" i="1" dirty="0"/>
                  <a:t> </a:t>
                </a:r>
                <a:r>
                  <a:rPr lang="en-US" dirty="0"/>
                  <a:t>of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is the proposition </a:t>
                </a:r>
                <a:endParaRPr lang="en-IN" dirty="0"/>
              </a:p>
              <a:p>
                <a:pPr marL="0" indent="0" algn="ctr">
                  <a:lnSpc>
                    <a:spcPct val="150000"/>
                  </a:lnSpc>
                  <a:buNone/>
                </a:pPr>
                <a:r>
                  <a:rPr lang="en-US" dirty="0"/>
                  <a:t>“There exists an element </a:t>
                </a:r>
                <a14:m>
                  <m:oMath xmlns:m="http://schemas.openxmlformats.org/officeDocument/2006/math">
                    <m:r>
                      <a:rPr lang="en-US" i="1">
                        <a:latin typeface="Cambria Math" panose="02040503050406030204" pitchFamily="18" charset="0"/>
                      </a:rPr>
                      <m:t>𝑥</m:t>
                    </m:r>
                  </m:oMath>
                </a14:m>
                <a:r>
                  <a:rPr lang="en-US" i="1" dirty="0"/>
                  <a:t> </a:t>
                </a:r>
                <a:r>
                  <a:rPr lang="en-US" dirty="0"/>
                  <a:t>in the domain such that </a:t>
                </a:r>
                <a14:m>
                  <m:oMath xmlns:m="http://schemas.openxmlformats.org/officeDocument/2006/math">
                    <m:r>
                      <m:rPr>
                        <m:sty m:val="p"/>
                      </m:rPr>
                      <a:rPr lang="en-IN" b="0" i="0" smtClean="0">
                        <a:latin typeface="Cambria Math" panose="02040503050406030204" pitchFamily="18" charset="0"/>
                      </a:rPr>
                      <m:t>P</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a:t>
                </a:r>
                <a:endParaRPr lang="en-IN" dirty="0"/>
              </a:p>
              <a:p>
                <a:pPr>
                  <a:lnSpc>
                    <a:spcPct val="150000"/>
                  </a:lnSpc>
                </a:pPr>
                <a:r>
                  <a:rPr lang="en-US" dirty="0"/>
                  <a:t>We use the notation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a14:m>
                <a:r>
                  <a:rPr lang="en-US" dirty="0"/>
                  <a:t>for the existential quantification of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a:p>
                <a:pPr>
                  <a:lnSpc>
                    <a:spcPct val="150000"/>
                  </a:lnSpc>
                </a:pPr>
                <a:r>
                  <a:rPr lang="en-US" dirty="0"/>
                  <a:t>Here </a:t>
                </a:r>
                <a14:m>
                  <m:oMath xmlns:m="http://schemas.openxmlformats.org/officeDocument/2006/math">
                    <m:r>
                      <a:rPr lang="en-US" i="1">
                        <a:latin typeface="Cambria Math" panose="02040503050406030204" pitchFamily="18" charset="0"/>
                      </a:rPr>
                      <m:t>∃</m:t>
                    </m:r>
                  </m:oMath>
                </a14:m>
                <a:r>
                  <a:rPr lang="en-US" dirty="0"/>
                  <a:t> is called the existential quantifier.</a:t>
                </a:r>
              </a:p>
              <a:p>
                <a:pPr>
                  <a:lnSpc>
                    <a:spcPct val="150000"/>
                  </a:lnSpc>
                </a:pPr>
                <a:r>
                  <a:rPr lang="en-US" dirty="0"/>
                  <a:t>A domain must always be specified when a statement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a14:m>
                <a:r>
                  <a:rPr lang="en-US" dirty="0"/>
                  <a:t>is used. </a:t>
                </a:r>
              </a:p>
              <a:p>
                <a:pPr>
                  <a:lnSpc>
                    <a:spcPct val="150000"/>
                  </a:lnSpc>
                </a:pPr>
                <a:r>
                  <a:rPr lang="en-US" dirty="0"/>
                  <a:t>Furthermore, the meaning of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changes when the domain changes.</a:t>
                </a:r>
                <a:endParaRPr lang="en-IN" dirty="0"/>
              </a:p>
              <a:p>
                <a:endParaRPr lang="en-IN" dirty="0"/>
              </a:p>
            </p:txBody>
          </p:sp>
        </mc:Choice>
        <mc:Fallback xmlns="">
          <p:sp>
            <p:nvSpPr>
              <p:cNvPr id="3" name="Content Placeholder 2">
                <a:extLst>
                  <a:ext uri="{FF2B5EF4-FFF2-40B4-BE49-F238E27FC236}">
                    <a16:creationId xmlns:a16="http://schemas.microsoft.com/office/drawing/2014/main" id="{CB4A81AF-AF41-4C21-85FF-6BD50953B33E}"/>
                  </a:ext>
                </a:extLst>
              </p:cNvPr>
              <p:cNvSpPr>
                <a:spLocks noGrp="1" noRot="1" noChangeAspect="1" noMove="1" noResize="1" noEditPoints="1" noAdjustHandles="1" noChangeArrowheads="1" noChangeShapeType="1" noTextEdit="1"/>
              </p:cNvSpPr>
              <p:nvPr>
                <p:ph idx="1"/>
              </p:nvPr>
            </p:nvSpPr>
            <p:spPr>
              <a:xfrm>
                <a:off x="491613" y="934066"/>
                <a:ext cx="11346425" cy="5810863"/>
              </a:xfrm>
              <a:blipFill>
                <a:blip r:embed="rId2"/>
                <a:stretch>
                  <a:fillRect l="-1128"/>
                </a:stretch>
              </a:blipFill>
            </p:spPr>
            <p:txBody>
              <a:bodyPr/>
              <a:lstStyle/>
              <a:p>
                <a:r>
                  <a:rPr lang="en-IN">
                    <a:noFill/>
                  </a:rPr>
                  <a:t> </a:t>
                </a:r>
              </a:p>
            </p:txBody>
          </p:sp>
        </mc:Fallback>
      </mc:AlternateContent>
    </p:spTree>
    <p:extLst>
      <p:ext uri="{BB962C8B-B14F-4D97-AF65-F5344CB8AC3E}">
        <p14:creationId xmlns:p14="http://schemas.microsoft.com/office/powerpoint/2010/main" val="218193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FDF0-F48E-49E3-BF1A-15D929F50946}"/>
              </a:ext>
            </a:extLst>
          </p:cNvPr>
          <p:cNvSpPr>
            <a:spLocks noGrp="1"/>
          </p:cNvSpPr>
          <p:nvPr>
            <p:ph type="title"/>
          </p:nvPr>
        </p:nvSpPr>
        <p:spPr>
          <a:xfrm>
            <a:off x="838200" y="0"/>
            <a:ext cx="10515600" cy="1325563"/>
          </a:xfrm>
        </p:spPr>
        <p:txBody>
          <a:bodyPr>
            <a:normAutofit/>
          </a:bodyPr>
          <a:lstStyle/>
          <a:p>
            <a:pPr algn="ctr"/>
            <a:r>
              <a:rPr lang="en-US" sz="4800" dirty="0">
                <a:solidFill>
                  <a:srgbClr val="1630F2"/>
                </a:solidFill>
              </a:rPr>
              <a:t>Negation</a:t>
            </a:r>
            <a:r>
              <a:rPr lang="en-US" sz="6000" dirty="0">
                <a:solidFill>
                  <a:srgbClr val="1630F2"/>
                </a:solidFill>
              </a:rPr>
              <a:t> </a:t>
            </a:r>
            <a:endParaRPr lang="en-IN" sz="6000" dirty="0">
              <a:solidFill>
                <a:srgbClr val="1630F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F52174-F58F-446A-81D2-40B92D30E885}"/>
                  </a:ext>
                </a:extLst>
              </p:cNvPr>
              <p:cNvSpPr>
                <a:spLocks noGrp="1"/>
              </p:cNvSpPr>
              <p:nvPr>
                <p:ph idx="1"/>
              </p:nvPr>
            </p:nvSpPr>
            <p:spPr>
              <a:xfrm>
                <a:off x="838200" y="1739414"/>
                <a:ext cx="10515600" cy="5118586"/>
              </a:xfrm>
            </p:spPr>
            <p:txBody>
              <a:bodyPr/>
              <a:lstStyle/>
              <a:p>
                <a:pPr marL="0" indent="0">
                  <a:buNone/>
                </a:pPr>
                <a:r>
                  <a:rPr lang="en-US" sz="2400" dirty="0"/>
                  <a:t>The negation of a proposition </a:t>
                </a:r>
                <a14:m>
                  <m:oMath xmlns:m="http://schemas.openxmlformats.org/officeDocument/2006/math">
                    <m:r>
                      <a:rPr lang="en-US" sz="2400" b="0" i="1">
                        <a:latin typeface="Cambria Math" panose="02040503050406030204" pitchFamily="18" charset="0"/>
                      </a:rPr>
                      <m:t>𝑝</m:t>
                    </m:r>
                  </m:oMath>
                </a14:m>
                <a:r>
                  <a:rPr lang="en-US" sz="2400" dirty="0"/>
                  <a:t>, is the statement </a:t>
                </a:r>
              </a:p>
              <a:p>
                <a:pPr marL="0" indent="0">
                  <a:buNone/>
                </a:pPr>
                <a:endParaRPr lang="en-US" sz="2400" dirty="0"/>
              </a:p>
              <a:p>
                <a:pPr marL="0" indent="0" algn="ctr">
                  <a:buNone/>
                </a:pPr>
                <a:r>
                  <a:rPr lang="en-US" sz="2400" dirty="0"/>
                  <a:t>“It is not the case that </a:t>
                </a:r>
                <a14:m>
                  <m:oMath xmlns:m="http://schemas.openxmlformats.org/officeDocument/2006/math">
                    <m:r>
                      <a:rPr lang="en-US" sz="2400" i="1">
                        <a:latin typeface="Cambria Math" panose="02040503050406030204" pitchFamily="18" charset="0"/>
                      </a:rPr>
                      <m:t>𝑝</m:t>
                    </m:r>
                  </m:oMath>
                </a14:m>
                <a:r>
                  <a:rPr lang="en-US" sz="2400" dirty="0"/>
                  <a:t>.” </a:t>
                </a:r>
              </a:p>
              <a:p>
                <a:pPr marL="0" indent="0" algn="ctr">
                  <a:buNone/>
                </a:pPr>
                <a:endParaRPr lang="en-US" sz="2400" dirty="0"/>
              </a:p>
              <a:p>
                <a:r>
                  <a:rPr lang="en-US" sz="2400" dirty="0"/>
                  <a:t>The negation of </a:t>
                </a:r>
                <a14:m>
                  <m:oMath xmlns:m="http://schemas.openxmlformats.org/officeDocument/2006/math">
                    <m:r>
                      <a:rPr lang="en-US" sz="2400" b="0" i="1">
                        <a:latin typeface="Cambria Math" panose="02040503050406030204" pitchFamily="18" charset="0"/>
                      </a:rPr>
                      <m:t>𝑝</m:t>
                    </m:r>
                  </m:oMath>
                </a14:m>
                <a:r>
                  <a:rPr lang="en-US" sz="2400" dirty="0"/>
                  <a:t>, denoted by </a:t>
                </a:r>
                <a14:m>
                  <m:oMath xmlns:m="http://schemas.openxmlformats.org/officeDocument/2006/math">
                    <m:r>
                      <a:rPr lang="en-US" sz="2400" b="0" i="1">
                        <a:latin typeface="Cambria Math" panose="02040503050406030204" pitchFamily="18" charset="0"/>
                      </a:rPr>
                      <m:t>~</m:t>
                    </m:r>
                    <m:r>
                      <a:rPr lang="en-US" sz="2400" b="0" i="1">
                        <a:latin typeface="Cambria Math" panose="02040503050406030204" pitchFamily="18" charset="0"/>
                      </a:rPr>
                      <m:t>𝑝</m:t>
                    </m:r>
                    <m:r>
                      <a:rPr lang="en-US" sz="2400" b="0" i="1">
                        <a:latin typeface="Cambria Math" panose="02040503050406030204" pitchFamily="18" charset="0"/>
                      </a:rPr>
                      <m:t> </m:t>
                    </m:r>
                  </m:oMath>
                </a14:m>
                <a:r>
                  <a:rPr lang="en-IN" sz="2400" dirty="0"/>
                  <a:t>.</a:t>
                </a:r>
              </a:p>
              <a:p>
                <a:endParaRPr lang="en-IN" sz="2400" dirty="0"/>
              </a:p>
              <a:p>
                <a:endParaRPr lang="en-IN" sz="2400" dirty="0"/>
              </a:p>
              <a:p>
                <a:r>
                  <a:rPr lang="en-IN" sz="2400" dirty="0"/>
                  <a:t>Truth Table</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3BF52174-F58F-446A-81D2-40B92D30E885}"/>
                  </a:ext>
                </a:extLst>
              </p:cNvPr>
              <p:cNvSpPr>
                <a:spLocks noGrp="1" noRot="1" noChangeAspect="1" noMove="1" noResize="1" noEditPoints="1" noAdjustHandles="1" noChangeArrowheads="1" noChangeShapeType="1" noTextEdit="1"/>
              </p:cNvSpPr>
              <p:nvPr>
                <p:ph idx="1"/>
              </p:nvPr>
            </p:nvSpPr>
            <p:spPr>
              <a:xfrm>
                <a:off x="838200" y="1739414"/>
                <a:ext cx="10515600" cy="5118586"/>
              </a:xfrm>
              <a:blipFill>
                <a:blip r:embed="rId2"/>
                <a:stretch>
                  <a:fillRect l="-928" t="-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E56973A-E05C-4906-8671-DFCD1C498477}"/>
                  </a:ext>
                </a:extLst>
              </p:cNvPr>
              <p:cNvGraphicFramePr>
                <a:graphicFrameLocks noGrp="1"/>
              </p:cNvGraphicFramePr>
              <p:nvPr>
                <p:extLst>
                  <p:ext uri="{D42A27DB-BD31-4B8C-83A1-F6EECF244321}">
                    <p14:modId xmlns:p14="http://schemas.microsoft.com/office/powerpoint/2010/main" val="2225815379"/>
                  </p:ext>
                </p:extLst>
              </p:nvPr>
            </p:nvGraphicFramePr>
            <p:xfrm>
              <a:off x="4308987" y="4753159"/>
              <a:ext cx="2927556" cy="1634116"/>
            </p:xfrm>
            <a:graphic>
              <a:graphicData uri="http://schemas.openxmlformats.org/drawingml/2006/table">
                <a:tbl>
                  <a:tblPr firstRow="1" firstCol="1" bandRow="1">
                    <a:tableStyleId>{2D5ABB26-0587-4C30-8999-92F81FD0307C}</a:tableStyleId>
                  </a:tblPr>
                  <a:tblGrid>
                    <a:gridCol w="1463778">
                      <a:extLst>
                        <a:ext uri="{9D8B030D-6E8A-4147-A177-3AD203B41FA5}">
                          <a16:colId xmlns:a16="http://schemas.microsoft.com/office/drawing/2014/main" val="2177448262"/>
                        </a:ext>
                      </a:extLst>
                    </a:gridCol>
                    <a:gridCol w="1463778">
                      <a:extLst>
                        <a:ext uri="{9D8B030D-6E8A-4147-A177-3AD203B41FA5}">
                          <a16:colId xmlns:a16="http://schemas.microsoft.com/office/drawing/2014/main" val="514766012"/>
                        </a:ext>
                      </a:extLst>
                    </a:gridCol>
                  </a:tblGrid>
                  <a:tr h="0">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𝑝</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smtClean="0">
                                    <a:effectLst/>
                                    <a:latin typeface="Cambria Math" panose="02040503050406030204" pitchFamily="18" charset="0"/>
                                  </a:rPr>
                                  <m:t>~</m:t>
                                </m:r>
                                <m:r>
                                  <a:rPr lang="en-IN" sz="2400" b="0" i="1" smtClean="0">
                                    <a:effectLst/>
                                    <a:latin typeface="Cambria Math" panose="02040503050406030204" pitchFamily="18" charset="0"/>
                                  </a:rPr>
                                  <m:t>𝑝</m:t>
                                </m:r>
                              </m:oMath>
                            </m:oMathPara>
                          </a14:m>
                          <a:endParaRPr lang="en-IN" sz="20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069786"/>
                      </a:ext>
                    </a:extLst>
                  </a:tr>
                  <a:tr h="606746">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5993517"/>
                      </a:ext>
                    </a:extLst>
                  </a:tr>
                  <a:tr h="606746">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𝐹</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𝑇</m:t>
                                </m:r>
                              </m:oMath>
                            </m:oMathPara>
                          </a14:m>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1546263"/>
                      </a:ext>
                    </a:extLst>
                  </a:tr>
                </a:tbl>
              </a:graphicData>
            </a:graphic>
          </p:graphicFrame>
        </mc:Choice>
        <mc:Fallback xmlns="">
          <p:graphicFrame>
            <p:nvGraphicFramePr>
              <p:cNvPr id="5" name="Table 4">
                <a:extLst>
                  <a:ext uri="{FF2B5EF4-FFF2-40B4-BE49-F238E27FC236}">
                    <a16:creationId xmlns:a16="http://schemas.microsoft.com/office/drawing/2014/main" id="{0E56973A-E05C-4906-8671-DFCD1C498477}"/>
                  </a:ext>
                </a:extLst>
              </p:cNvPr>
              <p:cNvGraphicFramePr>
                <a:graphicFrameLocks noGrp="1"/>
              </p:cNvGraphicFramePr>
              <p:nvPr>
                <p:extLst>
                  <p:ext uri="{D42A27DB-BD31-4B8C-83A1-F6EECF244321}">
                    <p14:modId xmlns:p14="http://schemas.microsoft.com/office/powerpoint/2010/main" val="2225815379"/>
                  </p:ext>
                </p:extLst>
              </p:nvPr>
            </p:nvGraphicFramePr>
            <p:xfrm>
              <a:off x="4308987" y="4753159"/>
              <a:ext cx="2927556" cy="1634116"/>
            </p:xfrm>
            <a:graphic>
              <a:graphicData uri="http://schemas.openxmlformats.org/drawingml/2006/table">
                <a:tbl>
                  <a:tblPr firstRow="1" firstCol="1" bandRow="1">
                    <a:tableStyleId>{2D5ABB26-0587-4C30-8999-92F81FD0307C}</a:tableStyleId>
                  </a:tblPr>
                  <a:tblGrid>
                    <a:gridCol w="1463778">
                      <a:extLst>
                        <a:ext uri="{9D8B030D-6E8A-4147-A177-3AD203B41FA5}">
                          <a16:colId xmlns:a16="http://schemas.microsoft.com/office/drawing/2014/main" val="2177448262"/>
                        </a:ext>
                      </a:extLst>
                    </a:gridCol>
                    <a:gridCol w="1463778">
                      <a:extLst>
                        <a:ext uri="{9D8B030D-6E8A-4147-A177-3AD203B41FA5}">
                          <a16:colId xmlns:a16="http://schemas.microsoft.com/office/drawing/2014/main" val="514766012"/>
                        </a:ext>
                      </a:extLst>
                    </a:gridCol>
                  </a:tblGrid>
                  <a:tr h="420624">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15" t="-1449" r="-100830" b="-292754"/>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415" t="-1449" r="-830" b="-292754"/>
                          </a:stretch>
                        </a:blipFill>
                      </a:tcPr>
                    </a:tc>
                    <a:extLst>
                      <a:ext uri="{0D108BD9-81ED-4DB2-BD59-A6C34878D82A}">
                        <a16:rowId xmlns:a16="http://schemas.microsoft.com/office/drawing/2014/main" val="1958069786"/>
                      </a:ext>
                    </a:extLst>
                  </a:tr>
                  <a:tr h="606746">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15" t="-70000" r="-100830" b="-102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415" t="-70000" r="-830" b="-102000"/>
                          </a:stretch>
                        </a:blipFill>
                      </a:tcPr>
                    </a:tc>
                    <a:extLst>
                      <a:ext uri="{0D108BD9-81ED-4DB2-BD59-A6C34878D82A}">
                        <a16:rowId xmlns:a16="http://schemas.microsoft.com/office/drawing/2014/main" val="2745993517"/>
                      </a:ext>
                    </a:extLst>
                  </a:tr>
                  <a:tr h="606746">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15" t="-170000" r="-100830" b="-2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415" t="-170000" r="-830" b="-2000"/>
                          </a:stretch>
                        </a:blipFill>
                      </a:tcPr>
                    </a:tc>
                    <a:extLst>
                      <a:ext uri="{0D108BD9-81ED-4DB2-BD59-A6C34878D82A}">
                        <a16:rowId xmlns:a16="http://schemas.microsoft.com/office/drawing/2014/main" val="2081546263"/>
                      </a:ext>
                    </a:extLst>
                  </a:tr>
                </a:tbl>
              </a:graphicData>
            </a:graphic>
          </p:graphicFrame>
        </mc:Fallback>
      </mc:AlternateContent>
    </p:spTree>
    <p:extLst>
      <p:ext uri="{BB962C8B-B14F-4D97-AF65-F5344CB8AC3E}">
        <p14:creationId xmlns:p14="http://schemas.microsoft.com/office/powerpoint/2010/main" val="136599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7D81-9559-4B9A-B58C-26ABD159DE00}"/>
              </a:ext>
            </a:extLst>
          </p:cNvPr>
          <p:cNvSpPr>
            <a:spLocks noGrp="1"/>
          </p:cNvSpPr>
          <p:nvPr>
            <p:ph type="title"/>
          </p:nvPr>
        </p:nvSpPr>
        <p:spPr>
          <a:xfrm>
            <a:off x="838200" y="99654"/>
            <a:ext cx="10515600" cy="765585"/>
          </a:xfrm>
        </p:spPr>
        <p:txBody>
          <a:bodyPr/>
          <a:lstStyle/>
          <a:p>
            <a:pPr algn="ctr"/>
            <a:r>
              <a:rPr lang="en-US" dirty="0">
                <a:solidFill>
                  <a:srgbClr val="0000FF"/>
                </a:solidFill>
              </a:rPr>
              <a:t>Example</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BFCDF7-90C1-428F-8E3F-6A8E429062DA}"/>
                  </a:ext>
                </a:extLst>
              </p:cNvPr>
              <p:cNvSpPr>
                <a:spLocks noGrp="1"/>
              </p:cNvSpPr>
              <p:nvPr>
                <p:ph idx="1"/>
              </p:nvPr>
            </p:nvSpPr>
            <p:spPr>
              <a:xfrm>
                <a:off x="265471" y="865239"/>
                <a:ext cx="11759381" cy="5712542"/>
              </a:xfrm>
            </p:spPr>
            <p:txBody>
              <a:bodyPr>
                <a:normAutofit lnSpcReduction="10000"/>
              </a:bodyPr>
              <a:lstStyle/>
              <a:p>
                <a:pPr marL="0" indent="0" algn="just">
                  <a:lnSpc>
                    <a:spcPct val="150000"/>
                  </a:lnSpc>
                  <a:buNone/>
                </a:pPr>
                <a:r>
                  <a:rPr lang="en-US" dirty="0"/>
                  <a:t>Express the statements “Some student in this class has visited Mexico”, using predicates and quantifiers.</a:t>
                </a:r>
                <a:endParaRPr lang="en-IN" dirty="0"/>
              </a:p>
              <a:p>
                <a:pPr algn="just">
                  <a:lnSpc>
                    <a:spcPct val="150000"/>
                  </a:lnSpc>
                </a:pPr>
                <a:r>
                  <a:rPr lang="en-US" dirty="0"/>
                  <a:t>The statement </a:t>
                </a:r>
                <a:r>
                  <a:rPr lang="en-IN" dirty="0"/>
                  <a:t>can be written by  </a:t>
                </a:r>
                <a:r>
                  <a:rPr lang="en-US" dirty="0"/>
                  <a:t>introducing  a variable </a:t>
                </a:r>
                <a14:m>
                  <m:oMath xmlns:m="http://schemas.openxmlformats.org/officeDocument/2006/math">
                    <m:r>
                      <a:rPr lang="en-US" i="1">
                        <a:latin typeface="Cambria Math" panose="02040503050406030204" pitchFamily="18" charset="0"/>
                      </a:rPr>
                      <m:t>𝑥</m:t>
                    </m:r>
                  </m:oMath>
                </a14:m>
                <a:endParaRPr lang="en-IN" dirty="0"/>
              </a:p>
              <a:p>
                <a:pPr marL="0" indent="0" algn="ctr">
                  <a:lnSpc>
                    <a:spcPct val="150000"/>
                  </a:lnSpc>
                  <a:buNone/>
                </a:pPr>
                <a:r>
                  <a:rPr lang="en-US" dirty="0"/>
                  <a:t>“There is a student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a:t>in this class having the property that </a:t>
                </a:r>
                <a14:m>
                  <m:oMath xmlns:m="http://schemas.openxmlformats.org/officeDocument/2006/math">
                    <m:r>
                      <a:rPr lang="en-US" i="1">
                        <a:latin typeface="Cambria Math" panose="02040503050406030204" pitchFamily="18" charset="0"/>
                      </a:rPr>
                      <m:t>𝑥</m:t>
                    </m:r>
                  </m:oMath>
                </a14:m>
                <a:r>
                  <a:rPr lang="en-US" i="1" dirty="0"/>
                  <a:t> </a:t>
                </a:r>
                <a:r>
                  <a:rPr lang="en-US" dirty="0"/>
                  <a:t>has visited Mexico.”</a:t>
                </a:r>
                <a:endParaRPr lang="en-IN" dirty="0"/>
              </a:p>
              <a:p>
                <a:pPr algn="just">
                  <a:lnSpc>
                    <a:spcPct val="150000"/>
                  </a:lnSpc>
                </a:pPr>
                <a:r>
                  <a:rPr lang="en-US" dirty="0"/>
                  <a:t>We introduce propositional function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𝑥</m:t>
                    </m:r>
                  </m:oMath>
                </a14:m>
                <a:r>
                  <a:rPr lang="en-US" i="1" dirty="0"/>
                  <a:t> </a:t>
                </a:r>
                <a:r>
                  <a:rPr lang="en-US" dirty="0"/>
                  <a:t>has visited Mexico.</a:t>
                </a:r>
              </a:p>
              <a:p>
                <a:pPr algn="just">
                  <a:lnSpc>
                    <a:spcPct val="150000"/>
                  </a:lnSpc>
                </a:pPr>
                <a:r>
                  <a:rPr lang="en-US" dirty="0"/>
                  <a:t>If the domain </a:t>
                </a:r>
                <a:r>
                  <a:rPr lang="en-US" dirty="0" err="1"/>
                  <a:t>consistsof</a:t>
                </a:r>
                <a:r>
                  <a:rPr lang="en-US" dirty="0"/>
                  <a:t> the students in this class, the given statement expressed as </a:t>
                </a:r>
                <a:endParaRPr lang="en-IN" i="1"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IN" dirty="0"/>
              </a:p>
              <a:p>
                <a:pPr algn="just">
                  <a:lnSpc>
                    <a:spcPct val="150000"/>
                  </a:lnSpc>
                </a:pPr>
                <a:endParaRPr lang="en-IN" dirty="0"/>
              </a:p>
            </p:txBody>
          </p:sp>
        </mc:Choice>
        <mc:Fallback xmlns="">
          <p:sp>
            <p:nvSpPr>
              <p:cNvPr id="3" name="Content Placeholder 2">
                <a:extLst>
                  <a:ext uri="{FF2B5EF4-FFF2-40B4-BE49-F238E27FC236}">
                    <a16:creationId xmlns:a16="http://schemas.microsoft.com/office/drawing/2014/main" id="{3DBFCDF7-90C1-428F-8E3F-6A8E429062DA}"/>
                  </a:ext>
                </a:extLst>
              </p:cNvPr>
              <p:cNvSpPr>
                <a:spLocks noGrp="1" noRot="1" noChangeAspect="1" noMove="1" noResize="1" noEditPoints="1" noAdjustHandles="1" noChangeArrowheads="1" noChangeShapeType="1" noTextEdit="1"/>
              </p:cNvSpPr>
              <p:nvPr>
                <p:ph idx="1"/>
              </p:nvPr>
            </p:nvSpPr>
            <p:spPr>
              <a:xfrm>
                <a:off x="265471" y="865239"/>
                <a:ext cx="11759381" cy="5712542"/>
              </a:xfrm>
              <a:blipFill>
                <a:blip r:embed="rId2"/>
                <a:stretch>
                  <a:fillRect l="-1089" r="-1037"/>
                </a:stretch>
              </a:blipFill>
            </p:spPr>
            <p:txBody>
              <a:bodyPr/>
              <a:lstStyle/>
              <a:p>
                <a:r>
                  <a:rPr lang="en-IN">
                    <a:noFill/>
                  </a:rPr>
                  <a:t> </a:t>
                </a:r>
              </a:p>
            </p:txBody>
          </p:sp>
        </mc:Fallback>
      </mc:AlternateContent>
    </p:spTree>
    <p:extLst>
      <p:ext uri="{BB962C8B-B14F-4D97-AF65-F5344CB8AC3E}">
        <p14:creationId xmlns:p14="http://schemas.microsoft.com/office/powerpoint/2010/main" val="12290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84C9-2C4B-48BD-A727-AE358F549626}"/>
              </a:ext>
            </a:extLst>
          </p:cNvPr>
          <p:cNvSpPr>
            <a:spLocks noGrp="1"/>
          </p:cNvSpPr>
          <p:nvPr>
            <p:ph type="title"/>
          </p:nvPr>
        </p:nvSpPr>
        <p:spPr/>
        <p:txBody>
          <a:bodyPr/>
          <a:lstStyle/>
          <a:p>
            <a:pPr algn="ctr"/>
            <a:r>
              <a:rPr lang="en-US" dirty="0">
                <a:solidFill>
                  <a:srgbClr val="0000FF"/>
                </a:solidFill>
              </a:rPr>
              <a:t>Example</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8FBDB8-E450-4BB3-AE62-C6FDBC4AC74B}"/>
                  </a:ext>
                </a:extLst>
              </p:cNvPr>
              <p:cNvSpPr>
                <a:spLocks noGrp="1"/>
              </p:cNvSpPr>
              <p:nvPr>
                <p:ph idx="1"/>
              </p:nvPr>
            </p:nvSpPr>
            <p:spPr/>
            <p:txBody>
              <a:bodyPr/>
              <a:lstStyle/>
              <a:p>
                <a:pPr algn="just">
                  <a:lnSpc>
                    <a:spcPct val="150000"/>
                  </a:lnSpc>
                </a:pPr>
                <a:r>
                  <a:rPr lang="en-US" dirty="0"/>
                  <a:t>Let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be the statement </a:t>
                </a:r>
                <a14:m>
                  <m:oMath xmlns:m="http://schemas.openxmlformats.org/officeDocument/2006/math">
                    <m:r>
                      <a:rPr lang="en-US" i="1">
                        <a:latin typeface="Cambria Math" panose="02040503050406030204" pitchFamily="18" charset="0"/>
                      </a:rPr>
                      <m:t>“</m:t>
                    </m:r>
                    <m:sSup>
                      <m:sSupPr>
                        <m:ctrlPr>
                          <a:rPr lang="en-IN" b="0" i="1" smtClean="0">
                            <a:latin typeface="Cambria Math" panose="02040503050406030204" pitchFamily="18" charset="0"/>
                          </a:rPr>
                        </m:ctrlPr>
                      </m:sSupPr>
                      <m:e>
                        <m:r>
                          <a:rPr lang="en-US" i="1">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a:p>
                <a:pPr algn="just">
                  <a:lnSpc>
                    <a:spcPct val="150000"/>
                  </a:lnSpc>
                </a:pPr>
                <a:r>
                  <a:rPr lang="en-US" dirty="0"/>
                  <a:t>What is the truth value of the quantification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a14:m>
                <a:r>
                  <a:rPr lang="en-US" dirty="0"/>
                  <a:t>where the domain consists of all real numbers?</a:t>
                </a:r>
                <a:endParaRPr lang="en-IN" dirty="0"/>
              </a:p>
              <a:p>
                <a:pPr algn="just">
                  <a:lnSpc>
                    <a:spcPct val="150000"/>
                  </a:lnSpc>
                </a:pPr>
                <a:r>
                  <a:rPr lang="en-US" dirty="0"/>
                  <a:t>Because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IN" b="0" i="1" smtClean="0">
                            <a:latin typeface="Cambria Math" panose="02040503050406030204" pitchFamily="18" charset="0"/>
                          </a:rPr>
                          <m:t>2</m:t>
                        </m:r>
                      </m:e>
                    </m:d>
                  </m:oMath>
                </a14:m>
                <a:r>
                  <a:rPr lang="en-US" i="1" dirty="0"/>
                  <a:t> </a:t>
                </a:r>
                <a:r>
                  <a:rPr lang="en-US" dirty="0"/>
                  <a:t>is true, the quantification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true.</a:t>
                </a:r>
              </a:p>
              <a:p>
                <a:pPr marL="0" indent="0" algn="just">
                  <a:lnSpc>
                    <a:spcPct val="150000"/>
                  </a:lnSpc>
                  <a:buNone/>
                </a:pPr>
                <a:endParaRPr lang="en-IN" dirty="0"/>
              </a:p>
            </p:txBody>
          </p:sp>
        </mc:Choice>
        <mc:Fallback xmlns="">
          <p:sp>
            <p:nvSpPr>
              <p:cNvPr id="3" name="Content Placeholder 2">
                <a:extLst>
                  <a:ext uri="{FF2B5EF4-FFF2-40B4-BE49-F238E27FC236}">
                    <a16:creationId xmlns:a16="http://schemas.microsoft.com/office/drawing/2014/main" id="{968FBDB8-E450-4BB3-AE62-C6FDBC4AC74B}"/>
                  </a:ext>
                </a:extLst>
              </p:cNvPr>
              <p:cNvSpPr>
                <a:spLocks noGrp="1" noRot="1" noChangeAspect="1" noMove="1" noResize="1" noEditPoints="1" noAdjustHandles="1" noChangeArrowheads="1" noChangeShapeType="1" noTextEdit="1"/>
              </p:cNvSpPr>
              <p:nvPr>
                <p:ph idx="1"/>
              </p:nvPr>
            </p:nvSpPr>
            <p:spPr>
              <a:blipFill>
                <a:blip r:embed="rId2"/>
                <a:stretch>
                  <a:fillRect l="-1043" r="-1159"/>
                </a:stretch>
              </a:blipFill>
            </p:spPr>
            <p:txBody>
              <a:bodyPr/>
              <a:lstStyle/>
              <a:p>
                <a:r>
                  <a:rPr lang="en-IN">
                    <a:noFill/>
                  </a:rPr>
                  <a:t> </a:t>
                </a:r>
              </a:p>
            </p:txBody>
          </p:sp>
        </mc:Fallback>
      </mc:AlternateContent>
    </p:spTree>
    <p:extLst>
      <p:ext uri="{BB962C8B-B14F-4D97-AF65-F5344CB8AC3E}">
        <p14:creationId xmlns:p14="http://schemas.microsoft.com/office/powerpoint/2010/main" val="376254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84C9-2C4B-48BD-A727-AE358F549626}"/>
              </a:ext>
            </a:extLst>
          </p:cNvPr>
          <p:cNvSpPr>
            <a:spLocks noGrp="1"/>
          </p:cNvSpPr>
          <p:nvPr>
            <p:ph type="title"/>
          </p:nvPr>
        </p:nvSpPr>
        <p:spPr/>
        <p:txBody>
          <a:bodyPr/>
          <a:lstStyle/>
          <a:p>
            <a:pPr algn="ctr"/>
            <a:r>
              <a:rPr lang="en-US" dirty="0">
                <a:solidFill>
                  <a:srgbClr val="0000FF"/>
                </a:solidFill>
              </a:rPr>
              <a:t>Example</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8FBDB8-E450-4BB3-AE62-C6FDBC4AC74B}"/>
                  </a:ext>
                </a:extLst>
              </p:cNvPr>
              <p:cNvSpPr>
                <a:spLocks noGrp="1"/>
              </p:cNvSpPr>
              <p:nvPr>
                <p:ph idx="1"/>
              </p:nvPr>
            </p:nvSpPr>
            <p:spPr/>
            <p:txBody>
              <a:bodyPr/>
              <a:lstStyle/>
              <a:p>
                <a:pPr algn="just">
                  <a:lnSpc>
                    <a:spcPct val="150000"/>
                  </a:lnSpc>
                </a:pPr>
                <a:r>
                  <a:rPr lang="en-US" dirty="0"/>
                  <a:t>Let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be the statement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+ 1&lt; </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a:p>
                <a:pPr algn="just">
                  <a:lnSpc>
                    <a:spcPct val="150000"/>
                  </a:lnSpc>
                </a:pPr>
                <a:r>
                  <a:rPr lang="en-US" dirty="0"/>
                  <a:t>What is the truth value of the quantification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a14:m>
                <a:r>
                  <a:rPr lang="en-US" dirty="0"/>
                  <a:t>where the domain consists of all real numbers?</a:t>
                </a:r>
                <a:endParaRPr lang="en-IN" dirty="0"/>
              </a:p>
              <a:p>
                <a:pPr algn="just">
                  <a:lnSpc>
                    <a:spcPct val="150000"/>
                  </a:lnSpc>
                </a:pPr>
                <a:r>
                  <a:rPr lang="en-US" dirty="0"/>
                  <a:t>Because there is no real number </a:t>
                </a:r>
                <a14:m>
                  <m:oMath xmlns:m="http://schemas.openxmlformats.org/officeDocument/2006/math">
                    <m:r>
                      <a:rPr lang="en-IN" b="0" i="1" smtClean="0">
                        <a:latin typeface="Cambria Math" panose="02040503050406030204" pitchFamily="18" charset="0"/>
                      </a:rPr>
                      <m:t>𝑥</m:t>
                    </m:r>
                  </m:oMath>
                </a14:m>
                <a:r>
                  <a:rPr lang="en-US" dirty="0"/>
                  <a:t>, for which </a:t>
                </a:r>
                <a14:m>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oMath>
                </a14:m>
                <a:r>
                  <a:rPr lang="en-US" i="1" dirty="0"/>
                  <a:t> </a:t>
                </a:r>
                <a:r>
                  <a:rPr lang="en-US" dirty="0"/>
                  <a:t>is true, the quantification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false.</a:t>
                </a:r>
                <a:endParaRPr lang="en-IN" dirty="0"/>
              </a:p>
            </p:txBody>
          </p:sp>
        </mc:Choice>
        <mc:Fallback xmlns="">
          <p:sp>
            <p:nvSpPr>
              <p:cNvPr id="3" name="Content Placeholder 2">
                <a:extLst>
                  <a:ext uri="{FF2B5EF4-FFF2-40B4-BE49-F238E27FC236}">
                    <a16:creationId xmlns:a16="http://schemas.microsoft.com/office/drawing/2014/main" id="{968FBDB8-E450-4BB3-AE62-C6FDBC4AC74B}"/>
                  </a:ext>
                </a:extLst>
              </p:cNvPr>
              <p:cNvSpPr>
                <a:spLocks noGrp="1" noRot="1" noChangeAspect="1" noMove="1" noResize="1" noEditPoints="1" noAdjustHandles="1" noChangeArrowheads="1" noChangeShapeType="1" noTextEdit="1"/>
              </p:cNvSpPr>
              <p:nvPr>
                <p:ph idx="1"/>
              </p:nvPr>
            </p:nvSpPr>
            <p:spPr>
              <a:blipFill>
                <a:blip r:embed="rId2"/>
                <a:stretch>
                  <a:fillRect l="-1043" r="-1159"/>
                </a:stretch>
              </a:blipFill>
            </p:spPr>
            <p:txBody>
              <a:bodyPr/>
              <a:lstStyle/>
              <a:p>
                <a:r>
                  <a:rPr lang="en-IN">
                    <a:noFill/>
                  </a:rPr>
                  <a:t> </a:t>
                </a:r>
              </a:p>
            </p:txBody>
          </p:sp>
        </mc:Fallback>
      </mc:AlternateContent>
    </p:spTree>
    <p:extLst>
      <p:ext uri="{BB962C8B-B14F-4D97-AF65-F5344CB8AC3E}">
        <p14:creationId xmlns:p14="http://schemas.microsoft.com/office/powerpoint/2010/main" val="1020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07FE-DC2C-4B04-81A1-E5546063DB00}"/>
              </a:ext>
            </a:extLst>
          </p:cNvPr>
          <p:cNvSpPr>
            <a:spLocks noGrp="1"/>
          </p:cNvSpPr>
          <p:nvPr>
            <p:ph type="title"/>
          </p:nvPr>
        </p:nvSpPr>
        <p:spPr>
          <a:xfrm>
            <a:off x="838200" y="18255"/>
            <a:ext cx="10515600" cy="807655"/>
          </a:xfrm>
        </p:spPr>
        <p:txBody>
          <a:bodyPr/>
          <a:lstStyle/>
          <a:p>
            <a:pPr algn="ctr"/>
            <a:r>
              <a:rPr lang="en-US" dirty="0">
                <a:solidFill>
                  <a:srgbClr val="0000FF"/>
                </a:solidFill>
              </a:rPr>
              <a:t>Quantifiers Over Finite Domains</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805AC4-D11F-4B49-8CDA-4093FA294F6E}"/>
                  </a:ext>
                </a:extLst>
              </p:cNvPr>
              <p:cNvSpPr>
                <a:spLocks noGrp="1"/>
              </p:cNvSpPr>
              <p:nvPr>
                <p:ph idx="1"/>
              </p:nvPr>
            </p:nvSpPr>
            <p:spPr>
              <a:xfrm>
                <a:off x="117987" y="698090"/>
                <a:ext cx="12074014" cy="5840361"/>
              </a:xfrm>
            </p:spPr>
            <p:txBody>
              <a:bodyPr>
                <a:normAutofit/>
              </a:bodyPr>
              <a:lstStyle/>
              <a:p>
                <a:pPr algn="just">
                  <a:lnSpc>
                    <a:spcPct val="150000"/>
                  </a:lnSpc>
                </a:pPr>
                <a:r>
                  <a:rPr lang="en-US" dirty="0"/>
                  <a:t>When the domain of a quantifier is finite, quantified statements can be expressed using propositional logic. </a:t>
                </a:r>
              </a:p>
              <a:p>
                <a:pPr algn="just">
                  <a:lnSpc>
                    <a:spcPct val="150000"/>
                  </a:lnSpc>
                </a:pPr>
                <a:r>
                  <a:rPr lang="en-US" dirty="0"/>
                  <a:t>Let the domain consist of elements are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oMath>
                </a14:m>
                <a:r>
                  <a:rPr lang="en-US" dirty="0"/>
                  <a:t> where</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𝑛</m:t>
                    </m:r>
                  </m:oMath>
                </a14:m>
                <a:r>
                  <a:rPr lang="en-US" i="1" dirty="0"/>
                  <a:t> </a:t>
                </a:r>
                <a:r>
                  <a:rPr lang="en-US" dirty="0"/>
                  <a:t>is a positive integer. </a:t>
                </a:r>
              </a:p>
              <a:p>
                <a:pPr algn="just">
                  <a:lnSpc>
                    <a:spcPct val="150000"/>
                  </a:lnSpc>
                </a:pPr>
                <a:r>
                  <a:rPr lang="en-US" dirty="0"/>
                  <a:t>the universal quantification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same as the conjunction </a:t>
                </a:r>
                <a:endParaRPr lang="en-IN"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IN" b="0" i="1" smtClean="0">
                          <a:latin typeface="Cambria Math" panose="02040503050406030204" pitchFamily="18" charset="0"/>
                        </a:rPr>
                        <m:t>.</m:t>
                      </m:r>
                    </m:oMath>
                  </m:oMathPara>
                </a14:m>
                <a:endParaRPr lang="en-IN" dirty="0"/>
              </a:p>
              <a:p>
                <a:pPr algn="just">
                  <a:lnSpc>
                    <a:spcPct val="150000"/>
                  </a:lnSpc>
                </a:pPr>
                <a:r>
                  <a:rPr lang="en-US" dirty="0"/>
                  <a:t>Similarly the existential quantification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d>
                      <m:dPr>
                        <m:ctrlPr>
                          <a:rPr lang="en-IN" i="1">
                            <a:latin typeface="Cambria Math" panose="02040503050406030204" pitchFamily="18" charset="0"/>
                          </a:rPr>
                        </m:ctrlPr>
                      </m:dPr>
                      <m:e>
                        <m:r>
                          <a:rPr lang="en-US" i="1">
                            <a:latin typeface="Cambria Math" panose="02040503050406030204" pitchFamily="18" charset="0"/>
                          </a:rPr>
                          <m:t>𝑥</m:t>
                        </m:r>
                      </m:e>
                    </m:d>
                  </m:oMath>
                </a14:m>
                <a:r>
                  <a:rPr lang="en-US" dirty="0"/>
                  <a:t> is the same as the conjunction </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i="1">
                          <a:latin typeface="Cambria Math" panose="02040503050406030204" pitchFamily="18" charset="0"/>
                        </a:rPr>
                        <m:t>∨ </m:t>
                      </m:r>
                      <m:r>
                        <a:rPr lang="en-US" i="1">
                          <a:latin typeface="Cambria Math" panose="02040503050406030204" pitchFamily="18" charset="0"/>
                        </a:rPr>
                        <m:t>𝑃</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 </m:t>
                      </m:r>
                      <m:r>
                        <a:rPr lang="en-US" i="1">
                          <a:latin typeface="Cambria Math" panose="02040503050406030204" pitchFamily="18" charset="0"/>
                        </a:rPr>
                        <m:t>𝑃</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i="1">
                          <a:latin typeface="Cambria Math" panose="02040503050406030204" pitchFamily="18" charset="0"/>
                        </a:rPr>
                        <m:t>.</m:t>
                      </m:r>
                    </m:oMath>
                  </m:oMathPara>
                </a14:m>
                <a:endParaRPr lang="en-IN" dirty="0"/>
              </a:p>
              <a:p>
                <a:endParaRPr lang="en-IN" dirty="0"/>
              </a:p>
            </p:txBody>
          </p:sp>
        </mc:Choice>
        <mc:Fallback xmlns="">
          <p:sp>
            <p:nvSpPr>
              <p:cNvPr id="3" name="Content Placeholder 2">
                <a:extLst>
                  <a:ext uri="{FF2B5EF4-FFF2-40B4-BE49-F238E27FC236}">
                    <a16:creationId xmlns:a16="http://schemas.microsoft.com/office/drawing/2014/main" id="{8E805AC4-D11F-4B49-8CDA-4093FA294F6E}"/>
                  </a:ext>
                </a:extLst>
              </p:cNvPr>
              <p:cNvSpPr>
                <a:spLocks noGrp="1" noRot="1" noChangeAspect="1" noMove="1" noResize="1" noEditPoints="1" noAdjustHandles="1" noChangeArrowheads="1" noChangeShapeType="1" noTextEdit="1"/>
              </p:cNvSpPr>
              <p:nvPr>
                <p:ph idx="1"/>
              </p:nvPr>
            </p:nvSpPr>
            <p:spPr>
              <a:xfrm>
                <a:off x="117987" y="698090"/>
                <a:ext cx="12074014" cy="5840361"/>
              </a:xfrm>
              <a:blipFill>
                <a:blip r:embed="rId2"/>
                <a:stretch>
                  <a:fillRect l="-909" r="-1060"/>
                </a:stretch>
              </a:blipFill>
            </p:spPr>
            <p:txBody>
              <a:bodyPr/>
              <a:lstStyle/>
              <a:p>
                <a:r>
                  <a:rPr lang="en-IN">
                    <a:noFill/>
                  </a:rPr>
                  <a:t> </a:t>
                </a:r>
              </a:p>
            </p:txBody>
          </p:sp>
        </mc:Fallback>
      </mc:AlternateContent>
    </p:spTree>
    <p:extLst>
      <p:ext uri="{BB962C8B-B14F-4D97-AF65-F5344CB8AC3E}">
        <p14:creationId xmlns:p14="http://schemas.microsoft.com/office/powerpoint/2010/main" val="210367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71E0-D765-4273-89FD-9F5B98C6EADE}"/>
              </a:ext>
            </a:extLst>
          </p:cNvPr>
          <p:cNvSpPr>
            <a:spLocks noGrp="1"/>
          </p:cNvSpPr>
          <p:nvPr>
            <p:ph type="title"/>
          </p:nvPr>
        </p:nvSpPr>
        <p:spPr>
          <a:xfrm>
            <a:off x="838200" y="18255"/>
            <a:ext cx="10515600" cy="955139"/>
          </a:xfrm>
        </p:spPr>
        <p:txBody>
          <a:bodyPr/>
          <a:lstStyle/>
          <a:p>
            <a:pPr algn="ctr"/>
            <a:r>
              <a:rPr lang="en-US" dirty="0">
                <a:solidFill>
                  <a:srgbClr val="0000FF"/>
                </a:solidFill>
              </a:rPr>
              <a:t>Quantifiers with Restricted Domains</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74205D-2F4B-4183-A5E2-C94D70F080F8}"/>
                  </a:ext>
                </a:extLst>
              </p:cNvPr>
              <p:cNvSpPr>
                <a:spLocks noGrp="1"/>
              </p:cNvSpPr>
              <p:nvPr>
                <p:ph idx="1"/>
              </p:nvPr>
            </p:nvSpPr>
            <p:spPr>
              <a:xfrm>
                <a:off x="838200" y="894735"/>
                <a:ext cx="10515600" cy="5850194"/>
              </a:xfrm>
            </p:spPr>
            <p:txBody>
              <a:bodyPr>
                <a:normAutofit fontScale="92500" lnSpcReduction="20000"/>
              </a:bodyPr>
              <a:lstStyle/>
              <a:p>
                <a:pPr>
                  <a:lnSpc>
                    <a:spcPct val="170000"/>
                  </a:lnSpc>
                </a:pPr>
                <a:r>
                  <a:rPr lang="en-US" dirty="0"/>
                  <a:t>Let P</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be the proposition “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a:t> has a particular property.” </a:t>
                </a:r>
              </a:p>
              <a:p>
                <a:pPr>
                  <a:lnSpc>
                    <a:spcPct val="170000"/>
                  </a:lnSpc>
                </a:pPr>
                <a:r>
                  <a:rPr lang="en-US" dirty="0"/>
                  <a:t>Let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be the proposition “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a:t>is in  </a:t>
                </a:r>
                <a14:m>
                  <m:oMath xmlns:m="http://schemas.openxmlformats.org/officeDocument/2006/math">
                    <m:r>
                      <a:rPr lang="en-US" i="1">
                        <a:latin typeface="Cambria Math" panose="02040503050406030204" pitchFamily="18" charset="0"/>
                      </a:rPr>
                      <m:t>𝐴</m:t>
                    </m:r>
                  </m:oMath>
                </a14:m>
                <a:r>
                  <a:rPr lang="en-US" dirty="0"/>
                  <a:t>.” </a:t>
                </a:r>
              </a:p>
              <a:p>
                <a:pPr>
                  <a:lnSpc>
                    <a:spcPct val="170000"/>
                  </a:lnSpc>
                </a:pPr>
                <a:r>
                  <a:rPr lang="en-US" dirty="0"/>
                  <a:t>The  proposition “For every  </a:t>
                </a:r>
                <a14:m>
                  <m:oMath xmlns:m="http://schemas.openxmlformats.org/officeDocument/2006/math">
                    <m:r>
                      <a:rPr lang="en-US" i="1">
                        <a:latin typeface="Cambria Math" panose="02040503050406030204" pitchFamily="18" charset="0"/>
                      </a:rPr>
                      <m:t>𝑥</m:t>
                    </m:r>
                  </m:oMath>
                </a14:m>
                <a:r>
                  <a:rPr lang="en-US" dirty="0"/>
                  <a:t> in </a:t>
                </a:r>
                <a14:m>
                  <m:oMath xmlns:m="http://schemas.openxmlformats.org/officeDocument/2006/math">
                    <m:r>
                      <a:rPr lang="en-US" i="1">
                        <a:latin typeface="Cambria Math" panose="02040503050406030204" pitchFamily="18" charset="0"/>
                      </a:rPr>
                      <m:t>𝐴</m:t>
                    </m:r>
                  </m:oMath>
                </a14:m>
                <a:r>
                  <a:rPr lang="en-US" dirty="0"/>
                  <a:t>,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US" dirty="0"/>
                  <a:t>” is written as </a:t>
                </a:r>
              </a:p>
              <a:p>
                <a:pPr marL="0" indent="0" algn="ctr">
                  <a:lnSpc>
                    <a:spcPct val="120000"/>
                  </a:lnSpc>
                  <a:buNone/>
                </a:pPr>
                <a:r>
                  <a:rPr lang="en-US" dirty="0"/>
                  <a:t>“For all </a:t>
                </a:r>
                <a14:m>
                  <m:oMath xmlns:m="http://schemas.openxmlformats.org/officeDocument/2006/math">
                    <m:r>
                      <a:rPr lang="en-US" i="1">
                        <a:latin typeface="Cambria Math" panose="02040503050406030204" pitchFamily="18" charset="0"/>
                      </a:rPr>
                      <m:t>𝑥</m:t>
                    </m:r>
                  </m:oMath>
                </a14:m>
                <a:r>
                  <a:rPr lang="en-US" dirty="0"/>
                  <a:t>, if it is in </a:t>
                </a:r>
                <a14:m>
                  <m:oMath xmlns:m="http://schemas.openxmlformats.org/officeDocument/2006/math">
                    <m:r>
                      <a:rPr lang="en-US" i="1">
                        <a:latin typeface="Cambria Math" panose="02040503050406030204" pitchFamily="18" charset="0"/>
                      </a:rPr>
                      <m:t>𝐴</m:t>
                    </m:r>
                  </m:oMath>
                </a14:m>
                <a:r>
                  <a:rPr lang="en-US" dirty="0"/>
                  <a:t>, then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US" dirty="0"/>
                  <a:t>.</a:t>
                </a:r>
                <a:r>
                  <a:rPr lang="en-US" i="1" dirty="0"/>
                  <a:t>”</a:t>
                </a:r>
              </a:p>
              <a:p>
                <a:pPr marL="0" indent="0">
                  <a:lnSpc>
                    <a:spcPct val="120000"/>
                  </a:lnSpc>
                  <a:buNone/>
                </a:pPr>
                <a:r>
                  <a:rPr lang="en-US" i="1" dirty="0"/>
                  <a:t>i.e.</a:t>
                </a:r>
                <a:endParaRPr lang="en-US" dirty="0"/>
              </a:p>
              <a:p>
                <a:pPr marL="0" indent="0" algn="ctr">
                  <a:lnSpc>
                    <a:spcPct val="120000"/>
                  </a:lnSpc>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𝑄</m:t>
                        </m:r>
                        <m:d>
                          <m:dPr>
                            <m:ctrlPr>
                              <a:rPr lang="en-I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𝑃</m:t>
                        </m:r>
                        <m:d>
                          <m:dPr>
                            <m:ctrlPr>
                              <a:rPr lang="en-IN" i="1">
                                <a:latin typeface="Cambria Math" panose="02040503050406030204" pitchFamily="18" charset="0"/>
                              </a:rPr>
                            </m:ctrlPr>
                          </m:dPr>
                          <m:e>
                            <m:r>
                              <a:rPr lang="en-US" i="1">
                                <a:latin typeface="Cambria Math" panose="02040503050406030204" pitchFamily="18" charset="0"/>
                              </a:rPr>
                              <m:t>𝑥</m:t>
                            </m:r>
                          </m:e>
                        </m:d>
                      </m:e>
                    </m:d>
                  </m:oMath>
                </a14:m>
                <a:r>
                  <a:rPr lang="en-IN" dirty="0"/>
                  <a:t>.</a:t>
                </a:r>
              </a:p>
              <a:p>
                <a:pPr>
                  <a:lnSpc>
                    <a:spcPct val="170000"/>
                  </a:lnSpc>
                </a:pPr>
                <a:r>
                  <a:rPr lang="en-US" dirty="0"/>
                  <a:t>The standard way of writing the restricted domain statement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𝑄</m:t>
                    </m:r>
                    <m:d>
                      <m:dPr>
                        <m:ctrlPr>
                          <a:rPr lang="en-I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𝑃</m:t>
                    </m:r>
                    <m:d>
                      <m:dPr>
                        <m:ctrlPr>
                          <a:rPr lang="en-I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oMath>
                </a14:m>
                <a:r>
                  <a:rPr lang="en-US" dirty="0"/>
                  <a:t> is </a:t>
                </a:r>
              </a:p>
              <a:p>
                <a:pPr marL="0" indent="0" algn="ctr">
                  <a:lnSpc>
                    <a:spcPct val="170000"/>
                  </a:lnSpc>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574205D-2F4B-4183-A5E2-C94D70F080F8}"/>
                  </a:ext>
                </a:extLst>
              </p:cNvPr>
              <p:cNvSpPr>
                <a:spLocks noGrp="1" noRot="1" noChangeAspect="1" noMove="1" noResize="1" noEditPoints="1" noAdjustHandles="1" noChangeArrowheads="1" noChangeShapeType="1" noTextEdit="1"/>
              </p:cNvSpPr>
              <p:nvPr>
                <p:ph idx="1"/>
              </p:nvPr>
            </p:nvSpPr>
            <p:spPr>
              <a:xfrm>
                <a:off x="838200" y="894735"/>
                <a:ext cx="10515600" cy="5850194"/>
              </a:xfrm>
              <a:blipFill>
                <a:blip r:embed="rId2"/>
                <a:stretch>
                  <a:fillRect l="-1043" b="-626"/>
                </a:stretch>
              </a:blipFill>
            </p:spPr>
            <p:txBody>
              <a:bodyPr/>
              <a:lstStyle/>
              <a:p>
                <a:r>
                  <a:rPr lang="en-IN">
                    <a:noFill/>
                  </a:rPr>
                  <a:t> </a:t>
                </a:r>
              </a:p>
            </p:txBody>
          </p:sp>
        </mc:Fallback>
      </mc:AlternateContent>
    </p:spTree>
    <p:extLst>
      <p:ext uri="{BB962C8B-B14F-4D97-AF65-F5344CB8AC3E}">
        <p14:creationId xmlns:p14="http://schemas.microsoft.com/office/powerpoint/2010/main" val="148839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E46A-40D1-4AE2-B236-18D1720DE931}"/>
              </a:ext>
            </a:extLst>
          </p:cNvPr>
          <p:cNvSpPr>
            <a:spLocks noGrp="1"/>
          </p:cNvSpPr>
          <p:nvPr>
            <p:ph type="title"/>
          </p:nvPr>
        </p:nvSpPr>
        <p:spPr/>
        <p:txBody>
          <a:bodyPr/>
          <a:lstStyle/>
          <a:p>
            <a:pPr algn="ctr"/>
            <a:r>
              <a:rPr lang="en-US" dirty="0">
                <a:solidFill>
                  <a:srgbClr val="0000FF"/>
                </a:solidFill>
              </a:rPr>
              <a:t>Quantifiers with Restricted Domains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03A53-5249-466C-99E7-4BB2CB69D1F0}"/>
                  </a:ext>
                </a:extLst>
              </p:cNvPr>
              <p:cNvSpPr>
                <a:spLocks noGrp="1"/>
              </p:cNvSpPr>
              <p:nvPr>
                <p:ph idx="1"/>
              </p:nvPr>
            </p:nvSpPr>
            <p:spPr/>
            <p:txBody>
              <a:bodyPr>
                <a:normAutofit lnSpcReduction="10000"/>
              </a:bodyPr>
              <a:lstStyle/>
              <a:p>
                <a:pPr>
                  <a:lnSpc>
                    <a:spcPct val="150000"/>
                  </a:lnSpc>
                </a:pPr>
                <a:r>
                  <a:rPr lang="en-US" dirty="0"/>
                  <a:t>The restricted domain statement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reads, </a:t>
                </a:r>
              </a:p>
              <a:p>
                <a:pPr marL="0" indent="0" algn="ctr">
                  <a:lnSpc>
                    <a:spcPct val="150000"/>
                  </a:lnSpc>
                  <a:buNone/>
                </a:pPr>
                <a:r>
                  <a:rPr lang="en-US" dirty="0"/>
                  <a:t>"There exists some </a:t>
                </a:r>
                <a14:m>
                  <m:oMath xmlns:m="http://schemas.openxmlformats.org/officeDocument/2006/math">
                    <m:r>
                      <a:rPr lang="en-US" i="1">
                        <a:latin typeface="Cambria Math" panose="02040503050406030204" pitchFamily="18" charset="0"/>
                      </a:rPr>
                      <m:t>𝑥</m:t>
                    </m:r>
                  </m:oMath>
                </a14:m>
                <a:r>
                  <a:rPr lang="en-US" dirty="0"/>
                  <a:t> in </a:t>
                </a:r>
                <a14:m>
                  <m:oMath xmlns:m="http://schemas.openxmlformats.org/officeDocument/2006/math">
                    <m:r>
                      <a:rPr lang="en-US" i="1">
                        <a:latin typeface="Cambria Math" panose="02040503050406030204" pitchFamily="18" charset="0"/>
                      </a:rPr>
                      <m:t>𝐴</m:t>
                    </m:r>
                  </m:oMath>
                </a14:m>
                <a:r>
                  <a:rPr lang="en-US" dirty="0"/>
                  <a:t>, where the predicate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holds". </a:t>
                </a:r>
              </a:p>
              <a:p>
                <a:pPr>
                  <a:lnSpc>
                    <a:spcPct val="150000"/>
                  </a:lnSpc>
                </a:pPr>
                <a:r>
                  <a:rPr lang="en-US" dirty="0"/>
                  <a:t>This is equivalent to saying, </a:t>
                </a:r>
              </a:p>
              <a:p>
                <a:pPr marL="0" indent="0" algn="ctr">
                  <a:lnSpc>
                    <a:spcPct val="150000"/>
                  </a:lnSpc>
                  <a:buNone/>
                </a:pPr>
                <a:r>
                  <a:rPr lang="en-US" dirty="0"/>
                  <a:t>"There exists some </a:t>
                </a:r>
                <a14:m>
                  <m:oMath xmlns:m="http://schemas.openxmlformats.org/officeDocument/2006/math">
                    <m:r>
                      <a:rPr lang="en-US" i="1">
                        <a:latin typeface="Cambria Math" panose="02040503050406030204" pitchFamily="18" charset="0"/>
                      </a:rPr>
                      <m:t>𝑥</m:t>
                    </m:r>
                  </m:oMath>
                </a14:m>
                <a:r>
                  <a:rPr lang="en-US" dirty="0"/>
                  <a:t>, that is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t>and the predicate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holds." </a:t>
                </a:r>
              </a:p>
              <a:p>
                <a:pPr>
                  <a:lnSpc>
                    <a:spcPct val="150000"/>
                  </a:lnSpc>
                </a:pPr>
                <a:r>
                  <a:rPr lang="en-US" dirty="0"/>
                  <a:t>Which is same as</a:t>
                </a:r>
              </a:p>
              <a:p>
                <a:pPr marL="0" indent="0" algn="ctr">
                  <a:lnSpc>
                    <a:spcPct val="150000"/>
                  </a:lnSpc>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IN" b="0" i="1" smtClean="0">
                        <a:latin typeface="Cambria Math" panose="02040503050406030204" pitchFamily="18" charset="0"/>
                      </a:rPr>
                      <m:t>𝑄</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a:t>
                </a:r>
                <a:endParaRPr lang="en-IN" dirty="0"/>
              </a:p>
              <a:p>
                <a:endParaRPr lang="en-IN" dirty="0"/>
              </a:p>
            </p:txBody>
          </p:sp>
        </mc:Choice>
        <mc:Fallback xmlns="">
          <p:sp>
            <p:nvSpPr>
              <p:cNvPr id="3" name="Content Placeholder 2">
                <a:extLst>
                  <a:ext uri="{FF2B5EF4-FFF2-40B4-BE49-F238E27FC236}">
                    <a16:creationId xmlns:a16="http://schemas.microsoft.com/office/drawing/2014/main" id="{8DB03A53-5249-466C-99E7-4BB2CB69D1F0}"/>
                  </a:ext>
                </a:extLst>
              </p:cNvPr>
              <p:cNvSpPr>
                <a:spLocks noGrp="1" noRot="1" noChangeAspect="1" noMove="1" noResize="1" noEditPoints="1" noAdjustHandles="1" noChangeArrowheads="1" noChangeShapeType="1" noTextEdit="1"/>
              </p:cNvSpPr>
              <p:nvPr>
                <p:ph idx="1"/>
              </p:nvPr>
            </p:nvSpPr>
            <p:spPr>
              <a:blipFill>
                <a:blip r:embed="rId2"/>
                <a:stretch>
                  <a:fillRect l="-1043" b="-1821"/>
                </a:stretch>
              </a:blipFill>
            </p:spPr>
            <p:txBody>
              <a:bodyPr/>
              <a:lstStyle/>
              <a:p>
                <a:r>
                  <a:rPr lang="en-IN">
                    <a:noFill/>
                  </a:rPr>
                  <a:t> </a:t>
                </a:r>
              </a:p>
            </p:txBody>
          </p:sp>
        </mc:Fallback>
      </mc:AlternateContent>
    </p:spTree>
    <p:extLst>
      <p:ext uri="{BB962C8B-B14F-4D97-AF65-F5344CB8AC3E}">
        <p14:creationId xmlns:p14="http://schemas.microsoft.com/office/powerpoint/2010/main" val="1015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3E2B-72A4-47DF-AAC0-51A8A3B9940E}"/>
              </a:ext>
            </a:extLst>
          </p:cNvPr>
          <p:cNvSpPr>
            <a:spLocks noGrp="1"/>
          </p:cNvSpPr>
          <p:nvPr>
            <p:ph type="title"/>
          </p:nvPr>
        </p:nvSpPr>
        <p:spPr>
          <a:xfrm>
            <a:off x="838200" y="99654"/>
            <a:ext cx="10515600" cy="922901"/>
          </a:xfrm>
        </p:spPr>
        <p:txBody>
          <a:bodyPr/>
          <a:lstStyle/>
          <a:p>
            <a:pPr algn="ctr"/>
            <a:r>
              <a:rPr lang="en-US" dirty="0">
                <a:solidFill>
                  <a:srgbClr val="0000FF"/>
                </a:solidFill>
              </a:rPr>
              <a:t>Logical Equivalences Involving Quantifiers</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608FBE-8AFC-4574-9699-B191AB38518B}"/>
                  </a:ext>
                </a:extLst>
              </p:cNvPr>
              <p:cNvSpPr>
                <a:spLocks noGrp="1"/>
              </p:cNvSpPr>
              <p:nvPr>
                <p:ph idx="1"/>
              </p:nvPr>
            </p:nvSpPr>
            <p:spPr>
              <a:xfrm>
                <a:off x="275303" y="1022556"/>
                <a:ext cx="11562736" cy="5735790"/>
              </a:xfrm>
            </p:spPr>
            <p:txBody>
              <a:bodyPr>
                <a:normAutofit/>
              </a:bodyPr>
              <a:lstStyle/>
              <a:p>
                <a:pPr marL="0" indent="0" algn="just">
                  <a:lnSpc>
                    <a:spcPct val="150000"/>
                  </a:lnSpc>
                  <a:buNone/>
                </a:pPr>
                <a:r>
                  <a:rPr lang="en-US" dirty="0"/>
                  <a:t>Statements involving predicates and quantifiers are logically equivalent if and only if they have the same truth value no matter which predicates are substituted into these statements and which domain of discourse is used for the variables in these propositional functions. </a:t>
                </a:r>
              </a:p>
              <a:p>
                <a:pPr marL="0" indent="0" algn="just">
                  <a:lnSpc>
                    <a:spcPct val="150000"/>
                  </a:lnSpc>
                  <a:buNone/>
                </a:pPr>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𝑥𝑄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r>
                  <a:rPr lang="en-US" dirty="0"/>
                  <a:t>are logically equivalent.</a:t>
                </a:r>
              </a:p>
              <a:p>
                <a:endParaRPr lang="en-IN" dirty="0"/>
              </a:p>
              <a:p>
                <a:pPr algn="just"/>
                <a:r>
                  <a:rPr lang="en-US" dirty="0"/>
                  <a:t>Note: The quantifiers </a:t>
                </a:r>
                <a14:m>
                  <m:oMath xmlns:m="http://schemas.openxmlformats.org/officeDocument/2006/math">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m:t>
                    </m:r>
                  </m:oMath>
                </a14:m>
                <a:r>
                  <a:rPr lang="en-US" dirty="0"/>
                  <a:t> have higher precedence than all logical operators from propositional calculus. </a:t>
                </a:r>
                <a:endParaRPr lang="en-IN" dirty="0"/>
              </a:p>
            </p:txBody>
          </p:sp>
        </mc:Choice>
        <mc:Fallback xmlns="">
          <p:sp>
            <p:nvSpPr>
              <p:cNvPr id="3" name="Content Placeholder 2">
                <a:extLst>
                  <a:ext uri="{FF2B5EF4-FFF2-40B4-BE49-F238E27FC236}">
                    <a16:creationId xmlns:a16="http://schemas.microsoft.com/office/drawing/2014/main" id="{E0608FBE-8AFC-4574-9699-B191AB38518B}"/>
                  </a:ext>
                </a:extLst>
              </p:cNvPr>
              <p:cNvSpPr>
                <a:spLocks noGrp="1" noRot="1" noChangeAspect="1" noMove="1" noResize="1" noEditPoints="1" noAdjustHandles="1" noChangeArrowheads="1" noChangeShapeType="1" noTextEdit="1"/>
              </p:cNvSpPr>
              <p:nvPr>
                <p:ph idx="1"/>
              </p:nvPr>
            </p:nvSpPr>
            <p:spPr>
              <a:xfrm>
                <a:off x="275303" y="1022556"/>
                <a:ext cx="11562736" cy="5735790"/>
              </a:xfrm>
              <a:blipFill>
                <a:blip r:embed="rId2"/>
                <a:stretch>
                  <a:fillRect l="-1054" r="-1107"/>
                </a:stretch>
              </a:blipFill>
            </p:spPr>
            <p:txBody>
              <a:bodyPr/>
              <a:lstStyle/>
              <a:p>
                <a:r>
                  <a:rPr lang="en-IN">
                    <a:noFill/>
                  </a:rPr>
                  <a:t> </a:t>
                </a:r>
              </a:p>
            </p:txBody>
          </p:sp>
        </mc:Fallback>
      </mc:AlternateContent>
    </p:spTree>
    <p:extLst>
      <p:ext uri="{BB962C8B-B14F-4D97-AF65-F5344CB8AC3E}">
        <p14:creationId xmlns:p14="http://schemas.microsoft.com/office/powerpoint/2010/main" val="175448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2769-DEAA-4F73-9761-AB3F4BA3FFE2}"/>
              </a:ext>
            </a:extLst>
          </p:cNvPr>
          <p:cNvSpPr>
            <a:spLocks noGrp="1"/>
          </p:cNvSpPr>
          <p:nvPr>
            <p:ph type="title"/>
          </p:nvPr>
        </p:nvSpPr>
        <p:spPr>
          <a:xfrm>
            <a:off x="838200" y="365125"/>
            <a:ext cx="10515600" cy="2747963"/>
          </a:xfrm>
        </p:spPr>
        <p:txBody>
          <a:bodyPr>
            <a:normAutofit/>
          </a:bodyPr>
          <a:lstStyle/>
          <a:p>
            <a:pPr algn="ctr"/>
            <a:r>
              <a:rPr lang="en-US" dirty="0">
                <a:solidFill>
                  <a:srgbClr val="0000FF"/>
                </a:solidFill>
              </a:rPr>
              <a:t>Negating Quantified Expressions</a:t>
            </a:r>
            <a:br>
              <a:rPr lang="en-US" dirty="0">
                <a:solidFill>
                  <a:srgbClr val="0000FF"/>
                </a:solidFill>
              </a:rPr>
            </a:br>
            <a:r>
              <a:rPr lang="en-US" dirty="0">
                <a:solidFill>
                  <a:srgbClr val="0000FF"/>
                </a:solidFill>
              </a:rPr>
              <a:t>or </a:t>
            </a:r>
            <a:br>
              <a:rPr lang="en-US" dirty="0">
                <a:solidFill>
                  <a:srgbClr val="0000FF"/>
                </a:solidFill>
              </a:rPr>
            </a:br>
            <a:r>
              <a:rPr lang="en-US" dirty="0">
                <a:solidFill>
                  <a:srgbClr val="0000FF"/>
                </a:solidFill>
              </a:rPr>
              <a:t>De Morgan’s laws for quantifiers</a:t>
            </a:r>
            <a:r>
              <a:rPr lang="en-US" dirty="0"/>
              <a:t>.</a:t>
            </a: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725D65-12EC-4213-9BD2-7F757AF6E963}"/>
                  </a:ext>
                </a:extLst>
              </p:cNvPr>
              <p:cNvSpPr>
                <a:spLocks noGrp="1"/>
              </p:cNvSpPr>
              <p:nvPr>
                <p:ph idx="1"/>
              </p:nvPr>
            </p:nvSpPr>
            <p:spPr>
              <a:xfrm>
                <a:off x="838200" y="3428999"/>
                <a:ext cx="10515600" cy="2747963"/>
              </a:xfrm>
            </p:spPr>
            <p:txBody>
              <a:bodyPr/>
              <a:lstStyle/>
              <a:p>
                <a14:m>
                  <m:oMath xmlns:m="http://schemas.openxmlformats.org/officeDocument/2006/math">
                    <m:r>
                      <a:rPr lang="en-US" i="1" smtClean="0">
                        <a:latin typeface="Cambria Math" panose="02040503050406030204" pitchFamily="18" charset="0"/>
                      </a:rPr>
                      <m:t>~</m:t>
                    </m:r>
                    <m:r>
                      <a:rPr lang="en-IN"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𝑥𝑃</m:t>
                    </m:r>
                    <m:d>
                      <m:dPr>
                        <m:ctrlPr>
                          <a:rPr lang="en-I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𝑃</m:t>
                    </m:r>
                    <m:d>
                      <m:dPr>
                        <m:ctrlPr>
                          <a:rPr lang="en-I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oMath>
                </a14:m>
                <a:endParaRPr lang="en-IN" dirty="0"/>
              </a:p>
              <a:p>
                <a:endParaRPr lang="en-IN"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𝑄</m:t>
                    </m:r>
                    <m:d>
                      <m:dPr>
                        <m:ctrlPr>
                          <a:rPr lang="en-I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69725D65-12EC-4213-9BD2-7F757AF6E963}"/>
                  </a:ext>
                </a:extLst>
              </p:cNvPr>
              <p:cNvSpPr>
                <a:spLocks noGrp="1" noRot="1" noChangeAspect="1" noMove="1" noResize="1" noEditPoints="1" noAdjustHandles="1" noChangeArrowheads="1" noChangeShapeType="1" noTextEdit="1"/>
              </p:cNvSpPr>
              <p:nvPr>
                <p:ph idx="1"/>
              </p:nvPr>
            </p:nvSpPr>
            <p:spPr>
              <a:xfrm>
                <a:off x="838200" y="3428999"/>
                <a:ext cx="10515600" cy="2747963"/>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916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7D51-52FA-49EA-A448-52119C14B4C9}"/>
              </a:ext>
            </a:extLst>
          </p:cNvPr>
          <p:cNvSpPr>
            <a:spLocks noGrp="1"/>
          </p:cNvSpPr>
          <p:nvPr>
            <p:ph type="title"/>
          </p:nvPr>
        </p:nvSpPr>
        <p:spPr>
          <a:xfrm>
            <a:off x="838200" y="18255"/>
            <a:ext cx="10515600" cy="738829"/>
          </a:xfrm>
        </p:spPr>
        <p:txBody>
          <a:bodyPr/>
          <a:lstStyle/>
          <a:p>
            <a:pPr algn="ctr"/>
            <a:r>
              <a:rPr lang="en-US" dirty="0">
                <a:solidFill>
                  <a:srgbClr val="0000FF"/>
                </a:solidFill>
              </a:rPr>
              <a:t>Example</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9D8D79-1D8F-434C-A59E-93939B5781F5}"/>
                  </a:ext>
                </a:extLst>
              </p:cNvPr>
              <p:cNvSpPr>
                <a:spLocks noGrp="1"/>
              </p:cNvSpPr>
              <p:nvPr>
                <p:ph idx="1"/>
              </p:nvPr>
            </p:nvSpPr>
            <p:spPr>
              <a:xfrm>
                <a:off x="98323" y="580102"/>
                <a:ext cx="11975690" cy="6259643"/>
              </a:xfrm>
            </p:spPr>
            <p:txBody>
              <a:bodyPr>
                <a:noAutofit/>
              </a:bodyPr>
              <a:lstStyle/>
              <a:p>
                <a:pPr marL="0" indent="0" algn="just">
                  <a:lnSpc>
                    <a:spcPct val="130000"/>
                  </a:lnSpc>
                  <a:spcBef>
                    <a:spcPts val="0"/>
                  </a:spcBef>
                  <a:buNone/>
                </a:pPr>
                <a:r>
                  <a:rPr lang="en-US" sz="2400" dirty="0"/>
                  <a:t>Find the negations of the statements “There is an honest politician” and “All Indians eat rice.” </a:t>
                </a:r>
                <a:endParaRPr lang="en-IN" sz="2400" dirty="0"/>
              </a:p>
              <a:p>
                <a:pPr>
                  <a:lnSpc>
                    <a:spcPct val="130000"/>
                  </a:lnSpc>
                  <a:spcBef>
                    <a:spcPts val="0"/>
                  </a:spcBef>
                </a:pPr>
                <a:r>
                  <a:rPr lang="en-US" sz="2400" dirty="0"/>
                  <a:t>Let </a:t>
                </a:r>
                <a14:m>
                  <m:oMath xmlns:m="http://schemas.openxmlformats.org/officeDocument/2006/math">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oMath>
                </a14:m>
                <a:r>
                  <a:rPr lang="en-US" sz="2400" dirty="0"/>
                  <a:t>denote “</a:t>
                </a:r>
                <a14:m>
                  <m:oMath xmlns:m="http://schemas.openxmlformats.org/officeDocument/2006/math">
                    <m:r>
                      <a:rPr lang="en-US" sz="2400" i="1">
                        <a:latin typeface="Cambria Math" panose="02040503050406030204" pitchFamily="18" charset="0"/>
                      </a:rPr>
                      <m:t>𝑥</m:t>
                    </m:r>
                  </m:oMath>
                </a14:m>
                <a:r>
                  <a:rPr lang="en-US" sz="2400" i="1" dirty="0"/>
                  <a:t> </a:t>
                </a:r>
                <a:r>
                  <a:rPr lang="en-US" sz="2400" dirty="0"/>
                  <a:t>is honest.” </a:t>
                </a:r>
              </a:p>
              <a:p>
                <a:pPr>
                  <a:lnSpc>
                    <a:spcPct val="130000"/>
                  </a:lnSpc>
                  <a:spcBef>
                    <a:spcPts val="0"/>
                  </a:spcBef>
                </a:pPr>
                <a:r>
                  <a:rPr lang="en-US" sz="2400" dirty="0"/>
                  <a:t>The statement “There is an honest politician” is represented by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where the domain consists of all politicians. </a:t>
                </a:r>
              </a:p>
              <a:p>
                <a:pPr>
                  <a:lnSpc>
                    <a:spcPct val="130000"/>
                  </a:lnSpc>
                  <a:spcBef>
                    <a:spcPts val="0"/>
                  </a:spcBef>
                </a:pPr>
                <a:r>
                  <a:rPr lang="en-US" sz="2400" dirty="0"/>
                  <a:t>The negation of this statement is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which is equivalent to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a:t>
                </a:r>
              </a:p>
              <a:p>
                <a:pPr>
                  <a:lnSpc>
                    <a:spcPct val="130000"/>
                  </a:lnSpc>
                  <a:spcBef>
                    <a:spcPts val="0"/>
                  </a:spcBef>
                </a:pPr>
                <a:r>
                  <a:rPr lang="en-US" sz="2400" dirty="0"/>
                  <a:t>This negation can be expressed as</a:t>
                </a:r>
              </a:p>
              <a:p>
                <a:pPr marL="0" indent="0" algn="ctr">
                  <a:lnSpc>
                    <a:spcPct val="130000"/>
                  </a:lnSpc>
                  <a:spcBef>
                    <a:spcPts val="0"/>
                  </a:spcBef>
                  <a:buNone/>
                </a:pPr>
                <a:r>
                  <a:rPr lang="en-US" sz="2400" dirty="0"/>
                  <a:t> “Every politician is dishonest.” </a:t>
                </a:r>
                <a:endParaRPr lang="en-IN" sz="2400" dirty="0"/>
              </a:p>
              <a:p>
                <a:pPr>
                  <a:lnSpc>
                    <a:spcPct val="130000"/>
                  </a:lnSpc>
                  <a:spcBef>
                    <a:spcPts val="0"/>
                  </a:spcBef>
                </a:pPr>
                <a:r>
                  <a:rPr lang="en-US" sz="2400" dirty="0"/>
                  <a:t>Let </a:t>
                </a:r>
                <a14:m>
                  <m:oMath xmlns:m="http://schemas.openxmlformats.org/officeDocument/2006/math">
                    <m:r>
                      <a:rPr lang="en-IN" sz="2400" b="0" i="1" smtClean="0">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denote “</a:t>
                </a:r>
                <a14:m>
                  <m:oMath xmlns:m="http://schemas.openxmlformats.org/officeDocument/2006/math">
                    <m:r>
                      <a:rPr lang="en-US" sz="2400" i="1">
                        <a:latin typeface="Cambria Math" panose="02040503050406030204" pitchFamily="18" charset="0"/>
                      </a:rPr>
                      <m:t>𝑥</m:t>
                    </m:r>
                  </m:oMath>
                </a14:m>
                <a:r>
                  <a:rPr lang="en-US" sz="2400" dirty="0"/>
                  <a:t> eats rice.” </a:t>
                </a:r>
              </a:p>
              <a:p>
                <a:pPr algn="just">
                  <a:lnSpc>
                    <a:spcPct val="130000"/>
                  </a:lnSpc>
                  <a:spcBef>
                    <a:spcPts val="0"/>
                  </a:spcBef>
                </a:pPr>
                <a:r>
                  <a:rPr lang="en-US" sz="2400" dirty="0"/>
                  <a:t>Then the statement “All Indians eat rice” is represented by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IN" sz="2400" b="0" i="1" smtClean="0">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where the domain consists of all Indians. </a:t>
                </a:r>
              </a:p>
              <a:p>
                <a:pPr>
                  <a:lnSpc>
                    <a:spcPct val="130000"/>
                  </a:lnSpc>
                  <a:spcBef>
                    <a:spcPts val="0"/>
                  </a:spcBef>
                </a:pPr>
                <a:r>
                  <a:rPr lang="en-US" sz="2400" dirty="0"/>
                  <a:t>The negation of this statement is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IN" sz="2400" b="0" i="1" smtClean="0">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which is equivalent to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IN" sz="2400" b="0" i="1" smtClean="0">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a:t>
                </a:r>
              </a:p>
              <a:p>
                <a:pPr>
                  <a:lnSpc>
                    <a:spcPct val="130000"/>
                  </a:lnSpc>
                  <a:spcBef>
                    <a:spcPts val="0"/>
                  </a:spcBef>
                </a:pPr>
                <a:r>
                  <a:rPr lang="en-US" sz="2400" dirty="0"/>
                  <a:t>This negation can be expressed as </a:t>
                </a:r>
              </a:p>
              <a:p>
                <a:pPr marL="0" indent="0" algn="ctr">
                  <a:lnSpc>
                    <a:spcPct val="130000"/>
                  </a:lnSpc>
                  <a:spcBef>
                    <a:spcPts val="0"/>
                  </a:spcBef>
                  <a:buNone/>
                </a:pPr>
                <a:r>
                  <a:rPr lang="en-US" sz="2400" dirty="0"/>
                  <a:t>“Some Indian  does not eat rice.”</a:t>
                </a:r>
                <a:endParaRPr lang="en-IN" sz="2400" dirty="0"/>
              </a:p>
            </p:txBody>
          </p:sp>
        </mc:Choice>
        <mc:Fallback xmlns="">
          <p:sp>
            <p:nvSpPr>
              <p:cNvPr id="3" name="Content Placeholder 2">
                <a:extLst>
                  <a:ext uri="{FF2B5EF4-FFF2-40B4-BE49-F238E27FC236}">
                    <a16:creationId xmlns:a16="http://schemas.microsoft.com/office/drawing/2014/main" id="{779D8D79-1D8F-434C-A59E-93939B5781F5}"/>
                  </a:ext>
                </a:extLst>
              </p:cNvPr>
              <p:cNvSpPr>
                <a:spLocks noGrp="1" noRot="1" noChangeAspect="1" noMove="1" noResize="1" noEditPoints="1" noAdjustHandles="1" noChangeArrowheads="1" noChangeShapeType="1" noTextEdit="1"/>
              </p:cNvSpPr>
              <p:nvPr>
                <p:ph idx="1"/>
              </p:nvPr>
            </p:nvSpPr>
            <p:spPr>
              <a:xfrm>
                <a:off x="98323" y="580102"/>
                <a:ext cx="11975690" cy="6259643"/>
              </a:xfrm>
              <a:blipFill>
                <a:blip r:embed="rId2"/>
                <a:stretch>
                  <a:fillRect l="-763" r="-763" b="-1850"/>
                </a:stretch>
              </a:blipFill>
            </p:spPr>
            <p:txBody>
              <a:bodyPr/>
              <a:lstStyle/>
              <a:p>
                <a:r>
                  <a:rPr lang="en-IN">
                    <a:noFill/>
                  </a:rPr>
                  <a:t> </a:t>
                </a:r>
              </a:p>
            </p:txBody>
          </p:sp>
        </mc:Fallback>
      </mc:AlternateContent>
    </p:spTree>
    <p:extLst>
      <p:ext uri="{BB962C8B-B14F-4D97-AF65-F5344CB8AC3E}">
        <p14:creationId xmlns:p14="http://schemas.microsoft.com/office/powerpoint/2010/main" val="161210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073B-153A-403A-95E9-8F8CA7591912}"/>
              </a:ext>
            </a:extLst>
          </p:cNvPr>
          <p:cNvSpPr>
            <a:spLocks noGrp="1"/>
          </p:cNvSpPr>
          <p:nvPr>
            <p:ph type="title"/>
          </p:nvPr>
        </p:nvSpPr>
        <p:spPr>
          <a:xfrm>
            <a:off x="838200" y="0"/>
            <a:ext cx="10515600" cy="549275"/>
          </a:xfrm>
        </p:spPr>
        <p:txBody>
          <a:bodyPr>
            <a:normAutofit fontScale="90000"/>
          </a:bodyPr>
          <a:lstStyle/>
          <a:p>
            <a:r>
              <a:rPr lang="en-US" dirty="0">
                <a:solidFill>
                  <a:srgbClr val="0000FF"/>
                </a:solidFill>
              </a:rPr>
              <a:t>Using Quantifiers in System Specifications</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3A3C05-0613-4406-9286-05E03AF8DE43}"/>
                  </a:ext>
                </a:extLst>
              </p:cNvPr>
              <p:cNvSpPr>
                <a:spLocks noGrp="1"/>
              </p:cNvSpPr>
              <p:nvPr>
                <p:ph idx="1"/>
              </p:nvPr>
            </p:nvSpPr>
            <p:spPr>
              <a:xfrm>
                <a:off x="471949" y="471948"/>
                <a:ext cx="11602064" cy="6286397"/>
              </a:xfrm>
            </p:spPr>
            <p:txBody>
              <a:bodyPr>
                <a:normAutofit fontScale="85000" lnSpcReduction="20000"/>
              </a:bodyPr>
              <a:lstStyle/>
              <a:p>
                <a:pPr marL="0" indent="0">
                  <a:lnSpc>
                    <a:spcPct val="150000"/>
                  </a:lnSpc>
                  <a:buNone/>
                </a:pPr>
                <a:r>
                  <a:rPr lang="en-US" dirty="0"/>
                  <a:t>Use predicates and quantifiers to express the system specifications</a:t>
                </a:r>
                <a:endParaRPr lang="en-IN" dirty="0"/>
              </a:p>
              <a:p>
                <a:pPr>
                  <a:lnSpc>
                    <a:spcPct val="150000"/>
                  </a:lnSpc>
                </a:pPr>
                <a:r>
                  <a:rPr lang="en-US" dirty="0"/>
                  <a:t>“All lions are fierce.”</a:t>
                </a:r>
                <a:endParaRPr lang="en-IN" dirty="0"/>
              </a:p>
              <a:p>
                <a:pPr>
                  <a:lnSpc>
                    <a:spcPct val="150000"/>
                  </a:lnSpc>
                </a:pPr>
                <a:r>
                  <a:rPr lang="en-US" dirty="0"/>
                  <a:t>“Some lions do not drink coffee.”</a:t>
                </a:r>
                <a:endParaRPr lang="en-IN" dirty="0"/>
              </a:p>
              <a:p>
                <a:pPr>
                  <a:lnSpc>
                    <a:spcPct val="150000"/>
                  </a:lnSpc>
                </a:pPr>
                <a:r>
                  <a:rPr lang="en-US" dirty="0"/>
                  <a:t>“Some fierce creatures do not drink coffee.”</a:t>
                </a:r>
                <a:endParaRPr lang="en-IN" dirty="0"/>
              </a:p>
              <a:p>
                <a:pPr>
                  <a:lnSpc>
                    <a:spcPct val="150000"/>
                  </a:lnSpc>
                </a:pPr>
                <a:r>
                  <a:rPr lang="en-US" dirty="0"/>
                  <a:t>Let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a14:m>
                <a:r>
                  <a:rPr lang="en-US" dirty="0"/>
                  <a:t>be the statements “</a:t>
                </a:r>
                <a14:m>
                  <m:oMath xmlns:m="http://schemas.openxmlformats.org/officeDocument/2006/math">
                    <m:r>
                      <a:rPr lang="en-US" i="1">
                        <a:latin typeface="Cambria Math" panose="02040503050406030204" pitchFamily="18" charset="0"/>
                      </a:rPr>
                      <m:t>𝑥</m:t>
                    </m:r>
                  </m:oMath>
                </a14:m>
                <a:r>
                  <a:rPr lang="en-US" i="1" dirty="0"/>
                  <a:t> </a:t>
                </a:r>
                <a:r>
                  <a:rPr lang="en-US" dirty="0"/>
                  <a:t>is a lion,” “</a:t>
                </a:r>
                <a14:m>
                  <m:oMath xmlns:m="http://schemas.openxmlformats.org/officeDocument/2006/math">
                    <m:r>
                      <a:rPr lang="en-US" i="1">
                        <a:latin typeface="Cambria Math" panose="02040503050406030204" pitchFamily="18" charset="0"/>
                      </a:rPr>
                      <m:t>𝑥</m:t>
                    </m:r>
                  </m:oMath>
                </a14:m>
                <a:r>
                  <a:rPr lang="en-US" i="1" dirty="0"/>
                  <a:t> </a:t>
                </a:r>
                <a:r>
                  <a:rPr lang="en-US" dirty="0"/>
                  <a:t>is fierce,” and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a:t>drinks coffee,” respectively. </a:t>
                </a:r>
              </a:p>
              <a:p>
                <a:pPr>
                  <a:lnSpc>
                    <a:spcPct val="150000"/>
                  </a:lnSpc>
                </a:pPr>
                <a:r>
                  <a:rPr lang="en-US" dirty="0"/>
                  <a:t>We assume that the domain consists of all creatures</a:t>
                </a:r>
                <a:endParaRPr lang="en-IN" dirty="0"/>
              </a:p>
              <a:p>
                <a:pPr>
                  <a:lnSpc>
                    <a:spcPct val="150000"/>
                  </a:lnSpc>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IN" dirty="0"/>
              </a:p>
              <a:p>
                <a:pPr>
                  <a:lnSpc>
                    <a:spcPct val="150000"/>
                  </a:lnSpc>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IN" dirty="0"/>
              </a:p>
              <a:p>
                <a:pPr>
                  <a:lnSpc>
                    <a:spcPct val="150000"/>
                  </a:lnSpc>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9A3A3C05-0613-4406-9286-05E03AF8DE43}"/>
                  </a:ext>
                </a:extLst>
              </p:cNvPr>
              <p:cNvSpPr>
                <a:spLocks noGrp="1" noRot="1" noChangeAspect="1" noMove="1" noResize="1" noEditPoints="1" noAdjustHandles="1" noChangeArrowheads="1" noChangeShapeType="1" noTextEdit="1"/>
              </p:cNvSpPr>
              <p:nvPr>
                <p:ph idx="1"/>
              </p:nvPr>
            </p:nvSpPr>
            <p:spPr>
              <a:xfrm>
                <a:off x="471949" y="471948"/>
                <a:ext cx="11602064" cy="6286397"/>
              </a:xfrm>
              <a:blipFill>
                <a:blip r:embed="rId2"/>
                <a:stretch>
                  <a:fillRect l="-788"/>
                </a:stretch>
              </a:blipFill>
            </p:spPr>
            <p:txBody>
              <a:bodyPr/>
              <a:lstStyle/>
              <a:p>
                <a:r>
                  <a:rPr lang="en-IN">
                    <a:noFill/>
                  </a:rPr>
                  <a:t> </a:t>
                </a:r>
              </a:p>
            </p:txBody>
          </p:sp>
        </mc:Fallback>
      </mc:AlternateContent>
    </p:spTree>
    <p:extLst>
      <p:ext uri="{BB962C8B-B14F-4D97-AF65-F5344CB8AC3E}">
        <p14:creationId xmlns:p14="http://schemas.microsoft.com/office/powerpoint/2010/main" val="165529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A36E-DF7E-4025-8D1D-C45E806FF73B}"/>
              </a:ext>
            </a:extLst>
          </p:cNvPr>
          <p:cNvSpPr>
            <a:spLocks noGrp="1"/>
          </p:cNvSpPr>
          <p:nvPr>
            <p:ph type="title"/>
          </p:nvPr>
        </p:nvSpPr>
        <p:spPr>
          <a:xfrm>
            <a:off x="838200" y="18255"/>
            <a:ext cx="10515600" cy="1325563"/>
          </a:xfrm>
        </p:spPr>
        <p:txBody>
          <a:bodyPr>
            <a:normAutofit/>
          </a:bodyPr>
          <a:lstStyle/>
          <a:p>
            <a:pPr algn="ctr"/>
            <a:r>
              <a:rPr lang="en-US" sz="4800" dirty="0">
                <a:solidFill>
                  <a:srgbClr val="1630F2"/>
                </a:solidFill>
              </a:rPr>
              <a:t>Example</a:t>
            </a:r>
            <a:endParaRPr lang="en-IN" sz="5400" dirty="0">
              <a:solidFill>
                <a:srgbClr val="1630F2"/>
              </a:solidFill>
            </a:endParaRPr>
          </a:p>
        </p:txBody>
      </p:sp>
      <p:sp>
        <p:nvSpPr>
          <p:cNvPr id="3" name="Content Placeholder 2">
            <a:extLst>
              <a:ext uri="{FF2B5EF4-FFF2-40B4-BE49-F238E27FC236}">
                <a16:creationId xmlns:a16="http://schemas.microsoft.com/office/drawing/2014/main" id="{DFFE35AA-3CD9-4B14-8BC2-0B6262A77455}"/>
              </a:ext>
            </a:extLst>
          </p:cNvPr>
          <p:cNvSpPr>
            <a:spLocks noGrp="1"/>
          </p:cNvSpPr>
          <p:nvPr>
            <p:ph idx="1"/>
          </p:nvPr>
        </p:nvSpPr>
        <p:spPr>
          <a:xfrm>
            <a:off x="838200" y="1553497"/>
            <a:ext cx="10515600" cy="4623466"/>
          </a:xfrm>
        </p:spPr>
        <p:txBody>
          <a:bodyPr>
            <a:normAutofit fontScale="92500" lnSpcReduction="20000"/>
          </a:bodyPr>
          <a:lstStyle/>
          <a:p>
            <a:pPr marL="0" indent="0">
              <a:lnSpc>
                <a:spcPct val="150000"/>
              </a:lnSpc>
              <a:buNone/>
            </a:pPr>
            <a:r>
              <a:rPr lang="en-US" dirty="0"/>
              <a:t>Find the negation of the proposition </a:t>
            </a:r>
          </a:p>
          <a:p>
            <a:pPr marL="0" indent="0" algn="ctr">
              <a:lnSpc>
                <a:spcPct val="150000"/>
              </a:lnSpc>
              <a:buNone/>
            </a:pPr>
            <a:r>
              <a:rPr lang="en-US" dirty="0"/>
              <a:t>“Michael’s PC runs Linux” </a:t>
            </a:r>
          </a:p>
          <a:p>
            <a:pPr marL="0" indent="0">
              <a:lnSpc>
                <a:spcPct val="150000"/>
              </a:lnSpc>
              <a:buNone/>
            </a:pPr>
            <a:r>
              <a:rPr lang="en-US" dirty="0"/>
              <a:t>and express this in simple English.</a:t>
            </a:r>
          </a:p>
          <a:p>
            <a:pPr marL="0" indent="0">
              <a:lnSpc>
                <a:spcPct val="150000"/>
              </a:lnSpc>
              <a:buNone/>
            </a:pPr>
            <a:r>
              <a:rPr lang="en-US" b="1" dirty="0"/>
              <a:t>Solution:</a:t>
            </a:r>
            <a:r>
              <a:rPr lang="en-US" dirty="0"/>
              <a:t> The negation is </a:t>
            </a:r>
          </a:p>
          <a:p>
            <a:pPr marL="0" indent="0" algn="ctr">
              <a:lnSpc>
                <a:spcPct val="150000"/>
              </a:lnSpc>
              <a:buNone/>
            </a:pPr>
            <a:r>
              <a:rPr lang="en-US" dirty="0"/>
              <a:t>“It is not the case that Michael’s PC runs Linux.” </a:t>
            </a:r>
            <a:endParaRPr lang="en-IN" dirty="0"/>
          </a:p>
          <a:p>
            <a:pPr marL="0" indent="0">
              <a:lnSpc>
                <a:spcPct val="150000"/>
              </a:lnSpc>
              <a:buNone/>
            </a:pPr>
            <a:r>
              <a:rPr lang="en-US" dirty="0"/>
              <a:t>This negation can be more simply expressed as </a:t>
            </a:r>
          </a:p>
          <a:p>
            <a:pPr marL="0" indent="0" algn="ctr">
              <a:lnSpc>
                <a:spcPct val="150000"/>
              </a:lnSpc>
              <a:buNone/>
            </a:pPr>
            <a:r>
              <a:rPr lang="en-US" dirty="0"/>
              <a:t>“Michael’s PC does not run Linux.”</a:t>
            </a:r>
            <a:endParaRPr lang="en-IN" dirty="0"/>
          </a:p>
          <a:p>
            <a:pPr marL="0" indent="0">
              <a:buNone/>
            </a:pPr>
            <a:endParaRPr lang="en-IN" dirty="0"/>
          </a:p>
          <a:p>
            <a:endParaRPr lang="en-IN" dirty="0"/>
          </a:p>
        </p:txBody>
      </p:sp>
    </p:spTree>
    <p:extLst>
      <p:ext uri="{BB962C8B-B14F-4D97-AF65-F5344CB8AC3E}">
        <p14:creationId xmlns:p14="http://schemas.microsoft.com/office/powerpoint/2010/main" val="82785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E1B2-B03D-4C99-B878-BD93EEA9AAAC}"/>
              </a:ext>
            </a:extLst>
          </p:cNvPr>
          <p:cNvSpPr>
            <a:spLocks noGrp="1"/>
          </p:cNvSpPr>
          <p:nvPr>
            <p:ph type="title"/>
          </p:nvPr>
        </p:nvSpPr>
        <p:spPr>
          <a:xfrm>
            <a:off x="838200" y="0"/>
            <a:ext cx="10515600" cy="681037"/>
          </a:xfrm>
        </p:spPr>
        <p:txBody>
          <a:bodyPr>
            <a:normAutofit fontScale="90000"/>
          </a:bodyPr>
          <a:lstStyle/>
          <a:p>
            <a:r>
              <a:rPr lang="en-US" dirty="0">
                <a:solidFill>
                  <a:srgbClr val="0000FF"/>
                </a:solidFill>
              </a:rPr>
              <a:t>Rules of Inference for Quantified Statements</a:t>
            </a:r>
            <a:endParaRPr lang="en-IN" dirty="0">
              <a:solidFill>
                <a:srgbClr val="0000FF"/>
              </a:solidFill>
            </a:endParaRP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B210AEC1-35CC-454B-8015-7F6CDB98BD96}"/>
                  </a:ext>
                </a:extLst>
              </p:cNvPr>
              <p:cNvGraphicFramePr>
                <a:graphicFrameLocks noGrp="1"/>
              </p:cNvGraphicFramePr>
              <p:nvPr>
                <p:ph idx="1"/>
              </p:nvPr>
            </p:nvGraphicFramePr>
            <p:xfrm>
              <a:off x="806245" y="1012723"/>
              <a:ext cx="10156723" cy="5627307"/>
            </p:xfrm>
            <a:graphic>
              <a:graphicData uri="http://schemas.openxmlformats.org/drawingml/2006/table">
                <a:tbl>
                  <a:tblPr firstRow="1" firstCol="1" bandRow="1">
                    <a:tableStyleId>{5940675A-B579-460E-94D1-54222C63F5DA}</a:tableStyleId>
                  </a:tblPr>
                  <a:tblGrid>
                    <a:gridCol w="5069733">
                      <a:extLst>
                        <a:ext uri="{9D8B030D-6E8A-4147-A177-3AD203B41FA5}">
                          <a16:colId xmlns:a16="http://schemas.microsoft.com/office/drawing/2014/main" val="1678074594"/>
                        </a:ext>
                      </a:extLst>
                    </a:gridCol>
                    <a:gridCol w="5086990">
                      <a:extLst>
                        <a:ext uri="{9D8B030D-6E8A-4147-A177-3AD203B41FA5}">
                          <a16:colId xmlns:a16="http://schemas.microsoft.com/office/drawing/2014/main" val="2652748208"/>
                        </a:ext>
                      </a:extLst>
                    </a:gridCol>
                  </a:tblGrid>
                  <a:tr h="559619">
                    <a:tc>
                      <a:txBody>
                        <a:bodyPr/>
                        <a:lstStyle/>
                        <a:p>
                          <a:pPr>
                            <a:lnSpc>
                              <a:spcPct val="150000"/>
                            </a:lnSpc>
                            <a:spcAft>
                              <a:spcPts val="0"/>
                            </a:spcAft>
                          </a:pPr>
                          <a:r>
                            <a:rPr lang="en-US" sz="2800" dirty="0">
                              <a:effectLst/>
                            </a:rPr>
                            <a:t>Rule of Inference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0"/>
                            </a:spcAft>
                          </a:pPr>
                          <a:r>
                            <a:rPr lang="en-US" sz="2800">
                              <a:effectLst/>
                            </a:rPr>
                            <a:t>Name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94591886"/>
                      </a:ext>
                    </a:extLst>
                  </a:tr>
                  <a:tr h="1248091">
                    <a:tc>
                      <a:txBody>
                        <a:bodyPr/>
                        <a:lstStyle/>
                        <a:p>
                          <a:pPr>
                            <a:lnSpc>
                              <a:spcPct val="150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m:t>
                                </m:r>
                                <m:r>
                                  <a:rPr lang="en-US" sz="2800">
                                    <a:effectLst/>
                                    <a:latin typeface="Cambria Math" panose="02040503050406030204" pitchFamily="18" charset="0"/>
                                  </a:rPr>
                                  <m:t>𝑥𝑃</m:t>
                                </m:r>
                                <m:r>
                                  <a:rPr lang="en-US" sz="2800">
                                    <a:effectLst/>
                                    <a:latin typeface="Cambria Math" panose="02040503050406030204" pitchFamily="18" charset="0"/>
                                  </a:rPr>
                                  <m:t>(</m:t>
                                </m:r>
                                <m:r>
                                  <a:rPr lang="en-US" sz="2800">
                                    <a:effectLst/>
                                    <a:latin typeface="Cambria Math" panose="02040503050406030204" pitchFamily="18" charset="0"/>
                                  </a:rPr>
                                  <m:t>𝑥</m:t>
                                </m:r>
                                <m:r>
                                  <a:rPr lang="en-US" sz="2800">
                                    <a:effectLst/>
                                    <a:latin typeface="Cambria Math" panose="02040503050406030204" pitchFamily="18" charset="0"/>
                                  </a:rPr>
                                  <m:t>)</m:t>
                                </m:r>
                              </m:oMath>
                            </m:oMathPara>
                          </a14:m>
                          <a:endParaRPr lang="en-IN" sz="240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 </m:t>
                                </m:r>
                                <m:r>
                                  <a:rPr lang="en-US" sz="2800">
                                    <a:effectLst/>
                                    <a:latin typeface="Cambria Math" panose="02040503050406030204" pitchFamily="18" charset="0"/>
                                  </a:rPr>
                                  <m:t>𝑃</m:t>
                                </m:r>
                                <m:r>
                                  <a:rPr lang="en-US" sz="2800">
                                    <a:effectLst/>
                                    <a:latin typeface="Cambria Math" panose="02040503050406030204" pitchFamily="18" charset="0"/>
                                  </a:rPr>
                                  <m:t>(</m:t>
                                </m:r>
                                <m:r>
                                  <a:rPr lang="en-US" sz="2800">
                                    <a:effectLst/>
                                    <a:latin typeface="Cambria Math" panose="02040503050406030204" pitchFamily="18" charset="0"/>
                                  </a:rPr>
                                  <m:t>𝑐</m:t>
                                </m:r>
                                <m:r>
                                  <a:rPr lang="en-US" sz="2800">
                                    <a:effectLst/>
                                    <a:latin typeface="Cambria Math" panose="02040503050406030204" pitchFamily="18" charset="0"/>
                                  </a:rPr>
                                  <m:t>)</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0"/>
                            </a:spcAft>
                          </a:pPr>
                          <a:r>
                            <a:rPr lang="en-US" sz="2800">
                              <a:effectLst/>
                            </a:rPr>
                            <a:t>Universal instantiation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36207548"/>
                      </a:ext>
                    </a:extLst>
                  </a:tr>
                  <a:tr h="1248091">
                    <a:tc>
                      <a:txBody>
                        <a:bodyPr/>
                        <a:lstStyle/>
                        <a:p>
                          <a:pPr>
                            <a:lnSpc>
                              <a:spcPct val="150000"/>
                            </a:lnSpc>
                            <a:spcAft>
                              <a:spcPts val="0"/>
                            </a:spcAft>
                          </a:pPr>
                          <a14:m>
                            <m:oMath xmlns:m="http://schemas.openxmlformats.org/officeDocument/2006/math">
                              <m:r>
                                <a:rPr lang="en-US" sz="2800">
                                  <a:effectLst/>
                                  <a:latin typeface="Cambria Math" panose="02040503050406030204" pitchFamily="18" charset="0"/>
                                </a:rPr>
                                <m:t>𝑃</m:t>
                              </m:r>
                              <m:r>
                                <a:rPr lang="en-US" sz="2800">
                                  <a:effectLst/>
                                  <a:latin typeface="Cambria Math" panose="02040503050406030204" pitchFamily="18" charset="0"/>
                                </a:rPr>
                                <m:t>(</m:t>
                              </m:r>
                              <m:r>
                                <a:rPr lang="en-US" sz="2800">
                                  <a:effectLst/>
                                  <a:latin typeface="Cambria Math" panose="02040503050406030204" pitchFamily="18" charset="0"/>
                                </a:rPr>
                                <m:t>𝑐</m:t>
                              </m:r>
                              <m:r>
                                <a:rPr lang="en-US" sz="2800">
                                  <a:effectLst/>
                                  <a:latin typeface="Cambria Math" panose="02040503050406030204" pitchFamily="18" charset="0"/>
                                </a:rPr>
                                <m:t>)</m:t>
                              </m:r>
                            </m:oMath>
                          </a14:m>
                          <a:r>
                            <a:rPr lang="en-US" sz="2800" dirty="0">
                              <a:effectLst/>
                            </a:rPr>
                            <a:t> for an arbitrary c</a:t>
                          </a:r>
                          <a:endParaRPr lang="en-IN" sz="24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 ∀</m:t>
                                </m:r>
                                <m:r>
                                  <a:rPr lang="en-US" sz="2800">
                                    <a:effectLst/>
                                    <a:latin typeface="Cambria Math" panose="02040503050406030204" pitchFamily="18" charset="0"/>
                                  </a:rPr>
                                  <m:t>𝑥𝑃</m:t>
                                </m:r>
                                <m:r>
                                  <a:rPr lang="en-US" sz="2800">
                                    <a:effectLst/>
                                    <a:latin typeface="Cambria Math" panose="02040503050406030204" pitchFamily="18" charset="0"/>
                                  </a:rPr>
                                  <m:t>(</m:t>
                                </m:r>
                                <m:r>
                                  <a:rPr lang="en-US" sz="2800">
                                    <a:effectLst/>
                                    <a:latin typeface="Cambria Math" panose="02040503050406030204" pitchFamily="18" charset="0"/>
                                  </a:rPr>
                                  <m:t>𝑥</m:t>
                                </m:r>
                                <m:r>
                                  <a:rPr lang="en-US" sz="2800">
                                    <a:effectLst/>
                                    <a:latin typeface="Cambria Math" panose="02040503050406030204" pitchFamily="18" charset="0"/>
                                  </a:rPr>
                                  <m:t>)</m:t>
                                </m:r>
                              </m:oMath>
                            </m:oMathPara>
                          </a14:m>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0"/>
                            </a:spcAft>
                          </a:pPr>
                          <a:r>
                            <a:rPr lang="en-US" sz="2800">
                              <a:effectLst/>
                            </a:rPr>
                            <a:t>Universal generalization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61787670"/>
                      </a:ext>
                    </a:extLst>
                  </a:tr>
                  <a:tr h="1182508">
                    <a:tc>
                      <a:txBody>
                        <a:bodyPr/>
                        <a:lstStyle/>
                        <a:p>
                          <a:pPr>
                            <a:lnSpc>
                              <a:spcPct val="150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m:t>
                                </m:r>
                                <m:r>
                                  <a:rPr lang="en-US" sz="2800">
                                    <a:effectLst/>
                                    <a:latin typeface="Cambria Math" panose="02040503050406030204" pitchFamily="18" charset="0"/>
                                  </a:rPr>
                                  <m:t>𝑥𝑃</m:t>
                                </m:r>
                                <m:r>
                                  <a:rPr lang="en-US" sz="2800">
                                    <a:effectLst/>
                                    <a:latin typeface="Cambria Math" panose="02040503050406030204" pitchFamily="18" charset="0"/>
                                  </a:rPr>
                                  <m:t>(</m:t>
                                </m:r>
                                <m:r>
                                  <a:rPr lang="en-US" sz="2800">
                                    <a:effectLst/>
                                    <a:latin typeface="Cambria Math" panose="02040503050406030204" pitchFamily="18" charset="0"/>
                                  </a:rPr>
                                  <m:t>𝑥</m:t>
                                </m:r>
                                <m:r>
                                  <a:rPr lang="en-US" sz="2800">
                                    <a:effectLst/>
                                    <a:latin typeface="Cambria Math" panose="02040503050406030204" pitchFamily="18" charset="0"/>
                                  </a:rPr>
                                  <m:t>)</m:t>
                                </m:r>
                              </m:oMath>
                            </m:oMathPara>
                          </a14:m>
                          <a:endParaRPr lang="en-IN" sz="2400">
                            <a:effectLst/>
                          </a:endParaRPr>
                        </a:p>
                        <a:p>
                          <a:pPr>
                            <a:lnSpc>
                              <a:spcPct val="150000"/>
                            </a:lnSpc>
                            <a:spcAft>
                              <a:spcPts val="0"/>
                            </a:spcAft>
                          </a:pPr>
                          <a14:m>
                            <m:oMath xmlns:m="http://schemas.openxmlformats.org/officeDocument/2006/math">
                              <m:r>
                                <a:rPr lang="en-US" sz="2800">
                                  <a:effectLst/>
                                  <a:latin typeface="Cambria Math" panose="02040503050406030204" pitchFamily="18" charset="0"/>
                                </a:rPr>
                                <m:t>∴ </m:t>
                              </m:r>
                              <m:r>
                                <a:rPr lang="en-US" sz="2800">
                                  <a:effectLst/>
                                  <a:latin typeface="Cambria Math" panose="02040503050406030204" pitchFamily="18" charset="0"/>
                                </a:rPr>
                                <m:t>𝑃</m:t>
                              </m:r>
                              <m:r>
                                <a:rPr lang="en-US" sz="2800">
                                  <a:effectLst/>
                                  <a:latin typeface="Cambria Math" panose="02040503050406030204" pitchFamily="18" charset="0"/>
                                </a:rPr>
                                <m:t>(</m:t>
                              </m:r>
                              <m:r>
                                <a:rPr lang="en-US" sz="2800">
                                  <a:effectLst/>
                                  <a:latin typeface="Cambria Math" panose="02040503050406030204" pitchFamily="18" charset="0"/>
                                </a:rPr>
                                <m:t>𝑐</m:t>
                              </m:r>
                              <m:r>
                                <a:rPr lang="en-US" sz="2800">
                                  <a:effectLst/>
                                  <a:latin typeface="Cambria Math" panose="02040503050406030204" pitchFamily="18" charset="0"/>
                                </a:rPr>
                                <m:t>)</m:t>
                              </m:r>
                            </m:oMath>
                          </a14:m>
                          <a:r>
                            <a:rPr lang="en-US" sz="2800">
                              <a:effectLst/>
                            </a:rPr>
                            <a:t> for some element c</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0"/>
                            </a:spcAft>
                          </a:pPr>
                          <a:r>
                            <a:rPr lang="en-US" sz="2800">
                              <a:effectLst/>
                            </a:rPr>
                            <a:t>Existential instantiation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878346933"/>
                      </a:ext>
                    </a:extLst>
                  </a:tr>
                  <a:tr h="1248091">
                    <a:tc>
                      <a:txBody>
                        <a:bodyPr/>
                        <a:lstStyle/>
                        <a:p>
                          <a:pPr>
                            <a:lnSpc>
                              <a:spcPct val="150000"/>
                            </a:lnSpc>
                            <a:spcAft>
                              <a:spcPts val="0"/>
                            </a:spcAft>
                          </a:pPr>
                          <a14:m>
                            <m:oMath xmlns:m="http://schemas.openxmlformats.org/officeDocument/2006/math">
                              <m:r>
                                <a:rPr lang="en-US" sz="2800">
                                  <a:effectLst/>
                                  <a:latin typeface="Cambria Math" panose="02040503050406030204" pitchFamily="18" charset="0"/>
                                </a:rPr>
                                <m:t>𝑃</m:t>
                              </m:r>
                              <m:r>
                                <a:rPr lang="en-US" sz="2800">
                                  <a:effectLst/>
                                  <a:latin typeface="Cambria Math" panose="02040503050406030204" pitchFamily="18" charset="0"/>
                                </a:rPr>
                                <m:t>(</m:t>
                              </m:r>
                              <m:r>
                                <a:rPr lang="en-US" sz="2800">
                                  <a:effectLst/>
                                  <a:latin typeface="Cambria Math" panose="02040503050406030204" pitchFamily="18" charset="0"/>
                                </a:rPr>
                                <m:t>𝑐</m:t>
                              </m:r>
                              <m:r>
                                <a:rPr lang="en-US" sz="2800">
                                  <a:effectLst/>
                                  <a:latin typeface="Cambria Math" panose="02040503050406030204" pitchFamily="18" charset="0"/>
                                </a:rPr>
                                <m:t>)</m:t>
                              </m:r>
                            </m:oMath>
                          </a14:m>
                          <a:r>
                            <a:rPr lang="en-US" sz="2800">
                              <a:effectLst/>
                            </a:rPr>
                            <a:t> for some element c</a:t>
                          </a:r>
                          <a:endParaRPr lang="en-IN" sz="240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en-US" sz="2800">
                                    <a:effectLst/>
                                    <a:latin typeface="Cambria Math" panose="02040503050406030204" pitchFamily="18" charset="0"/>
                                  </a:rPr>
                                  <m:t>∴ ∃</m:t>
                                </m:r>
                                <m:r>
                                  <a:rPr lang="en-US" sz="2800">
                                    <a:effectLst/>
                                    <a:latin typeface="Cambria Math" panose="02040503050406030204" pitchFamily="18" charset="0"/>
                                  </a:rPr>
                                  <m:t>𝑥𝑃</m:t>
                                </m:r>
                                <m:r>
                                  <a:rPr lang="en-US" sz="2800">
                                    <a:effectLst/>
                                    <a:latin typeface="Cambria Math" panose="02040503050406030204" pitchFamily="18" charset="0"/>
                                  </a:rPr>
                                  <m:t>(</m:t>
                                </m:r>
                                <m:r>
                                  <a:rPr lang="en-US" sz="2800">
                                    <a:effectLst/>
                                    <a:latin typeface="Cambria Math" panose="02040503050406030204" pitchFamily="18" charset="0"/>
                                  </a:rPr>
                                  <m:t>𝑥</m:t>
                                </m:r>
                                <m:r>
                                  <a:rPr lang="en-US" sz="2800">
                                    <a:effectLst/>
                                    <a:latin typeface="Cambria Math" panose="02040503050406030204" pitchFamily="18" charset="0"/>
                                  </a:rPr>
                                  <m:t>)</m:t>
                                </m:r>
                              </m:oMath>
                            </m:oMathPara>
                          </a14:m>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0"/>
                            </a:spcAft>
                          </a:pPr>
                          <a:r>
                            <a:rPr lang="en-US" sz="2800" dirty="0">
                              <a:effectLst/>
                            </a:rPr>
                            <a:t>Existential generalization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663540324"/>
                      </a:ext>
                    </a:extLst>
                  </a:tr>
                </a:tbl>
              </a:graphicData>
            </a:graphic>
          </p:graphicFrame>
        </mc:Choice>
        <mc:Fallback xmlns="">
          <p:graphicFrame>
            <p:nvGraphicFramePr>
              <p:cNvPr id="5" name="Content Placeholder 4">
                <a:extLst>
                  <a:ext uri="{FF2B5EF4-FFF2-40B4-BE49-F238E27FC236}">
                    <a16:creationId xmlns:a16="http://schemas.microsoft.com/office/drawing/2014/main" id="{B210AEC1-35CC-454B-8015-7F6CDB98BD96}"/>
                  </a:ext>
                </a:extLst>
              </p:cNvPr>
              <p:cNvGraphicFramePr>
                <a:graphicFrameLocks noGrp="1"/>
              </p:cNvGraphicFramePr>
              <p:nvPr>
                <p:ph idx="1"/>
              </p:nvPr>
            </p:nvGraphicFramePr>
            <p:xfrm>
              <a:off x="806245" y="1012723"/>
              <a:ext cx="10156723" cy="5627307"/>
            </p:xfrm>
            <a:graphic>
              <a:graphicData uri="http://schemas.openxmlformats.org/drawingml/2006/table">
                <a:tbl>
                  <a:tblPr firstRow="1" firstCol="1" bandRow="1">
                    <a:tableStyleId>{5940675A-B579-460E-94D1-54222C63F5DA}</a:tableStyleId>
                  </a:tblPr>
                  <a:tblGrid>
                    <a:gridCol w="5069733">
                      <a:extLst>
                        <a:ext uri="{9D8B030D-6E8A-4147-A177-3AD203B41FA5}">
                          <a16:colId xmlns:a16="http://schemas.microsoft.com/office/drawing/2014/main" val="1678074594"/>
                        </a:ext>
                      </a:extLst>
                    </a:gridCol>
                    <a:gridCol w="5086990">
                      <a:extLst>
                        <a:ext uri="{9D8B030D-6E8A-4147-A177-3AD203B41FA5}">
                          <a16:colId xmlns:a16="http://schemas.microsoft.com/office/drawing/2014/main" val="2652748208"/>
                        </a:ext>
                      </a:extLst>
                    </a:gridCol>
                  </a:tblGrid>
                  <a:tr h="573913">
                    <a:tc>
                      <a:txBody>
                        <a:bodyPr/>
                        <a:lstStyle/>
                        <a:p>
                          <a:pPr>
                            <a:lnSpc>
                              <a:spcPct val="150000"/>
                            </a:lnSpc>
                            <a:spcAft>
                              <a:spcPts val="0"/>
                            </a:spcAft>
                          </a:pPr>
                          <a:r>
                            <a:rPr lang="en-US" sz="2800" dirty="0">
                              <a:effectLst/>
                            </a:rPr>
                            <a:t>Rule of Inference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0"/>
                            </a:spcAft>
                          </a:pPr>
                          <a:r>
                            <a:rPr lang="en-US" sz="2800">
                              <a:effectLst/>
                            </a:rPr>
                            <a:t>Name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94591886"/>
                      </a:ext>
                    </a:extLst>
                  </a:tr>
                  <a:tr h="1280160">
                    <a:tc>
                      <a:txBody>
                        <a:bodyPr/>
                        <a:lstStyle/>
                        <a:p>
                          <a:endParaRPr lang="en-US"/>
                        </a:p>
                      </a:txBody>
                      <a:tcPr marL="68580" marR="68580" marT="0" marB="0" anchor="ctr">
                        <a:blipFill>
                          <a:blip r:embed="rId2"/>
                          <a:stretch>
                            <a:fillRect l="-120" t="-45238" r="-100601" b="-296190"/>
                          </a:stretch>
                        </a:blipFill>
                      </a:tcPr>
                    </a:tc>
                    <a:tc>
                      <a:txBody>
                        <a:bodyPr/>
                        <a:lstStyle/>
                        <a:p>
                          <a:pPr>
                            <a:lnSpc>
                              <a:spcPct val="150000"/>
                            </a:lnSpc>
                            <a:spcAft>
                              <a:spcPts val="0"/>
                            </a:spcAft>
                          </a:pPr>
                          <a:r>
                            <a:rPr lang="en-US" sz="2800">
                              <a:effectLst/>
                            </a:rPr>
                            <a:t>Universal instantiation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36207548"/>
                      </a:ext>
                    </a:extLst>
                  </a:tr>
                  <a:tr h="1280160">
                    <a:tc>
                      <a:txBody>
                        <a:bodyPr/>
                        <a:lstStyle/>
                        <a:p>
                          <a:endParaRPr lang="en-US"/>
                        </a:p>
                      </a:txBody>
                      <a:tcPr marL="68580" marR="68580" marT="0" marB="0" anchor="ctr">
                        <a:blipFill>
                          <a:blip r:embed="rId2"/>
                          <a:stretch>
                            <a:fillRect l="-120" t="-144550" r="-100601" b="-194787"/>
                          </a:stretch>
                        </a:blipFill>
                      </a:tcPr>
                    </a:tc>
                    <a:tc>
                      <a:txBody>
                        <a:bodyPr/>
                        <a:lstStyle/>
                        <a:p>
                          <a:pPr>
                            <a:lnSpc>
                              <a:spcPct val="150000"/>
                            </a:lnSpc>
                            <a:spcAft>
                              <a:spcPts val="0"/>
                            </a:spcAft>
                          </a:pPr>
                          <a:r>
                            <a:rPr lang="en-US" sz="2800">
                              <a:effectLst/>
                            </a:rPr>
                            <a:t>Universal generalization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61787670"/>
                      </a:ext>
                    </a:extLst>
                  </a:tr>
                  <a:tr h="1212914">
                    <a:tc>
                      <a:txBody>
                        <a:bodyPr/>
                        <a:lstStyle/>
                        <a:p>
                          <a:endParaRPr lang="en-US"/>
                        </a:p>
                      </a:txBody>
                      <a:tcPr marL="68580" marR="68580" marT="0" marB="0" anchor="ctr">
                        <a:blipFill>
                          <a:blip r:embed="rId2"/>
                          <a:stretch>
                            <a:fillRect l="-120" t="-259296" r="-100601" b="-106533"/>
                          </a:stretch>
                        </a:blipFill>
                      </a:tcPr>
                    </a:tc>
                    <a:tc>
                      <a:txBody>
                        <a:bodyPr/>
                        <a:lstStyle/>
                        <a:p>
                          <a:pPr>
                            <a:lnSpc>
                              <a:spcPct val="150000"/>
                            </a:lnSpc>
                            <a:spcAft>
                              <a:spcPts val="0"/>
                            </a:spcAft>
                          </a:pPr>
                          <a:r>
                            <a:rPr lang="en-US" sz="2800">
                              <a:effectLst/>
                            </a:rPr>
                            <a:t>Existential instantiation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878346933"/>
                      </a:ext>
                    </a:extLst>
                  </a:tr>
                  <a:tr h="1280160">
                    <a:tc>
                      <a:txBody>
                        <a:bodyPr/>
                        <a:lstStyle/>
                        <a:p>
                          <a:endParaRPr lang="en-US"/>
                        </a:p>
                      </a:txBody>
                      <a:tcPr marL="68580" marR="68580" marT="0" marB="0" anchor="ctr">
                        <a:blipFill>
                          <a:blip r:embed="rId2"/>
                          <a:stretch>
                            <a:fillRect l="-120" t="-340476" r="-100601" b="-952"/>
                          </a:stretch>
                        </a:blipFill>
                      </a:tcPr>
                    </a:tc>
                    <a:tc>
                      <a:txBody>
                        <a:bodyPr/>
                        <a:lstStyle/>
                        <a:p>
                          <a:pPr>
                            <a:lnSpc>
                              <a:spcPct val="150000"/>
                            </a:lnSpc>
                            <a:spcAft>
                              <a:spcPts val="0"/>
                            </a:spcAft>
                          </a:pPr>
                          <a:r>
                            <a:rPr lang="en-US" sz="2800" dirty="0">
                              <a:effectLst/>
                            </a:rPr>
                            <a:t>Existential generalization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663540324"/>
                      </a:ext>
                    </a:extLst>
                  </a:tr>
                </a:tbl>
              </a:graphicData>
            </a:graphic>
          </p:graphicFrame>
        </mc:Fallback>
      </mc:AlternateContent>
    </p:spTree>
    <p:extLst>
      <p:ext uri="{BB962C8B-B14F-4D97-AF65-F5344CB8AC3E}">
        <p14:creationId xmlns:p14="http://schemas.microsoft.com/office/powerpoint/2010/main" val="110123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F7CA-8328-444E-94A3-AB4C54C4DF9E}"/>
              </a:ext>
            </a:extLst>
          </p:cNvPr>
          <p:cNvSpPr>
            <a:spLocks noGrp="1"/>
          </p:cNvSpPr>
          <p:nvPr>
            <p:ph type="title"/>
          </p:nvPr>
        </p:nvSpPr>
        <p:spPr>
          <a:xfrm>
            <a:off x="907026" y="0"/>
            <a:ext cx="10515600" cy="681037"/>
          </a:xfrm>
        </p:spPr>
        <p:txBody>
          <a:bodyPr>
            <a:normAutofit fontScale="90000"/>
          </a:bodyPr>
          <a:lstStyle/>
          <a:p>
            <a:pPr algn="ctr"/>
            <a:r>
              <a:rPr lang="en-US" b="1" dirty="0">
                <a:solidFill>
                  <a:srgbClr val="0000FF"/>
                </a:solidFill>
              </a:rPr>
              <a:t>Example</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F0B162-3699-4DAB-BE90-FAB50C023F1C}"/>
                  </a:ext>
                </a:extLst>
              </p:cNvPr>
              <p:cNvSpPr>
                <a:spLocks noGrp="1"/>
              </p:cNvSpPr>
              <p:nvPr>
                <p:ph idx="1"/>
              </p:nvPr>
            </p:nvSpPr>
            <p:spPr>
              <a:xfrm>
                <a:off x="550605" y="681036"/>
                <a:ext cx="11316929" cy="5965569"/>
              </a:xfrm>
            </p:spPr>
            <p:txBody>
              <a:bodyPr>
                <a:normAutofit fontScale="77500" lnSpcReduction="20000"/>
              </a:bodyPr>
              <a:lstStyle/>
              <a:p>
                <a:pPr marL="0" indent="0" algn="just">
                  <a:lnSpc>
                    <a:spcPct val="150000"/>
                  </a:lnSpc>
                  <a:buNone/>
                </a:pPr>
                <a:r>
                  <a:rPr lang="en-US" dirty="0"/>
                  <a:t>Show that the premises “A student in this class has not read the book,” and “Everyone in this class passed the first exam” imply the conclusion “Someone who passed the first exam has not read the book.”</a:t>
                </a:r>
                <a:endParaRPr lang="en-IN" dirty="0"/>
              </a:p>
              <a:p>
                <a:pPr>
                  <a:lnSpc>
                    <a:spcPct val="150000"/>
                  </a:lnSpc>
                </a:pPr>
                <a:r>
                  <a:rPr lang="en-US" i="1" dirty="0"/>
                  <a:t>C(x) </a:t>
                </a:r>
                <a:r>
                  <a:rPr lang="en-US" dirty="0"/>
                  <a:t>: “</a:t>
                </a:r>
                <a:r>
                  <a:rPr lang="en-US" i="1" dirty="0"/>
                  <a:t>x </a:t>
                </a:r>
                <a:r>
                  <a:rPr lang="en-US" dirty="0"/>
                  <a:t>is in this class,” </a:t>
                </a:r>
              </a:p>
              <a:p>
                <a:pPr>
                  <a:lnSpc>
                    <a:spcPct val="150000"/>
                  </a:lnSpc>
                </a:pPr>
                <a:r>
                  <a:rPr lang="en-US" i="1" dirty="0"/>
                  <a:t>B(x) :</a:t>
                </a:r>
                <a:r>
                  <a:rPr lang="en-US" dirty="0"/>
                  <a:t> “</a:t>
                </a:r>
                <a:r>
                  <a:rPr lang="en-US" i="1" dirty="0"/>
                  <a:t>x </a:t>
                </a:r>
                <a:r>
                  <a:rPr lang="en-US" dirty="0"/>
                  <a:t>has read the book,”</a:t>
                </a:r>
              </a:p>
              <a:p>
                <a:pPr>
                  <a:lnSpc>
                    <a:spcPct val="150000"/>
                  </a:lnSpc>
                </a:pPr>
                <a:r>
                  <a:rPr lang="en-US" i="1" dirty="0"/>
                  <a:t>P(x) : </a:t>
                </a:r>
                <a:r>
                  <a:rPr lang="en-US" dirty="0"/>
                  <a:t>“</a:t>
                </a:r>
                <a:r>
                  <a:rPr lang="en-US" i="1" dirty="0"/>
                  <a:t>x </a:t>
                </a:r>
                <a:r>
                  <a:rPr lang="en-US" dirty="0"/>
                  <a:t>passed the first exam.” </a:t>
                </a:r>
              </a:p>
              <a:p>
                <a:pPr marL="0" indent="0">
                  <a:lnSpc>
                    <a:spcPct val="150000"/>
                  </a:lnSpc>
                  <a:buNone/>
                </a:pPr>
                <a:r>
                  <a:rPr lang="en-US" dirty="0"/>
                  <a:t>The premises are </a:t>
                </a:r>
              </a:p>
              <a:p>
                <a:pPr marL="571500" indent="-571500" algn="ctr">
                  <a:lnSpc>
                    <a:spcPct val="150000"/>
                  </a:lnSpc>
                  <a:buAutoNum type="romanLcParenBoth"/>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i="1" dirty="0"/>
                  <a:t> </a:t>
                </a:r>
              </a:p>
              <a:p>
                <a:pPr marL="0" indent="0" algn="ctr">
                  <a:lnSpc>
                    <a:spcPct val="150000"/>
                  </a:lnSpc>
                  <a:buNone/>
                </a:pPr>
                <a:r>
                  <a:rPr lang="en-US" dirty="0"/>
                  <a:t>(ii)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a:p>
                <a:pPr>
                  <a:lnSpc>
                    <a:spcPct val="150000"/>
                  </a:lnSpc>
                </a:pPr>
                <a:r>
                  <a:rPr lang="en-US" dirty="0"/>
                  <a:t>The conclusion is </a:t>
                </a:r>
                <a:endParaRPr lang="en-IN" i="1" dirty="0"/>
              </a:p>
              <a:p>
                <a:pPr marL="0" indent="0" algn="ctr">
                  <a:lnSpc>
                    <a:spcPct val="150000"/>
                  </a:lnSpc>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a:p>
                <a:endParaRPr lang="en-IN" dirty="0"/>
              </a:p>
            </p:txBody>
          </p:sp>
        </mc:Choice>
        <mc:Fallback xmlns="">
          <p:sp>
            <p:nvSpPr>
              <p:cNvPr id="3" name="Content Placeholder 2">
                <a:extLst>
                  <a:ext uri="{FF2B5EF4-FFF2-40B4-BE49-F238E27FC236}">
                    <a16:creationId xmlns:a16="http://schemas.microsoft.com/office/drawing/2014/main" id="{0CF0B162-3699-4DAB-BE90-FAB50C023F1C}"/>
                  </a:ext>
                </a:extLst>
              </p:cNvPr>
              <p:cNvSpPr>
                <a:spLocks noGrp="1" noRot="1" noChangeAspect="1" noMove="1" noResize="1" noEditPoints="1" noAdjustHandles="1" noChangeArrowheads="1" noChangeShapeType="1" noTextEdit="1"/>
              </p:cNvSpPr>
              <p:nvPr>
                <p:ph idx="1"/>
              </p:nvPr>
            </p:nvSpPr>
            <p:spPr>
              <a:xfrm>
                <a:off x="550605" y="681036"/>
                <a:ext cx="11316929" cy="5965569"/>
              </a:xfrm>
              <a:blipFill>
                <a:blip r:embed="rId2"/>
                <a:stretch>
                  <a:fillRect l="-700" r="-646"/>
                </a:stretch>
              </a:blipFill>
            </p:spPr>
            <p:txBody>
              <a:bodyPr/>
              <a:lstStyle/>
              <a:p>
                <a:r>
                  <a:rPr lang="en-IN">
                    <a:noFill/>
                  </a:rPr>
                  <a:t> </a:t>
                </a:r>
              </a:p>
            </p:txBody>
          </p:sp>
        </mc:Fallback>
      </mc:AlternateContent>
    </p:spTree>
    <p:extLst>
      <p:ext uri="{BB962C8B-B14F-4D97-AF65-F5344CB8AC3E}">
        <p14:creationId xmlns:p14="http://schemas.microsoft.com/office/powerpoint/2010/main" val="413731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9B7E-6FFF-4356-8E68-F5CA88FD6E60}"/>
              </a:ext>
            </a:extLst>
          </p:cNvPr>
          <p:cNvSpPr>
            <a:spLocks noGrp="1"/>
          </p:cNvSpPr>
          <p:nvPr>
            <p:ph type="title"/>
          </p:nvPr>
        </p:nvSpPr>
        <p:spPr>
          <a:xfrm>
            <a:off x="936523" y="0"/>
            <a:ext cx="10515600" cy="825910"/>
          </a:xfrm>
        </p:spPr>
        <p:txBody>
          <a:bodyPr>
            <a:normAutofit/>
          </a:bodyPr>
          <a:lstStyle/>
          <a:p>
            <a:pPr algn="ctr"/>
            <a:r>
              <a:rPr lang="en-US" b="1" dirty="0">
                <a:solidFill>
                  <a:srgbClr val="0000FF"/>
                </a:solidFill>
              </a:rPr>
              <a:t>Example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04BE3F-81DD-40B8-8A97-C6BBC6B586E3}"/>
                  </a:ext>
                </a:extLst>
              </p:cNvPr>
              <p:cNvSpPr>
                <a:spLocks noGrp="1"/>
              </p:cNvSpPr>
              <p:nvPr>
                <p:ph idx="1"/>
              </p:nvPr>
            </p:nvSpPr>
            <p:spPr>
              <a:xfrm>
                <a:off x="176981" y="678426"/>
                <a:ext cx="11857703" cy="6076335"/>
              </a:xfrm>
            </p:spPr>
            <p:txBody>
              <a:bodyPr numCol="2">
                <a:normAutofit fontScale="92500" lnSpcReduction="20000"/>
              </a:bodyPr>
              <a:lstStyle/>
              <a:p>
                <a:pPr marL="0" indent="0">
                  <a:buNone/>
                </a:pPr>
                <a:r>
                  <a:rPr lang="en-US" sz="1600" b="1" dirty="0">
                    <a:latin typeface="Arial" panose="020B0604020202020204" pitchFamily="34" charset="0"/>
                    <a:cs typeface="Arial" panose="020B0604020202020204" pitchFamily="34" charset="0"/>
                  </a:rPr>
                  <a:t>Step 1			Reason</a:t>
                </a:r>
                <a:endParaRPr lang="en-IN"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 </m:t>
                    </m:r>
                  </m:oMath>
                </a14:m>
                <a:r>
                  <a:rPr lang="en-US" sz="1600" dirty="0">
                    <a:latin typeface="Arial" panose="020B0604020202020204" pitchFamily="34" charset="0"/>
                    <a:cs typeface="Arial" panose="020B0604020202020204" pitchFamily="34" charset="0"/>
                  </a:rPr>
                  <a:t>		 Premise (</a:t>
                </a:r>
                <a:r>
                  <a:rPr lang="en-US" sz="1600" dirty="0" err="1">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a:t>
                </a:r>
              </a:p>
              <a:p>
                <a:pPr marL="0" indent="0">
                  <a:buNone/>
                </a:pPr>
                <a:r>
                  <a:rPr lang="en-IN" sz="1600" dirty="0">
                    <a:latin typeface="Arial" panose="020B0604020202020204" pitchFamily="34" charset="0"/>
                    <a:cs typeface="Arial" panose="020B0604020202020204" pitchFamily="34" charset="0"/>
                  </a:rPr>
                  <a:t>___________________________________________</a:t>
                </a:r>
              </a:p>
              <a:p>
                <a:pPr marL="0" indent="0">
                  <a:buNone/>
                </a:pPr>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𝐶</m:t>
                    </m:r>
                    <m:d>
                      <m:dPr>
                        <m:ctrlPr>
                          <a:rPr lang="en-IN" sz="1600" i="1">
                            <a:latin typeface="Cambria Math" panose="02040503050406030204" pitchFamily="18" charset="0"/>
                          </a:rPr>
                        </m:ctrlPr>
                      </m:dPr>
                      <m:e>
                        <m:r>
                          <a:rPr lang="en-US" sz="1600" i="1">
                            <a:latin typeface="Cambria Math" panose="02040503050406030204" pitchFamily="18" charset="0"/>
                          </a:rPr>
                          <m:t>𝑎</m:t>
                        </m:r>
                      </m:e>
                    </m:d>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oMath>
                </a14:m>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Existential instantiation </a:t>
                </a:r>
                <a:endParaRPr lang="en-IN"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Step 2			Reason</a:t>
                </a:r>
                <a:endParaRPr lang="en-IN" sz="1600" dirty="0">
                  <a:latin typeface="Arial" panose="020B0604020202020204" pitchFamily="34" charset="0"/>
                  <a:cs typeface="Arial" panose="020B0604020202020204" pitchFamily="34" charset="0"/>
                </a:endParaRPr>
              </a:p>
              <a:p>
                <a:pPr marL="0" indent="0">
                  <a:buNone/>
                </a:pPr>
                <a14:m>
                  <m:oMath xmlns:m="http://schemas.openxmlformats.org/officeDocument/2006/math">
                    <m:r>
                      <a:rPr lang="en-US" sz="1600" i="1">
                        <a:latin typeface="Cambria Math" panose="02040503050406030204" pitchFamily="18" charset="0"/>
                      </a:rPr>
                      <m:t>𝐶</m:t>
                    </m:r>
                    <m:d>
                      <m:dPr>
                        <m:ctrlPr>
                          <a:rPr lang="en-IN" sz="1600" i="1">
                            <a:latin typeface="Cambria Math" panose="02040503050406030204" pitchFamily="18" charset="0"/>
                          </a:rPr>
                        </m:ctrlPr>
                      </m:dPr>
                      <m:e>
                        <m:r>
                          <a:rPr lang="en-US" sz="1600" i="1">
                            <a:latin typeface="Cambria Math" panose="02040503050406030204" pitchFamily="18" charset="0"/>
                          </a:rPr>
                          <m:t>𝑎</m:t>
                        </m:r>
                      </m:e>
                    </m:d>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step 1</a:t>
                </a:r>
              </a:p>
              <a:p>
                <a:pPr marL="0" indent="0">
                  <a:buNone/>
                </a:pPr>
                <a:r>
                  <a:rPr lang="en-IN" sz="1600" dirty="0">
                    <a:latin typeface="Arial" panose="020B0604020202020204" pitchFamily="34" charset="0"/>
                    <a:cs typeface="Arial" panose="020B0604020202020204" pitchFamily="34" charset="0"/>
                  </a:rPr>
                  <a:t>___________________________________________</a:t>
                </a:r>
              </a:p>
              <a:p>
                <a:pPr marL="0" indent="0">
                  <a:buNone/>
                </a:pPr>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i="1" dirty="0" smtClean="0">
                        <a:latin typeface="Cambria Math" panose="02040503050406030204" pitchFamily="18" charset="0"/>
                      </a:rPr>
                      <m:t>𝐶</m:t>
                    </m:r>
                    <m:r>
                      <a:rPr lang="en-US" sz="1600" i="1" dirty="0" smtClean="0">
                        <a:latin typeface="Cambria Math" panose="02040503050406030204" pitchFamily="18" charset="0"/>
                      </a:rPr>
                      <m:t>(</m:t>
                    </m:r>
                    <m:r>
                      <a:rPr lang="en-US" sz="1600" i="1" dirty="0" smtClean="0">
                        <a:latin typeface="Cambria Math" panose="02040503050406030204" pitchFamily="18" charset="0"/>
                      </a:rPr>
                      <m:t>𝑎</m:t>
                    </m:r>
                    <m:r>
                      <a:rPr lang="en-US" sz="1600" i="1" dirty="0" smtClean="0">
                        <a:latin typeface="Cambria Math" panose="02040503050406030204" pitchFamily="18" charset="0"/>
                      </a:rPr>
                      <m:t>)</m:t>
                    </m:r>
                  </m:oMath>
                </a14:m>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Simplification </a:t>
                </a:r>
                <a:endParaRPr lang="en-IN"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Step 3			Reason</a:t>
                </a:r>
              </a:p>
              <a:p>
                <a:pPr marL="0" indent="0">
                  <a:buNone/>
                </a:pPr>
                <a14:m>
                  <m:oMath xmlns:m="http://schemas.openxmlformats.org/officeDocument/2006/math">
                    <m:r>
                      <a:rPr lang="en-US" sz="1600" i="1">
                        <a:latin typeface="Cambria Math" panose="02040503050406030204" pitchFamily="18" charset="0"/>
                      </a:rPr>
                      <m:t>𝐶</m:t>
                    </m:r>
                    <m:d>
                      <m:dPr>
                        <m:ctrlPr>
                          <a:rPr lang="en-IN" sz="1600" i="1">
                            <a:latin typeface="Cambria Math" panose="02040503050406030204" pitchFamily="18" charset="0"/>
                          </a:rPr>
                        </m:ctrlPr>
                      </m:dPr>
                      <m:e>
                        <m:r>
                          <a:rPr lang="en-US" sz="1600" i="1">
                            <a:latin typeface="Cambria Math" panose="02040503050406030204" pitchFamily="18" charset="0"/>
                          </a:rPr>
                          <m:t>𝑎</m:t>
                        </m:r>
                      </m:e>
                    </m:d>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step 1</a:t>
                </a:r>
              </a:p>
              <a:p>
                <a:pPr marL="0" indent="0">
                  <a:buNone/>
                </a:pPr>
                <a:r>
                  <a:rPr lang="en-US" sz="1600" dirty="0">
                    <a:latin typeface="Arial" panose="020B0604020202020204" pitchFamily="34" charset="0"/>
                    <a:cs typeface="Arial" panose="020B0604020202020204" pitchFamily="34" charset="0"/>
                  </a:rPr>
                  <a:t>____________________________________</a:t>
                </a:r>
                <a:endParaRPr lang="en-IN"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oMath>
                </a14:m>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Simplification</a:t>
                </a:r>
                <a:endParaRPr lang="en-IN"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Step 4			Reason</a:t>
                </a:r>
              </a:p>
              <a:p>
                <a:pPr marL="0" indent="0">
                  <a:buNone/>
                </a:pPr>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 → </m:t>
                    </m:r>
                    <m:r>
                      <a:rPr lang="en-US" sz="1600" i="1">
                        <a:latin typeface="Cambria Math" panose="02040503050406030204" pitchFamily="18" charset="0"/>
                      </a:rPr>
                      <m:t>𝑃</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oMath>
                </a14:m>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Premise (ii)</a:t>
                </a:r>
              </a:p>
              <a:p>
                <a:pPr marL="0" indent="0">
                  <a:buNone/>
                </a:pPr>
                <a:r>
                  <a:rPr lang="en-US" sz="1600" dirty="0">
                    <a:latin typeface="Arial" panose="020B0604020202020204" pitchFamily="34" charset="0"/>
                    <a:cs typeface="Arial" panose="020B0604020202020204" pitchFamily="34" charset="0"/>
                  </a:rPr>
                  <a:t>____________________________________</a:t>
                </a:r>
                <a:endParaRPr lang="en-IN" sz="1600" dirty="0">
                  <a:latin typeface="Arial" panose="020B0604020202020204" pitchFamily="34" charset="0"/>
                  <a:cs typeface="Arial" panose="020B0604020202020204" pitchFamily="34" charset="0"/>
                </a:endParaRPr>
              </a:p>
              <a:p>
                <a:pPr marL="0" indent="0">
                  <a:buNone/>
                </a:pP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 </m:t>
                    </m:r>
                    <m:r>
                      <a:rPr lang="en-US" sz="1600" i="1">
                        <a:latin typeface="Cambria Math" panose="02040503050406030204" pitchFamily="18" charset="0"/>
                      </a:rPr>
                      <m:t>𝑃</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oMath>
                </a14:m>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Universal instantiation </a:t>
                </a:r>
                <a:endParaRPr lang="en-IN"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Step 5			Reason</a:t>
                </a:r>
                <a:endParaRPr lang="en-IN" sz="1600" dirty="0">
                  <a:latin typeface="Arial" panose="020B0604020202020204" pitchFamily="34" charset="0"/>
                  <a:cs typeface="Arial" panose="020B0604020202020204" pitchFamily="34" charset="0"/>
                </a:endParaRPr>
              </a:p>
              <a:p>
                <a:pPr marL="0" indent="0">
                  <a:buNone/>
                </a:pPr>
                <a14:m>
                  <m:oMath xmlns:m="http://schemas.openxmlformats.org/officeDocument/2006/math">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 </m:t>
                    </m:r>
                    <m:r>
                      <a:rPr lang="en-US" sz="1600" i="1">
                        <a:latin typeface="Cambria Math" panose="02040503050406030204" pitchFamily="18" charset="0"/>
                      </a:rPr>
                      <m:t>𝑃</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step 3</a:t>
                </a:r>
                <a:endParaRPr lang="en-IN" sz="1600" dirty="0">
                  <a:latin typeface="Arial" panose="020B0604020202020204" pitchFamily="34" charset="0"/>
                  <a:cs typeface="Arial" panose="020B0604020202020204" pitchFamily="34" charset="0"/>
                </a:endParaRPr>
              </a:p>
              <a:p>
                <a:pPr marL="0" indent="0">
                  <a:buNone/>
                </a:pPr>
                <a:r>
                  <a:rPr lang="en-US" sz="1600" i="1" dirty="0">
                    <a:latin typeface="Arial" panose="020B0604020202020204" pitchFamily="34" charset="0"/>
                    <a:cs typeface="Arial" panose="020B0604020202020204" pitchFamily="34" charset="0"/>
                  </a:rPr>
                  <a:t>C(a) 			step 2</a:t>
                </a:r>
              </a:p>
              <a:p>
                <a:pPr marL="0" indent="0">
                  <a:buNone/>
                </a:pPr>
                <a:r>
                  <a:rPr lang="en-IN" sz="1600" dirty="0">
                    <a:latin typeface="Arial" panose="020B0604020202020204" pitchFamily="34" charset="0"/>
                    <a:cs typeface="Arial" panose="020B0604020202020204" pitchFamily="34" charset="0"/>
                  </a:rPr>
                  <a:t>___________________________________________</a:t>
                </a:r>
              </a:p>
              <a:p>
                <a:pPr marL="0" indent="0">
                  <a:buNone/>
                </a:pPr>
                <a14:m>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i="1" dirty="0" smtClean="0">
                        <a:latin typeface="Cambria Math" panose="02040503050406030204" pitchFamily="18" charset="0"/>
                      </a:rPr>
                      <m:t>𝑃</m:t>
                    </m:r>
                    <m:r>
                      <a:rPr lang="en-US" sz="1600" i="1" dirty="0" smtClean="0">
                        <a:latin typeface="Cambria Math" panose="02040503050406030204" pitchFamily="18" charset="0"/>
                      </a:rPr>
                      <m:t>(</m:t>
                    </m:r>
                    <m:r>
                      <a:rPr lang="en-US" sz="1600" i="1" dirty="0" smtClean="0">
                        <a:latin typeface="Cambria Math" panose="02040503050406030204" pitchFamily="18" charset="0"/>
                      </a:rPr>
                      <m:t>𝑎</m:t>
                    </m:r>
                    <m:r>
                      <a:rPr lang="en-US" sz="1600" i="1" dirty="0" smtClean="0">
                        <a:latin typeface="Cambria Math" panose="02040503050406030204" pitchFamily="18" charset="0"/>
                      </a:rPr>
                      <m:t>)</m:t>
                    </m:r>
                  </m:oMath>
                </a14:m>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Modus ponens  </a:t>
                </a:r>
                <a:endParaRPr lang="en-IN"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Step 6			Reason</a:t>
                </a:r>
                <a:endParaRPr lang="en-IN" sz="1600" dirty="0">
                  <a:latin typeface="Arial" panose="020B0604020202020204" pitchFamily="34" charset="0"/>
                  <a:cs typeface="Arial" panose="020B0604020202020204" pitchFamily="34" charset="0"/>
                </a:endParaRPr>
              </a:p>
              <a:p>
                <a:pPr marL="0" indent="0">
                  <a:buNone/>
                </a:pPr>
                <a:r>
                  <a:rPr lang="en-US" sz="1600" i="1" dirty="0">
                    <a:latin typeface="Arial" panose="020B0604020202020204" pitchFamily="34" charset="0"/>
                    <a:cs typeface="Arial" panose="020B0604020202020204" pitchFamily="34" charset="0"/>
                  </a:rPr>
                  <a:t>P(a)			step </a:t>
                </a:r>
                <a:r>
                  <a:rPr lang="en-IN" sz="1600" i="1" dirty="0">
                    <a:latin typeface="Arial" panose="020B0604020202020204" pitchFamily="34" charset="0"/>
                    <a:cs typeface="Arial" panose="020B0604020202020204" pitchFamily="34" charset="0"/>
                  </a:rPr>
                  <a:t>5</a:t>
                </a:r>
                <a:endParaRPr lang="en-IN" sz="1600" dirty="0">
                  <a:latin typeface="Arial" panose="020B0604020202020204" pitchFamily="34" charset="0"/>
                  <a:cs typeface="Arial" panose="020B0604020202020204" pitchFamily="34" charset="0"/>
                </a:endParaRPr>
              </a:p>
              <a:p>
                <a:pPr marL="0" indent="0">
                  <a:buNone/>
                </a:pP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step 3</a:t>
                </a:r>
              </a:p>
              <a:p>
                <a:pPr marL="0" indent="0">
                  <a:buNone/>
                </a:pPr>
                <a:r>
                  <a:rPr lang="en-IN" sz="1600" dirty="0">
                    <a:latin typeface="Arial" panose="020B0604020202020204" pitchFamily="34" charset="0"/>
                    <a:cs typeface="Arial" panose="020B0604020202020204" pitchFamily="34" charset="0"/>
                  </a:rPr>
                  <a:t>_______________________________________</a:t>
                </a:r>
              </a:p>
              <a:p>
                <a:pPr marL="0" indent="0">
                  <a:buNone/>
                </a:pPr>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IN" sz="1600" i="1">
                            <a:latin typeface="Cambria Math" panose="02040503050406030204" pitchFamily="18" charset="0"/>
                          </a:rPr>
                        </m:ctrlPr>
                      </m:dPr>
                      <m:e>
                        <m:r>
                          <a:rPr lang="en-US" sz="1600" i="1">
                            <a:latin typeface="Cambria Math" panose="02040503050406030204" pitchFamily="18" charset="0"/>
                          </a:rPr>
                          <m:t>𝑎</m:t>
                        </m:r>
                      </m:e>
                    </m:d>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oMath>
                </a14:m>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Conjunction </a:t>
                </a:r>
              </a:p>
              <a:p>
                <a:pPr marL="0" indent="0">
                  <a:buNone/>
                </a:pPr>
                <a:endParaRPr lang="en-IN" sz="16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Step 7			Reason</a:t>
                </a:r>
                <a:endParaRPr lang="en-IN" sz="1600" dirty="0">
                  <a:latin typeface="Arial" panose="020B0604020202020204" pitchFamily="34" charset="0"/>
                  <a:cs typeface="Arial" panose="020B0604020202020204" pitchFamily="34" charset="0"/>
                </a:endParaRPr>
              </a:p>
              <a:p>
                <a:pPr marL="0" indent="0">
                  <a:buNone/>
                </a:pPr>
                <a14:m>
                  <m:oMath xmlns:m="http://schemas.openxmlformats.org/officeDocument/2006/math">
                    <m:r>
                      <a:rPr lang="en-US" sz="1600" i="1">
                        <a:latin typeface="Cambria Math" panose="02040503050406030204" pitchFamily="18" charset="0"/>
                      </a:rPr>
                      <m:t>𝑃</m:t>
                    </m:r>
                    <m:d>
                      <m:dPr>
                        <m:ctrlPr>
                          <a:rPr lang="en-IN" sz="1600" i="1">
                            <a:latin typeface="Cambria Math" panose="02040503050406030204" pitchFamily="18" charset="0"/>
                          </a:rPr>
                        </m:ctrlPr>
                      </m:dPr>
                      <m:e>
                        <m:r>
                          <a:rPr lang="en-US" sz="1600" i="1">
                            <a:latin typeface="Cambria Math" panose="02040503050406030204" pitchFamily="18" charset="0"/>
                          </a:rPr>
                          <m:t>𝑎</m:t>
                        </m:r>
                      </m:e>
                    </m:d>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oMath>
                </a14:m>
                <a:r>
                  <a:rPr lang="en-US" sz="1600" dirty="0">
                    <a:latin typeface="Arial" panose="020B0604020202020204" pitchFamily="34" charset="0"/>
                    <a:cs typeface="Arial" panose="020B0604020202020204" pitchFamily="34" charset="0"/>
                  </a:rPr>
                  <a:t> 		step 6</a:t>
                </a:r>
              </a:p>
              <a:p>
                <a:pPr marL="0" indent="0">
                  <a:buNone/>
                </a:pPr>
                <a:r>
                  <a:rPr lang="en-US" sz="1600" dirty="0">
                    <a:latin typeface="Arial" panose="020B0604020202020204" pitchFamily="34" charset="0"/>
                    <a:cs typeface="Arial" panose="020B0604020202020204" pitchFamily="34" charset="0"/>
                  </a:rPr>
                  <a:t>___________________________________________</a:t>
                </a:r>
                <a:endParaRPr lang="en-IN"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𝑃</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 </m:t>
                    </m:r>
                  </m:oMath>
                </a14:m>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Existential generalization </a:t>
                </a: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7304BE3F-81DD-40B8-8A97-C6BBC6B586E3}"/>
                  </a:ext>
                </a:extLst>
              </p:cNvPr>
              <p:cNvSpPr>
                <a:spLocks noGrp="1" noRot="1" noChangeAspect="1" noMove="1" noResize="1" noEditPoints="1" noAdjustHandles="1" noChangeArrowheads="1" noChangeShapeType="1" noTextEdit="1"/>
              </p:cNvSpPr>
              <p:nvPr>
                <p:ph idx="1"/>
              </p:nvPr>
            </p:nvSpPr>
            <p:spPr>
              <a:xfrm>
                <a:off x="176981" y="678426"/>
                <a:ext cx="11857703" cy="6076335"/>
              </a:xfrm>
              <a:blipFill>
                <a:blip r:embed="rId2"/>
                <a:stretch>
                  <a:fillRect l="-206" t="-1204"/>
                </a:stretch>
              </a:blipFill>
            </p:spPr>
            <p:txBody>
              <a:bodyPr/>
              <a:lstStyle/>
              <a:p>
                <a:r>
                  <a:rPr lang="en-IN">
                    <a:noFill/>
                  </a:rPr>
                  <a:t> </a:t>
                </a:r>
              </a:p>
            </p:txBody>
          </p:sp>
        </mc:Fallback>
      </mc:AlternateContent>
    </p:spTree>
    <p:extLst>
      <p:ext uri="{BB962C8B-B14F-4D97-AF65-F5344CB8AC3E}">
        <p14:creationId xmlns:p14="http://schemas.microsoft.com/office/powerpoint/2010/main" val="41816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5" dur="500"/>
                                        <p:tgtEl>
                                          <p:spTgt spid="3">
                                            <p:txEl>
                                              <p:pRg st="10" end="10"/>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8" dur="500"/>
                                        <p:tgtEl>
                                          <p:spTgt spid="3">
                                            <p:txEl>
                                              <p:pRg st="11" end="11"/>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1" dur="500"/>
                                        <p:tgtEl>
                                          <p:spTgt spid="3">
                                            <p:txEl>
                                              <p:pRg st="12" end="12"/>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49" dur="500"/>
                                        <p:tgtEl>
                                          <p:spTgt spid="3">
                                            <p:txEl>
                                              <p:pRg st="15" end="15"/>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randombar(horizontal)">
                                      <p:cBhvr>
                                        <p:cTn id="52" dur="500"/>
                                        <p:tgtEl>
                                          <p:spTgt spid="3">
                                            <p:txEl>
                                              <p:pRg st="16" end="16"/>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randombar(horizontal)">
                                      <p:cBhvr>
                                        <p:cTn id="55" dur="500"/>
                                        <p:tgtEl>
                                          <p:spTgt spid="3">
                                            <p:txEl>
                                              <p:pRg st="17" end="17"/>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randombar(horizontal)">
                                      <p:cBhvr>
                                        <p:cTn id="58" dur="500"/>
                                        <p:tgtEl>
                                          <p:spTgt spid="3">
                                            <p:txEl>
                                              <p:pRg st="18" end="1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animEffect transition="in" filter="randombar(horizontal)">
                                      <p:cBhvr>
                                        <p:cTn id="63" dur="500"/>
                                        <p:tgtEl>
                                          <p:spTgt spid="3">
                                            <p:txEl>
                                              <p:pRg st="21" end="21"/>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22" end="22"/>
                                            </p:txEl>
                                          </p:spTgt>
                                        </p:tgtEl>
                                        <p:attrNameLst>
                                          <p:attrName>style.visibility</p:attrName>
                                        </p:attrNameLst>
                                      </p:cBhvr>
                                      <p:to>
                                        <p:strVal val="visible"/>
                                      </p:to>
                                    </p:set>
                                    <p:animEffect transition="in" filter="randombar(horizontal)">
                                      <p:cBhvr>
                                        <p:cTn id="66" dur="500"/>
                                        <p:tgtEl>
                                          <p:spTgt spid="3">
                                            <p:txEl>
                                              <p:pRg st="22" end="22"/>
                                            </p:txEl>
                                          </p:spTgt>
                                        </p:tgtEl>
                                      </p:cBhvr>
                                    </p:animEffect>
                                  </p:childTnLst>
                                </p:cTn>
                              </p:par>
                              <p:par>
                                <p:cTn id="67" presetID="14" presetClass="entr" presetSubtype="10" fill="hold" nodeType="withEffect">
                                  <p:stCondLst>
                                    <p:cond delay="0"/>
                                  </p:stCondLst>
                                  <p:childTnLst>
                                    <p:set>
                                      <p:cBhvr>
                                        <p:cTn id="68" dur="1" fill="hold">
                                          <p:stCondLst>
                                            <p:cond delay="0"/>
                                          </p:stCondLst>
                                        </p:cTn>
                                        <p:tgtEl>
                                          <p:spTgt spid="3">
                                            <p:txEl>
                                              <p:pRg st="23" end="23"/>
                                            </p:txEl>
                                          </p:spTgt>
                                        </p:tgtEl>
                                        <p:attrNameLst>
                                          <p:attrName>style.visibility</p:attrName>
                                        </p:attrNameLst>
                                      </p:cBhvr>
                                      <p:to>
                                        <p:strVal val="visible"/>
                                      </p:to>
                                    </p:set>
                                    <p:animEffect transition="in" filter="randombar(horizontal)">
                                      <p:cBhvr>
                                        <p:cTn id="69" dur="500"/>
                                        <p:tgtEl>
                                          <p:spTgt spid="3">
                                            <p:txEl>
                                              <p:pRg st="23" end="23"/>
                                            </p:txEl>
                                          </p:spTgt>
                                        </p:tgtEl>
                                      </p:cBhvr>
                                    </p:animEffect>
                                  </p:childTnLst>
                                </p:cTn>
                              </p:par>
                              <p:par>
                                <p:cTn id="70" presetID="14" presetClass="entr" presetSubtype="10" fill="hold" nodeType="withEffect">
                                  <p:stCondLst>
                                    <p:cond delay="0"/>
                                  </p:stCondLst>
                                  <p:childTnLst>
                                    <p:set>
                                      <p:cBhvr>
                                        <p:cTn id="71" dur="1" fill="hold">
                                          <p:stCondLst>
                                            <p:cond delay="0"/>
                                          </p:stCondLst>
                                        </p:cTn>
                                        <p:tgtEl>
                                          <p:spTgt spid="3">
                                            <p:txEl>
                                              <p:pRg st="24" end="24"/>
                                            </p:txEl>
                                          </p:spTgt>
                                        </p:tgtEl>
                                        <p:attrNameLst>
                                          <p:attrName>style.visibility</p:attrName>
                                        </p:attrNameLst>
                                      </p:cBhvr>
                                      <p:to>
                                        <p:strVal val="visible"/>
                                      </p:to>
                                    </p:set>
                                    <p:animEffect transition="in" filter="randombar(horizontal)">
                                      <p:cBhvr>
                                        <p:cTn id="72" dur="500"/>
                                        <p:tgtEl>
                                          <p:spTgt spid="3">
                                            <p:txEl>
                                              <p:pRg st="24" end="24"/>
                                            </p:txEl>
                                          </p:spTgt>
                                        </p:tgtEl>
                                      </p:cBhvr>
                                    </p:animEffect>
                                  </p:childTnLst>
                                </p:cTn>
                              </p:par>
                              <p:par>
                                <p:cTn id="73" presetID="14" presetClass="entr" presetSubtype="10" fill="hold" nodeType="withEffect">
                                  <p:stCondLst>
                                    <p:cond delay="0"/>
                                  </p:stCondLst>
                                  <p:childTnLst>
                                    <p:set>
                                      <p:cBhvr>
                                        <p:cTn id="74" dur="1" fill="hold">
                                          <p:stCondLst>
                                            <p:cond delay="0"/>
                                          </p:stCondLst>
                                        </p:cTn>
                                        <p:tgtEl>
                                          <p:spTgt spid="3">
                                            <p:txEl>
                                              <p:pRg st="25" end="25"/>
                                            </p:txEl>
                                          </p:spTgt>
                                        </p:tgtEl>
                                        <p:attrNameLst>
                                          <p:attrName>style.visibility</p:attrName>
                                        </p:attrNameLst>
                                      </p:cBhvr>
                                      <p:to>
                                        <p:strVal val="visible"/>
                                      </p:to>
                                    </p:set>
                                    <p:animEffect transition="in" filter="randombar(horizontal)">
                                      <p:cBhvr>
                                        <p:cTn id="75" dur="500"/>
                                        <p:tgtEl>
                                          <p:spTgt spid="3">
                                            <p:txEl>
                                              <p:pRg st="25" end="2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nodeType="clickEffect">
                                  <p:stCondLst>
                                    <p:cond delay="0"/>
                                  </p:stCondLst>
                                  <p:childTnLst>
                                    <p:set>
                                      <p:cBhvr>
                                        <p:cTn id="79" dur="1" fill="hold">
                                          <p:stCondLst>
                                            <p:cond delay="0"/>
                                          </p:stCondLst>
                                        </p:cTn>
                                        <p:tgtEl>
                                          <p:spTgt spid="3">
                                            <p:txEl>
                                              <p:pRg st="28" end="28"/>
                                            </p:txEl>
                                          </p:spTgt>
                                        </p:tgtEl>
                                        <p:attrNameLst>
                                          <p:attrName>style.visibility</p:attrName>
                                        </p:attrNameLst>
                                      </p:cBhvr>
                                      <p:to>
                                        <p:strVal val="visible"/>
                                      </p:to>
                                    </p:set>
                                    <p:animEffect transition="in" filter="randombar(horizontal)">
                                      <p:cBhvr>
                                        <p:cTn id="80" dur="500"/>
                                        <p:tgtEl>
                                          <p:spTgt spid="3">
                                            <p:txEl>
                                              <p:pRg st="28" end="28"/>
                                            </p:txEl>
                                          </p:spTgt>
                                        </p:tgtEl>
                                      </p:cBhvr>
                                    </p:animEffect>
                                  </p:childTnLst>
                                </p:cTn>
                              </p:par>
                              <p:par>
                                <p:cTn id="81" presetID="14" presetClass="entr" presetSubtype="10" fill="hold" nodeType="withEffect">
                                  <p:stCondLst>
                                    <p:cond delay="0"/>
                                  </p:stCondLst>
                                  <p:childTnLst>
                                    <p:set>
                                      <p:cBhvr>
                                        <p:cTn id="82" dur="1" fill="hold">
                                          <p:stCondLst>
                                            <p:cond delay="0"/>
                                          </p:stCondLst>
                                        </p:cTn>
                                        <p:tgtEl>
                                          <p:spTgt spid="3">
                                            <p:txEl>
                                              <p:pRg st="29" end="29"/>
                                            </p:txEl>
                                          </p:spTgt>
                                        </p:tgtEl>
                                        <p:attrNameLst>
                                          <p:attrName>style.visibility</p:attrName>
                                        </p:attrNameLst>
                                      </p:cBhvr>
                                      <p:to>
                                        <p:strVal val="visible"/>
                                      </p:to>
                                    </p:set>
                                    <p:animEffect transition="in" filter="randombar(horizontal)">
                                      <p:cBhvr>
                                        <p:cTn id="83" dur="500"/>
                                        <p:tgtEl>
                                          <p:spTgt spid="3">
                                            <p:txEl>
                                              <p:pRg st="29" end="29"/>
                                            </p:txEl>
                                          </p:spTgt>
                                        </p:tgtEl>
                                      </p:cBhvr>
                                    </p:animEffect>
                                  </p:childTnLst>
                                </p:cTn>
                              </p:par>
                              <p:par>
                                <p:cTn id="84" presetID="14" presetClass="entr" presetSubtype="10" fill="hold" nodeType="withEffect">
                                  <p:stCondLst>
                                    <p:cond delay="0"/>
                                  </p:stCondLst>
                                  <p:childTnLst>
                                    <p:set>
                                      <p:cBhvr>
                                        <p:cTn id="85" dur="1" fill="hold">
                                          <p:stCondLst>
                                            <p:cond delay="0"/>
                                          </p:stCondLst>
                                        </p:cTn>
                                        <p:tgtEl>
                                          <p:spTgt spid="3">
                                            <p:txEl>
                                              <p:pRg st="30" end="30"/>
                                            </p:txEl>
                                          </p:spTgt>
                                        </p:tgtEl>
                                        <p:attrNameLst>
                                          <p:attrName>style.visibility</p:attrName>
                                        </p:attrNameLst>
                                      </p:cBhvr>
                                      <p:to>
                                        <p:strVal val="visible"/>
                                      </p:to>
                                    </p:set>
                                    <p:animEffect transition="in" filter="randombar(horizontal)">
                                      <p:cBhvr>
                                        <p:cTn id="86" dur="500"/>
                                        <p:tgtEl>
                                          <p:spTgt spid="3">
                                            <p:txEl>
                                              <p:pRg st="30" end="30"/>
                                            </p:txEl>
                                          </p:spTgt>
                                        </p:tgtEl>
                                      </p:cBhvr>
                                    </p:animEffect>
                                  </p:childTnLst>
                                </p:cTn>
                              </p:par>
                              <p:par>
                                <p:cTn id="87" presetID="14" presetClass="entr" presetSubtype="10" fill="hold" nodeType="withEffect">
                                  <p:stCondLst>
                                    <p:cond delay="0"/>
                                  </p:stCondLst>
                                  <p:childTnLst>
                                    <p:set>
                                      <p:cBhvr>
                                        <p:cTn id="88" dur="1" fill="hold">
                                          <p:stCondLst>
                                            <p:cond delay="0"/>
                                          </p:stCondLst>
                                        </p:cTn>
                                        <p:tgtEl>
                                          <p:spTgt spid="3">
                                            <p:txEl>
                                              <p:pRg st="31" end="31"/>
                                            </p:txEl>
                                          </p:spTgt>
                                        </p:tgtEl>
                                        <p:attrNameLst>
                                          <p:attrName>style.visibility</p:attrName>
                                        </p:attrNameLst>
                                      </p:cBhvr>
                                      <p:to>
                                        <p:strVal val="visible"/>
                                      </p:to>
                                    </p:set>
                                    <p:animEffect transition="in" filter="randombar(horizontal)">
                                      <p:cBhvr>
                                        <p:cTn id="89" dur="500"/>
                                        <p:tgtEl>
                                          <p:spTgt spid="3">
                                            <p:txEl>
                                              <p:pRg st="31" end="31"/>
                                            </p:txEl>
                                          </p:spTgt>
                                        </p:tgtEl>
                                      </p:cBhvr>
                                    </p:animEffect>
                                  </p:childTnLst>
                                </p:cTn>
                              </p:par>
                              <p:par>
                                <p:cTn id="90" presetID="14" presetClass="entr" presetSubtype="10" fill="hold" nodeType="withEffect">
                                  <p:stCondLst>
                                    <p:cond delay="0"/>
                                  </p:stCondLst>
                                  <p:childTnLst>
                                    <p:set>
                                      <p:cBhvr>
                                        <p:cTn id="91" dur="1" fill="hold">
                                          <p:stCondLst>
                                            <p:cond delay="0"/>
                                          </p:stCondLst>
                                        </p:cTn>
                                        <p:tgtEl>
                                          <p:spTgt spid="3">
                                            <p:txEl>
                                              <p:pRg st="32" end="32"/>
                                            </p:txEl>
                                          </p:spTgt>
                                        </p:tgtEl>
                                        <p:attrNameLst>
                                          <p:attrName>style.visibility</p:attrName>
                                        </p:attrNameLst>
                                      </p:cBhvr>
                                      <p:to>
                                        <p:strVal val="visible"/>
                                      </p:to>
                                    </p:set>
                                    <p:animEffect transition="in" filter="randombar(horizontal)">
                                      <p:cBhvr>
                                        <p:cTn id="92" dur="500"/>
                                        <p:tgtEl>
                                          <p:spTgt spid="3">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nodeType="clickEffect">
                                  <p:stCondLst>
                                    <p:cond delay="0"/>
                                  </p:stCondLst>
                                  <p:childTnLst>
                                    <p:set>
                                      <p:cBhvr>
                                        <p:cTn id="96" dur="1" fill="hold">
                                          <p:stCondLst>
                                            <p:cond delay="0"/>
                                          </p:stCondLst>
                                        </p:cTn>
                                        <p:tgtEl>
                                          <p:spTgt spid="3">
                                            <p:txEl>
                                              <p:pRg st="34" end="34"/>
                                            </p:txEl>
                                          </p:spTgt>
                                        </p:tgtEl>
                                        <p:attrNameLst>
                                          <p:attrName>style.visibility</p:attrName>
                                        </p:attrNameLst>
                                      </p:cBhvr>
                                      <p:to>
                                        <p:strVal val="visible"/>
                                      </p:to>
                                    </p:set>
                                    <p:animEffect transition="in" filter="randombar(horizontal)">
                                      <p:cBhvr>
                                        <p:cTn id="97" dur="500"/>
                                        <p:tgtEl>
                                          <p:spTgt spid="3">
                                            <p:txEl>
                                              <p:pRg st="34" end="34"/>
                                            </p:txEl>
                                          </p:spTgt>
                                        </p:tgtEl>
                                      </p:cBhvr>
                                    </p:animEffect>
                                  </p:childTnLst>
                                </p:cTn>
                              </p:par>
                              <p:par>
                                <p:cTn id="98" presetID="14" presetClass="entr" presetSubtype="10" fill="hold" nodeType="withEffect">
                                  <p:stCondLst>
                                    <p:cond delay="0"/>
                                  </p:stCondLst>
                                  <p:childTnLst>
                                    <p:set>
                                      <p:cBhvr>
                                        <p:cTn id="99" dur="1" fill="hold">
                                          <p:stCondLst>
                                            <p:cond delay="0"/>
                                          </p:stCondLst>
                                        </p:cTn>
                                        <p:tgtEl>
                                          <p:spTgt spid="3">
                                            <p:txEl>
                                              <p:pRg st="35" end="35"/>
                                            </p:txEl>
                                          </p:spTgt>
                                        </p:tgtEl>
                                        <p:attrNameLst>
                                          <p:attrName>style.visibility</p:attrName>
                                        </p:attrNameLst>
                                      </p:cBhvr>
                                      <p:to>
                                        <p:strVal val="visible"/>
                                      </p:to>
                                    </p:set>
                                    <p:animEffect transition="in" filter="randombar(horizontal)">
                                      <p:cBhvr>
                                        <p:cTn id="100" dur="500"/>
                                        <p:tgtEl>
                                          <p:spTgt spid="3">
                                            <p:txEl>
                                              <p:pRg st="35" end="35"/>
                                            </p:txEl>
                                          </p:spTgt>
                                        </p:tgtEl>
                                      </p:cBhvr>
                                    </p:animEffect>
                                  </p:childTnLst>
                                </p:cTn>
                              </p:par>
                              <p:par>
                                <p:cTn id="101" presetID="14" presetClass="entr" presetSubtype="10" fill="hold" nodeType="withEffect">
                                  <p:stCondLst>
                                    <p:cond delay="0"/>
                                  </p:stCondLst>
                                  <p:childTnLst>
                                    <p:set>
                                      <p:cBhvr>
                                        <p:cTn id="102" dur="1" fill="hold">
                                          <p:stCondLst>
                                            <p:cond delay="0"/>
                                          </p:stCondLst>
                                        </p:cTn>
                                        <p:tgtEl>
                                          <p:spTgt spid="3">
                                            <p:txEl>
                                              <p:pRg st="36" end="36"/>
                                            </p:txEl>
                                          </p:spTgt>
                                        </p:tgtEl>
                                        <p:attrNameLst>
                                          <p:attrName>style.visibility</p:attrName>
                                        </p:attrNameLst>
                                      </p:cBhvr>
                                      <p:to>
                                        <p:strVal val="visible"/>
                                      </p:to>
                                    </p:set>
                                    <p:animEffect transition="in" filter="randombar(horizontal)">
                                      <p:cBhvr>
                                        <p:cTn id="103" dur="500"/>
                                        <p:tgtEl>
                                          <p:spTgt spid="3">
                                            <p:txEl>
                                              <p:pRg st="36" end="36"/>
                                            </p:txEl>
                                          </p:spTgt>
                                        </p:tgtEl>
                                      </p:cBhvr>
                                    </p:animEffect>
                                  </p:childTnLst>
                                </p:cTn>
                              </p:par>
                              <p:par>
                                <p:cTn id="104" presetID="14" presetClass="entr" presetSubtype="10" fill="hold" nodeType="withEffect">
                                  <p:stCondLst>
                                    <p:cond delay="0"/>
                                  </p:stCondLst>
                                  <p:childTnLst>
                                    <p:set>
                                      <p:cBhvr>
                                        <p:cTn id="105" dur="1" fill="hold">
                                          <p:stCondLst>
                                            <p:cond delay="0"/>
                                          </p:stCondLst>
                                        </p:cTn>
                                        <p:tgtEl>
                                          <p:spTgt spid="3">
                                            <p:txEl>
                                              <p:pRg st="37" end="37"/>
                                            </p:txEl>
                                          </p:spTgt>
                                        </p:tgtEl>
                                        <p:attrNameLst>
                                          <p:attrName>style.visibility</p:attrName>
                                        </p:attrNameLst>
                                      </p:cBhvr>
                                      <p:to>
                                        <p:strVal val="visible"/>
                                      </p:to>
                                    </p:set>
                                    <p:animEffect transition="in" filter="randombar(horizontal)">
                                      <p:cBhvr>
                                        <p:cTn id="106" dur="500"/>
                                        <p:tgtEl>
                                          <p:spTgt spid="3">
                                            <p:txEl>
                                              <p:pRg st="37"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849A-B6A2-4D99-948B-01D26A26B232}"/>
              </a:ext>
            </a:extLst>
          </p:cNvPr>
          <p:cNvSpPr>
            <a:spLocks noGrp="1"/>
          </p:cNvSpPr>
          <p:nvPr>
            <p:ph type="title"/>
          </p:nvPr>
        </p:nvSpPr>
        <p:spPr/>
        <p:txBody>
          <a:bodyPr/>
          <a:lstStyle/>
          <a:p>
            <a:pPr algn="ctr"/>
            <a:r>
              <a:rPr lang="en-US" dirty="0">
                <a:solidFill>
                  <a:srgbClr val="0000FF"/>
                </a:solidFill>
              </a:rPr>
              <a:t>Combining Rules of Inference for Propositions and Quantified Statements</a:t>
            </a:r>
            <a:endParaRPr lang="en-IN" dirty="0">
              <a:solidFill>
                <a:srgbClr val="00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983CDE-44EE-4C08-B029-94B067D4EEC8}"/>
                  </a:ext>
                </a:extLst>
              </p:cNvPr>
              <p:cNvSpPr>
                <a:spLocks noGrp="1"/>
              </p:cNvSpPr>
              <p:nvPr>
                <p:ph idx="1"/>
              </p:nvPr>
            </p:nvSpPr>
            <p:spPr>
              <a:xfrm>
                <a:off x="838199" y="1825624"/>
                <a:ext cx="10842523" cy="4948801"/>
              </a:xfrm>
            </p:spPr>
            <p:txBody>
              <a:bodyPr>
                <a:normAutofit fontScale="92500" lnSpcReduction="10000"/>
              </a:bodyPr>
              <a:lstStyle/>
              <a:p>
                <a:r>
                  <a:rPr lang="en-US" b="1" dirty="0"/>
                  <a:t>Universal modus ponens</a:t>
                </a:r>
                <a:r>
                  <a:rPr lang="en-US" dirty="0"/>
                  <a:t> </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endParaRPr lang="en-IN" dirty="0"/>
              </a:p>
              <a:p>
                <a:pPr marL="0" indent="0">
                  <a:buNone/>
                </a:pPr>
                <a:r>
                  <a:rPr lang="en-US" dirty="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i="1" dirty="0"/>
                  <a:t>, where</a:t>
                </a:r>
                <a:r>
                  <a:rPr lang="en-US" dirty="0"/>
                  <a:t> </a:t>
                </a:r>
                <a14:m>
                  <m:oMath xmlns:m="http://schemas.openxmlformats.org/officeDocument/2006/math">
                    <m:r>
                      <a:rPr lang="en-US" i="1">
                        <a:latin typeface="Cambria Math" panose="02040503050406030204" pitchFamily="18" charset="0"/>
                      </a:rPr>
                      <m:t>𝑎</m:t>
                    </m:r>
                  </m:oMath>
                </a14:m>
                <a:r>
                  <a:rPr lang="en-US" i="1" dirty="0"/>
                  <a:t> </a:t>
                </a:r>
                <a:r>
                  <a:rPr lang="en-US" dirty="0"/>
                  <a:t>is a particular element in the domain</a:t>
                </a:r>
                <a:endParaRPr lang="en-IN" dirty="0"/>
              </a:p>
              <a:p>
                <a:pPr marL="0" indent="0">
                  <a:buNone/>
                </a:pPr>
                <a:r>
                  <a:rPr lang="en-US" dirty="0"/>
                  <a:t> 	______________________________________</a:t>
                </a:r>
                <a:endParaRPr lang="en-IN" dirty="0"/>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a:t>
                </a:r>
              </a:p>
              <a:p>
                <a:pPr marL="0" indent="0">
                  <a:buNone/>
                </a:pPr>
                <a:endParaRPr lang="en-US" dirty="0"/>
              </a:p>
              <a:p>
                <a:r>
                  <a:rPr lang="en-US" b="1" dirty="0"/>
                  <a:t>Universal modus tollens</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endParaRPr lang="en-IN" dirty="0"/>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i="1" dirty="0"/>
                  <a:t>, </a:t>
                </a:r>
                <a:r>
                  <a:rPr lang="en-US" dirty="0"/>
                  <a:t>where </a:t>
                </a:r>
                <a14:m>
                  <m:oMath xmlns:m="http://schemas.openxmlformats.org/officeDocument/2006/math">
                    <m:r>
                      <a:rPr lang="en-US" i="1">
                        <a:latin typeface="Cambria Math" panose="02040503050406030204" pitchFamily="18" charset="0"/>
                      </a:rPr>
                      <m:t>𝑎</m:t>
                    </m:r>
                  </m:oMath>
                </a14:m>
                <a:r>
                  <a:rPr lang="en-US" i="1" dirty="0"/>
                  <a:t> </a:t>
                </a:r>
                <a:r>
                  <a:rPr lang="en-US" dirty="0"/>
                  <a:t>is a particular element in the domain</a:t>
                </a:r>
                <a:endParaRPr lang="en-IN" dirty="0"/>
              </a:p>
              <a:p>
                <a:pPr marL="0" indent="0">
                  <a:buNone/>
                </a:pPr>
                <a:r>
                  <a:rPr lang="en-US" dirty="0"/>
                  <a:t>     	_____________________________________________</a:t>
                </a:r>
                <a:endParaRPr lang="en-IN" dirty="0"/>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a:t>
                </a:r>
                <a:endParaRPr lang="en-IN" dirty="0"/>
              </a:p>
              <a:p>
                <a:pPr marL="0" indent="0">
                  <a:buNone/>
                </a:pPr>
                <a:endParaRPr lang="en-IN" dirty="0"/>
              </a:p>
              <a:p>
                <a:endParaRPr lang="en-IN" dirty="0"/>
              </a:p>
            </p:txBody>
          </p:sp>
        </mc:Choice>
        <mc:Fallback xmlns="">
          <p:sp>
            <p:nvSpPr>
              <p:cNvPr id="3" name="Content Placeholder 2">
                <a:extLst>
                  <a:ext uri="{FF2B5EF4-FFF2-40B4-BE49-F238E27FC236}">
                    <a16:creationId xmlns:a16="http://schemas.microsoft.com/office/drawing/2014/main" id="{AB983CDE-44EE-4C08-B029-94B067D4EEC8}"/>
                  </a:ext>
                </a:extLst>
              </p:cNvPr>
              <p:cNvSpPr>
                <a:spLocks noGrp="1" noRot="1" noChangeAspect="1" noMove="1" noResize="1" noEditPoints="1" noAdjustHandles="1" noChangeArrowheads="1" noChangeShapeType="1" noTextEdit="1"/>
              </p:cNvSpPr>
              <p:nvPr>
                <p:ph idx="1"/>
              </p:nvPr>
            </p:nvSpPr>
            <p:spPr>
              <a:xfrm>
                <a:off x="838199" y="1825624"/>
                <a:ext cx="10842523" cy="4948801"/>
              </a:xfrm>
              <a:blipFill>
                <a:blip r:embed="rId2"/>
                <a:stretch>
                  <a:fillRect l="-843" t="-2463"/>
                </a:stretch>
              </a:blipFill>
            </p:spPr>
            <p:txBody>
              <a:bodyPr/>
              <a:lstStyle/>
              <a:p>
                <a:r>
                  <a:rPr lang="en-IN">
                    <a:noFill/>
                  </a:rPr>
                  <a:t> </a:t>
                </a:r>
              </a:p>
            </p:txBody>
          </p:sp>
        </mc:Fallback>
      </mc:AlternateContent>
    </p:spTree>
    <p:extLst>
      <p:ext uri="{BB962C8B-B14F-4D97-AF65-F5344CB8AC3E}">
        <p14:creationId xmlns:p14="http://schemas.microsoft.com/office/powerpoint/2010/main" val="406294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3" dur="500"/>
                                        <p:tgtEl>
                                          <p:spTgt spid="3">
                                            <p:txEl>
                                              <p:pRg st="9" end="9"/>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248B5-8D8B-412A-BCFF-9831A315CCC5}"/>
              </a:ext>
            </a:extLst>
          </p:cNvPr>
          <p:cNvSpPr>
            <a:spLocks noGrp="1"/>
          </p:cNvSpPr>
          <p:nvPr>
            <p:ph idx="1"/>
          </p:nvPr>
        </p:nvSpPr>
        <p:spPr/>
        <p:txBody>
          <a:bodyPr>
            <a:normAutofit/>
          </a:bodyPr>
          <a:lstStyle/>
          <a:p>
            <a:pPr marL="0" indent="0" algn="ctr">
              <a:buNone/>
            </a:pPr>
            <a:endParaRPr lang="en-IN" sz="4800" dirty="0">
              <a:solidFill>
                <a:srgbClr val="1630F2"/>
              </a:solidFill>
            </a:endParaRPr>
          </a:p>
          <a:p>
            <a:pPr marL="0" indent="0" algn="ctr">
              <a:buNone/>
            </a:pPr>
            <a:r>
              <a:rPr lang="en-IN" sz="6000" dirty="0">
                <a:solidFill>
                  <a:srgbClr val="1630F2"/>
                </a:solidFill>
              </a:rPr>
              <a:t>Thank you</a:t>
            </a:r>
          </a:p>
        </p:txBody>
      </p:sp>
    </p:spTree>
    <p:extLst>
      <p:ext uri="{BB962C8B-B14F-4D97-AF65-F5344CB8AC3E}">
        <p14:creationId xmlns:p14="http://schemas.microsoft.com/office/powerpoint/2010/main" val="8401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FA8F-402B-4C13-A7F5-187717375478}"/>
              </a:ext>
            </a:extLst>
          </p:cNvPr>
          <p:cNvSpPr>
            <a:spLocks noGrp="1"/>
          </p:cNvSpPr>
          <p:nvPr>
            <p:ph type="title"/>
          </p:nvPr>
        </p:nvSpPr>
        <p:spPr>
          <a:xfrm>
            <a:off x="838200" y="70157"/>
            <a:ext cx="10515600" cy="1326023"/>
          </a:xfrm>
        </p:spPr>
        <p:txBody>
          <a:bodyPr>
            <a:normAutofit/>
          </a:bodyPr>
          <a:lstStyle/>
          <a:p>
            <a:pPr algn="ctr"/>
            <a:r>
              <a:rPr lang="en-US" sz="4800" dirty="0">
                <a:solidFill>
                  <a:srgbClr val="1630F2"/>
                </a:solidFill>
              </a:rPr>
              <a:t>Example</a:t>
            </a:r>
            <a:endParaRPr lang="en-IN" sz="6000" dirty="0">
              <a:solidFill>
                <a:srgbClr val="1630F2"/>
              </a:solidFill>
            </a:endParaRPr>
          </a:p>
        </p:txBody>
      </p:sp>
      <p:sp>
        <p:nvSpPr>
          <p:cNvPr id="3" name="Content Placeholder 2">
            <a:extLst>
              <a:ext uri="{FF2B5EF4-FFF2-40B4-BE49-F238E27FC236}">
                <a16:creationId xmlns:a16="http://schemas.microsoft.com/office/drawing/2014/main" id="{9E9425D0-55D9-40B6-95F7-C7D9A4B42194}"/>
              </a:ext>
            </a:extLst>
          </p:cNvPr>
          <p:cNvSpPr>
            <a:spLocks noGrp="1"/>
          </p:cNvSpPr>
          <p:nvPr>
            <p:ph idx="1"/>
          </p:nvPr>
        </p:nvSpPr>
        <p:spPr>
          <a:xfrm>
            <a:off x="946355" y="1091380"/>
            <a:ext cx="10685206" cy="5391663"/>
          </a:xfrm>
        </p:spPr>
        <p:txBody>
          <a:bodyPr>
            <a:normAutofit fontScale="62500" lnSpcReduction="20000"/>
          </a:bodyPr>
          <a:lstStyle/>
          <a:p>
            <a:pPr marL="0" indent="0">
              <a:lnSpc>
                <a:spcPct val="150000"/>
              </a:lnSpc>
              <a:buNone/>
            </a:pPr>
            <a:r>
              <a:rPr lang="en-US" sz="3800" dirty="0"/>
              <a:t>Find the negation of the proposition </a:t>
            </a:r>
          </a:p>
          <a:p>
            <a:pPr marL="0" indent="0" algn="ctr">
              <a:lnSpc>
                <a:spcPct val="150000"/>
              </a:lnSpc>
              <a:buNone/>
            </a:pPr>
            <a:r>
              <a:rPr lang="en-US" sz="3800" dirty="0"/>
              <a:t>“Vandana’s smartphone has at least 32GB of memory” </a:t>
            </a:r>
          </a:p>
          <a:p>
            <a:pPr marL="0" indent="0">
              <a:lnSpc>
                <a:spcPct val="150000"/>
              </a:lnSpc>
              <a:buNone/>
            </a:pPr>
            <a:r>
              <a:rPr lang="en-US" sz="3800" dirty="0"/>
              <a:t>and express this in simple English.</a:t>
            </a:r>
            <a:endParaRPr lang="en-IN" sz="3800" dirty="0"/>
          </a:p>
          <a:p>
            <a:pPr marL="0" indent="0">
              <a:lnSpc>
                <a:spcPct val="150000"/>
              </a:lnSpc>
              <a:buNone/>
            </a:pPr>
            <a:r>
              <a:rPr lang="en-US" sz="3800" b="1" dirty="0"/>
              <a:t>Solution:</a:t>
            </a:r>
            <a:r>
              <a:rPr lang="en-US" sz="3800" dirty="0"/>
              <a:t> The negation is </a:t>
            </a:r>
          </a:p>
          <a:p>
            <a:pPr marL="0" indent="0" algn="ctr">
              <a:lnSpc>
                <a:spcPct val="150000"/>
              </a:lnSpc>
              <a:buNone/>
            </a:pPr>
            <a:r>
              <a:rPr lang="en-US" sz="3800" dirty="0"/>
              <a:t>“It is not the case that Vandana’s smartphone has at least 32GB of memory.”</a:t>
            </a:r>
            <a:endParaRPr lang="en-IN" sz="3800" dirty="0"/>
          </a:p>
          <a:p>
            <a:pPr marL="0" indent="0">
              <a:lnSpc>
                <a:spcPct val="150000"/>
              </a:lnSpc>
              <a:buNone/>
            </a:pPr>
            <a:r>
              <a:rPr lang="en-US" sz="3800" dirty="0"/>
              <a:t>This negation can also be expressed as </a:t>
            </a:r>
          </a:p>
          <a:p>
            <a:pPr marL="0" indent="0" algn="ctr">
              <a:lnSpc>
                <a:spcPct val="150000"/>
              </a:lnSpc>
              <a:buNone/>
            </a:pPr>
            <a:r>
              <a:rPr lang="en-US" sz="3800" dirty="0"/>
              <a:t>“Vandana’s smartphone does not have at least 32GB of memory”</a:t>
            </a:r>
            <a:endParaRPr lang="en-IN" sz="3800" dirty="0"/>
          </a:p>
          <a:p>
            <a:pPr marL="0" indent="0">
              <a:lnSpc>
                <a:spcPct val="150000"/>
              </a:lnSpc>
              <a:buNone/>
            </a:pPr>
            <a:r>
              <a:rPr lang="en-US" sz="3800" dirty="0"/>
              <a:t>or even more simply as  </a:t>
            </a:r>
          </a:p>
          <a:p>
            <a:pPr marL="0" indent="0" algn="ctr">
              <a:lnSpc>
                <a:spcPct val="150000"/>
              </a:lnSpc>
              <a:buNone/>
            </a:pPr>
            <a:r>
              <a:rPr lang="en-US" sz="3800" dirty="0"/>
              <a:t>“Vandana’s smartphone has less than 32GB of memory.”</a:t>
            </a:r>
            <a:endParaRPr lang="en-IN" sz="3800" dirty="0"/>
          </a:p>
          <a:p>
            <a:endParaRPr lang="en-IN" dirty="0"/>
          </a:p>
        </p:txBody>
      </p:sp>
    </p:spTree>
    <p:extLst>
      <p:ext uri="{BB962C8B-B14F-4D97-AF65-F5344CB8AC3E}">
        <p14:creationId xmlns:p14="http://schemas.microsoft.com/office/powerpoint/2010/main" val="135819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944</TotalTime>
  <Words>7232</Words>
  <Application>Microsoft Office PowerPoint</Application>
  <PresentationFormat>Widescreen</PresentationFormat>
  <Paragraphs>1091</Paragraphs>
  <Slides>84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Calibri Light</vt:lpstr>
      <vt:lpstr>Cambria Math</vt:lpstr>
      <vt:lpstr>Office Theme</vt:lpstr>
      <vt:lpstr>Logic and Induction</vt:lpstr>
      <vt:lpstr>Logic and Induction</vt:lpstr>
      <vt:lpstr>Proposition or Statement</vt:lpstr>
      <vt:lpstr>Examples </vt:lpstr>
      <vt:lpstr>Propositional  Variables</vt:lpstr>
      <vt:lpstr>Truth Value of Propositions</vt:lpstr>
      <vt:lpstr>Negation </vt:lpstr>
      <vt:lpstr>Example</vt:lpstr>
      <vt:lpstr>Example</vt:lpstr>
      <vt:lpstr>Atomic propositions</vt:lpstr>
      <vt:lpstr>Compound propositions </vt:lpstr>
      <vt:lpstr>Conjunction </vt:lpstr>
      <vt:lpstr>Example</vt:lpstr>
      <vt:lpstr>Disjunction</vt:lpstr>
      <vt:lpstr>Example</vt:lpstr>
      <vt:lpstr>Exclusive or  </vt:lpstr>
      <vt:lpstr>Example </vt:lpstr>
      <vt:lpstr>Conditional Statement</vt:lpstr>
      <vt:lpstr>Example</vt:lpstr>
      <vt:lpstr>An obligation or a contract</vt:lpstr>
      <vt:lpstr>Biconditional  Statement </vt:lpstr>
      <vt:lpstr>Example</vt:lpstr>
      <vt:lpstr>Tautology, contradiction and contingency</vt:lpstr>
      <vt:lpstr>Converse, Inverse, and Contrapositive</vt:lpstr>
      <vt:lpstr>Example </vt:lpstr>
      <vt:lpstr>Equivalent Statements</vt:lpstr>
      <vt:lpstr>Example</vt:lpstr>
      <vt:lpstr>De Morgan’s Laws</vt:lpstr>
      <vt:lpstr>Example</vt:lpstr>
      <vt:lpstr>Example</vt:lpstr>
      <vt:lpstr>Some Important Equivalence </vt:lpstr>
      <vt:lpstr>Some more Logical Equivalences </vt:lpstr>
      <vt:lpstr>Well formed formula</vt:lpstr>
      <vt:lpstr>Rules of Precedence</vt:lpstr>
      <vt:lpstr>Functionally complete set of connectives</vt:lpstr>
      <vt:lpstr>Satisfiable</vt:lpstr>
      <vt:lpstr>Example</vt:lpstr>
      <vt:lpstr>Some Applications of Propositional Logic</vt:lpstr>
      <vt:lpstr>Translating English Sentences </vt:lpstr>
      <vt:lpstr>System Specifications</vt:lpstr>
      <vt:lpstr>Example</vt:lpstr>
      <vt:lpstr>Example continued….</vt:lpstr>
      <vt:lpstr>Logic Puzzles</vt:lpstr>
      <vt:lpstr>Example</vt:lpstr>
      <vt:lpstr>Example continued…</vt:lpstr>
      <vt:lpstr>Boolean Searches</vt:lpstr>
      <vt:lpstr>Logic Circuits</vt:lpstr>
      <vt:lpstr>Three gates</vt:lpstr>
      <vt:lpstr>Argument</vt:lpstr>
      <vt:lpstr>Example</vt:lpstr>
      <vt:lpstr>Valid Argument</vt:lpstr>
      <vt:lpstr>Example </vt:lpstr>
      <vt:lpstr>Rules of Inference for Propositional Logic</vt:lpstr>
      <vt:lpstr>PowerPoint Presentation</vt:lpstr>
      <vt:lpstr>Example</vt:lpstr>
      <vt:lpstr>Example continued…</vt:lpstr>
      <vt:lpstr>Example continued…</vt:lpstr>
      <vt:lpstr>Example continued…</vt:lpstr>
      <vt:lpstr>Fallacies</vt:lpstr>
      <vt:lpstr>Limitations of Propositional logic </vt:lpstr>
      <vt:lpstr>Predicate  Logic  </vt:lpstr>
      <vt:lpstr>Predicates and Quantifiers</vt:lpstr>
      <vt:lpstr>Propositional function</vt:lpstr>
      <vt:lpstr>Example</vt:lpstr>
      <vt:lpstr>The Universal Quantifier</vt:lpstr>
      <vt:lpstr>Example</vt:lpstr>
      <vt:lpstr>Example</vt:lpstr>
      <vt:lpstr>Example</vt:lpstr>
      <vt:lpstr>The Existential Quantifier:</vt:lpstr>
      <vt:lpstr>Example</vt:lpstr>
      <vt:lpstr>Example</vt:lpstr>
      <vt:lpstr>Example</vt:lpstr>
      <vt:lpstr>Quantifiers Over Finite Domains</vt:lpstr>
      <vt:lpstr>Quantifiers with Restricted Domains</vt:lpstr>
      <vt:lpstr>Quantifiers with Restricted Domains</vt:lpstr>
      <vt:lpstr>Logical Equivalences Involving Quantifiers</vt:lpstr>
      <vt:lpstr>Negating Quantified Expressions or  De Morgan’s laws for quantifiers. </vt:lpstr>
      <vt:lpstr>Example</vt:lpstr>
      <vt:lpstr>Using Quantifiers in System Specifications</vt:lpstr>
      <vt:lpstr>Rules of Inference for Quantified Statements</vt:lpstr>
      <vt:lpstr>Example</vt:lpstr>
      <vt:lpstr>Example</vt:lpstr>
      <vt:lpstr>Combining Rules of Inference for Propositions and Quantified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creator>Manoranjan  Sahoo</dc:creator>
  <cp:lastModifiedBy>Manoranjan  Sahoo</cp:lastModifiedBy>
  <cp:revision>105</cp:revision>
  <dcterms:created xsi:type="dcterms:W3CDTF">2020-07-22T17:26:17Z</dcterms:created>
  <dcterms:modified xsi:type="dcterms:W3CDTF">2021-08-02T05:38:59Z</dcterms:modified>
</cp:coreProperties>
</file>