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0" r:id="rId2"/>
    <p:sldId id="330" r:id="rId3"/>
    <p:sldId id="514" r:id="rId4"/>
    <p:sldId id="584" r:id="rId5"/>
    <p:sldId id="585" r:id="rId6"/>
    <p:sldId id="586" r:id="rId7"/>
    <p:sldId id="587" r:id="rId8"/>
    <p:sldId id="526" r:id="rId9"/>
    <p:sldId id="588" r:id="rId10"/>
    <p:sldId id="589" r:id="rId11"/>
    <p:sldId id="590" r:id="rId12"/>
    <p:sldId id="626" r:id="rId13"/>
    <p:sldId id="627" r:id="rId14"/>
    <p:sldId id="662" r:id="rId15"/>
    <p:sldId id="663" r:id="rId16"/>
    <p:sldId id="66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65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690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5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155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3812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468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061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2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4737" autoAdjust="0"/>
  </p:normalViewPr>
  <p:slideViewPr>
    <p:cSldViewPr>
      <p:cViewPr varScale="1">
        <p:scale>
          <a:sx n="34" d="100"/>
          <a:sy n="34" d="100"/>
        </p:scale>
        <p:origin x="1482" y="42"/>
      </p:cViewPr>
      <p:guideLst>
        <p:guide orient="horz" pos="2147"/>
        <p:guide pos="2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40DBB-50DA-4473-8951-FC0BEF22A68E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2537-213E-4A53-8258-B26F9F84C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2E26-FAA5-45EC-88E4-50C6AE9CA26F}" type="datetimeFigureOut">
              <a:rPr lang="en-US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5F1B93-FA72-4BF5-9350-D61F2032E217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6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9A6F7-9E16-4674-9653-ECEDFFD6988E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872C19-51EB-492C-94F2-7371F21F3873}" type="slidenum">
              <a:rPr lang="en-US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5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2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6565" indent="0" algn="ctr">
              <a:buNone/>
            </a:lvl2pPr>
            <a:lvl3pPr marL="912495" indent="0" algn="ctr">
              <a:buNone/>
            </a:lvl3pPr>
            <a:lvl4pPr marL="1369060" indent="0" algn="ctr">
              <a:buNone/>
            </a:lvl4pPr>
            <a:lvl5pPr marL="1825625" indent="0" algn="ctr">
              <a:buNone/>
            </a:lvl5pPr>
            <a:lvl6pPr marL="2281555" indent="0" algn="ctr">
              <a:buNone/>
            </a:lvl6pPr>
            <a:lvl7pPr marL="2738120" indent="0" algn="ctr">
              <a:buNone/>
            </a:lvl7pPr>
            <a:lvl8pPr marL="3194685" indent="0" algn="ctr">
              <a:buNone/>
            </a:lvl8pPr>
            <a:lvl9pPr marL="3650615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1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BF26E4-4446-44D4-B72C-EEE2CA381E26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1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796404-3ABE-42E0-BAAB-E184FAB6343E}" type="slidenum">
              <a:rPr lang="en-US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502D6-F6B6-42B5-8AF1-7EB1BB83C682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028A-3ECF-42DF-877F-44A07ABEBB0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13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ECCAA-6A79-487E-B095-D3D7E5073B02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6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686-4C98-447A-9F73-422C495970F1}" type="slidenum">
              <a:rPr lang="en-US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47C0A-993C-4FD2-9DDD-8AD79A4ECAE0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23B9-1D87-4D56-A1A0-9DA960EA299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4BAF-7C54-4277-90C5-C0CE4EEFA6A5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2FF345-7B17-4B69-A043-CF629E9F4723}" type="slidenum">
              <a:rPr lang="en-US"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A6328E-C424-4442-AEFD-96CFAB1CA223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410A00-1153-438E-A3B6-B3C6724770AE}" type="slidenum">
              <a:rPr lang="en-US"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2A0C68-AA56-4109-8222-BF270B454D8D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74CB6E-E696-4C16-A68F-E749F6A5BD70}" type="slidenum">
              <a:rPr lang="en-US"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797A-805F-4582-ADB8-4D5269D1CD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E5E-6FDD-46DC-9B9A-1EE1DF3B4DA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9407F-9552-43B2-9FD5-54C4314EBB61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215E6A-49DA-4E1E-A153-DCAF308A2D4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6909" tIns="182547" rIns="136909" bIns="91273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F384-FE71-477E-95D0-D2F6765B3D92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58E9-1387-4400-8547-C72E690215F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13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7" y="4654550"/>
            <a:ext cx="759936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1" y="1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9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3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D76EFE-E603-41B8-B0B1-3FF7E9147726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F7E6F633-B2BD-4AD1-8584-07D2AEFF3912}" type="slidenum">
              <a:rPr lang="en-US"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13"/>
            <a:ext cx="8153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lIns="91273" tIns="45636" rIns="91273" bIns="45636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5D5DD4-680D-437A-B2FE-04EBA3206770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0"/>
            <a:ext cx="5421313" cy="365125"/>
          </a:xfrm>
          <a:prstGeom prst="rect">
            <a:avLst/>
          </a:prstGeom>
        </p:spPr>
        <p:txBody>
          <a:bodyPr vert="horz" lIns="91273" tIns="45636" rIns="91273" bIns="45636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School of Computer 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lIns="91273" tIns="45636" rIns="91273" bIns="45636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646576E-E10C-4C06-9E13-AEF2D4E2807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5pPr>
      <a:lvl6pPr marL="45656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6pPr>
      <a:lvl7pPr marL="91249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7pPr>
      <a:lvl8pPr marL="136906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8pPr>
      <a:lvl9pPr marL="182562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8770" indent="-318770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8810" indent="-272415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indent="-227965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indent="-227965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indent="-227965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indent="-227965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2995" indent="-227965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6680" indent="-227965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1000" indent="-227965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4630" y="1054100"/>
            <a:ext cx="8839200" cy="1376680"/>
          </a:xfrm>
        </p:spPr>
        <p:txBody>
          <a:bodyPr>
            <a:noAutofit/>
          </a:bodyPr>
          <a:lstStyle/>
          <a:p>
            <a:pPr algn="ctr">
              <a:defRPr/>
            </a:pPr>
            <a:endParaRPr lang="en-US" sz="29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900" b="1" dirty="0">
                <a:latin typeface="Cambria" panose="02040503050406030204" pitchFamily="18" charset="0"/>
                <a:cs typeface="Times New Roman" panose="02020603050405020304" pitchFamily="18" charset="0"/>
              </a:rPr>
              <a:t>Computer Networking (IT-3001)</a:t>
            </a:r>
          </a:p>
          <a:p>
            <a:pPr algn="ctr">
              <a:defRPr/>
            </a:pPr>
            <a:endParaRPr lang="en-US" sz="17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b="1" dirty="0">
                <a:latin typeface="Cambria" panose="02040503050406030204" pitchFamily="18" charset="0"/>
                <a:cs typeface="Times New Roman" panose="02020603050405020304" pitchFamily="18" charset="0"/>
              </a:rPr>
              <a:t>KALINGA INSTITUTE OF INDUSTRIAL TECHNOLOGY</a:t>
            </a:r>
          </a:p>
          <a:p>
            <a:pPr algn="ctr">
              <a:defRPr/>
            </a:pPr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</a:rPr>
              <a:t>Deemed to be University, Bhubaneswar</a:t>
            </a:r>
          </a:p>
          <a:p>
            <a:pPr algn="ctr">
              <a:defRPr/>
            </a:pPr>
            <a:endParaRPr lang="en-US" sz="28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0290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267200"/>
            <a:ext cx="1943100" cy="13673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468" y="6112934"/>
            <a:ext cx="1610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Cambria" panose="02040503050406030204" pitchFamily="18" charset="0"/>
              </a:rPr>
              <a:t>4 Credit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5340" y="6174740"/>
            <a:ext cx="285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Autumn-2018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1889760" y="2767330"/>
            <a:ext cx="5995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School of Computer Engineering</a:t>
            </a:r>
            <a:endParaRPr lang="en-US" sz="2400" b="1" dirty="0">
              <a:solidFill>
                <a:srgbClr val="FFFFFF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1489" y="228600"/>
            <a:ext cx="8153400" cy="9906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Popular Metrics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06310"/>
            <a:ext cx="8115300" cy="316523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21945" y="1671320"/>
            <a:ext cx="822198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Capture performance of protocols</a:t>
            </a: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 (determines whether goals are being met or not) Eg. Throughput, Latency, Energyconsumption. </a:t>
            </a:r>
            <a:endParaRPr sz="8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8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Font typeface="Wingdings" panose="05000000000000000000" charset="0"/>
              <a:buNone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>
                <a:latin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Throughput vs Number of Nodes in the system</a:t>
            </a:r>
          </a:p>
          <a:p>
            <a:pPr marL="0" indent="0">
              <a:buFont typeface="Wingdings" panose="05000000000000000000" charset="0"/>
              <a:buNone/>
            </a:pP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Throughput vs Energy consumption</a:t>
            </a:r>
          </a:p>
          <a:p>
            <a:pPr marL="0" indent="0">
              <a:buFont typeface="Wingdings" panose="05000000000000000000" charset="0"/>
              <a:buNone/>
            </a:pP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Loss Rate/Delay vs Number of Hops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Throughput Vs. Bandwidth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93496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21945" y="1671320"/>
            <a:ext cx="82219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Bandwidth</a:t>
            </a: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 is the maximum amount of data that can move from one point to another over a given amount of time. 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Throughput</a:t>
            </a:r>
            <a:r>
              <a:rPr sz="2400">
                <a:latin typeface="Cambria" panose="02040503050406030204" pitchFamily="18" charset="0"/>
                <a:cs typeface="Times New Roman" panose="02020603050405020304" pitchFamily="18" charset="0"/>
              </a:rPr>
              <a:t> is the amount of data that actuality moves from one point to another over a given amount of time.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sz="240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-1"/>
          <p:cNvGraphicFramePr/>
          <p:nvPr/>
        </p:nvGraphicFramePr>
        <p:xfrm>
          <a:off x="941070" y="3769995"/>
          <a:ext cx="7388860" cy="89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Throughput = Amount of data / Time to send data </a:t>
                      </a:r>
                    </a:p>
                    <a:p>
                      <a:pPr indent="0">
                        <a:buNone/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from source to destination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</p:nvPr>
        </p:nvGraphicFramePr>
        <p:xfrm>
          <a:off x="609600" y="5043170"/>
          <a:ext cx="7934325" cy="82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4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Receiving Throughput = Amount of data/Time it took to receive the </a:t>
                      </a:r>
                    </a:p>
                    <a:p>
                      <a:pPr indent="0">
                        <a:buNone/>
                      </a:pP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data at destination (1</a:t>
                      </a:r>
                      <a:r>
                        <a:rPr sz="2000" b="1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last bit)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Throughput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4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54380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57480" y="1604645"/>
          <a:ext cx="8717280" cy="471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10001250" imgH="5429250" progId="Paint.Picture">
                  <p:embed/>
                </p:oleObj>
              </mc:Choice>
              <mc:Fallback>
                <p:oleObj r:id="rId5" imgW="10001250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480" y="1604645"/>
                        <a:ext cx="8717280" cy="471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Latency/Delay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54380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70510" y="1671320"/>
            <a:ext cx="838962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>
                <a:latin typeface="Cambria" panose="02040503050406030204" pitchFamily="18" charset="0"/>
              </a:rPr>
              <a:t>Delay is a period of time before an event occurs; the act of delaying; lingering inactivity while latency is the state of being latent. 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>
                <a:latin typeface="Cambria" panose="02040503050406030204" pitchFamily="18" charset="0"/>
              </a:rPr>
              <a:t>Latency is the delay, a period between the initiation of something and the occurrence.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</a:rPr>
              <a:t>Latency</a:t>
            </a:r>
            <a:r>
              <a:rPr lang="en-US" sz="2000">
                <a:latin typeface="Cambria" panose="02040503050406030204" pitchFamily="18" charset="0"/>
              </a:rPr>
              <a:t> is the time that a data packet takes to travel from one point to another. Another accurate term for Latency is delay, the same as the </a:t>
            </a:r>
            <a:r>
              <a:rPr lang="en-US" sz="2000" b="1">
                <a:latin typeface="Cambria" panose="02040503050406030204" pitchFamily="18" charset="0"/>
              </a:rPr>
              <a:t>one-way delay.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Latency/Delay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54380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70510" y="1661160"/>
            <a:ext cx="838962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r>
              <a:rPr lang="en-US" sz="2800" b="1">
                <a:latin typeface="Cambria" panose="02040503050406030204" pitchFamily="18" charset="0"/>
              </a:rPr>
              <a:t>1.Suppose there is exactly one packet switch between a sending host and areceiving host. The transmission rates between the sending host and the switch and between the switch and the receiving host are R 1 and R 2 , respectively. Assuming that the switch uses store-and-forward packetswitching,what is the total end-to-end delay to send a packet of length L?(Ignore queuing, propagation delay, and processing delay.)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Latency/Delay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54380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70510" y="1661160"/>
            <a:ext cx="838962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r>
              <a:rPr lang="en-US" sz="2800" b="1">
                <a:latin typeface="Cambria" panose="02040503050406030204" pitchFamily="18" charset="0"/>
              </a:rPr>
              <a:t>2.A packet of length 1,000 bytes to propagate over a link of distance 2,500 km, propagation speed 2.5 · 10^8 m/s, and transmission rate 2 Mbps? Calculate the transmission and Propagation delay. Does Propagation delay depend on packet length? Does this delay depend on transmission rate?(Ignore queuing and processing delay.)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Latency/Delay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54380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70510" y="1661160"/>
            <a:ext cx="838962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r>
              <a:rPr lang="en-US" sz="2800" b="1">
                <a:latin typeface="Cambria" panose="02040503050406030204" pitchFamily="18" charset="0"/>
              </a:rPr>
              <a:t>3.Suppose Host A wants to send a large file to Host B. The path from Host A to Host B has three links, of rates R 1 = 500 kbps, R 2 = 2 Mbps, and R 3 = 1</a:t>
            </a:r>
          </a:p>
          <a:p>
            <a:pPr marL="0" indent="0" algn="just">
              <a:buFont typeface="Wingdings" panose="05000000000000000000" charset="0"/>
              <a:buNone/>
            </a:pPr>
            <a:r>
              <a:rPr lang="en-US" sz="2800" b="1">
                <a:latin typeface="Cambria" panose="02040503050406030204" pitchFamily="18" charset="0"/>
              </a:rPr>
              <a:t>Mbps. </a:t>
            </a:r>
          </a:p>
          <a:p>
            <a:pPr marL="0" indent="0" algn="just">
              <a:buFont typeface="Wingdings" panose="05000000000000000000" charset="0"/>
              <a:buNone/>
            </a:pPr>
            <a:r>
              <a:rPr lang="en-US" sz="2800" b="1">
                <a:latin typeface="Cambria" panose="02040503050406030204" pitchFamily="18" charset="0"/>
              </a:rPr>
              <a:t>a) Assuming no other traffic in the network, what is the throughput for the file transfer.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US" sz="2800" b="1">
              <a:latin typeface="Cambria" panose="02040503050406030204" pitchFamily="18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sz="2800" b="1">
                <a:latin typeface="Cambria" panose="02040503050406030204" pitchFamily="18" charset="0"/>
              </a:rPr>
              <a:t>b) Suppose the file is 4 million bytes. How long will it take to transfer the file to Host B?(Ignore queuing, propagation delay, and processing delay.)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96545" y="228600"/>
            <a:ext cx="8469630" cy="9906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Cambria" panose="02040503050406030204" pitchFamily="18" charset="0"/>
              </a:rPr>
              <a:t>Transportation vs. Computer Network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06310"/>
            <a:ext cx="8115300" cy="316523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516380"/>
            <a:ext cx="7880350" cy="4399915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  <a:p>
            <a:pPr marL="53975" lvl="2" indent="508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</a:pPr>
            <a:endParaRPr lang="en-US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609600" y="1658620"/>
          <a:ext cx="8006080" cy="44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</a:t>
                      </a:r>
                      <a:endParaRPr 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Vehicles/People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Packets/Payload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Street address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Follow a route to destination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Routing Algorithm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Intersection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Bridge/router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Traffic jam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Network congestion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Stop and go traffic light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Flow control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2400" b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Collision of packets</a:t>
                      </a:r>
                      <a:endParaRPr lang="en-US" sz="2400" b="0"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464" y="1439593"/>
            <a:ext cx="8856135" cy="706755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</a:rPr>
              <a:t>Communication:</a:t>
            </a:r>
            <a:r>
              <a:rPr lang="en-US" sz="2000" dirty="0">
                <a:latin typeface="Cambria" panose="02040503050406030204" pitchFamily="18" charset="0"/>
              </a:rPr>
              <a:t> The exchange of thoughts, messages, or information, as by speech, signals, writing, or behavior.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Requirements for Communication in Computer Networks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07390" y="6268720"/>
            <a:ext cx="782447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6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020445" y="2145665"/>
            <a:ext cx="675259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464" y="1439593"/>
            <a:ext cx="8856135" cy="415417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2000" b="1" dirty="0">
              <a:latin typeface="Cambria" panose="020405030504060302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ambria" panose="02040503050406030204" pitchFamily="18" charset="0"/>
              </a:rPr>
              <a:t>HARDWARE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Communication end points (Hosts)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ambria" panose="02040503050406030204" pitchFamily="18" charset="0"/>
              </a:rPr>
              <a:t>      (Servers, Desktops, Laptops, Smart-phones etc.)</a:t>
            </a:r>
            <a:endParaRPr lang="en-US" sz="800" dirty="0">
              <a:latin typeface="Cambria" panose="020405030504060302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8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Network Interface card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ambria" panose="02040503050406030204" pitchFamily="18" charset="0"/>
              </a:rPr>
              <a:t>     (Hardware that connect a device to a network)</a:t>
            </a:r>
            <a:endParaRPr lang="en-US" sz="800" dirty="0">
              <a:latin typeface="Cambria" panose="020405030504060302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8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Communication Links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ambria" panose="02040503050406030204" pitchFamily="18" charset="0"/>
              </a:rPr>
              <a:t>     (Physical media that interconnects computing devicess. i.e. Co-axial cable,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ambria" panose="02040503050406030204" pitchFamily="18" charset="0"/>
              </a:rPr>
              <a:t>       fiber-optics, Twister-pair, Air (Wireless).</a:t>
            </a:r>
            <a:endParaRPr lang="en-US" sz="800" dirty="0">
              <a:latin typeface="Cambria" panose="020405030504060302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8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Switches / Gateways / Routers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ambria" panose="02040503050406030204" pitchFamily="18" charset="0"/>
              </a:rPr>
              <a:t>     (Interconnect Networks (which are made up of hosts and links))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Requirements for Communication..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07390" y="6268720"/>
            <a:ext cx="782447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3719" y="1429433"/>
            <a:ext cx="8856135" cy="261493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2000" b="1" dirty="0">
              <a:latin typeface="Cambria" panose="020405030504060302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Protocol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Cambria" panose="02040503050406030204" pitchFamily="18" charset="0"/>
              </a:rPr>
              <a:t>    </a:t>
            </a:r>
            <a:r>
              <a:rPr lang="en-US" sz="2400" dirty="0">
                <a:latin typeface="Cambria" panose="02040503050406030204" pitchFamily="18" charset="0"/>
              </a:rPr>
              <a:t>(Defines format and rules for exchange of messages)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>
                <a:latin typeface="Cambria" panose="02040503050406030204" pitchFamily="18" charset="0"/>
              </a:rPr>
              <a:t>     -  What to send: </a:t>
            </a:r>
            <a:r>
              <a:rPr lang="en-US" sz="2400" b="1" dirty="0">
                <a:latin typeface="Cambria" panose="02040503050406030204" pitchFamily="18" charset="0"/>
              </a:rPr>
              <a:t>Format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>
                <a:latin typeface="Cambria" panose="02040503050406030204" pitchFamily="18" charset="0"/>
              </a:rPr>
              <a:t>     -  When to send &amp; How to act :</a:t>
            </a:r>
            <a:r>
              <a:rPr lang="en-US" sz="2400" b="1" dirty="0">
                <a:latin typeface="Cambria" panose="02040503050406030204" pitchFamily="18" charset="0"/>
              </a:rPr>
              <a:t> Rules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Requirements for Communication..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07390" y="6268720"/>
            <a:ext cx="782447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Requirements for Communication..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892415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032000" y="588962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(Two computers talk to each other)</a:t>
            </a:r>
            <a:endParaRPr lang="en-US" sz="2000" b="1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7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59080" y="1482090"/>
            <a:ext cx="8506460" cy="4407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Requirements for Communication..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2775" y="6288405"/>
            <a:ext cx="8019415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032000" y="588962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(Many computers talk to each other)</a:t>
            </a:r>
          </a:p>
        </p:txBody>
      </p:sp>
      <p:pic>
        <p:nvPicPr>
          <p:cNvPr id="11" name="Picture 8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533400" y="1600200"/>
            <a:ext cx="7769225" cy="4288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1489" y="228600"/>
            <a:ext cx="8153400" cy="9906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Goals of Computer Network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06310"/>
            <a:ext cx="8115300" cy="316523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21945" y="1671320"/>
            <a:ext cx="82219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Enable Efficient, Robust and Scalable Communication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>
                <a:latin typeface="Cambria" panose="02040503050406030204" pitchFamily="18" charset="0"/>
                <a:cs typeface="Times New Roman" panose="02020603050405020304" pitchFamily="18" charset="0"/>
              </a:rPr>
              <a:t>-  </a:t>
            </a:r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Efficient</a:t>
            </a:r>
            <a:r>
              <a:rPr sz="2000" b="0">
                <a:latin typeface="Cambria" panose="02040503050406030204" pitchFamily="18" charset="0"/>
                <a:cs typeface="Times New Roman" panose="02020603050405020304" pitchFamily="18" charset="0"/>
              </a:rPr>
              <a:t> in terms of delay, cost, energy etc </a:t>
            </a:r>
            <a:endParaRPr sz="800" b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800" b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>
                <a:latin typeface="Cambria" panose="02040503050406030204" pitchFamily="18" charset="0"/>
                <a:cs typeface="Times New Roman" panose="02020603050405020304" pitchFamily="18" charset="0"/>
              </a:rPr>
              <a:t>-  </a:t>
            </a:r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Robus</a:t>
            </a:r>
            <a:r>
              <a:rPr sz="2000" b="0">
                <a:latin typeface="Cambria" panose="02040503050406030204" pitchFamily="18" charset="0"/>
                <a:cs typeface="Times New Roman" panose="02020603050405020304" pitchFamily="18" charset="0"/>
              </a:rPr>
              <a:t>t towards failures or errors</a:t>
            </a:r>
            <a:endParaRPr sz="800" b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sz="800" b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sz="2000" b="0">
                <a:latin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0">
                <a:latin typeface="Cambria" panose="02040503050406030204" pitchFamily="18" charset="0"/>
                <a:cs typeface="Times New Roman" panose="02020603050405020304" pitchFamily="18" charset="0"/>
              </a:rPr>
              <a:t>-  </a:t>
            </a:r>
            <a:r>
              <a:rPr sz="2000" b="1">
                <a:latin typeface="Cambria" panose="02040503050406030204" pitchFamily="18" charset="0"/>
                <a:cs typeface="Times New Roman" panose="02020603050405020304" pitchFamily="18" charset="0"/>
              </a:rPr>
              <a:t>Scalable</a:t>
            </a:r>
            <a:r>
              <a:rPr sz="2000" b="0">
                <a:latin typeface="Cambria" panose="02040503050406030204" pitchFamily="18" charset="0"/>
                <a:cs typeface="Times New Roman" panose="02020603050405020304" pitchFamily="18" charset="0"/>
              </a:rPr>
              <a:t> with more users and data</a:t>
            </a:r>
          </a:p>
          <a:p>
            <a:pPr marL="0" indent="0">
              <a:buFont typeface="Wingdings" panose="05000000000000000000" charset="0"/>
              <a:buNone/>
            </a:pPr>
            <a:endParaRPr sz="2000" b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sz="2400" b="1">
                <a:latin typeface="Cambria" panose="02040503050406030204" pitchFamily="18" charset="0"/>
              </a:rPr>
              <a:t>Means</a:t>
            </a:r>
            <a:endParaRPr lang="en-US" sz="800" b="1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sz="800" b="1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     - </a:t>
            </a:r>
            <a:r>
              <a:rPr lang="en-US" sz="2000" b="1">
                <a:latin typeface="Cambria" panose="02040503050406030204" pitchFamily="18" charset="0"/>
              </a:rPr>
              <a:t>Technology Development (Hardware): </a:t>
            </a:r>
            <a:r>
              <a:rPr lang="en-US" sz="2000">
                <a:latin typeface="Cambria" panose="02040503050406030204" pitchFamily="18" charset="0"/>
              </a:rPr>
              <a:t>Faster/Cheaper/Energy-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        efficient Routers, Links and Hosts</a:t>
            </a:r>
            <a:endParaRPr lang="en-US" sz="80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80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      - </a:t>
            </a:r>
            <a:r>
              <a:rPr lang="en-US" sz="2000" b="1">
                <a:latin typeface="Cambria" panose="02040503050406030204" pitchFamily="18" charset="0"/>
              </a:rPr>
              <a:t>Protocols (Software): </a:t>
            </a:r>
            <a:r>
              <a:rPr lang="en-US" sz="2000">
                <a:latin typeface="Cambria" panose="02040503050406030204" pitchFamily="18" charset="0"/>
              </a:rPr>
              <a:t>Implement many of the required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        functionality to support communication, Provide reliability, Route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        packets, Share physical media etc,  Each protocol tries to achieve a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        specific goal</a:t>
            </a:r>
          </a:p>
          <a:p>
            <a:pPr marL="0" indent="0">
              <a:buFont typeface="Wingdings" panose="05000000000000000000" charset="0"/>
              <a:buNone/>
            </a:pPr>
            <a:endParaRPr lang="en-US" sz="200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1489" y="228600"/>
            <a:ext cx="8153400" cy="9906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mbria" panose="02040503050406030204" pitchFamily="18" charset="0"/>
              </a:rPr>
              <a:t>Goals of Computer Network...</a:t>
            </a: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3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506310"/>
            <a:ext cx="8115300" cy="316523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21945" y="1671320"/>
            <a:ext cx="822198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sz="2400" b="1">
                <a:latin typeface="Cambria" panose="020405030504060302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sz="2000" b="1">
                <a:latin typeface="Cambria" panose="02040503050406030204" pitchFamily="18" charset="0"/>
              </a:rPr>
              <a:t>Tradeoff: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- Cost vs delay vs Energy  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 -  Need to strike the right balance based on usage scenario</a:t>
            </a:r>
            <a:endParaRPr lang="en-US" sz="80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80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sz="2000" b="1">
                <a:latin typeface="Cambria" panose="02040503050406030204" pitchFamily="18" charset="0"/>
              </a:rPr>
              <a:t>System Failure: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 b="1">
                <a:latin typeface="Cambria" panose="02040503050406030204" pitchFamily="18" charset="0"/>
              </a:rPr>
              <a:t>      -  </a:t>
            </a:r>
            <a:r>
              <a:rPr lang="en-US" sz="2000">
                <a:latin typeface="Cambria" panose="02040503050406030204" pitchFamily="18" charset="0"/>
              </a:rPr>
              <a:t>Nodes can die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-  Links corrupt packets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-  Processing can duplicate or reorder packets </a:t>
            </a:r>
            <a:endParaRPr lang="en-US" sz="800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sz="800" b="1"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sz="2000" b="1">
                <a:latin typeface="Cambria" panose="02040503050406030204" pitchFamily="18" charset="0"/>
              </a:rPr>
              <a:t>Backward compatibility</a:t>
            </a:r>
            <a:r>
              <a:rPr lang="en-US" sz="2000">
                <a:latin typeface="Cambria" panose="02040503050406030204" pitchFamily="18" charset="0"/>
              </a:rPr>
              <a:t>: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000">
                <a:latin typeface="Cambria" panose="02040503050406030204" pitchFamily="18" charset="0"/>
              </a:rPr>
              <a:t>      - Newer versions of protocol should support older devices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953</Words>
  <Application>Microsoft Office PowerPoint</Application>
  <PresentationFormat>On-screen Show (4:3)</PresentationFormat>
  <Paragraphs>180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Times New Roman</vt:lpstr>
      <vt:lpstr>Tw Cen MT</vt:lpstr>
      <vt:lpstr>Wingdings</vt:lpstr>
      <vt:lpstr>Wingdings 2</vt:lpstr>
      <vt:lpstr>Median</vt:lpstr>
      <vt:lpstr>Paintbrush Picture</vt:lpstr>
      <vt:lpstr>PowerPoint Presentation</vt:lpstr>
      <vt:lpstr>Transportation vs. Computer Network</vt:lpstr>
      <vt:lpstr>Requirements for Communication in Computer Networks</vt:lpstr>
      <vt:lpstr>Requirements for Communication..</vt:lpstr>
      <vt:lpstr>Requirements for Communication..</vt:lpstr>
      <vt:lpstr>Requirements for Communication..</vt:lpstr>
      <vt:lpstr>Requirements for Communication..</vt:lpstr>
      <vt:lpstr>Goals of Computer Network</vt:lpstr>
      <vt:lpstr>Goals of Computer Network...</vt:lpstr>
      <vt:lpstr>Popular Metrics</vt:lpstr>
      <vt:lpstr>Throughput Vs. Bandwidth</vt:lpstr>
      <vt:lpstr>Throughput</vt:lpstr>
      <vt:lpstr>Latency/Delay</vt:lpstr>
      <vt:lpstr>Latency/Delay</vt:lpstr>
      <vt:lpstr>Latency/Delay</vt:lpstr>
      <vt:lpstr>Latency/Delay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Niranjan Ray</cp:lastModifiedBy>
  <cp:revision>2749</cp:revision>
  <dcterms:created xsi:type="dcterms:W3CDTF">2006-08-16T00:00:00Z</dcterms:created>
  <dcterms:modified xsi:type="dcterms:W3CDTF">2024-09-12T01:30:17Z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