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370" r:id="rId3"/>
    <p:sldId id="584" r:id="rId5"/>
    <p:sldId id="585" r:id="rId6"/>
    <p:sldId id="526" r:id="rId7"/>
    <p:sldId id="699" r:id="rId8"/>
    <p:sldId id="700" r:id="rId9"/>
    <p:sldId id="702" r:id="rId10"/>
    <p:sldId id="745" r:id="rId11"/>
    <p:sldId id="746" r:id="rId12"/>
    <p:sldId id="747" r:id="rId13"/>
    <p:sldId id="748" r:id="rId14"/>
    <p:sldId id="749" r:id="rId15"/>
    <p:sldId id="750" r:id="rId16"/>
    <p:sldId id="793" r:id="rId17"/>
    <p:sldId id="588" r:id="rId18"/>
    <p:sldId id="589" r:id="rId19"/>
    <p:sldId id="590" r:id="rId20"/>
    <p:sldId id="626" r:id="rId21"/>
    <p:sldId id="627" r:id="rId22"/>
    <p:sldId id="662" r:id="rId23"/>
    <p:sldId id="663" r:id="rId24"/>
    <p:sldId id="664" r:id="rId25"/>
    <p:sldId id="529" r:id="rId26"/>
    <p:sldId id="523" r:id="rId27"/>
    <p:sldId id="530" r:id="rId28"/>
    <p:sldId id="533" r:id="rId29"/>
    <p:sldId id="532" r:id="rId30"/>
    <p:sldId id="534" r:id="rId31"/>
    <p:sldId id="535" r:id="rId32"/>
    <p:sldId id="531" r:id="rId33"/>
    <p:sldId id="536" r:id="rId34"/>
    <p:sldId id="559" r:id="rId35"/>
    <p:sldId id="537" r:id="rId36"/>
    <p:sldId id="538" r:id="rId37"/>
    <p:sldId id="539" r:id="rId38"/>
    <p:sldId id="540" r:id="rId39"/>
    <p:sldId id="541" r:id="rId40"/>
    <p:sldId id="542" r:id="rId41"/>
    <p:sldId id="543" r:id="rId42"/>
    <p:sldId id="544" r:id="rId43"/>
    <p:sldId id="551" r:id="rId44"/>
    <p:sldId id="560" r:id="rId45"/>
    <p:sldId id="545" r:id="rId46"/>
    <p:sldId id="546" r:id="rId47"/>
    <p:sldId id="547" r:id="rId48"/>
    <p:sldId id="549" r:id="rId49"/>
    <p:sldId id="550" r:id="rId50"/>
    <p:sldId id="561" r:id="rId51"/>
    <p:sldId id="562" r:id="rId52"/>
    <p:sldId id="552" r:id="rId53"/>
    <p:sldId id="554" r:id="rId54"/>
    <p:sldId id="553" r:id="rId55"/>
    <p:sldId id="558" r:id="rId56"/>
    <p:sldId id="483" r:id="rId57"/>
    <p:sldId id="556" r:id="rId58"/>
    <p:sldId id="557"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6565" algn="l" rtl="0" fontAlgn="base">
      <a:spcBef>
        <a:spcPct val="0"/>
      </a:spcBef>
      <a:spcAft>
        <a:spcPct val="0"/>
      </a:spcAft>
      <a:defRPr kern="1200">
        <a:solidFill>
          <a:schemeClr val="tx1"/>
        </a:solidFill>
        <a:latin typeface="Arial" panose="020B0604020202020204" pitchFamily="34" charset="0"/>
        <a:ea typeface="+mn-ea"/>
        <a:cs typeface="+mn-cs"/>
      </a:defRPr>
    </a:lvl2pPr>
    <a:lvl3pPr marL="912495" algn="l" rtl="0" fontAlgn="base">
      <a:spcBef>
        <a:spcPct val="0"/>
      </a:spcBef>
      <a:spcAft>
        <a:spcPct val="0"/>
      </a:spcAft>
      <a:defRPr kern="1200">
        <a:solidFill>
          <a:schemeClr val="tx1"/>
        </a:solidFill>
        <a:latin typeface="Arial" panose="020B0604020202020204" pitchFamily="34" charset="0"/>
        <a:ea typeface="+mn-ea"/>
        <a:cs typeface="+mn-cs"/>
      </a:defRPr>
    </a:lvl3pPr>
    <a:lvl4pPr marL="1369060" algn="l" rtl="0" fontAlgn="base">
      <a:spcBef>
        <a:spcPct val="0"/>
      </a:spcBef>
      <a:spcAft>
        <a:spcPct val="0"/>
      </a:spcAft>
      <a:defRPr kern="1200">
        <a:solidFill>
          <a:schemeClr val="tx1"/>
        </a:solidFill>
        <a:latin typeface="Arial" panose="020B0604020202020204" pitchFamily="34" charset="0"/>
        <a:ea typeface="+mn-ea"/>
        <a:cs typeface="+mn-cs"/>
      </a:defRPr>
    </a:lvl4pPr>
    <a:lvl5pPr marL="1825625" algn="l" rtl="0" fontAlgn="base">
      <a:spcBef>
        <a:spcPct val="0"/>
      </a:spcBef>
      <a:spcAft>
        <a:spcPct val="0"/>
      </a:spcAft>
      <a:defRPr kern="1200">
        <a:solidFill>
          <a:schemeClr val="tx1"/>
        </a:solidFill>
        <a:latin typeface="Arial" panose="020B0604020202020204" pitchFamily="34" charset="0"/>
        <a:ea typeface="+mn-ea"/>
        <a:cs typeface="+mn-cs"/>
      </a:defRPr>
    </a:lvl5pPr>
    <a:lvl6pPr marL="2281555" algn="l" defTabSz="912495" rtl="0" eaLnBrk="1" latinLnBrk="0" hangingPunct="1">
      <a:defRPr kern="1200">
        <a:solidFill>
          <a:schemeClr val="tx1"/>
        </a:solidFill>
        <a:latin typeface="Arial" panose="020B0604020202020204" pitchFamily="34" charset="0"/>
        <a:ea typeface="+mn-ea"/>
        <a:cs typeface="+mn-cs"/>
      </a:defRPr>
    </a:lvl6pPr>
    <a:lvl7pPr marL="2738120" algn="l" defTabSz="912495" rtl="0" eaLnBrk="1" latinLnBrk="0" hangingPunct="1">
      <a:defRPr kern="1200">
        <a:solidFill>
          <a:schemeClr val="tx1"/>
        </a:solidFill>
        <a:latin typeface="Arial" panose="020B0604020202020204" pitchFamily="34" charset="0"/>
        <a:ea typeface="+mn-ea"/>
        <a:cs typeface="+mn-cs"/>
      </a:defRPr>
    </a:lvl7pPr>
    <a:lvl8pPr marL="3194685" algn="l" defTabSz="912495" rtl="0" eaLnBrk="1" latinLnBrk="0" hangingPunct="1">
      <a:defRPr kern="1200">
        <a:solidFill>
          <a:schemeClr val="tx1"/>
        </a:solidFill>
        <a:latin typeface="Arial" panose="020B0604020202020204" pitchFamily="34" charset="0"/>
        <a:ea typeface="+mn-ea"/>
        <a:cs typeface="+mn-cs"/>
      </a:defRPr>
    </a:lvl8pPr>
    <a:lvl9pPr marL="3650615" algn="l" defTabSz="912495"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2" autoAdjust="0"/>
    <p:restoredTop sz="94737" autoAdjust="0"/>
  </p:normalViewPr>
  <p:slideViewPr>
    <p:cSldViewPr>
      <p:cViewPr>
        <p:scale>
          <a:sx n="70" d="100"/>
          <a:sy n="70" d="100"/>
        </p:scale>
        <p:origin x="-1264" y="-120"/>
      </p:cViewPr>
      <p:guideLst>
        <p:guide orient="horz" pos="2160"/>
        <p:guide pos="282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565" algn="l" rtl="0" fontAlgn="base">
      <a:spcBef>
        <a:spcPct val="30000"/>
      </a:spcBef>
      <a:spcAft>
        <a:spcPct val="0"/>
      </a:spcAft>
      <a:defRPr sz="1200" kern="1200">
        <a:solidFill>
          <a:schemeClr val="tx1"/>
        </a:solidFill>
        <a:latin typeface="+mn-lt"/>
        <a:ea typeface="+mn-ea"/>
        <a:cs typeface="+mn-cs"/>
      </a:defRPr>
    </a:lvl2pPr>
    <a:lvl3pPr marL="912495" algn="l" rtl="0" fontAlgn="base">
      <a:spcBef>
        <a:spcPct val="30000"/>
      </a:spcBef>
      <a:spcAft>
        <a:spcPct val="0"/>
      </a:spcAft>
      <a:defRPr sz="1200" kern="1200">
        <a:solidFill>
          <a:schemeClr val="tx1"/>
        </a:solidFill>
        <a:latin typeface="+mn-lt"/>
        <a:ea typeface="+mn-ea"/>
        <a:cs typeface="+mn-cs"/>
      </a:defRPr>
    </a:lvl3pPr>
    <a:lvl4pPr marL="1369060" algn="l" rtl="0" fontAlgn="base">
      <a:spcBef>
        <a:spcPct val="30000"/>
      </a:spcBef>
      <a:spcAft>
        <a:spcPct val="0"/>
      </a:spcAft>
      <a:defRPr sz="1200" kern="1200">
        <a:solidFill>
          <a:schemeClr val="tx1"/>
        </a:solidFill>
        <a:latin typeface="+mn-lt"/>
        <a:ea typeface="+mn-ea"/>
        <a:cs typeface="+mn-cs"/>
      </a:defRPr>
    </a:lvl4pPr>
    <a:lvl5pPr marL="1825625" algn="l" rtl="0" fontAlgn="base">
      <a:spcBef>
        <a:spcPct val="30000"/>
      </a:spcBef>
      <a:spcAft>
        <a:spcPct val="0"/>
      </a:spcAft>
      <a:defRPr sz="1200" kern="1200">
        <a:solidFill>
          <a:schemeClr val="tx1"/>
        </a:solidFill>
        <a:latin typeface="+mn-lt"/>
        <a:ea typeface="+mn-ea"/>
        <a:cs typeface="+mn-cs"/>
      </a:defRPr>
    </a:lvl5pPr>
    <a:lvl6pPr marL="2281555" algn="l" defTabSz="912495" rtl="0" eaLnBrk="1" latinLnBrk="0" hangingPunct="1">
      <a:defRPr sz="1200" kern="1200">
        <a:solidFill>
          <a:schemeClr val="tx1"/>
        </a:solidFill>
        <a:latin typeface="+mn-lt"/>
        <a:ea typeface="+mn-ea"/>
        <a:cs typeface="+mn-cs"/>
      </a:defRPr>
    </a:lvl6pPr>
    <a:lvl7pPr marL="2738120" algn="l" defTabSz="912495" rtl="0" eaLnBrk="1" latinLnBrk="0" hangingPunct="1">
      <a:defRPr sz="1200" kern="1200">
        <a:solidFill>
          <a:schemeClr val="tx1"/>
        </a:solidFill>
        <a:latin typeface="+mn-lt"/>
        <a:ea typeface="+mn-ea"/>
        <a:cs typeface="+mn-cs"/>
      </a:defRPr>
    </a:lvl7pPr>
    <a:lvl8pPr marL="3194685" algn="l" defTabSz="912495" rtl="0" eaLnBrk="1" latinLnBrk="0" hangingPunct="1">
      <a:defRPr sz="1200" kern="1200">
        <a:solidFill>
          <a:schemeClr val="tx1"/>
        </a:solidFill>
        <a:latin typeface="+mn-lt"/>
        <a:ea typeface="+mn-ea"/>
        <a:cs typeface="+mn-cs"/>
      </a:defRPr>
    </a:lvl8pPr>
    <a:lvl9pPr marL="3650615" algn="l" defTabSz="9124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1264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1264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F002A441-166F-46A0-B4CC-D8D748EA95EA}" type="slidenum">
              <a:rPr lang="en-US"/>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565" indent="0" algn="ctr">
              <a:buNone/>
            </a:lvl2pPr>
            <a:lvl3pPr marL="912495" indent="0" algn="ctr">
              <a:buNone/>
            </a:lvl3pPr>
            <a:lvl4pPr marL="1369060" indent="0" algn="ctr">
              <a:buNone/>
            </a:lvl4pPr>
            <a:lvl5pPr marL="1825625" indent="0" algn="ctr">
              <a:buNone/>
            </a:lvl5pPr>
            <a:lvl6pPr marL="2281555" indent="0" algn="ctr">
              <a:buNone/>
            </a:lvl6pPr>
            <a:lvl7pPr marL="2738120" indent="0" algn="ctr">
              <a:buNone/>
            </a:lvl7pPr>
            <a:lvl8pPr marL="3194685" indent="0" algn="ctr">
              <a:buNone/>
            </a:lvl8pPr>
            <a:lvl9pPr marL="3650615"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13BF26E4-4446-44D4-B72C-EEE2CA381E26}" type="datetime1">
              <a:rPr lang="en-US" smtClean="0"/>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16502D6-F6B6-42B5-8AF1-7EB1BB83C682}" type="datetime1">
              <a:rPr lang="en-US" smtClean="0"/>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799ECCAA-6A79-487E-B095-D3D7E5073B02}" type="datetime1">
              <a:rPr lang="en-US" smtClean="0"/>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3C47C0A-993C-4FD2-9DDD-8AD79A4ECAE0}" type="datetime1">
              <a:rPr lang="en-US" smtClean="0"/>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B9264BAF-7C54-4277-90C5-C0CE4EEFA6A5}" type="datetime1">
              <a:rPr lang="en-US" smtClean="0"/>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DA6328E-C424-4442-AEFD-96CFAB1CA223}" type="datetime1">
              <a:rPr lang="en-US" smtClean="0"/>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endParaRPr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endParaRPr lang="en-US" smtClean="0"/>
          </a:p>
        </p:txBody>
      </p:sp>
      <p:sp>
        <p:nvSpPr>
          <p:cNvPr id="7" name="Date Placeholder 9"/>
          <p:cNvSpPr>
            <a:spLocks noGrp="1"/>
          </p:cNvSpPr>
          <p:nvPr>
            <p:ph type="dt" sz="half" idx="10"/>
          </p:nvPr>
        </p:nvSpPr>
        <p:spPr/>
        <p:txBody>
          <a:bodyPr rtlCol="0"/>
          <a:lstStyle>
            <a:lvl1pPr>
              <a:defRPr/>
            </a:lvl1pPr>
          </a:lstStyle>
          <a:p>
            <a:pPr>
              <a:defRPr/>
            </a:pPr>
            <a:fld id="{3B2A0C68-AA56-4109-8222-BF270B454D8D}" type="datetime1">
              <a:rPr lang="en-US" smtClean="0"/>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889797A-805F-4582-ADB8-4D5269D1CDE7}" type="datetime1">
              <a:rPr lang="en-US" smtClean="0"/>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B9407F-9552-43B2-9FD5-54C4314EBB61}" type="datetime1">
              <a:rPr lang="en-US" smtClean="0"/>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endParaRPr lang="en-US" smtClean="0"/>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A1AF384-FE71-477E-95D0-D2F6765B3D92}" type="datetime1">
              <a:rPr lang="en-US" smtClean="0"/>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endParaRPr lang="en-US" smtClean="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6D76EFE-E603-41B8-B0B1-3FF7E9147726}" type="datetime1">
              <a:rPr lang="en-US" smtClean="0"/>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273" tIns="45636" rIns="91273" bIns="45636" numCol="1" anchor="ctr" anchorCtr="0" compatLnSpc="1"/>
          <a:lstStyle/>
          <a:p>
            <a:pPr lvl="0"/>
            <a:r>
              <a:rPr lang="en-US" smtClean="0"/>
              <a:t>Click to edit Master title style</a:t>
            </a:r>
            <a:endParaRPr lang="en-US" smtClean="0"/>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ln>
        </p:spPr>
        <p:txBody>
          <a:bodyPr vert="horz" wrap="square" lIns="91273" tIns="45636" rIns="91273" bIns="45636"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B95D5DD4-680D-437A-B2FE-04EBA3206770}" type="datetime1">
              <a:rPr lang="en-US" smtClean="0"/>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anose="020B0602020104020603" pitchFamily="34" charset="0"/>
        </a:defRPr>
      </a:lvl2pPr>
      <a:lvl3pPr algn="l" rtl="0" fontAlgn="base">
        <a:spcBef>
          <a:spcPct val="0"/>
        </a:spcBef>
        <a:spcAft>
          <a:spcPct val="0"/>
        </a:spcAft>
        <a:defRPr sz="4300">
          <a:solidFill>
            <a:schemeClr val="tx2"/>
          </a:solidFill>
          <a:latin typeface="Tw Cen MT" panose="020B0602020104020603" pitchFamily="34" charset="0"/>
        </a:defRPr>
      </a:lvl3pPr>
      <a:lvl4pPr algn="l" rtl="0" fontAlgn="base">
        <a:spcBef>
          <a:spcPct val="0"/>
        </a:spcBef>
        <a:spcAft>
          <a:spcPct val="0"/>
        </a:spcAft>
        <a:defRPr sz="4300">
          <a:solidFill>
            <a:schemeClr val="tx2"/>
          </a:solidFill>
          <a:latin typeface="Tw Cen MT" panose="020B0602020104020603" pitchFamily="34" charset="0"/>
        </a:defRPr>
      </a:lvl4pPr>
      <a:lvl5pPr algn="l" rtl="0" fontAlgn="base">
        <a:spcBef>
          <a:spcPct val="0"/>
        </a:spcBef>
        <a:spcAft>
          <a:spcPct val="0"/>
        </a:spcAft>
        <a:defRPr sz="4300">
          <a:solidFill>
            <a:schemeClr val="tx2"/>
          </a:solidFill>
          <a:latin typeface="Tw Cen MT" panose="020B0602020104020603" pitchFamily="34" charset="0"/>
        </a:defRPr>
      </a:lvl5pPr>
      <a:lvl6pPr marL="456565" algn="l" rtl="0" fontAlgn="base">
        <a:spcBef>
          <a:spcPct val="0"/>
        </a:spcBef>
        <a:spcAft>
          <a:spcPct val="0"/>
        </a:spcAft>
        <a:defRPr sz="4300">
          <a:solidFill>
            <a:schemeClr val="tx2"/>
          </a:solidFill>
          <a:latin typeface="Tw Cen MT" panose="020B0602020104020603" pitchFamily="34" charset="0"/>
        </a:defRPr>
      </a:lvl6pPr>
      <a:lvl7pPr marL="912495" algn="l" rtl="0" fontAlgn="base">
        <a:spcBef>
          <a:spcPct val="0"/>
        </a:spcBef>
        <a:spcAft>
          <a:spcPct val="0"/>
        </a:spcAft>
        <a:defRPr sz="4300">
          <a:solidFill>
            <a:schemeClr val="tx2"/>
          </a:solidFill>
          <a:latin typeface="Tw Cen MT" panose="020B0602020104020603" pitchFamily="34" charset="0"/>
        </a:defRPr>
      </a:lvl7pPr>
      <a:lvl8pPr marL="1369060" algn="l" rtl="0" fontAlgn="base">
        <a:spcBef>
          <a:spcPct val="0"/>
        </a:spcBef>
        <a:spcAft>
          <a:spcPct val="0"/>
        </a:spcAft>
        <a:defRPr sz="4300">
          <a:solidFill>
            <a:schemeClr val="tx2"/>
          </a:solidFill>
          <a:latin typeface="Tw Cen MT" panose="020B0602020104020603" pitchFamily="34" charset="0"/>
        </a:defRPr>
      </a:lvl8pPr>
      <a:lvl9pPr marL="1825625" algn="l" rtl="0" fontAlgn="base">
        <a:spcBef>
          <a:spcPct val="0"/>
        </a:spcBef>
        <a:spcAft>
          <a:spcPct val="0"/>
        </a:spcAft>
        <a:defRPr sz="4300">
          <a:solidFill>
            <a:schemeClr val="tx2"/>
          </a:solidFill>
          <a:latin typeface="Tw Cen MT" panose="020B0602020104020603" pitchFamily="34" charset="0"/>
        </a:defRPr>
      </a:lvl9pPr>
    </p:titleStyle>
    <p:bodyStyle>
      <a:lvl1pPr marL="318770" indent="-318770" algn="l" rtl="0" fontAlgn="base">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8810" indent="-272415" algn="l" rtl="0" fontAlgn="base">
        <a:spcBef>
          <a:spcPts val="550"/>
        </a:spcBef>
        <a:spcAft>
          <a:spcPct val="0"/>
        </a:spcAft>
        <a:buClr>
          <a:schemeClr val="accent1"/>
        </a:buClr>
        <a:buSzPct val="70000"/>
        <a:buFont typeface="Wingdings 2" panose="05020102010507070707" pitchFamily="18" charset="2"/>
        <a:buChar char=""/>
        <a:defRPr sz="2700" kern="1200">
          <a:solidFill>
            <a:schemeClr val="tx1"/>
          </a:solidFill>
          <a:latin typeface="+mn-lt"/>
          <a:ea typeface="+mn-ea"/>
          <a:cs typeface="+mn-cs"/>
        </a:defRPr>
      </a:lvl2pPr>
      <a:lvl3pPr marL="912495" indent="-227965" algn="l" rtl="0" fontAlgn="base">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69060" indent="-227965" algn="l" rtl="0" fontAlgn="base">
        <a:spcBef>
          <a:spcPts val="400"/>
        </a:spcBef>
        <a:spcAft>
          <a:spcPct val="0"/>
        </a:spcAft>
        <a:buClr>
          <a:srgbClr val="A5AB81"/>
        </a:buClr>
        <a:buSzPct val="75000"/>
        <a:buFont typeface="Wingdings" panose="05000000000000000000" pitchFamily="2" charset="2"/>
        <a:buChar char=""/>
        <a:defRPr sz="2100" kern="1200">
          <a:solidFill>
            <a:schemeClr val="tx1"/>
          </a:solidFill>
          <a:latin typeface="+mn-lt"/>
          <a:ea typeface="+mn-ea"/>
          <a:cs typeface="+mn-cs"/>
        </a:defRPr>
      </a:lvl4pPr>
      <a:lvl5pPr marL="1825625" indent="-227965" algn="l" rtl="0" fontAlgn="base">
        <a:spcBef>
          <a:spcPts val="400"/>
        </a:spcBef>
        <a:spcAft>
          <a:spcPct val="0"/>
        </a:spcAft>
        <a:buClr>
          <a:srgbClr val="D8B25C"/>
        </a:buClr>
        <a:buSzPct val="65000"/>
        <a:buFont typeface="Wingdings" panose="05000000000000000000" pitchFamily="2" charset="2"/>
        <a:buChar char=""/>
        <a:defRPr sz="2100" kern="1200">
          <a:solidFill>
            <a:schemeClr val="tx1"/>
          </a:solidFill>
          <a:latin typeface="+mn-lt"/>
          <a:ea typeface="+mn-ea"/>
          <a:cs typeface="+mn-cs"/>
        </a:defRPr>
      </a:lvl5pPr>
      <a:lvl6pPr marL="2099310" indent="-227965"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2995" indent="-227965"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46680" indent="-227965"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1000" indent="-227965"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565" algn="l" rtl="0" eaLnBrk="1" latinLnBrk="0" hangingPunct="1">
        <a:defRPr kumimoji="0" kern="1200">
          <a:solidFill>
            <a:schemeClr val="tx1"/>
          </a:solidFill>
          <a:latin typeface="+mn-lt"/>
          <a:ea typeface="+mn-ea"/>
          <a:cs typeface="+mn-cs"/>
        </a:defRPr>
      </a:lvl2pPr>
      <a:lvl3pPr marL="912495" algn="l" rtl="0" eaLnBrk="1" latinLnBrk="0" hangingPunct="1">
        <a:defRPr kumimoji="0" kern="1200">
          <a:solidFill>
            <a:schemeClr val="tx1"/>
          </a:solidFill>
          <a:latin typeface="+mn-lt"/>
          <a:ea typeface="+mn-ea"/>
          <a:cs typeface="+mn-cs"/>
        </a:defRPr>
      </a:lvl3pPr>
      <a:lvl4pPr marL="1369060" algn="l" rtl="0" eaLnBrk="1" latinLnBrk="0" hangingPunct="1">
        <a:defRPr kumimoji="0" kern="1200">
          <a:solidFill>
            <a:schemeClr val="tx1"/>
          </a:solidFill>
          <a:latin typeface="+mn-lt"/>
          <a:ea typeface="+mn-ea"/>
          <a:cs typeface="+mn-cs"/>
        </a:defRPr>
      </a:lvl4pPr>
      <a:lvl5pPr marL="1825625" algn="l" rtl="0" eaLnBrk="1" latinLnBrk="0" hangingPunct="1">
        <a:defRPr kumimoji="0" kern="1200">
          <a:solidFill>
            <a:schemeClr val="tx1"/>
          </a:solidFill>
          <a:latin typeface="+mn-lt"/>
          <a:ea typeface="+mn-ea"/>
          <a:cs typeface="+mn-cs"/>
        </a:defRPr>
      </a:lvl5pPr>
      <a:lvl6pPr marL="2281555" algn="l" rtl="0" eaLnBrk="1" latinLnBrk="0" hangingPunct="1">
        <a:defRPr kumimoji="0" kern="1200">
          <a:solidFill>
            <a:schemeClr val="tx1"/>
          </a:solidFill>
          <a:latin typeface="+mn-lt"/>
          <a:ea typeface="+mn-ea"/>
          <a:cs typeface="+mn-cs"/>
        </a:defRPr>
      </a:lvl6pPr>
      <a:lvl7pPr marL="2738120" algn="l" rtl="0" eaLnBrk="1" latinLnBrk="0" hangingPunct="1">
        <a:defRPr kumimoji="0" kern="1200">
          <a:solidFill>
            <a:schemeClr val="tx1"/>
          </a:solidFill>
          <a:latin typeface="+mn-lt"/>
          <a:ea typeface="+mn-ea"/>
          <a:cs typeface="+mn-cs"/>
        </a:defRPr>
      </a:lvl7pPr>
      <a:lvl8pPr marL="3194685" algn="l" rtl="0" eaLnBrk="1" latinLnBrk="0" hangingPunct="1">
        <a:defRPr kumimoji="0" kern="1200">
          <a:solidFill>
            <a:schemeClr val="tx1"/>
          </a:solidFill>
          <a:latin typeface="+mn-lt"/>
          <a:ea typeface="+mn-ea"/>
          <a:cs typeface="+mn-cs"/>
        </a:defRPr>
      </a:lvl8pPr>
      <a:lvl9pPr marL="36506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4630" y="1054100"/>
            <a:ext cx="8839200" cy="1376680"/>
          </a:xfrm>
        </p:spPr>
        <p:txBody>
          <a:bodyPr>
            <a:noAutofit/>
          </a:bodyPr>
          <a:lstStyle/>
          <a:p>
            <a:pPr algn="ctr">
              <a:defRPr/>
            </a:pPr>
            <a:endParaRPr lang="en-US" sz="2900" b="1" dirty="0" smtClean="0">
              <a:latin typeface="Cambria" panose="02040503050406030204" pitchFamily="18" charset="0"/>
              <a:cs typeface="Times New Roman" panose="02020603050405020304" pitchFamily="18" charset="0"/>
            </a:endParaRPr>
          </a:p>
          <a:p>
            <a:pPr algn="ctr">
              <a:defRPr/>
            </a:pPr>
            <a:r>
              <a:rPr lang="en-US" sz="2900" b="1" dirty="0" smtClean="0">
                <a:latin typeface="Cambria" panose="02040503050406030204" pitchFamily="18" charset="0"/>
                <a:cs typeface="Times New Roman" panose="02020603050405020304" pitchFamily="18" charset="0"/>
              </a:rPr>
              <a:t>Computer Network (IT-3001)</a:t>
            </a:r>
            <a:endParaRPr lang="en-US" sz="2900" b="1" dirty="0" smtClean="0">
              <a:latin typeface="Cambria" panose="02040503050406030204" pitchFamily="18" charset="0"/>
              <a:cs typeface="Times New Roman" panose="02020603050405020304" pitchFamily="18" charset="0"/>
            </a:endParaRPr>
          </a:p>
          <a:p>
            <a:pPr algn="ctr">
              <a:defRPr/>
            </a:pPr>
            <a:endParaRPr lang="en-US" sz="1700" b="1" dirty="0" smtClean="0">
              <a:latin typeface="Cambria" panose="02040503050406030204" pitchFamily="18" charset="0"/>
              <a:cs typeface="Times New Roman" panose="02020603050405020304" pitchFamily="18" charset="0"/>
            </a:endParaRPr>
          </a:p>
          <a:p>
            <a:pPr algn="ctr">
              <a:defRPr/>
            </a:pPr>
            <a:r>
              <a:rPr lang="en-US" sz="2800" b="1" dirty="0" smtClean="0">
                <a:latin typeface="Cambria" panose="02040503050406030204" pitchFamily="18" charset="0"/>
                <a:cs typeface="Times New Roman" panose="02020603050405020304" pitchFamily="18" charset="0"/>
              </a:rPr>
              <a:t>KALINGA INSTITUTE OF INDUSTRIAL TECHNOLOGY</a:t>
            </a:r>
            <a:endParaRPr lang="en-US" sz="2800" b="1" dirty="0" smtClean="0">
              <a:latin typeface="Cambria" panose="02040503050406030204" pitchFamily="18" charset="0"/>
              <a:cs typeface="Times New Roman" panose="02020603050405020304" pitchFamily="18" charset="0"/>
            </a:endParaRPr>
          </a:p>
          <a:p>
            <a:pPr algn="ctr">
              <a:defRPr/>
            </a:pPr>
            <a:r>
              <a:rPr lang="en-US" sz="2400" b="1" dirty="0" smtClean="0">
                <a:latin typeface="Cambria" panose="02040503050406030204" pitchFamily="18" charset="0"/>
                <a:cs typeface="Times New Roman" panose="02020603050405020304" pitchFamily="18" charset="0"/>
              </a:rPr>
              <a:t>Deemed to be University, Bhubaneswar</a:t>
            </a:r>
            <a:endParaRPr lang="en-US" sz="2400" b="1" dirty="0" smtClean="0">
              <a:latin typeface="Cambria" panose="02040503050406030204" pitchFamily="18" charset="0"/>
              <a:cs typeface="Times New Roman" panose="02020603050405020304" pitchFamily="18" charset="0"/>
            </a:endParaRPr>
          </a:p>
          <a:p>
            <a:pPr algn="ctr">
              <a:defRPr/>
            </a:pPr>
            <a:endParaRPr lang="en-US" sz="2800" b="1" dirty="0" smtClean="0">
              <a:latin typeface="Cambria" panose="02040503050406030204" pitchFamily="18" charset="0"/>
              <a:cs typeface="Times New Roman" panose="02020603050405020304" pitchFamily="18" charset="0"/>
            </a:endParaRPr>
          </a:p>
          <a:p>
            <a:pPr algn="ctr">
              <a:defRPr/>
            </a:pPr>
            <a:r>
              <a:rPr lang="en-US" sz="1900" b="1" dirty="0" smtClean="0">
                <a:latin typeface="Cambria" panose="02040503050406030204" pitchFamily="18" charset="0"/>
                <a:cs typeface="Times New Roman" panose="02020603050405020304" pitchFamily="18" charset="0"/>
              </a:rPr>
              <a:t> </a:t>
            </a:r>
            <a:endParaRPr lang="en-US" sz="1900" b="1" dirty="0" smtClean="0">
              <a:latin typeface="Cambria" panose="02040503050406030204" pitchFamily="18" charset="0"/>
              <a:cs typeface="Times New Roman" panose="02020603050405020304" pitchFamily="18" charset="0"/>
            </a:endParaRPr>
          </a:p>
          <a:p>
            <a:pPr algn="ctr">
              <a:defRPr/>
            </a:pPr>
            <a:r>
              <a:rPr lang="en-US" sz="1900" b="1" dirty="0" smtClean="0">
                <a:latin typeface="Cambria" panose="02040503050406030204" pitchFamily="18" charset="0"/>
                <a:cs typeface="Times New Roman" panose="02020603050405020304" pitchFamily="18" charset="0"/>
              </a:rPr>
              <a:t> </a:t>
            </a:r>
            <a:endParaRPr lang="en-US" sz="1200" b="1" dirty="0" smtClean="0">
              <a:latin typeface="Cambria" panose="02040503050406030204" pitchFamily="18" charset="0"/>
              <a:cs typeface="Times New Roman" panose="02020603050405020304" pitchFamily="18" charset="0"/>
            </a:endParaRPr>
          </a:p>
        </p:txBody>
      </p:sp>
      <p:pic>
        <p:nvPicPr>
          <p:cNvPr id="140290" name="Picture 2" descr="http://www.entranceforms.com/libs/img/logos/kiit0712.logo.jpg"/>
          <p:cNvPicPr>
            <a:picLocks noChangeAspect="1" noChangeArrowheads="1"/>
          </p:cNvPicPr>
          <p:nvPr/>
        </p:nvPicPr>
        <p:blipFill>
          <a:blip r:embed="rId1" cstate="print"/>
          <a:srcRect/>
          <a:stretch>
            <a:fillRect/>
          </a:stretch>
        </p:blipFill>
        <p:spPr bwMode="auto">
          <a:xfrm>
            <a:off x="3733800" y="4267200"/>
            <a:ext cx="1943100" cy="1367352"/>
          </a:xfrm>
          <a:prstGeom prst="rect">
            <a:avLst/>
          </a:prstGeom>
          <a:noFill/>
        </p:spPr>
      </p:pic>
      <p:sp>
        <p:nvSpPr>
          <p:cNvPr id="5" name="TextBox 4"/>
          <p:cNvSpPr txBox="1"/>
          <p:nvPr/>
        </p:nvSpPr>
        <p:spPr>
          <a:xfrm>
            <a:off x="262468" y="6112934"/>
            <a:ext cx="1610995" cy="583565"/>
          </a:xfrm>
          <a:prstGeom prst="rect">
            <a:avLst/>
          </a:prstGeom>
          <a:noFill/>
        </p:spPr>
        <p:txBody>
          <a:bodyPr wrap="none" rtlCol="0">
            <a:spAutoFit/>
          </a:bodyPr>
          <a:lstStyle/>
          <a:p>
            <a:r>
              <a:rPr lang="en-US" sz="3200" b="1" i="1" dirty="0" smtClean="0">
                <a:latin typeface="Cambria" panose="02040503050406030204" pitchFamily="18" charset="0"/>
              </a:rPr>
              <a:t>4 Credit</a:t>
            </a:r>
            <a:endParaRPr lang="en-US" sz="3200" b="1" i="1" dirty="0">
              <a:latin typeface="Cambria" panose="02040503050406030204" pitchFamily="18" charset="0"/>
            </a:endParaRPr>
          </a:p>
        </p:txBody>
      </p:sp>
      <p:sp>
        <p:nvSpPr>
          <p:cNvPr id="8" name="TextBox 7"/>
          <p:cNvSpPr txBox="1"/>
          <p:nvPr/>
        </p:nvSpPr>
        <p:spPr>
          <a:xfrm>
            <a:off x="5895340" y="6174740"/>
            <a:ext cx="2850515" cy="460375"/>
          </a:xfrm>
          <a:prstGeom prst="rect">
            <a:avLst/>
          </a:prstGeom>
          <a:noFill/>
        </p:spPr>
        <p:txBody>
          <a:bodyPr wrap="square" rtlCol="0">
            <a:spAutoFit/>
          </a:bodyPr>
          <a:lstStyle/>
          <a:p>
            <a:pPr algn="r"/>
            <a:r>
              <a:rPr lang="en-US" sz="2400" b="1" dirty="0" smtClean="0">
                <a:solidFill>
                  <a:srgbClr val="FFFFFF"/>
                </a:solidFill>
                <a:latin typeface="Cambria" panose="02040503050406030204" pitchFamily="18" charset="0"/>
                <a:cs typeface="Times New Roman" panose="02020603050405020304" pitchFamily="18" charset="0"/>
              </a:rPr>
              <a:t>Autumn-2018</a:t>
            </a:r>
            <a:endParaRPr lang="en-US" sz="2400" b="1" dirty="0" smtClean="0">
              <a:solidFill>
                <a:srgbClr val="FFFFFF"/>
              </a:solidFill>
              <a:latin typeface="Cambria" panose="02040503050406030204" pitchFamily="18" charset="0"/>
              <a:cs typeface="Times New Roman" panose="02020603050405020304" pitchFamily="18" charset="0"/>
            </a:endParaRPr>
          </a:p>
        </p:txBody>
      </p:sp>
      <p:sp>
        <p:nvSpPr>
          <p:cNvPr id="3" name="TextBox 7"/>
          <p:cNvSpPr txBox="1"/>
          <p:nvPr/>
        </p:nvSpPr>
        <p:spPr>
          <a:xfrm>
            <a:off x="1889760" y="2767330"/>
            <a:ext cx="5995035" cy="460375"/>
          </a:xfrm>
          <a:prstGeom prst="rect">
            <a:avLst/>
          </a:prstGeom>
          <a:noFill/>
        </p:spPr>
        <p:txBody>
          <a:bodyPr wrap="square" rtlCol="0">
            <a:spAutoFit/>
          </a:bodyPr>
          <a:p>
            <a:pPr algn="ctr"/>
            <a:endParaRPr lang="en-US" sz="2400" b="1" dirty="0" smtClean="0">
              <a:solidFill>
                <a:srgbClr val="FFFFFF"/>
              </a:solidFill>
              <a:latin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Layer-4: Transport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2" name="Text Box 1"/>
          <p:cNvSpPr txBox="1"/>
          <p:nvPr/>
        </p:nvSpPr>
        <p:spPr>
          <a:xfrm>
            <a:off x="422910" y="1600835"/>
            <a:ext cx="8387080" cy="286131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Flow control: </a:t>
            </a:r>
            <a:r>
              <a:rPr lang="en-US" sz="2000">
                <a:latin typeface="Cambria" panose="02040503050406030204" pitchFamily="18" charset="0"/>
              </a:rPr>
              <a:t>It</a:t>
            </a:r>
            <a:r>
              <a:rPr lang="en-US" sz="2000" b="1">
                <a:latin typeface="Cambria" panose="02040503050406030204" pitchFamily="18" charset="0"/>
              </a:rPr>
              <a:t> </a:t>
            </a:r>
            <a:r>
              <a:rPr lang="en-US" sz="2000">
                <a:latin typeface="Cambria" panose="02040503050406030204" pitchFamily="18" charset="0"/>
              </a:rPr>
              <a:t>makes sure that the sender and receiver communicate at a rate they both can handle. Therefore flow control prevents the source from sending data packets faster than the destination can handle.</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Error control: </a:t>
            </a:r>
            <a:r>
              <a:rPr lang="en-US" sz="2000">
                <a:latin typeface="Cambria" panose="02040503050406030204" pitchFamily="18" charset="0"/>
              </a:rPr>
              <a:t>The sending transport layer ensures that the entire message arrives at the receiving transport layer without error (damage, loss or duplication). Error correction is achieved through retransmission.</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Connection Control:</a:t>
            </a:r>
            <a:r>
              <a:rPr lang="en-US" sz="2000">
                <a:latin typeface="Cambria" panose="02040503050406030204" pitchFamily="18" charset="0"/>
              </a:rPr>
              <a:t>  It provides two types of services: Connection Oriented Transmission, Connectionless Transmission.</a:t>
            </a:r>
            <a:endParaRPr lang="en-US" sz="2000">
              <a:latin typeface="Cambria" panose="02040503050406030204" pitchFamily="18" charset="0"/>
            </a:endParaRPr>
          </a:p>
        </p:txBody>
      </p:sp>
      <p:sp>
        <p:nvSpPr>
          <p:cNvPr id="5" name="Content Placeholder 4"/>
          <p:cNvSpPr/>
          <p:nvPr>
            <p:ph sz="quarter" idx="1"/>
          </p:nvPr>
        </p:nvSpPr>
        <p:spPr/>
        <p:txBody>
          <a:bodyPr/>
          <a:p>
            <a:endParaRPr lang="en-US"/>
          </a:p>
          <a:p>
            <a:endParaRPr lang="en-US"/>
          </a:p>
          <a:p>
            <a:endParaRPr lang="en-US"/>
          </a:p>
          <a:p>
            <a:endParaRPr lang="en-US"/>
          </a:p>
          <a:p>
            <a:endParaRPr lang="en-US"/>
          </a:p>
          <a:p>
            <a:pPr algn="just"/>
            <a:r>
              <a:rPr lang="en-US" sz="2000" b="1"/>
              <a:t>Connection Oriented Transmission:</a:t>
            </a:r>
            <a:r>
              <a:rPr lang="en-US" sz="2000"/>
              <a:t> </a:t>
            </a:r>
            <a:r>
              <a:rPr lang="en-US" sz="1800"/>
              <a:t>In this type of transmission the receiving devices sends an acknowledge back to the source after a packet or group of packet is received. It is slower transmission method.</a:t>
            </a:r>
            <a:endParaRPr lang="en-US" sz="1800"/>
          </a:p>
          <a:p>
            <a:pPr algn="just"/>
            <a:r>
              <a:rPr lang="en-US" sz="2000" b="1"/>
              <a:t>Connectionless Transmission:</a:t>
            </a:r>
            <a:r>
              <a:rPr lang="en-US" sz="2000"/>
              <a:t> </a:t>
            </a:r>
            <a:r>
              <a:rPr lang="en-US" sz="1800"/>
              <a:t>In this type of transmission the receiving devices does not sends an acknowledge back to the source. It is faster transmission method</a:t>
            </a:r>
            <a:endParaRPr 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Layer-3: Network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518920"/>
            <a:ext cx="8488680" cy="706755"/>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 It is responsible for the </a:t>
            </a:r>
            <a:r>
              <a:rPr lang="en-US" sz="2000" b="1">
                <a:latin typeface="Cambria" panose="02040503050406030204" pitchFamily="18" charset="0"/>
              </a:rPr>
              <a:t>source-to-destination delivery </a:t>
            </a:r>
            <a:r>
              <a:rPr lang="en-US" sz="2000">
                <a:latin typeface="Cambria" panose="02040503050406030204" pitchFamily="18" charset="0"/>
              </a:rPr>
              <a:t>of a packet across multiple networks (links)</a:t>
            </a:r>
            <a:endParaRPr lang="en-US" sz="2000">
              <a:latin typeface="Cambria" panose="02040503050406030204" pitchFamily="18" charset="0"/>
            </a:endParaRPr>
          </a:p>
        </p:txBody>
      </p:sp>
      <p:sp>
        <p:nvSpPr>
          <p:cNvPr id="2" name="Text Box 1"/>
          <p:cNvSpPr txBox="1"/>
          <p:nvPr/>
        </p:nvSpPr>
        <p:spPr>
          <a:xfrm>
            <a:off x="422910" y="2210435"/>
            <a:ext cx="8387080" cy="378460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Logical Addressing:</a:t>
            </a:r>
            <a:r>
              <a:rPr lang="en-US" sz="2000">
                <a:latin typeface="Cambria" panose="02040503050406030204" pitchFamily="18" charset="0"/>
              </a:rPr>
              <a:t> In order to identify each device on internetwork uniquely, network layer defines an addressing scheme. Such an address distinguishes each device uniquely and universally.</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Internetworking: </a:t>
            </a:r>
            <a:r>
              <a:rPr lang="en-US" sz="2000">
                <a:latin typeface="Cambria" panose="02040503050406030204" pitchFamily="18" charset="0"/>
              </a:rPr>
              <a:t>One of the main responsibilities of network layer is to provide internetworking between different networks. It provides logical connection between different types of network.</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Routing : </a:t>
            </a:r>
            <a:r>
              <a:rPr lang="en-US" sz="2000">
                <a:latin typeface="Cambria" panose="02040503050406030204" pitchFamily="18" charset="0"/>
              </a:rPr>
              <a:t>When independent networks or links are combined together to create internet works, multiple routes are possible from source machine to destination machine. The network layer protocols determine which route or path is best from source to destination. This function of network layer is known as routing.</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Layer-2: Data Link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518920"/>
            <a:ext cx="8488680" cy="101473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is responsible for reliable</a:t>
            </a:r>
            <a:r>
              <a:rPr lang="en-US" sz="2000" b="1">
                <a:latin typeface="Cambria" panose="02040503050406030204" pitchFamily="18" charset="0"/>
              </a:rPr>
              <a:t> node-to-node delivery of data</a:t>
            </a:r>
            <a:r>
              <a:rPr lang="en-US" sz="2000">
                <a:latin typeface="Cambria" panose="02040503050406030204" pitchFamily="18" charset="0"/>
              </a:rPr>
              <a:t>. It receives the data from network layer and creates frames, add physical address to these frames and pass them to physical layer</a:t>
            </a:r>
            <a:endParaRPr lang="en-US" sz="2000">
              <a:latin typeface="Cambria" panose="02040503050406030204" pitchFamily="18" charset="0"/>
            </a:endParaRPr>
          </a:p>
        </p:txBody>
      </p:sp>
      <p:sp>
        <p:nvSpPr>
          <p:cNvPr id="2" name="Text Box 1"/>
          <p:cNvSpPr txBox="1"/>
          <p:nvPr/>
        </p:nvSpPr>
        <p:spPr>
          <a:xfrm>
            <a:off x="422910" y="2439035"/>
            <a:ext cx="8387080" cy="3476625"/>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Framing: </a:t>
            </a:r>
            <a:r>
              <a:rPr lang="en-US" sz="2000">
                <a:latin typeface="Cambria" panose="02040503050406030204" pitchFamily="18" charset="0"/>
              </a:rPr>
              <a:t>It converts the stream of bits into framing.</a:t>
            </a:r>
            <a:endParaRPr lang="en-US" sz="2000" b="1">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Physical addressing: </a:t>
            </a:r>
            <a:r>
              <a:rPr lang="en-US" sz="2000">
                <a:latin typeface="Cambria" panose="02040503050406030204" pitchFamily="18" charset="0"/>
              </a:rPr>
              <a:t>After creating frames, Data link layer adds physical addresses (MAC address) of sender and/or receiver in the header of each frame. </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Frame Sequencing:</a:t>
            </a:r>
            <a:r>
              <a:rPr lang="en-US" sz="2000">
                <a:latin typeface="Cambria" panose="02040503050406030204" pitchFamily="18" charset="0"/>
              </a:rPr>
              <a:t> Transmits/receives frames sequentially.</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Frame Acknowledgment: </a:t>
            </a:r>
            <a:r>
              <a:rPr lang="en-US" sz="2000">
                <a:latin typeface="Cambria" panose="02040503050406030204" pitchFamily="18" charset="0"/>
              </a:rPr>
              <a:t>Provides/expects frame acknowledgments. Detects and recovers from errors that occur in the physical layer by retransmitting non-acknowledged frames and handling duplicate frame receipt.</a:t>
            </a:r>
            <a:endParaRPr lang="en-US" sz="2000">
              <a:latin typeface="Cambria" panose="02040503050406030204" pitchFamily="18" charset="0"/>
            </a:endParaRPr>
          </a:p>
          <a:p>
            <a:pPr marL="342900" indent="-342900" algn="just">
              <a:buFont typeface="Wingdings" panose="05000000000000000000" charset="0"/>
              <a:buChar char=""/>
            </a:pPr>
            <a:r>
              <a:rPr lang="en-US" sz="2000">
                <a:latin typeface="Cambria" panose="02040503050406030204" pitchFamily="18" charset="0"/>
              </a:rPr>
              <a:t>Flow control &amp; Error control</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Layer-1: Physical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518920"/>
            <a:ext cx="8488680" cy="39878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is responsible for moving individual bits from one (node) to next.</a:t>
            </a:r>
            <a:endParaRPr lang="en-US" sz="2000">
              <a:latin typeface="Cambria" panose="02040503050406030204" pitchFamily="18" charset="0"/>
            </a:endParaRPr>
          </a:p>
        </p:txBody>
      </p:sp>
      <p:sp>
        <p:nvSpPr>
          <p:cNvPr id="2" name="Text Box 1"/>
          <p:cNvSpPr txBox="1"/>
          <p:nvPr/>
        </p:nvSpPr>
        <p:spPr>
          <a:xfrm>
            <a:off x="422910" y="2439035"/>
            <a:ext cx="8387080" cy="286131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Transmission Media:</a:t>
            </a:r>
            <a:r>
              <a:rPr lang="en-US" sz="2000">
                <a:latin typeface="Cambria" panose="02040503050406030204" pitchFamily="18" charset="0"/>
              </a:rPr>
              <a:t> is a pathway that carries the information from sender to receiver.</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Type of Encoding: </a:t>
            </a:r>
            <a:r>
              <a:rPr lang="en-US" sz="2000">
                <a:latin typeface="Cambria" panose="02040503050406030204" pitchFamily="18" charset="0"/>
              </a:rPr>
              <a:t>Encoding involves the use of a code to change original data into a form that can be used by an external process. </a:t>
            </a:r>
            <a:endParaRPr lang="en-US" sz="2000">
              <a:latin typeface="Cambria" panose="02040503050406030204" pitchFamily="18" charset="0"/>
            </a:endParaRPr>
          </a:p>
          <a:p>
            <a:pPr marL="342900" indent="-342900" algn="just">
              <a:buFont typeface="Wingdings" panose="05000000000000000000" charset="0"/>
              <a:buChar char=""/>
            </a:pPr>
            <a:r>
              <a:rPr lang="en-US" sz="2000">
                <a:latin typeface="Cambria" panose="02040503050406030204" pitchFamily="18" charset="0"/>
              </a:rPr>
              <a:t>Synchronization of bits</a:t>
            </a:r>
            <a:endParaRPr lang="en-US" sz="2000">
              <a:latin typeface="Cambria" panose="02040503050406030204" pitchFamily="18" charset="0"/>
            </a:endParaRPr>
          </a:p>
          <a:p>
            <a:pPr marL="342900" indent="-342900" algn="just">
              <a:buFont typeface="Wingdings" panose="05000000000000000000" charset="0"/>
              <a:buChar char=""/>
            </a:pPr>
            <a:r>
              <a:rPr lang="en-US" sz="2000">
                <a:latin typeface="Cambria" panose="02040503050406030204" pitchFamily="18" charset="0"/>
              </a:rPr>
              <a:t>Line configuration</a:t>
            </a:r>
            <a:endParaRPr lang="en-US" sz="2000">
              <a:latin typeface="Cambria" panose="02040503050406030204" pitchFamily="18" charset="0"/>
            </a:endParaRPr>
          </a:p>
          <a:p>
            <a:pPr marL="342900" indent="-342900" algn="just">
              <a:buFont typeface="Wingdings" panose="05000000000000000000" charset="0"/>
              <a:buChar char=""/>
            </a:pPr>
            <a:r>
              <a:rPr lang="en-US" sz="2000">
                <a:latin typeface="Cambria" panose="02040503050406030204" pitchFamily="18" charset="0"/>
              </a:rPr>
              <a:t>Tolology</a:t>
            </a:r>
            <a:endParaRPr lang="en-US" sz="2000">
              <a:latin typeface="Cambria" panose="02040503050406030204" pitchFamily="18" charset="0"/>
            </a:endParaRPr>
          </a:p>
          <a:p>
            <a:pPr marL="342900" indent="-342900" algn="just">
              <a:buFont typeface="Wingdings" panose="05000000000000000000" charset="0"/>
              <a:buChar char=""/>
            </a:pPr>
            <a:r>
              <a:rPr lang="en-US" sz="2000">
                <a:latin typeface="Cambria" panose="02040503050406030204" pitchFamily="18" charset="0"/>
              </a:rPr>
              <a:t>Transmission mode</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Layer-1: Physical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3" name="Content Placeholder 2"/>
          <p:cNvPicPr>
            <a:picLocks noChangeAspect="1"/>
          </p:cNvPicPr>
          <p:nvPr>
            <p:ph sz="quarter" idx="1"/>
          </p:nvPr>
        </p:nvPicPr>
        <p:blipFill>
          <a:blip r:embed="rId2"/>
          <a:stretch>
            <a:fillRect/>
          </a:stretch>
        </p:blipFill>
        <p:spPr>
          <a:xfrm>
            <a:off x="861695" y="1873885"/>
            <a:ext cx="7218045" cy="29241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Goals of Computer Network...</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221980" cy="3476625"/>
          </a:xfrm>
          <a:prstGeom prst="rect">
            <a:avLst/>
          </a:prstGeom>
          <a:noFill/>
          <a:ln w="9525">
            <a:noFill/>
          </a:ln>
        </p:spPr>
        <p:txBody>
          <a:bodyPr wrap="square">
            <a:spAutoFit/>
          </a:bodyPr>
          <a:p>
            <a:pPr marL="0" indent="0">
              <a:buFont typeface="Wingdings" panose="05000000000000000000" charset="0"/>
              <a:buNone/>
            </a:pPr>
            <a:r>
              <a:rPr sz="2400" b="1">
                <a:latin typeface="Cambria" panose="02040503050406030204" pitchFamily="18" charset="0"/>
                <a:cs typeface="Times New Roman" panose="02020603050405020304" pitchFamily="18" charset="0"/>
              </a:rPr>
              <a:t>Challenges</a:t>
            </a:r>
            <a:endParaRPr sz="2400" b="1">
              <a:latin typeface="Cambria" panose="02040503050406030204" pitchFamily="18" charset="0"/>
              <a:cs typeface="Times New Roman" panose="02020603050405020304" pitchFamily="18" charset="0"/>
            </a:endParaRPr>
          </a:p>
          <a:p>
            <a:pPr marL="342900" indent="-342900">
              <a:buFont typeface="Wingdings" panose="05000000000000000000" charset="0"/>
              <a:buChar char=""/>
            </a:pPr>
            <a:r>
              <a:rPr lang="en-US" sz="2000" b="1">
                <a:latin typeface="Cambria" panose="02040503050406030204" pitchFamily="18" charset="0"/>
              </a:rPr>
              <a:t>Tradeoff: </a:t>
            </a:r>
            <a:endParaRPr lang="en-US" sz="2000" b="1">
              <a:latin typeface="Cambria" panose="02040503050406030204" pitchFamily="18" charset="0"/>
            </a:endParaRPr>
          </a:p>
          <a:p>
            <a:pPr marL="0" indent="0">
              <a:buFont typeface="Wingdings" panose="05000000000000000000" charset="0"/>
              <a:buNone/>
            </a:pPr>
            <a:r>
              <a:rPr lang="en-US" sz="2000">
                <a:latin typeface="Cambria" panose="02040503050406030204" pitchFamily="18" charset="0"/>
              </a:rPr>
              <a:t>       - Cost vs delay vs Energy   </a:t>
            </a:r>
            <a:endParaRPr lang="en-US" sz="2000">
              <a:latin typeface="Cambria" panose="02040503050406030204" pitchFamily="18" charset="0"/>
            </a:endParaRPr>
          </a:p>
          <a:p>
            <a:pPr marL="0" indent="0">
              <a:buFont typeface="Wingdings" panose="05000000000000000000" charset="0"/>
              <a:buNone/>
            </a:pPr>
            <a:r>
              <a:rPr lang="en-US" sz="2000">
                <a:latin typeface="Cambria" panose="02040503050406030204" pitchFamily="18" charset="0"/>
              </a:rPr>
              <a:t>       -  Need to strike the right balance based on usage scenario</a:t>
            </a:r>
            <a:endParaRPr lang="en-US" sz="800">
              <a:latin typeface="Cambria" panose="02040503050406030204" pitchFamily="18" charset="0"/>
            </a:endParaRPr>
          </a:p>
          <a:p>
            <a:pPr marL="0" indent="0">
              <a:buFont typeface="Wingdings" panose="05000000000000000000" charset="0"/>
              <a:buNone/>
            </a:pPr>
            <a:endParaRPr lang="en-US" sz="800">
              <a:latin typeface="Cambria" panose="02040503050406030204" pitchFamily="18" charset="0"/>
            </a:endParaRPr>
          </a:p>
          <a:p>
            <a:pPr marL="342900" indent="-342900">
              <a:buFont typeface="Wingdings" panose="05000000000000000000" charset="0"/>
              <a:buChar char=""/>
            </a:pPr>
            <a:r>
              <a:rPr lang="en-US" sz="2000" b="1">
                <a:latin typeface="Cambria" panose="02040503050406030204" pitchFamily="18" charset="0"/>
              </a:rPr>
              <a:t>System Failure:</a:t>
            </a:r>
            <a:endParaRPr lang="en-US" sz="2000" b="1">
              <a:latin typeface="Cambria" panose="02040503050406030204" pitchFamily="18" charset="0"/>
            </a:endParaRPr>
          </a:p>
          <a:p>
            <a:pPr marL="0" indent="0">
              <a:buFont typeface="Wingdings" panose="05000000000000000000" charset="0"/>
              <a:buNone/>
            </a:pPr>
            <a:r>
              <a:rPr lang="en-US" sz="2000" b="1">
                <a:latin typeface="Cambria" panose="02040503050406030204" pitchFamily="18" charset="0"/>
              </a:rPr>
              <a:t>      -  </a:t>
            </a:r>
            <a:r>
              <a:rPr lang="en-US" sz="2000">
                <a:latin typeface="Cambria" panose="02040503050406030204" pitchFamily="18" charset="0"/>
              </a:rPr>
              <a:t>Nodes can die</a:t>
            </a:r>
            <a:endParaRPr lang="en-US" sz="2000">
              <a:latin typeface="Cambria" panose="02040503050406030204" pitchFamily="18" charset="0"/>
            </a:endParaRPr>
          </a:p>
          <a:p>
            <a:pPr marL="0" indent="0">
              <a:buFont typeface="Wingdings" panose="05000000000000000000" charset="0"/>
              <a:buNone/>
            </a:pPr>
            <a:r>
              <a:rPr lang="en-US" sz="2000">
                <a:latin typeface="Cambria" panose="02040503050406030204" pitchFamily="18" charset="0"/>
              </a:rPr>
              <a:t>      -  Links corrupt packets</a:t>
            </a:r>
            <a:endParaRPr lang="en-US" sz="2000">
              <a:latin typeface="Cambria" panose="02040503050406030204" pitchFamily="18" charset="0"/>
            </a:endParaRPr>
          </a:p>
          <a:p>
            <a:pPr marL="0" indent="0">
              <a:buFont typeface="Wingdings" panose="05000000000000000000" charset="0"/>
              <a:buNone/>
            </a:pPr>
            <a:r>
              <a:rPr lang="en-US" sz="2000">
                <a:latin typeface="Cambria" panose="02040503050406030204" pitchFamily="18" charset="0"/>
              </a:rPr>
              <a:t>      -  Processing can duplicate or reorder packets </a:t>
            </a:r>
            <a:endParaRPr lang="en-US" sz="800">
              <a:latin typeface="Cambria" panose="02040503050406030204" pitchFamily="18" charset="0"/>
            </a:endParaRPr>
          </a:p>
          <a:p>
            <a:pPr marL="342900" indent="-342900">
              <a:buFont typeface="Wingdings" panose="05000000000000000000" charset="0"/>
              <a:buChar char=""/>
            </a:pPr>
            <a:endParaRPr lang="en-US" sz="800" b="1">
              <a:latin typeface="Cambria" panose="02040503050406030204" pitchFamily="18" charset="0"/>
            </a:endParaRPr>
          </a:p>
          <a:p>
            <a:pPr marL="342900" indent="-342900">
              <a:buFont typeface="Wingdings" panose="05000000000000000000" charset="0"/>
              <a:buChar char=""/>
            </a:pPr>
            <a:r>
              <a:rPr lang="en-US" sz="2000" b="1">
                <a:latin typeface="Cambria" panose="02040503050406030204" pitchFamily="18" charset="0"/>
              </a:rPr>
              <a:t>Backward compatibility</a:t>
            </a:r>
            <a:r>
              <a:rPr lang="en-US" sz="2000">
                <a:latin typeface="Cambria" panose="02040503050406030204" pitchFamily="18" charset="0"/>
              </a:rPr>
              <a:t>: </a:t>
            </a:r>
            <a:endParaRPr lang="en-US" sz="2000">
              <a:latin typeface="Cambria" panose="02040503050406030204" pitchFamily="18" charset="0"/>
            </a:endParaRPr>
          </a:p>
          <a:p>
            <a:pPr marL="0" indent="0">
              <a:buFont typeface="Wingdings" panose="05000000000000000000" charset="0"/>
              <a:buNone/>
            </a:pPr>
            <a:r>
              <a:rPr lang="en-US" sz="2000">
                <a:latin typeface="Cambria" panose="02040503050406030204" pitchFamily="18" charset="0"/>
              </a:rPr>
              <a:t>      - Newer versions of protocol should support older devices</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Popular Metrics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221980" cy="2799715"/>
          </a:xfrm>
          <a:prstGeom prst="rect">
            <a:avLst/>
          </a:prstGeom>
          <a:noFill/>
          <a:ln w="9525">
            <a:noFill/>
          </a:ln>
        </p:spPr>
        <p:txBody>
          <a:bodyPr wrap="square">
            <a:spAutoFit/>
          </a:bodyPr>
          <a:p>
            <a:pPr marL="342900" indent="-342900" algn="just">
              <a:buFont typeface="Wingdings" panose="05000000000000000000" charset="0"/>
              <a:buChar char=""/>
            </a:pPr>
            <a:r>
              <a:rPr sz="2400" b="1">
                <a:latin typeface="Cambria" panose="02040503050406030204" pitchFamily="18" charset="0"/>
                <a:cs typeface="Times New Roman" panose="02020603050405020304" pitchFamily="18" charset="0"/>
              </a:rPr>
              <a:t>Capture performance of protocols</a:t>
            </a:r>
            <a:r>
              <a:rPr sz="2400">
                <a:latin typeface="Cambria" panose="02040503050406030204" pitchFamily="18" charset="0"/>
                <a:cs typeface="Times New Roman" panose="02020603050405020304" pitchFamily="18" charset="0"/>
              </a:rPr>
              <a:t> (determines whether goals are being met or not) Eg. Throughput, Latency, Energyconsumption. </a:t>
            </a:r>
            <a:endParaRPr sz="8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8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r>
              <a:rPr sz="2400" b="1">
                <a:latin typeface="Cambria" panose="02040503050406030204" pitchFamily="18" charset="0"/>
                <a:cs typeface="Times New Roman" panose="02020603050405020304" pitchFamily="18" charset="0"/>
              </a:rPr>
              <a:t>Example:</a:t>
            </a:r>
            <a:endParaRPr sz="2400" b="1">
              <a:latin typeface="Cambria" panose="02040503050406030204" pitchFamily="18" charset="0"/>
              <a:cs typeface="Times New Roman" panose="02020603050405020304" pitchFamily="18" charset="0"/>
            </a:endParaRPr>
          </a:p>
          <a:p>
            <a:pPr marL="0" indent="0">
              <a:buFont typeface="Wingdings" panose="05000000000000000000" charset="0"/>
              <a:buNone/>
            </a:pPr>
            <a:r>
              <a:rPr sz="2400" b="1">
                <a:latin typeface="Cambria" panose="02040503050406030204" pitchFamily="18" charset="0"/>
                <a:cs typeface="Times New Roman" panose="02020603050405020304" pitchFamily="18" charset="0"/>
              </a:rPr>
              <a:t>     </a:t>
            </a:r>
            <a:r>
              <a:rPr lang="en-US" sz="2400" b="1">
                <a:latin typeface="Cambria" panose="02040503050406030204" pitchFamily="18" charset="0"/>
                <a:cs typeface="Times New Roman" panose="02020603050405020304" pitchFamily="18" charset="0"/>
              </a:rPr>
              <a:t>- </a:t>
            </a:r>
            <a:r>
              <a:rPr sz="2400">
                <a:latin typeface="Cambria" panose="02040503050406030204" pitchFamily="18" charset="0"/>
                <a:cs typeface="Times New Roman" panose="02020603050405020304" pitchFamily="18" charset="0"/>
              </a:rPr>
              <a:t>Throughput vs Number of Nodes in the system</a:t>
            </a:r>
            <a:endParaRPr sz="2400">
              <a:latin typeface="Cambria" panose="02040503050406030204" pitchFamily="18" charset="0"/>
              <a:cs typeface="Times New Roman" panose="02020603050405020304" pitchFamily="18" charset="0"/>
            </a:endParaRPr>
          </a:p>
          <a:p>
            <a:pPr marL="0" indent="0">
              <a:buFont typeface="Wingdings" panose="05000000000000000000" charset="0"/>
              <a:buNone/>
            </a:pPr>
            <a:r>
              <a:rPr sz="2400">
                <a:latin typeface="Cambria" panose="02040503050406030204" pitchFamily="18" charset="0"/>
                <a:cs typeface="Times New Roman" panose="02020603050405020304" pitchFamily="18" charset="0"/>
              </a:rPr>
              <a:t>     </a:t>
            </a:r>
            <a:r>
              <a:rPr lang="en-US" sz="2400">
                <a:latin typeface="Cambria" panose="02040503050406030204" pitchFamily="18" charset="0"/>
                <a:cs typeface="Times New Roman" panose="02020603050405020304" pitchFamily="18" charset="0"/>
              </a:rPr>
              <a:t>- </a:t>
            </a:r>
            <a:r>
              <a:rPr sz="2400">
                <a:latin typeface="Cambria" panose="02040503050406030204" pitchFamily="18" charset="0"/>
                <a:cs typeface="Times New Roman" panose="02020603050405020304" pitchFamily="18" charset="0"/>
              </a:rPr>
              <a:t>Throughput vs Energy consumption</a:t>
            </a:r>
            <a:endParaRPr sz="2400">
              <a:latin typeface="Cambria" panose="02040503050406030204" pitchFamily="18" charset="0"/>
              <a:cs typeface="Times New Roman" panose="02020603050405020304" pitchFamily="18" charset="0"/>
            </a:endParaRPr>
          </a:p>
          <a:p>
            <a:pPr marL="0" indent="0">
              <a:buFont typeface="Wingdings" panose="05000000000000000000" charset="0"/>
              <a:buNone/>
            </a:pPr>
            <a:r>
              <a:rPr sz="2400">
                <a:latin typeface="Cambria" panose="02040503050406030204" pitchFamily="18" charset="0"/>
                <a:cs typeface="Times New Roman" panose="02020603050405020304" pitchFamily="18" charset="0"/>
              </a:rPr>
              <a:t>     </a:t>
            </a:r>
            <a:r>
              <a:rPr lang="en-US" sz="2400">
                <a:latin typeface="Cambria" panose="02040503050406030204" pitchFamily="18" charset="0"/>
                <a:cs typeface="Times New Roman" panose="02020603050405020304" pitchFamily="18" charset="0"/>
              </a:rPr>
              <a:t>- </a:t>
            </a:r>
            <a:r>
              <a:rPr sz="2400">
                <a:latin typeface="Cambria" panose="02040503050406030204" pitchFamily="18" charset="0"/>
                <a:cs typeface="Times New Roman" panose="02020603050405020304" pitchFamily="18" charset="0"/>
              </a:rPr>
              <a:t>Loss Rate/Delay vs Number of Hops</a:t>
            </a:r>
            <a:endParaRPr sz="2400">
              <a:latin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Throughput Vs. Bandwidth</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93496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221980" cy="4523105"/>
          </a:xfrm>
          <a:prstGeom prst="rect">
            <a:avLst/>
          </a:prstGeom>
          <a:noFill/>
          <a:ln w="9525">
            <a:noFill/>
          </a:ln>
        </p:spPr>
        <p:txBody>
          <a:bodyPr wrap="square">
            <a:spAutoFit/>
          </a:bodyPr>
          <a:p>
            <a:pPr marL="342900" indent="-342900" algn="just">
              <a:buFont typeface="Wingdings" panose="05000000000000000000" charset="0"/>
              <a:buChar char=""/>
            </a:pPr>
            <a:r>
              <a:rPr sz="2400" b="1">
                <a:latin typeface="Cambria" panose="02040503050406030204" pitchFamily="18" charset="0"/>
                <a:cs typeface="Times New Roman" panose="02020603050405020304" pitchFamily="18" charset="0"/>
              </a:rPr>
              <a:t>Bandwidth</a:t>
            </a:r>
            <a:r>
              <a:rPr sz="2400">
                <a:latin typeface="Cambria" panose="02040503050406030204" pitchFamily="18" charset="0"/>
                <a:cs typeface="Times New Roman" panose="02020603050405020304" pitchFamily="18" charset="0"/>
              </a:rPr>
              <a:t> is the maximum amount of data that can move from one point to another over a given amount of time. </a:t>
            </a: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r>
              <a:rPr sz="2400" b="1">
                <a:latin typeface="Cambria" panose="02040503050406030204" pitchFamily="18" charset="0"/>
                <a:cs typeface="Times New Roman" panose="02020603050405020304" pitchFamily="18" charset="0"/>
              </a:rPr>
              <a:t>Throughput</a:t>
            </a:r>
            <a:r>
              <a:rPr sz="2400">
                <a:latin typeface="Cambria" panose="02040503050406030204" pitchFamily="18" charset="0"/>
                <a:cs typeface="Times New Roman" panose="02020603050405020304" pitchFamily="18" charset="0"/>
              </a:rPr>
              <a:t> is the amount of data that actuality moves from one point to another over a given amount of time.</a:t>
            </a: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a:p>
            <a:pPr marL="342900" indent="-342900" algn="just">
              <a:buFont typeface="Wingdings" panose="05000000000000000000" charset="0"/>
              <a:buChar char=""/>
            </a:pPr>
            <a:endParaRPr sz="2400">
              <a:latin typeface="Cambria" panose="02040503050406030204" pitchFamily="18" charset="0"/>
              <a:cs typeface="Times New Roman" panose="02020603050405020304" pitchFamily="18" charset="0"/>
            </a:endParaRPr>
          </a:p>
        </p:txBody>
      </p:sp>
      <p:graphicFrame>
        <p:nvGraphicFramePr>
          <p:cNvPr id="0" name="Table -1"/>
          <p:cNvGraphicFramePr/>
          <p:nvPr/>
        </p:nvGraphicFramePr>
        <p:xfrm>
          <a:off x="941070" y="3769995"/>
          <a:ext cx="7388860" cy="895350"/>
        </p:xfrm>
        <a:graphic>
          <a:graphicData uri="http://schemas.openxmlformats.org/drawingml/2006/table">
            <a:tbl>
              <a:tblPr firstRow="1" bandRow="1">
                <a:tableStyleId>{5940675A-B579-460E-94D1-54222C63F5DA}</a:tableStyleId>
              </a:tblPr>
              <a:tblGrid>
                <a:gridCol w="7388860"/>
              </a:tblGrid>
              <a:tr h="895350">
                <a:tc>
                  <a:txBody>
                    <a:bodyPr/>
                    <a:p>
                      <a:pPr indent="0">
                        <a:buNone/>
                      </a:pPr>
                      <a:r>
                        <a:rPr sz="2000" b="1">
                          <a:latin typeface="Times New Roman" panose="02020603050405020304" pitchFamily="18" charset="0"/>
                          <a:cs typeface="Times New Roman" panose="02020603050405020304" pitchFamily="18" charset="0"/>
                        </a:rPr>
                        <a:t>Transfer Throughput = Amount of data / Time to send data </a:t>
                      </a:r>
                      <a:endParaRPr sz="2000" b="1">
                        <a:latin typeface="Times New Roman" panose="02020603050405020304" pitchFamily="18" charset="0"/>
                        <a:cs typeface="Times New Roman" panose="02020603050405020304" pitchFamily="18" charset="0"/>
                      </a:endParaRPr>
                    </a:p>
                    <a:p>
                      <a:pPr indent="0">
                        <a:buNone/>
                      </a:pPr>
                      <a:r>
                        <a:rPr sz="2000" b="1">
                          <a:latin typeface="Times New Roman" panose="02020603050405020304" pitchFamily="18" charset="0"/>
                          <a:cs typeface="Times New Roman" panose="02020603050405020304" pitchFamily="18" charset="0"/>
                        </a:rPr>
                        <a:t>                                                                       from source to destination</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2" name="Content Placeholder 1"/>
          <p:cNvGraphicFramePr/>
          <p:nvPr>
            <p:ph sz="quarter" idx="1"/>
          </p:nvPr>
        </p:nvGraphicFramePr>
        <p:xfrm>
          <a:off x="609600" y="5043170"/>
          <a:ext cx="7934325" cy="827405"/>
        </p:xfrm>
        <a:graphic>
          <a:graphicData uri="http://schemas.openxmlformats.org/drawingml/2006/table">
            <a:tbl>
              <a:tblPr firstRow="1" bandRow="1">
                <a:tableStyleId>{5940675A-B579-460E-94D1-54222C63F5DA}</a:tableStyleId>
              </a:tblPr>
              <a:tblGrid>
                <a:gridCol w="7934325"/>
              </a:tblGrid>
              <a:tr h="827405">
                <a:tc>
                  <a:txBody>
                    <a:bodyPr/>
                    <a:p>
                      <a:pPr indent="0">
                        <a:buNone/>
                      </a:pPr>
                      <a:r>
                        <a:rPr sz="2000" b="1">
                          <a:latin typeface="Times New Roman" panose="02020603050405020304" pitchFamily="18" charset="0"/>
                          <a:cs typeface="Times New Roman" panose="02020603050405020304" pitchFamily="18" charset="0"/>
                        </a:rPr>
                        <a:t> Receiving Throughput = Amount of data/Time it took to receive the </a:t>
                      </a:r>
                      <a:endParaRPr sz="2000" b="1">
                        <a:latin typeface="Times New Roman" panose="02020603050405020304" pitchFamily="18" charset="0"/>
                        <a:cs typeface="Times New Roman" panose="02020603050405020304" pitchFamily="18" charset="0"/>
                      </a:endParaRPr>
                    </a:p>
                    <a:p>
                      <a:pPr indent="0">
                        <a:buNone/>
                      </a:pPr>
                      <a:r>
                        <a:rPr sz="2000" b="1">
                          <a:latin typeface="Times New Roman" panose="02020603050405020304" pitchFamily="18" charset="0"/>
                          <a:cs typeface="Times New Roman" panose="02020603050405020304" pitchFamily="18" charset="0"/>
                        </a:rPr>
                        <a:t>                                                                   data at destination (1</a:t>
                      </a:r>
                      <a:r>
                        <a:rPr sz="2000" b="1" baseline="30000">
                          <a:latin typeface="Times New Roman" panose="02020603050405020304" pitchFamily="18" charset="0"/>
                          <a:cs typeface="Times New Roman" panose="02020603050405020304" pitchFamily="18" charset="0"/>
                        </a:rPr>
                        <a:t>st</a:t>
                      </a:r>
                      <a:r>
                        <a:rPr sz="2000" b="1">
                          <a:latin typeface="Times New Roman" panose="02020603050405020304" pitchFamily="18" charset="0"/>
                          <a:cs typeface="Times New Roman" panose="02020603050405020304" pitchFamily="18" charset="0"/>
                        </a:rPr>
                        <a:t> to last bit)</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Throughput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graphicFrame>
        <p:nvGraphicFramePr>
          <p:cNvPr id="5" name="Content Placeholder 4"/>
          <p:cNvGraphicFramePr/>
          <p:nvPr>
            <p:ph sz="quarter" idx="1"/>
          </p:nvPr>
        </p:nvGraphicFramePr>
        <p:xfrm>
          <a:off x="157480" y="1604645"/>
          <a:ext cx="8717280" cy="4714240"/>
        </p:xfrm>
        <a:graphic>
          <a:graphicData uri="http://schemas.openxmlformats.org/presentationml/2006/ole">
            <mc:AlternateContent xmlns:mc="http://schemas.openxmlformats.org/markup-compatibility/2006">
              <mc:Choice xmlns:v="urn:schemas-microsoft-com:vml" Requires="v">
                <p:oleObj spid="_x0000_s6" name="" r:id="rId2" imgW="10001250" imgH="5429250" progId="Paint.Picture">
                  <p:embed/>
                </p:oleObj>
              </mc:Choice>
              <mc:Fallback>
                <p:oleObj name="" r:id="rId2" imgW="10001250" imgH="5429250" progId="Paint.Picture">
                  <p:embed/>
                  <p:pic>
                    <p:nvPicPr>
                      <p:cNvPr id="0" name="Picture 5"/>
                      <p:cNvPicPr/>
                      <p:nvPr/>
                    </p:nvPicPr>
                    <p:blipFill>
                      <a:blip r:embed="rId3"/>
                      <a:stretch>
                        <a:fillRect/>
                      </a:stretch>
                    </p:blipFill>
                    <p:spPr>
                      <a:xfrm>
                        <a:off x="157480" y="1604645"/>
                        <a:ext cx="8717280" cy="47142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Latency/Delay</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71320"/>
            <a:ext cx="8389620" cy="2245360"/>
          </a:xfrm>
          <a:prstGeom prst="rect">
            <a:avLst/>
          </a:prstGeom>
          <a:noFill/>
          <a:ln w="9525">
            <a:noFill/>
          </a:ln>
        </p:spPr>
        <p:txBody>
          <a:bodyPr wrap="square">
            <a:spAutoFit/>
          </a:bodyPr>
          <a:p>
            <a:pPr marL="342900" indent="-342900" algn="just">
              <a:buFont typeface="Wingdings" panose="05000000000000000000" charset="0"/>
              <a:buChar char="Ø"/>
            </a:pPr>
            <a:r>
              <a:rPr lang="en-US" sz="2000">
                <a:latin typeface="Cambria" panose="02040503050406030204" pitchFamily="18" charset="0"/>
              </a:rPr>
              <a:t>Delay is a period of time before an event occurs; the act of delaying; lingering inactivity while latency is the state of being latent. </a:t>
            </a:r>
            <a:endParaRPr lang="en-US" sz="2000">
              <a:latin typeface="Cambria" panose="02040503050406030204" pitchFamily="18" charset="0"/>
            </a:endParaRPr>
          </a:p>
          <a:p>
            <a:pPr marL="342900" indent="-342900" algn="just">
              <a:buFont typeface="Wingdings" panose="05000000000000000000" charset="0"/>
              <a:buChar char="Ø"/>
            </a:pPr>
            <a:r>
              <a:rPr lang="en-US" sz="2000">
                <a:latin typeface="Cambria" panose="02040503050406030204" pitchFamily="18" charset="0"/>
              </a:rPr>
              <a:t>Latency is the delay, a period between the initiation of something and the occurrence.</a:t>
            </a:r>
            <a:endParaRPr lang="en-US" sz="2000">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rPr>
              <a:t>Latency</a:t>
            </a:r>
            <a:r>
              <a:rPr lang="en-US" sz="2000">
                <a:latin typeface="Cambria" panose="02040503050406030204" pitchFamily="18" charset="0"/>
              </a:rPr>
              <a:t> is the time that a data packet takes to travel from one point to another. Another accurate term for Latency is delay, the same as the </a:t>
            </a:r>
            <a:r>
              <a:rPr lang="en-US" sz="2000" b="1">
                <a:latin typeface="Cambria" panose="02040503050406030204" pitchFamily="18" charset="0"/>
              </a:rPr>
              <a:t>one-way delay.</a:t>
            </a:r>
            <a:endParaRPr lang="en-US" sz="20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719" y="1429433"/>
            <a:ext cx="8856135" cy="5507990"/>
          </a:xfrm>
          <a:prstGeom prst="rect">
            <a:avLst/>
          </a:prstGeom>
          <a:noFill/>
          <a:ln w="12700">
            <a:noFill/>
            <a:prstDash val="sysDash"/>
          </a:ln>
        </p:spPr>
        <p:txBody>
          <a:bodyPr wrap="square" rtlCol="0">
            <a:spAutoFit/>
          </a:bodyPr>
          <a:lstStyle/>
          <a:p>
            <a:pPr marL="342900" indent="-342900" algn="just">
              <a:buFont typeface="Arial" panose="020B0604020202020204" pitchFamily="34" charset="0"/>
              <a:buChar char="•"/>
            </a:pPr>
            <a:r>
              <a:rPr lang="en-US" sz="2200" dirty="0" smtClean="0">
                <a:latin typeface="Cambria" panose="02040503050406030204" pitchFamily="18" charset="0"/>
              </a:rPr>
              <a:t>OSI stands for Open Systems Interconnection</a:t>
            </a:r>
            <a:endParaRPr lang="en-US" sz="2200" dirty="0" smtClean="0">
              <a:latin typeface="Cambria" panose="02040503050406030204" pitchFamily="18" charset="0"/>
            </a:endParaRPr>
          </a:p>
          <a:p>
            <a:pPr marL="342900" indent="-342900" algn="just">
              <a:buFont typeface="Arial" panose="020B0604020202020204" pitchFamily="34" charset="0"/>
              <a:buChar char="•"/>
            </a:pPr>
            <a:r>
              <a:rPr lang="en-US" sz="2200" dirty="0" smtClean="0">
                <a:latin typeface="Cambria" panose="02040503050406030204" pitchFamily="18" charset="0"/>
              </a:rPr>
              <a:t>It is developed by ISO (International organization for standardization or Internatonal Standards Organisations) in 1984. </a:t>
            </a:r>
            <a:endParaRPr lang="en-US" sz="2200" dirty="0" smtClean="0">
              <a:latin typeface="Cambria" panose="02040503050406030204" pitchFamily="18" charset="0"/>
            </a:endParaRPr>
          </a:p>
          <a:p>
            <a:pPr marL="342900" indent="-342900" algn="just">
              <a:buFont typeface="Arial" panose="020B0604020202020204" pitchFamily="34" charset="0"/>
              <a:buChar char="•"/>
            </a:pPr>
            <a:r>
              <a:rPr lang="en-US" sz="2200" dirty="0" smtClean="0">
                <a:latin typeface="Cambria" panose="02040503050406030204" pitchFamily="18" charset="0"/>
              </a:rPr>
              <a:t>ISO is the organization dedicated to defining global communication and standards.</a:t>
            </a:r>
            <a:endParaRPr lang="en-US" sz="2200" dirty="0" smtClean="0">
              <a:latin typeface="Cambria" panose="02040503050406030204" pitchFamily="18" charset="0"/>
            </a:endParaRPr>
          </a:p>
          <a:p>
            <a:pPr marL="342900" indent="-342900" algn="just">
              <a:buFont typeface="Arial" panose="020B0604020202020204" pitchFamily="34" charset="0"/>
              <a:buChar char="•"/>
            </a:pPr>
            <a:r>
              <a:rPr lang="en-US" sz="2200" dirty="0" smtClean="0">
                <a:latin typeface="Cambria" panose="02040503050406030204" pitchFamily="18" charset="0"/>
                <a:sym typeface="+mn-ea"/>
              </a:rPr>
              <a:t>The OSI model describes the functions that are performed in data communications. </a:t>
            </a:r>
            <a:endParaRPr lang="en-US" sz="2200" dirty="0" smtClean="0">
              <a:latin typeface="Cambria" panose="02040503050406030204" pitchFamily="18" charset="0"/>
            </a:endParaRPr>
          </a:p>
          <a:p>
            <a:pPr marL="342900" indent="-342900" algn="just">
              <a:buFont typeface="Arial" panose="020B0604020202020204" pitchFamily="34" charset="0"/>
              <a:buChar char="•"/>
            </a:pPr>
            <a:r>
              <a:rPr lang="en-US" sz="2200" dirty="0" smtClean="0">
                <a:latin typeface="Cambria" panose="02040503050406030204" pitchFamily="18" charset="0"/>
                <a:sym typeface="+mn-ea"/>
              </a:rPr>
              <a:t>This reference model is widely used by equipment manufacturers to assure their products will interoperate with products from other vendors.</a:t>
            </a:r>
            <a:endParaRPr lang="en-US" sz="2200" dirty="0" smtClean="0">
              <a:latin typeface="Cambria" panose="02040503050406030204" pitchFamily="18" charset="0"/>
              <a:sym typeface="+mn-ea"/>
            </a:endParaRPr>
          </a:p>
          <a:p>
            <a:pPr marL="342900" indent="-342900" algn="just">
              <a:buFont typeface="Arial" panose="020B0604020202020204" pitchFamily="34" charset="0"/>
              <a:buChar char="•"/>
            </a:pPr>
            <a:r>
              <a:rPr lang="en-US" sz="2200" dirty="0" smtClean="0">
                <a:latin typeface="Cambria" panose="02040503050406030204" pitchFamily="18" charset="0"/>
              </a:rPr>
              <a:t>This model is called Open System Interconnection (OSI) because this model allows any two different systems to communicate regardless of their underlying architecture.</a:t>
            </a:r>
            <a:endParaRPr lang="en-US" sz="2200" dirty="0" smtClean="0">
              <a:latin typeface="Cambria" panose="02040503050406030204" pitchFamily="18" charset="0"/>
            </a:endParaRPr>
          </a:p>
          <a:p>
            <a:pPr marL="342900" indent="-342900" algn="just">
              <a:buFont typeface="Arial" panose="020B0604020202020204" pitchFamily="34" charset="0"/>
              <a:buChar char="•"/>
            </a:pPr>
            <a:endParaRPr lang="en-US" sz="2200" dirty="0" smtClean="0">
              <a:latin typeface="Cambria" panose="02040503050406030204" pitchFamily="18" charset="0"/>
            </a:endParaRPr>
          </a:p>
          <a:p>
            <a:pPr marL="342900" indent="-342900" algn="just">
              <a:buFont typeface="Arial" panose="020B0604020202020204" pitchFamily="34" charset="0"/>
              <a:buChar char="•"/>
            </a:pPr>
            <a:endParaRPr lang="en-US" sz="2200" dirty="0" smtClean="0">
              <a:latin typeface="Cambria" panose="02040503050406030204" pitchFamily="18" charset="0"/>
            </a:endParaRPr>
          </a:p>
          <a:p>
            <a:pPr marL="342900" indent="-342900" algn="just">
              <a:buFont typeface="Arial" panose="020B0604020202020204" pitchFamily="34" charset="0"/>
              <a:buChar char="•"/>
            </a:pPr>
            <a:endParaRPr lang="en-US" sz="2200" dirty="0" smtClean="0">
              <a:latin typeface="Cambria" panose="02040503050406030204" pitchFamily="18" charset="0"/>
            </a:endParaRPr>
          </a:p>
        </p:txBody>
      </p:sp>
      <p:sp>
        <p:nvSpPr>
          <p:cNvPr id="19457" name="Title 1"/>
          <p:cNvSpPr>
            <a:spLocks noGrp="1"/>
          </p:cNvSpPr>
          <p:nvPr>
            <p:ph type="title"/>
          </p:nvPr>
        </p:nvSpPr>
        <p:spPr/>
        <p:txBody>
          <a:bodyPr/>
          <a:lstStyle/>
          <a:p>
            <a:r>
              <a:rPr lang="en-US" sz="3600" b="1" dirty="0" smtClean="0">
                <a:solidFill>
                  <a:schemeClr val="tx1"/>
                </a:solidFill>
                <a:latin typeface="Cambria" panose="02040503050406030204" pitchFamily="18" charset="0"/>
              </a:rPr>
              <a:t>OSI Model</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707390" y="6268720"/>
            <a:ext cx="782447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Latency/Delay</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160"/>
            <a:ext cx="8389620" cy="3969385"/>
          </a:xfrm>
          <a:prstGeom prst="rect">
            <a:avLst/>
          </a:prstGeom>
          <a:noFill/>
          <a:ln w="9525">
            <a:noFill/>
          </a:ln>
        </p:spPr>
        <p:txBody>
          <a:bodyPr wrap="square">
            <a:spAutoFit/>
          </a:bodyPr>
          <a:p>
            <a:pPr marL="0" indent="0" algn="just">
              <a:buFont typeface="Wingdings" panose="05000000000000000000" charset="0"/>
              <a:buNone/>
            </a:pPr>
            <a:r>
              <a:rPr lang="en-US" sz="2800" b="1">
                <a:latin typeface="Cambria" panose="02040503050406030204" pitchFamily="18" charset="0"/>
              </a:rPr>
              <a:t>1.Suppose there is exactly one packet switch between a sending host and areceiving host. The transmission rates between the sending host and the switch and between the switch and the receiving host are R 1 and R 2 , respectively. Assuming that the switch uses store-and-forward packetswitching,what is the total end-to-end delay to send a packet of length L?(Ignore queuing, propagation delay, and processing delay.)</a:t>
            </a:r>
            <a:endParaRPr lang="en-US" sz="28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Latency/Delay</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160"/>
            <a:ext cx="8389620" cy="3107690"/>
          </a:xfrm>
          <a:prstGeom prst="rect">
            <a:avLst/>
          </a:prstGeom>
          <a:noFill/>
          <a:ln w="9525">
            <a:noFill/>
          </a:ln>
        </p:spPr>
        <p:txBody>
          <a:bodyPr wrap="square">
            <a:spAutoFit/>
          </a:bodyPr>
          <a:p>
            <a:pPr marL="0" indent="0" algn="just">
              <a:buFont typeface="Wingdings" panose="05000000000000000000" charset="0"/>
              <a:buNone/>
            </a:pPr>
            <a:r>
              <a:rPr lang="en-US" sz="2800" b="1">
                <a:latin typeface="Cambria" panose="02040503050406030204" pitchFamily="18" charset="0"/>
              </a:rPr>
              <a:t>2.A packet of length 1,000 bytes to propagate over a link of distance 2,500 km, propagation speed 2.5 · 10^8 m/s, and transmission rate 2 Mbps? Calculate the transmission and Propagation delay. Does Propagation delay depend on packet length? Does this delay depend on transmission rate?(Ignore queuing and processing delay.)</a:t>
            </a:r>
            <a:endParaRPr lang="en-US" sz="28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Latency/Delay</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160"/>
            <a:ext cx="8389620" cy="4399915"/>
          </a:xfrm>
          <a:prstGeom prst="rect">
            <a:avLst/>
          </a:prstGeom>
          <a:noFill/>
          <a:ln w="9525">
            <a:noFill/>
          </a:ln>
        </p:spPr>
        <p:txBody>
          <a:bodyPr wrap="square">
            <a:spAutoFit/>
          </a:bodyPr>
          <a:p>
            <a:pPr marL="0" indent="0" algn="just">
              <a:buFont typeface="Wingdings" panose="05000000000000000000" charset="0"/>
              <a:buNone/>
            </a:pPr>
            <a:r>
              <a:rPr lang="en-US" sz="2800" b="1">
                <a:latin typeface="Cambria" panose="02040503050406030204" pitchFamily="18" charset="0"/>
              </a:rPr>
              <a:t>3.Suppose Host A wants to send a large file to Host B. The path from Host A to Host B has three links, of rates R 1 = 500 kbps, R 2 = 2 Mbps, and R 3 = 1</a:t>
            </a:r>
            <a:endParaRPr lang="en-US" sz="2800" b="1">
              <a:latin typeface="Cambria" panose="02040503050406030204" pitchFamily="18" charset="0"/>
            </a:endParaRPr>
          </a:p>
          <a:p>
            <a:pPr marL="0" indent="0" algn="just">
              <a:buFont typeface="Wingdings" panose="05000000000000000000" charset="0"/>
              <a:buNone/>
            </a:pPr>
            <a:r>
              <a:rPr lang="en-US" sz="2800" b="1">
                <a:latin typeface="Cambria" panose="02040503050406030204" pitchFamily="18" charset="0"/>
              </a:rPr>
              <a:t>Mbps. </a:t>
            </a:r>
            <a:endParaRPr lang="en-US" sz="2800" b="1">
              <a:latin typeface="Cambria" panose="02040503050406030204" pitchFamily="18" charset="0"/>
            </a:endParaRPr>
          </a:p>
          <a:p>
            <a:pPr marL="0" indent="0" algn="just">
              <a:buFont typeface="Wingdings" panose="05000000000000000000" charset="0"/>
              <a:buNone/>
            </a:pPr>
            <a:r>
              <a:rPr lang="en-US" sz="2800" b="1">
                <a:latin typeface="Cambria" panose="02040503050406030204" pitchFamily="18" charset="0"/>
              </a:rPr>
              <a:t>a) Assuming no other traffic in the network, what is the throughput for the file transfer.</a:t>
            </a:r>
            <a:endParaRPr lang="en-US" sz="2800" b="1">
              <a:latin typeface="Cambria" panose="02040503050406030204" pitchFamily="18" charset="0"/>
            </a:endParaRPr>
          </a:p>
          <a:p>
            <a:pPr marL="0" indent="0" algn="just">
              <a:buFont typeface="Wingdings" panose="05000000000000000000" charset="0"/>
              <a:buNone/>
            </a:pPr>
            <a:endParaRPr lang="en-US" sz="2800" b="1">
              <a:latin typeface="Cambria" panose="02040503050406030204" pitchFamily="18" charset="0"/>
            </a:endParaRPr>
          </a:p>
          <a:p>
            <a:pPr marL="0" indent="0" algn="just">
              <a:buFont typeface="Wingdings" panose="05000000000000000000" charset="0"/>
              <a:buNone/>
            </a:pPr>
            <a:r>
              <a:rPr lang="en-US" sz="2800" b="1">
                <a:latin typeface="Cambria" panose="02040503050406030204" pitchFamily="18" charset="0"/>
              </a:rPr>
              <a:t>b) Suppose the file is 4 million bytes. How long will it take to transfer the file to Host B?(Ignore queuing, propagation delay, and processing delay.)</a:t>
            </a:r>
            <a:endParaRPr lang="en-US" sz="28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5465" y="1530123"/>
            <a:ext cx="3750736" cy="3970318"/>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brazil(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brazil "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err="1" smtClean="0">
                <a:latin typeface="Cambria" panose="02040503050406030204" pitchFamily="18" charset="0"/>
              </a:rPr>
              <a:t>argentina</a:t>
            </a:r>
            <a:r>
              <a:rPr lang="en-US" dirty="0" smtClean="0">
                <a:latin typeface="Cambria" panose="02040503050406030204" pitchFamily="18" charset="0"/>
              </a:rPr>
              <a:t>(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a:t>
            </a:r>
            <a:r>
              <a:rPr lang="en-US" dirty="0" err="1" smtClean="0">
                <a:latin typeface="Cambria" panose="02040503050406030204" pitchFamily="18" charset="0"/>
              </a:rPr>
              <a:t>argentina</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err="1" smtClean="0">
                <a:latin typeface="Cambria" panose="02040503050406030204" pitchFamily="18" charset="0"/>
              </a:rPr>
              <a:t>itlay</a:t>
            </a:r>
            <a:r>
              <a:rPr lang="en-US" dirty="0" smtClean="0">
                <a:latin typeface="Cambria" panose="02040503050406030204" pitchFamily="18" charset="0"/>
              </a:rPr>
              <a:t>(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a:t>
            </a:r>
            <a:r>
              <a:rPr lang="en-US" dirty="0" err="1" smtClean="0">
                <a:latin typeface="Cambria" panose="02040503050406030204" pitchFamily="18" charset="0"/>
              </a:rPr>
              <a:t>itlay</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Function Example cont…</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7" name="TextBox 6"/>
          <p:cNvSpPr txBox="1"/>
          <p:nvPr/>
        </p:nvSpPr>
        <p:spPr>
          <a:xfrm>
            <a:off x="4191000" y="1524000"/>
            <a:ext cx="3750736" cy="2308324"/>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int main(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main"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itlay</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brazil(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argentina</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return 0;</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Function Example Observations</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5" name="TextBox 14"/>
          <p:cNvSpPr txBox="1"/>
          <p:nvPr/>
        </p:nvSpPr>
        <p:spPr>
          <a:xfrm>
            <a:off x="89029" y="1551159"/>
            <a:ext cx="8902572" cy="5016758"/>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Any C program contains at least one function.</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If a program contains only one function, it must be main( ).</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If a C program contains more than one function, then one (and only one) of these functions must be main( ), because program execution always begins with main( ).</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There is no limit on the number of functions that might be present in a C program.</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Each function in a program is called in the sequence specified by the function calls in main( ).</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After each function has done its thing, control returns to main( ).When main( ) runs out of function calls, the program ends.</a:t>
            </a:r>
            <a:endParaRPr lang="en-US" sz="20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5465" y="1448646"/>
            <a:ext cx="3750736" cy="5078313"/>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brazil(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brazil "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argentina</a:t>
            </a:r>
            <a:r>
              <a:rPr lang="en-US" dirty="0" smtClean="0">
                <a:latin typeface="Cambria" panose="02040503050406030204" pitchFamily="18" charset="0"/>
              </a:rPr>
              <a:t>(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back in brazil"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err="1" smtClean="0">
                <a:latin typeface="Cambria" panose="02040503050406030204" pitchFamily="18" charset="0"/>
              </a:rPr>
              <a:t>argentina</a:t>
            </a:r>
            <a:r>
              <a:rPr lang="en-US" dirty="0" smtClean="0">
                <a:latin typeface="Cambria" panose="02040503050406030204" pitchFamily="18" charset="0"/>
              </a:rPr>
              <a:t>(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a:t>
            </a:r>
            <a:r>
              <a:rPr lang="en-US" dirty="0" err="1" smtClean="0">
                <a:latin typeface="Cambria" panose="02040503050406030204" pitchFamily="18" charset="0"/>
              </a:rPr>
              <a:t>argentina</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err="1" smtClean="0">
                <a:latin typeface="Cambria" panose="02040503050406030204" pitchFamily="18" charset="0"/>
              </a:rPr>
              <a:t>itlay</a:t>
            </a:r>
            <a:r>
              <a:rPr lang="en-US" dirty="0" smtClean="0">
                <a:latin typeface="Cambria" panose="02040503050406030204" pitchFamily="18" charset="0"/>
              </a:rPr>
              <a:t>(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a:t>
            </a:r>
            <a:r>
              <a:rPr lang="en-US" dirty="0" err="1" smtClean="0">
                <a:latin typeface="Cambria" panose="02040503050406030204" pitchFamily="18" charset="0"/>
              </a:rPr>
              <a:t>itlay</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brazil(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back in </a:t>
            </a:r>
            <a:r>
              <a:rPr lang="en-US" dirty="0" err="1" smtClean="0">
                <a:latin typeface="Cambria" panose="02040503050406030204" pitchFamily="18" charset="0"/>
              </a:rPr>
              <a:t>itlay</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Function Example</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7" name="TextBox 6"/>
          <p:cNvSpPr txBox="1"/>
          <p:nvPr/>
        </p:nvSpPr>
        <p:spPr>
          <a:xfrm>
            <a:off x="4267200" y="1676400"/>
            <a:ext cx="3750736" cy="2031325"/>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int main(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in main"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itlay</a:t>
            </a:r>
            <a:r>
              <a:rPr lang="en-US" dirty="0" smtClean="0">
                <a:latin typeface="Cambria" panose="02040503050406030204" pitchFamily="18" charset="0"/>
              </a:rPr>
              <a:t>(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printf ( "\</a:t>
            </a:r>
            <a:r>
              <a:rPr lang="en-US" dirty="0" err="1" smtClean="0">
                <a:latin typeface="Cambria" panose="02040503050406030204" pitchFamily="18" charset="0"/>
              </a:rPr>
              <a:t>nI</a:t>
            </a:r>
            <a:r>
              <a:rPr lang="en-US" dirty="0" smtClean="0">
                <a:latin typeface="Cambria" panose="02040503050406030204" pitchFamily="18" charset="0"/>
              </a:rPr>
              <a:t> am back in main" ) ;</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 return 0;</a:t>
            </a:r>
            <a:endParaRPr lang="en-US" dirty="0" smtClean="0">
              <a:latin typeface="Cambria" panose="02040503050406030204" pitchFamily="18" charset="0"/>
            </a:endParaRPr>
          </a:p>
          <a:p>
            <a:pPr marL="53975" lvl="2" indent="5080"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Summarize what we have learnt so far</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89029" y="1551159"/>
            <a:ext cx="8902572" cy="5016758"/>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C program is a collection of one or more functions.</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A function gets called when the function name is followed by a semicolon. For example,</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int main( )</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   </a:t>
            </a:r>
            <a:r>
              <a:rPr lang="en-US" sz="2000" dirty="0" err="1" smtClean="0">
                <a:latin typeface="Cambria" panose="02040503050406030204" pitchFamily="18" charset="0"/>
              </a:rPr>
              <a:t>argentina</a:t>
            </a:r>
            <a:r>
              <a:rPr lang="en-US" sz="2000" dirty="0" smtClean="0">
                <a:latin typeface="Cambria" panose="02040503050406030204" pitchFamily="18" charset="0"/>
              </a:rPr>
              <a:t>( ) ;</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   return 0;</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A function is defined when function name is followed by a pair of braces in which one or more statements may be present. For example,</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err="1" smtClean="0">
                <a:latin typeface="Cambria" panose="02040503050406030204" pitchFamily="18" charset="0"/>
              </a:rPr>
              <a:t>argentina</a:t>
            </a:r>
            <a:r>
              <a:rPr lang="en-US" sz="2000" dirty="0" smtClean="0">
                <a:latin typeface="Cambria" panose="02040503050406030204" pitchFamily="18" charset="0"/>
              </a:rPr>
              <a:t>( )</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1369695" lvl="4" indent="-398780" algn="just">
              <a:spcBef>
                <a:spcPts val="0"/>
              </a:spcBef>
              <a:buClr>
                <a:srgbClr val="C00000"/>
              </a:buClr>
              <a:buSzPct val="90000"/>
            </a:pPr>
            <a:r>
              <a:rPr lang="en-US" sz="2000" dirty="0" smtClean="0">
                <a:latin typeface="Cambria" panose="02040503050406030204" pitchFamily="18" charset="0"/>
              </a:rPr>
              <a:t>statement 1 ;</a:t>
            </a:r>
            <a:endParaRPr lang="en-US" sz="2000" dirty="0" smtClean="0">
              <a:latin typeface="Cambria" panose="02040503050406030204" pitchFamily="18" charset="0"/>
            </a:endParaRPr>
          </a:p>
          <a:p>
            <a:pPr marL="1369695" lvl="4" indent="-398780" algn="just">
              <a:spcBef>
                <a:spcPts val="0"/>
              </a:spcBef>
              <a:buClr>
                <a:srgbClr val="C00000"/>
              </a:buClr>
              <a:buSzPct val="90000"/>
            </a:pPr>
            <a:r>
              <a:rPr lang="en-US" sz="2000" dirty="0" smtClean="0">
                <a:latin typeface="Cambria" panose="02040503050406030204" pitchFamily="18" charset="0"/>
              </a:rPr>
              <a:t>statement 2 ;</a:t>
            </a:r>
            <a:endParaRPr lang="en-US" sz="2000" dirty="0" smtClean="0">
              <a:latin typeface="Cambria" panose="02040503050406030204" pitchFamily="18" charset="0"/>
            </a:endParaRPr>
          </a:p>
          <a:p>
            <a:pPr marL="1369695" lvl="4" indent="-398780" algn="just">
              <a:spcBef>
                <a:spcPts val="0"/>
              </a:spcBef>
              <a:buClr>
                <a:srgbClr val="C00000"/>
              </a:buClr>
              <a:buSzPct val="90000"/>
            </a:pPr>
            <a:r>
              <a:rPr lang="en-US" sz="2000" dirty="0" smtClean="0">
                <a:latin typeface="Cambria" panose="02040503050406030204" pitchFamily="18" charset="0"/>
              </a:rPr>
              <a:t>statement 3 ;</a:t>
            </a:r>
            <a:endParaRPr lang="en-US" sz="2000" dirty="0" smtClean="0">
              <a:latin typeface="Cambria" panose="02040503050406030204" pitchFamily="18" charset="0"/>
            </a:endParaRPr>
          </a:p>
          <a:p>
            <a:pPr marL="913765" lvl="3" indent="-398780" algn="just">
              <a:spcBef>
                <a:spcPts val="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Summarize what we have learnt so far</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89029" y="1505894"/>
            <a:ext cx="8902572" cy="5262979"/>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1400" dirty="0" smtClean="0">
                <a:latin typeface="Cambria" panose="02040503050406030204" pitchFamily="18" charset="0"/>
              </a:rPr>
              <a:t>Any function can be called from any other function. Even main( ) can be called from other functions. For example,</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message(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printf ( "\</a:t>
            </a:r>
            <a:r>
              <a:rPr lang="en-US" sz="1400" dirty="0" err="1" smtClean="0">
                <a:latin typeface="Cambria" panose="02040503050406030204" pitchFamily="18" charset="0"/>
              </a:rPr>
              <a:t>nCan't</a:t>
            </a:r>
            <a:r>
              <a:rPr lang="en-US" sz="1400" dirty="0" smtClean="0">
                <a:latin typeface="Cambria" panose="02040503050406030204" pitchFamily="18" charset="0"/>
              </a:rPr>
              <a:t> imagine life without C"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main(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int main(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message(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return 0;</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1400" dirty="0" smtClean="0">
                <a:latin typeface="Cambria" panose="02040503050406030204" pitchFamily="18" charset="0"/>
              </a:rPr>
              <a:t>A function can be called any number of times. For example,</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message(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printf ( "\</a:t>
            </a:r>
            <a:r>
              <a:rPr lang="en-US" sz="1400" dirty="0" err="1" smtClean="0">
                <a:latin typeface="Cambria" panose="02040503050406030204" pitchFamily="18" charset="0"/>
              </a:rPr>
              <a:t>nJewel</a:t>
            </a:r>
            <a:r>
              <a:rPr lang="en-US" sz="1400" dirty="0" smtClean="0">
                <a:latin typeface="Cambria" panose="02040503050406030204" pitchFamily="18" charset="0"/>
              </a:rPr>
              <a:t> Thief!!"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int main(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message(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message( ) ;</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          return 0;</a:t>
            </a:r>
            <a:endParaRPr lang="en-US" sz="1400" dirty="0" smtClean="0">
              <a:latin typeface="Cambria" panose="02040503050406030204" pitchFamily="18" charset="0"/>
            </a:endParaRPr>
          </a:p>
          <a:p>
            <a:pPr marL="913765" lvl="3" indent="-398780" algn="just">
              <a:spcBef>
                <a:spcPts val="0"/>
              </a:spcBef>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913765" lvl="3" indent="-398780" algn="just">
              <a:spcBef>
                <a:spcPts val="0"/>
              </a:spcBef>
              <a:buClr>
                <a:srgbClr val="C00000"/>
              </a:buClr>
              <a:buSzPct val="90000"/>
            </a:pPr>
            <a:endParaRPr lang="en-US" sz="1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Summarize what we have learnt so far</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89029" y="1551159"/>
            <a:ext cx="8902572" cy="4924425"/>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sz="1600" dirty="0" smtClean="0">
                <a:latin typeface="Cambria" panose="02040503050406030204" pitchFamily="18" charset="0"/>
              </a:rPr>
              <a:t>The order in which the functions are defined in a program and the order in which they get called need not necessarily be same. For example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message2(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	printf ( "\</a:t>
            </a:r>
            <a:r>
              <a:rPr lang="en-US" sz="1600" dirty="0" err="1" smtClean="0">
                <a:latin typeface="Cambria" panose="02040503050406030204" pitchFamily="18" charset="0"/>
              </a:rPr>
              <a:t>nBut</a:t>
            </a:r>
            <a:r>
              <a:rPr lang="en-US" sz="1600" dirty="0" smtClean="0">
                <a:latin typeface="Cambria" panose="02040503050406030204" pitchFamily="18" charset="0"/>
              </a:rPr>
              <a:t> the butter was bitter" )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message1(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	printf ( "\</a:t>
            </a:r>
            <a:r>
              <a:rPr lang="en-US" sz="1600" dirty="0" err="1" smtClean="0">
                <a:latin typeface="Cambria" panose="02040503050406030204" pitchFamily="18" charset="0"/>
              </a:rPr>
              <a:t>nMary</a:t>
            </a:r>
            <a:r>
              <a:rPr lang="en-US" sz="1600" dirty="0" smtClean="0">
                <a:latin typeface="Cambria" panose="02040503050406030204" pitchFamily="18" charset="0"/>
              </a:rPr>
              <a:t> bought some butter" )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457200" lvl="2" indent="-398780" algn="just">
              <a:spcBef>
                <a:spcPts val="1200"/>
              </a:spcBef>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913765" lvl="3" indent="-398780" algn="just">
              <a:spcBef>
                <a:spcPts val="0"/>
              </a:spcBef>
              <a:buClr>
                <a:srgbClr val="C00000"/>
              </a:buClr>
              <a:buSzPct val="90000"/>
            </a:pPr>
            <a:r>
              <a:rPr lang="en-US" sz="1600" dirty="0" smtClean="0">
                <a:latin typeface="Cambria" panose="02040503050406030204" pitchFamily="18" charset="0"/>
              </a:rPr>
              <a:t>message1( ) ;</a:t>
            </a:r>
            <a:endParaRPr lang="en-US" sz="1600" dirty="0" smtClean="0">
              <a:latin typeface="Cambria" panose="02040503050406030204" pitchFamily="18" charset="0"/>
            </a:endParaRPr>
          </a:p>
          <a:p>
            <a:pPr marL="913765" lvl="3" indent="-398780" algn="just">
              <a:spcBef>
                <a:spcPts val="0"/>
              </a:spcBef>
              <a:buClr>
                <a:srgbClr val="C00000"/>
              </a:buClr>
              <a:buSzPct val="90000"/>
            </a:pPr>
            <a:r>
              <a:rPr lang="en-US" sz="1600" dirty="0" smtClean="0">
                <a:latin typeface="Cambria" panose="02040503050406030204" pitchFamily="18" charset="0"/>
              </a:rPr>
              <a:t>message2( ) ;</a:t>
            </a:r>
            <a:endParaRPr lang="en-US" sz="1600" dirty="0" smtClean="0">
              <a:latin typeface="Cambria" panose="02040503050406030204" pitchFamily="18" charset="0"/>
            </a:endParaRPr>
          </a:p>
          <a:p>
            <a:pPr marL="913765" lvl="3" indent="-398780" algn="just">
              <a:spcBef>
                <a:spcPts val="0"/>
              </a:spcBef>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457200" lvl="2" indent="-398780" algn="just">
              <a:spcBef>
                <a:spcPts val="0"/>
              </a:spcBef>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buClr>
                <a:srgbClr val="C00000"/>
              </a:buClr>
              <a:buSzPct val="90000"/>
            </a:pPr>
            <a:r>
              <a:rPr lang="en-US" sz="1600" dirty="0" smtClean="0">
                <a:latin typeface="Cambria" panose="02040503050406030204" pitchFamily="18" charset="0"/>
              </a:rPr>
              <a:t>Here, even though message1( ) is getting called before message2( ), still, message1( ) has been defined after message2( ). However, it is advisable to define the functions in the same order in which they are called. This makes the program easier to understand.</a:t>
            </a:r>
            <a:endParaRPr lang="en-US" sz="1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Summarize what we have learnt so far</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89029" y="1551159"/>
            <a:ext cx="8902572" cy="4524315"/>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dirty="0" smtClean="0">
                <a:latin typeface="Cambria" panose="02040503050406030204" pitchFamily="18" charset="0"/>
              </a:rPr>
              <a:t>A function can call itself. Such a process is called ‘</a:t>
            </a:r>
            <a:r>
              <a:rPr lang="en-US" b="1" dirty="0" smtClean="0">
                <a:latin typeface="Cambria" panose="02040503050406030204" pitchFamily="18" charset="0"/>
              </a:rPr>
              <a:t>recursion</a:t>
            </a:r>
            <a:r>
              <a:rPr lang="en-US" dirty="0" smtClean="0">
                <a:latin typeface="Cambria" panose="02040503050406030204" pitchFamily="18" charset="0"/>
              </a:rPr>
              <a:t>’. We would discuss this aspect of C functions later in this chapter.</a:t>
            </a:r>
            <a:endParaRPr lang="en-US"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endParaRPr lang="en-US"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dirty="0" smtClean="0">
                <a:latin typeface="Cambria" panose="02040503050406030204" pitchFamily="18" charset="0"/>
              </a:rPr>
              <a:t>There are basically two types of functions:</a:t>
            </a:r>
            <a:endParaRPr lang="en-US" dirty="0" smtClean="0">
              <a:latin typeface="Cambria" panose="02040503050406030204" pitchFamily="18" charset="0"/>
            </a:endParaRPr>
          </a:p>
          <a:p>
            <a:pPr marL="457200" lvl="2" indent="-398780" algn="just">
              <a:spcBef>
                <a:spcPts val="0"/>
              </a:spcBef>
              <a:buClr>
                <a:srgbClr val="C00000"/>
              </a:buClr>
              <a:buSzPct val="90000"/>
            </a:pPr>
            <a:endParaRPr lang="en-US" dirty="0" smtClean="0">
              <a:latin typeface="Cambria" panose="02040503050406030204" pitchFamily="18" charset="0"/>
            </a:endParaRPr>
          </a:p>
          <a:p>
            <a:pPr marL="913765" lvl="3" indent="-398780" algn="just">
              <a:spcBef>
                <a:spcPts val="0"/>
              </a:spcBef>
              <a:buClr>
                <a:srgbClr val="C00000"/>
              </a:buClr>
              <a:buSzPct val="90000"/>
              <a:buFont typeface="Wingdings" panose="05000000000000000000" pitchFamily="2" charset="2"/>
              <a:buChar char="q"/>
            </a:pPr>
            <a:r>
              <a:rPr lang="en-US" b="1" dirty="0" smtClean="0">
                <a:solidFill>
                  <a:srgbClr val="C00000"/>
                </a:solidFill>
                <a:latin typeface="Cambria" panose="02040503050406030204" pitchFamily="18" charset="0"/>
              </a:rPr>
              <a:t>Library functions </a:t>
            </a:r>
            <a:r>
              <a:rPr lang="en-US" dirty="0" smtClean="0">
                <a:latin typeface="Cambria" panose="02040503050406030204" pitchFamily="18" charset="0"/>
              </a:rPr>
              <a:t>Ex. printf( ), scanf( ) etc.</a:t>
            </a:r>
            <a:endParaRPr lang="en-US" dirty="0" smtClean="0">
              <a:latin typeface="Cambria" panose="02040503050406030204" pitchFamily="18" charset="0"/>
            </a:endParaRPr>
          </a:p>
          <a:p>
            <a:pPr marL="913765" lvl="3" indent="-398780" algn="just">
              <a:spcBef>
                <a:spcPts val="0"/>
              </a:spcBef>
              <a:buClr>
                <a:srgbClr val="C00000"/>
              </a:buClr>
              <a:buSzPct val="90000"/>
              <a:buFont typeface="Wingdings" panose="05000000000000000000" pitchFamily="2" charset="2"/>
              <a:buChar char="q"/>
            </a:pPr>
            <a:r>
              <a:rPr lang="en-US" b="1" dirty="0" smtClean="0">
                <a:solidFill>
                  <a:srgbClr val="C00000"/>
                </a:solidFill>
                <a:latin typeface="Cambria" panose="02040503050406030204" pitchFamily="18" charset="0"/>
              </a:rPr>
              <a:t>User-defined functions </a:t>
            </a:r>
            <a:r>
              <a:rPr lang="en-US" dirty="0" smtClean="0">
                <a:latin typeface="Cambria" panose="02040503050406030204" pitchFamily="18" charset="0"/>
              </a:rPr>
              <a:t>Ex. </a:t>
            </a:r>
            <a:r>
              <a:rPr lang="en-US" dirty="0" err="1" smtClean="0">
                <a:latin typeface="Cambria" panose="02040503050406030204" pitchFamily="18" charset="0"/>
              </a:rPr>
              <a:t>argentina</a:t>
            </a:r>
            <a:r>
              <a:rPr lang="en-US" dirty="0" smtClean="0">
                <a:latin typeface="Cambria" panose="02040503050406030204" pitchFamily="18" charset="0"/>
              </a:rPr>
              <a:t>( ), brazil( ) etc.</a:t>
            </a:r>
            <a:endParaRPr lang="en-US" dirty="0" smtClean="0">
              <a:latin typeface="Cambria" panose="02040503050406030204" pitchFamily="18" charset="0"/>
            </a:endParaRPr>
          </a:p>
          <a:p>
            <a:pPr marL="457200" lvl="2" indent="-398780" algn="just">
              <a:spcBef>
                <a:spcPts val="0"/>
              </a:spcBef>
              <a:buClr>
                <a:srgbClr val="C00000"/>
              </a:buClr>
              <a:buSzPct val="90000"/>
            </a:pPr>
            <a:r>
              <a:rPr lang="en-US" dirty="0" smtClean="0">
                <a:latin typeface="Cambria" panose="02040503050406030204" pitchFamily="18" charset="0"/>
              </a:rPr>
              <a:t>	</a:t>
            </a:r>
            <a:endParaRPr lang="en-US" dirty="0" smtClean="0">
              <a:latin typeface="Cambria" panose="02040503050406030204" pitchFamily="18" charset="0"/>
            </a:endParaRPr>
          </a:p>
          <a:p>
            <a:pPr marL="457200" lvl="2" indent="-398780" algn="just">
              <a:spcBef>
                <a:spcPts val="0"/>
              </a:spcBef>
              <a:buClr>
                <a:srgbClr val="C00000"/>
              </a:buClr>
              <a:buSzPct val="90000"/>
            </a:pPr>
            <a:r>
              <a:rPr lang="en-US" dirty="0" smtClean="0">
                <a:latin typeface="Cambria" panose="02040503050406030204" pitchFamily="18" charset="0"/>
              </a:rPr>
              <a:t>	As the name suggests, library functions are nothing but commonly required functions grouped together and stored in what is called a Library. This library of functions is present on the disk and is written for us by people who write compilers for us. Almost always a compiler comes with a library of standard functions. The procedure of calling both types of functions is exactly same.</a:t>
            </a:r>
            <a:endParaRPr lang="en-US" dirty="0" smtClean="0">
              <a:latin typeface="Cambria" panose="02040503050406030204" pitchFamily="18" charset="0"/>
            </a:endParaRPr>
          </a:p>
          <a:p>
            <a:pPr marL="457200" lvl="2" indent="-398780" algn="just">
              <a:spcBef>
                <a:spcPts val="0"/>
              </a:spcBef>
              <a:buClr>
                <a:srgbClr val="C00000"/>
              </a:buClr>
              <a:buSzPct val="90000"/>
            </a:pPr>
            <a:endParaRPr lang="en-US"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dirty="0" smtClean="0">
                <a:latin typeface="Cambria" panose="02040503050406030204" pitchFamily="18" charset="0"/>
              </a:rPr>
              <a:t>A function can be called from other function, but a function cannot be defined in another function.</a:t>
            </a:r>
            <a:endParaRPr lang="en-US" sz="1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3200" b="1" dirty="0" smtClean="0">
                <a:solidFill>
                  <a:schemeClr val="tx1"/>
                </a:solidFill>
                <a:latin typeface="Cambria" panose="02040503050406030204" pitchFamily="18" charset="0"/>
                <a:sym typeface="+mn-ea"/>
              </a:rPr>
              <a:t>OSI Model - The 7 layered Architecture</a:t>
            </a:r>
            <a:endParaRPr lang="en-US" sz="32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707390" y="6268720"/>
            <a:ext cx="782447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graphicFrame>
        <p:nvGraphicFramePr>
          <p:cNvPr id="2" name="Table 1"/>
          <p:cNvGraphicFramePr/>
          <p:nvPr/>
        </p:nvGraphicFramePr>
        <p:xfrm>
          <a:off x="1162050" y="1836420"/>
          <a:ext cx="6991350" cy="3898265"/>
        </p:xfrm>
        <a:graphic>
          <a:graphicData uri="http://schemas.openxmlformats.org/drawingml/2006/table">
            <a:tbl>
              <a:tblPr firstRow="1" bandRow="1">
                <a:tableStyleId>{5C22544A-7EE6-4342-B048-85BDC9FD1C3A}</a:tableStyleId>
              </a:tblPr>
              <a:tblGrid>
                <a:gridCol w="1513205"/>
                <a:gridCol w="2152015"/>
                <a:gridCol w="1375410"/>
                <a:gridCol w="1950720"/>
              </a:tblGrid>
              <a:tr h="466090">
                <a:tc>
                  <a:txBody>
                    <a:bodyPr/>
                    <a:p>
                      <a:pPr>
                        <a:buNone/>
                      </a:pPr>
                      <a:r>
                        <a:rPr lang="en-US"/>
                        <a:t>Layer No.</a:t>
                      </a:r>
                      <a:endParaRPr lang="en-US"/>
                    </a:p>
                  </a:txBody>
                  <a:tcPr/>
                </a:tc>
                <a:tc>
                  <a:txBody>
                    <a:bodyPr/>
                    <a:p>
                      <a:pPr>
                        <a:buNone/>
                      </a:pPr>
                      <a:r>
                        <a:rPr lang="en-US"/>
                        <a:t>Layer</a:t>
                      </a:r>
                      <a:endParaRPr lang="en-US"/>
                    </a:p>
                  </a:txBody>
                  <a:tcPr/>
                </a:tc>
                <a:tc gridSpan="2">
                  <a:txBody>
                    <a:bodyPr/>
                    <a:p>
                      <a:pPr>
                        <a:buNone/>
                      </a:pPr>
                      <a:r>
                        <a:rPr lang="en-US"/>
                        <a:t>Simple To Rember</a:t>
                      </a:r>
                      <a:endParaRPr lang="en-US"/>
                    </a:p>
                  </a:txBody>
                  <a:tcPr/>
                </a:tc>
                <a:tc hMerge="1">
                  <a:tcPr/>
                </a:tc>
              </a:tr>
              <a:tr h="485140">
                <a:tc>
                  <a:txBody>
                    <a:bodyPr/>
                    <a:p>
                      <a:pPr>
                        <a:buNone/>
                      </a:pPr>
                      <a:r>
                        <a:rPr lang="en-US" sz="2000"/>
                        <a:t>Layer-7</a:t>
                      </a:r>
                      <a:endParaRPr lang="en-US" sz="2000"/>
                    </a:p>
                  </a:txBody>
                  <a:tcPr/>
                </a:tc>
                <a:tc>
                  <a:txBody>
                    <a:bodyPr/>
                    <a:p>
                      <a:pPr>
                        <a:buNone/>
                      </a:pPr>
                      <a:r>
                        <a:rPr lang="en-US" sz="2000" b="1">
                          <a:solidFill>
                            <a:srgbClr val="FF0000"/>
                          </a:solidFill>
                        </a:rPr>
                        <a:t>A</a:t>
                      </a:r>
                      <a:r>
                        <a:rPr lang="en-US" sz="2000"/>
                        <a:t>pplication Layer</a:t>
                      </a:r>
                      <a:endParaRPr lang="en-US" sz="2000"/>
                    </a:p>
                  </a:txBody>
                  <a:tcPr/>
                </a:tc>
                <a:tc>
                  <a:txBody>
                    <a:bodyPr/>
                    <a:p>
                      <a:pPr>
                        <a:buNone/>
                      </a:pPr>
                      <a:r>
                        <a:rPr lang="en-US" sz="2000" b="1">
                          <a:solidFill>
                            <a:srgbClr val="FF0000"/>
                          </a:solidFill>
                        </a:rPr>
                        <a:t>A</a:t>
                      </a:r>
                      <a:r>
                        <a:rPr lang="en-US" sz="2000"/>
                        <a:t>ll </a:t>
                      </a:r>
                      <a:endParaRPr lang="en-US" sz="2000"/>
                    </a:p>
                  </a:txBody>
                  <a:tcPr/>
                </a:tc>
                <a:tc>
                  <a:txBody>
                    <a:bodyPr/>
                    <a:p>
                      <a:pPr>
                        <a:buNone/>
                      </a:pPr>
                      <a:r>
                        <a:rPr lang="en-US" sz="2000"/>
                        <a:t>All </a:t>
                      </a:r>
                      <a:endParaRPr lang="en-US" sz="2000"/>
                    </a:p>
                  </a:txBody>
                  <a:tcPr/>
                </a:tc>
              </a:tr>
              <a:tr h="485140">
                <a:tc>
                  <a:txBody>
                    <a:bodyPr/>
                    <a:p>
                      <a:pPr>
                        <a:buNone/>
                      </a:pPr>
                      <a:r>
                        <a:rPr lang="en-US" sz="2000"/>
                        <a:t>Layer-6</a:t>
                      </a:r>
                      <a:endParaRPr lang="en-US" sz="2000"/>
                    </a:p>
                  </a:txBody>
                  <a:tcPr/>
                </a:tc>
                <a:tc>
                  <a:txBody>
                    <a:bodyPr/>
                    <a:p>
                      <a:pPr>
                        <a:buNone/>
                      </a:pPr>
                      <a:r>
                        <a:rPr lang="en-US" sz="2000" b="1">
                          <a:solidFill>
                            <a:srgbClr val="FF0000"/>
                          </a:solidFill>
                        </a:rPr>
                        <a:t>P</a:t>
                      </a:r>
                      <a:r>
                        <a:rPr lang="en-US" sz="2000"/>
                        <a:t>resentation Layer</a:t>
                      </a:r>
                      <a:endParaRPr lang="en-US" sz="2000"/>
                    </a:p>
                  </a:txBody>
                  <a:tcPr/>
                </a:tc>
                <a:tc>
                  <a:txBody>
                    <a:bodyPr/>
                    <a:p>
                      <a:pPr>
                        <a:buNone/>
                      </a:pPr>
                      <a:r>
                        <a:rPr lang="en-US" sz="2000" b="1">
                          <a:solidFill>
                            <a:srgbClr val="FF0000"/>
                          </a:solidFill>
                        </a:rPr>
                        <a:t>P</a:t>
                      </a:r>
                      <a:r>
                        <a:rPr lang="en-US" sz="2000"/>
                        <a:t>eople</a:t>
                      </a:r>
                      <a:endParaRPr lang="en-US" sz="2000"/>
                    </a:p>
                  </a:txBody>
                  <a:tcPr/>
                </a:tc>
                <a:tc>
                  <a:txBody>
                    <a:bodyPr/>
                    <a:p>
                      <a:pPr>
                        <a:buNone/>
                      </a:pPr>
                      <a:r>
                        <a:rPr lang="en-US" sz="2000"/>
                        <a:t>People</a:t>
                      </a:r>
                      <a:endParaRPr lang="en-US" sz="2000"/>
                    </a:p>
                  </a:txBody>
                  <a:tcPr/>
                </a:tc>
              </a:tr>
              <a:tr h="521970">
                <a:tc>
                  <a:txBody>
                    <a:bodyPr/>
                    <a:p>
                      <a:pPr>
                        <a:buNone/>
                      </a:pPr>
                      <a:r>
                        <a:rPr lang="en-US" sz="2000"/>
                        <a:t>Layer-5</a:t>
                      </a:r>
                      <a:endParaRPr lang="en-US" sz="2000"/>
                    </a:p>
                  </a:txBody>
                  <a:tcPr/>
                </a:tc>
                <a:tc>
                  <a:txBody>
                    <a:bodyPr/>
                    <a:p>
                      <a:pPr>
                        <a:buNone/>
                      </a:pPr>
                      <a:r>
                        <a:rPr lang="en-US" sz="2000" b="1">
                          <a:solidFill>
                            <a:srgbClr val="FF0000"/>
                          </a:solidFill>
                        </a:rPr>
                        <a:t>S</a:t>
                      </a:r>
                      <a:r>
                        <a:rPr lang="en-US" sz="2000"/>
                        <a:t>ession Layer</a:t>
                      </a:r>
                      <a:endParaRPr lang="en-US" sz="2000"/>
                    </a:p>
                  </a:txBody>
                  <a:tcPr/>
                </a:tc>
                <a:tc>
                  <a:txBody>
                    <a:bodyPr/>
                    <a:p>
                      <a:pPr>
                        <a:buNone/>
                      </a:pPr>
                      <a:r>
                        <a:rPr lang="en-US" sz="2000" b="1">
                          <a:solidFill>
                            <a:srgbClr val="FF0000"/>
                          </a:solidFill>
                        </a:rPr>
                        <a:t>S</a:t>
                      </a:r>
                      <a:r>
                        <a:rPr lang="en-US" sz="2000"/>
                        <a:t>eems </a:t>
                      </a:r>
                      <a:endParaRPr lang="en-US" sz="2000"/>
                    </a:p>
                  </a:txBody>
                  <a:tcPr/>
                </a:tc>
                <a:tc>
                  <a:txBody>
                    <a:bodyPr/>
                    <a:p>
                      <a:pPr>
                        <a:buNone/>
                      </a:pPr>
                      <a:r>
                        <a:rPr lang="en-US" sz="2000"/>
                        <a:t>Seems</a:t>
                      </a:r>
                      <a:endParaRPr lang="en-US" sz="2000"/>
                    </a:p>
                  </a:txBody>
                  <a:tcPr/>
                </a:tc>
              </a:tr>
              <a:tr h="484505">
                <a:tc>
                  <a:txBody>
                    <a:bodyPr/>
                    <a:p>
                      <a:pPr>
                        <a:buNone/>
                      </a:pPr>
                      <a:r>
                        <a:rPr lang="en-US" sz="2000"/>
                        <a:t>Layer-4</a:t>
                      </a:r>
                      <a:endParaRPr lang="en-US" sz="2000"/>
                    </a:p>
                  </a:txBody>
                  <a:tcPr/>
                </a:tc>
                <a:tc>
                  <a:txBody>
                    <a:bodyPr/>
                    <a:p>
                      <a:pPr>
                        <a:buNone/>
                      </a:pPr>
                      <a:r>
                        <a:rPr lang="en-US" sz="2000" b="1">
                          <a:solidFill>
                            <a:srgbClr val="FF0000"/>
                          </a:solidFill>
                        </a:rPr>
                        <a:t>T</a:t>
                      </a:r>
                      <a:r>
                        <a:rPr lang="en-US" sz="2000"/>
                        <a:t>ransport Layer</a:t>
                      </a:r>
                      <a:endParaRPr lang="en-US" sz="2000"/>
                    </a:p>
                  </a:txBody>
                  <a:tcPr/>
                </a:tc>
                <a:tc>
                  <a:txBody>
                    <a:bodyPr/>
                    <a:p>
                      <a:pPr>
                        <a:buNone/>
                      </a:pPr>
                      <a:r>
                        <a:rPr lang="en-US" sz="2000" b="1">
                          <a:solidFill>
                            <a:srgbClr val="FF0000"/>
                          </a:solidFill>
                        </a:rPr>
                        <a:t>T</a:t>
                      </a:r>
                      <a:r>
                        <a:rPr lang="en-US" sz="2000"/>
                        <a:t>o</a:t>
                      </a:r>
                      <a:endParaRPr lang="en-US" sz="2000"/>
                    </a:p>
                  </a:txBody>
                  <a:tcPr/>
                </a:tc>
                <a:tc>
                  <a:txBody>
                    <a:bodyPr/>
                    <a:p>
                      <a:pPr>
                        <a:buNone/>
                      </a:pPr>
                      <a:r>
                        <a:rPr lang="en-US" sz="2000"/>
                        <a:t>To</a:t>
                      </a:r>
                      <a:endParaRPr lang="en-US" sz="2000"/>
                    </a:p>
                  </a:txBody>
                  <a:tcPr/>
                </a:tc>
              </a:tr>
              <a:tr h="485140">
                <a:tc>
                  <a:txBody>
                    <a:bodyPr/>
                    <a:p>
                      <a:pPr algn="l">
                        <a:buNone/>
                      </a:pPr>
                      <a:r>
                        <a:rPr lang="en-US" sz="2000"/>
                        <a:t>Layer-3</a:t>
                      </a:r>
                      <a:endParaRPr lang="en-US" sz="2000"/>
                    </a:p>
                  </a:txBody>
                  <a:tcPr/>
                </a:tc>
                <a:tc>
                  <a:txBody>
                    <a:bodyPr/>
                    <a:p>
                      <a:pPr>
                        <a:buNone/>
                      </a:pPr>
                      <a:r>
                        <a:rPr lang="en-US" sz="2000" b="1">
                          <a:solidFill>
                            <a:srgbClr val="FF0000"/>
                          </a:solidFill>
                        </a:rPr>
                        <a:t>N</a:t>
                      </a:r>
                      <a:r>
                        <a:rPr lang="en-US" sz="2000"/>
                        <a:t>etwork Layer</a:t>
                      </a:r>
                      <a:endParaRPr lang="en-US" sz="2000"/>
                    </a:p>
                  </a:txBody>
                  <a:tcPr/>
                </a:tc>
                <a:tc>
                  <a:txBody>
                    <a:bodyPr/>
                    <a:p>
                      <a:pPr>
                        <a:buNone/>
                      </a:pPr>
                      <a:r>
                        <a:rPr lang="en-US" sz="2000" b="1">
                          <a:solidFill>
                            <a:srgbClr val="FF0000"/>
                          </a:solidFill>
                        </a:rPr>
                        <a:t>N</a:t>
                      </a:r>
                      <a:r>
                        <a:rPr lang="en-US" sz="2000"/>
                        <a:t>eed</a:t>
                      </a:r>
                      <a:endParaRPr lang="en-US" sz="2000"/>
                    </a:p>
                  </a:txBody>
                  <a:tcPr/>
                </a:tc>
                <a:tc>
                  <a:txBody>
                    <a:bodyPr/>
                    <a:p>
                      <a:pPr>
                        <a:buNone/>
                      </a:pPr>
                      <a:r>
                        <a:rPr lang="en-US" sz="2000"/>
                        <a:t>Near</a:t>
                      </a:r>
                      <a:endParaRPr lang="en-US" sz="2000"/>
                    </a:p>
                  </a:txBody>
                  <a:tcPr/>
                </a:tc>
              </a:tr>
              <a:tr h="485140">
                <a:tc>
                  <a:txBody>
                    <a:bodyPr/>
                    <a:p>
                      <a:pPr algn="l">
                        <a:buNone/>
                      </a:pPr>
                      <a:r>
                        <a:rPr lang="en-US" sz="2000"/>
                        <a:t>Layer-2</a:t>
                      </a:r>
                      <a:endParaRPr lang="en-US" sz="2000"/>
                    </a:p>
                  </a:txBody>
                  <a:tcPr/>
                </a:tc>
                <a:tc>
                  <a:txBody>
                    <a:bodyPr/>
                    <a:p>
                      <a:pPr>
                        <a:buNone/>
                      </a:pPr>
                      <a:r>
                        <a:rPr lang="en-US" sz="2000" b="1">
                          <a:solidFill>
                            <a:srgbClr val="FF0000"/>
                          </a:solidFill>
                        </a:rPr>
                        <a:t>D</a:t>
                      </a:r>
                      <a:r>
                        <a:rPr lang="en-US" sz="2000"/>
                        <a:t>atalink Layer</a:t>
                      </a:r>
                      <a:endParaRPr lang="en-US" sz="2000"/>
                    </a:p>
                  </a:txBody>
                  <a:tcPr/>
                </a:tc>
                <a:tc>
                  <a:txBody>
                    <a:bodyPr/>
                    <a:p>
                      <a:pPr>
                        <a:buNone/>
                      </a:pPr>
                      <a:r>
                        <a:rPr lang="en-US" sz="2000" b="1">
                          <a:solidFill>
                            <a:srgbClr val="FF0000"/>
                          </a:solidFill>
                        </a:rPr>
                        <a:t>D</a:t>
                      </a:r>
                      <a:r>
                        <a:rPr lang="en-US" sz="2000"/>
                        <a:t>ata </a:t>
                      </a:r>
                      <a:endParaRPr lang="en-US" sz="2000"/>
                    </a:p>
                  </a:txBody>
                  <a:tcPr/>
                </a:tc>
                <a:tc>
                  <a:txBody>
                    <a:bodyPr/>
                    <a:p>
                      <a:pPr>
                        <a:buNone/>
                      </a:pPr>
                      <a:r>
                        <a:rPr lang="en-US" sz="2000"/>
                        <a:t>Domino's</a:t>
                      </a:r>
                      <a:endParaRPr lang="en-US" sz="2000"/>
                    </a:p>
                  </a:txBody>
                  <a:tcPr/>
                </a:tc>
              </a:tr>
              <a:tr h="485140">
                <a:tc>
                  <a:txBody>
                    <a:bodyPr/>
                    <a:p>
                      <a:pPr>
                        <a:buNone/>
                      </a:pPr>
                      <a:r>
                        <a:rPr lang="en-US" sz="2000"/>
                        <a:t>Layer-1</a:t>
                      </a:r>
                      <a:endParaRPr lang="en-US" sz="2000"/>
                    </a:p>
                  </a:txBody>
                  <a:tcPr/>
                </a:tc>
                <a:tc>
                  <a:txBody>
                    <a:bodyPr/>
                    <a:p>
                      <a:pPr>
                        <a:buNone/>
                      </a:pPr>
                      <a:r>
                        <a:rPr lang="en-US" sz="2000" b="1">
                          <a:solidFill>
                            <a:srgbClr val="FF0000"/>
                          </a:solidFill>
                        </a:rPr>
                        <a:t>P</a:t>
                      </a:r>
                      <a:r>
                        <a:rPr lang="en-US" sz="2000"/>
                        <a:t>hysical Layer</a:t>
                      </a:r>
                      <a:endParaRPr lang="en-US" sz="2000"/>
                    </a:p>
                  </a:txBody>
                  <a:tcPr/>
                </a:tc>
                <a:tc>
                  <a:txBody>
                    <a:bodyPr/>
                    <a:p>
                      <a:pPr>
                        <a:buNone/>
                      </a:pPr>
                      <a:r>
                        <a:rPr lang="en-US" sz="2000" b="1">
                          <a:solidFill>
                            <a:srgbClr val="FF0000"/>
                          </a:solidFill>
                        </a:rPr>
                        <a:t>P</a:t>
                      </a:r>
                      <a:r>
                        <a:rPr lang="en-US" sz="2000"/>
                        <a:t>roessing</a:t>
                      </a:r>
                      <a:endParaRPr lang="en-US" sz="2000"/>
                    </a:p>
                  </a:txBody>
                  <a:tcPr/>
                </a:tc>
                <a:tc>
                  <a:txBody>
                    <a:bodyPr/>
                    <a:p>
                      <a:pPr>
                        <a:buNone/>
                      </a:pPr>
                      <a:r>
                        <a:rPr lang="en-US" sz="2000"/>
                        <a:t>Pizza</a:t>
                      </a:r>
                      <a:endParaRPr lang="en-US" sz="200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Why are functions needed?</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1" name="TextBox 10"/>
          <p:cNvSpPr txBox="1"/>
          <p:nvPr/>
        </p:nvSpPr>
        <p:spPr>
          <a:xfrm>
            <a:off x="89029" y="1551159"/>
            <a:ext cx="8902572" cy="2923877"/>
          </a:xfrm>
          <a:prstGeom prst="rect">
            <a:avLst/>
          </a:prstGeom>
          <a:noFill/>
          <a:ln w="12700">
            <a:noFill/>
            <a:prstDash val="sysDash"/>
          </a:ln>
        </p:spPr>
        <p:txBody>
          <a:bodyPr wrap="square" rtlCol="0">
            <a:spAutoFit/>
          </a:bodyPr>
          <a:lstStyle/>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It breaks up a program into easily manageable chunks and makes programs significantly easier to understand.</a:t>
            </a: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Well written functions may be reused in multiple programs. e.g.. The C standard library functions.</a:t>
            </a: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Functions can be used to protect data.</a:t>
            </a: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Different programmers working on one large project can divide the workload by writing different functions.</a:t>
            </a: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Avoids rewriting the same code over and over</a:t>
            </a:r>
            <a:endParaRPr lang="en-US" dirty="0" smtClean="0">
              <a:latin typeface="Cambria" panose="02040503050406030204" pitchFamily="18" charset="0"/>
            </a:endParaRPr>
          </a:p>
        </p:txBody>
      </p:sp>
      <p:sp>
        <p:nvSpPr>
          <p:cNvPr id="10" name="TextBox 9"/>
          <p:cNvSpPr txBox="1"/>
          <p:nvPr/>
        </p:nvSpPr>
        <p:spPr>
          <a:xfrm>
            <a:off x="150898" y="4919054"/>
            <a:ext cx="8902572" cy="1200329"/>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Don’t try to cram the entire logic in one function. It is a very bad style of programming. Instead, break a program into small units and write functions for each of these isolated subdivisions. Don’t hesitate to write functions that are called only once. What is important is that these functions perform some logically isolated task.</a:t>
            </a:r>
            <a:endParaRPr lang="en-US" dirty="0" smtClean="0">
              <a:latin typeface="Cambria" panose="02040503050406030204" pitchFamily="18" charset="0"/>
            </a:endParaRPr>
          </a:p>
        </p:txBody>
      </p:sp>
      <p:sp>
        <p:nvSpPr>
          <p:cNvPr id="12" name="TextBox 11"/>
          <p:cNvSpPr txBox="1"/>
          <p:nvPr/>
        </p:nvSpPr>
        <p:spPr>
          <a:xfrm>
            <a:off x="304800" y="4514671"/>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What is the moral of the story?</a:t>
            </a:r>
            <a:endParaRPr lang="en-US" i="1" dirty="0" smtClean="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fade">
                                      <p:cBhvr>
                                        <p:cTn id="7" dur="2000"/>
                                        <p:tgtEl>
                                          <p:spTgt spid="1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20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animBg="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Definition</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1" name="TextBox 10"/>
          <p:cNvSpPr txBox="1"/>
          <p:nvPr/>
        </p:nvSpPr>
        <p:spPr>
          <a:xfrm>
            <a:off x="89029" y="1551159"/>
            <a:ext cx="8902572" cy="2185214"/>
          </a:xfrm>
          <a:prstGeom prst="rect">
            <a:avLst/>
          </a:prstGeom>
          <a:noFill/>
          <a:ln w="12700">
            <a:noFill/>
            <a:prstDash val="sysDash"/>
          </a:ln>
        </p:spPr>
        <p:txBody>
          <a:bodyPr wrap="square" rtlCol="0">
            <a:spAutoFit/>
          </a:bodyPr>
          <a:lstStyle/>
          <a:p>
            <a:pPr marL="457200" lvl="2" indent="-398780" algn="just">
              <a:spcBef>
                <a:spcPts val="600"/>
              </a:spcBef>
              <a:spcAft>
                <a:spcPts val="600"/>
              </a:spcAft>
              <a:buClr>
                <a:srgbClr val="C00000"/>
              </a:buClr>
              <a:buSzPct val="90000"/>
            </a:pPr>
            <a:r>
              <a:rPr lang="en-US" dirty="0" smtClean="0">
                <a:latin typeface="Cambria" panose="02040503050406030204" pitchFamily="18" charset="0"/>
              </a:rPr>
              <a:t>The general form of  function definition statement is as follows:  </a:t>
            </a:r>
            <a:endParaRPr lang="en-US" dirty="0" smtClean="0">
              <a:latin typeface="Cambria" panose="02040503050406030204" pitchFamily="18" charset="0"/>
            </a:endParaRPr>
          </a:p>
          <a:p>
            <a:pPr marL="457200" lvl="2" indent="-398780" algn="just">
              <a:spcBef>
                <a:spcPts val="600"/>
              </a:spcBef>
              <a:spcAft>
                <a:spcPts val="0"/>
              </a:spcAft>
              <a:buClr>
                <a:srgbClr val="C00000"/>
              </a:buClr>
              <a:buSzPct val="90000"/>
            </a:pPr>
            <a:r>
              <a:rPr lang="en-US" b="1" dirty="0" smtClean="0">
                <a:latin typeface="Cambria" panose="02040503050406030204" pitchFamily="18" charset="0"/>
              </a:rPr>
              <a:t>return_data_type</a:t>
            </a:r>
            <a:r>
              <a:rPr lang="en-US" dirty="0" smtClean="0">
                <a:latin typeface="Cambria" panose="02040503050406030204" pitchFamily="18" charset="0"/>
              </a:rPr>
              <a:t>  </a:t>
            </a:r>
            <a:r>
              <a:rPr lang="en-US" b="1" dirty="0" smtClean="0">
                <a:latin typeface="Cambria" panose="02040503050406030204" pitchFamily="18" charset="0"/>
              </a:rPr>
              <a:t>function_name</a:t>
            </a:r>
            <a:r>
              <a:rPr lang="en-US" dirty="0" smtClean="0">
                <a:latin typeface="Cambria" panose="02040503050406030204" pitchFamily="18" charset="0"/>
              </a:rPr>
              <a:t> (data_type variable1,...) </a:t>
            </a:r>
            <a:r>
              <a:rPr lang="en-MY" b="1" dirty="0" smtClean="0">
                <a:solidFill>
                  <a:srgbClr val="FF0000"/>
                </a:solidFill>
                <a:latin typeface="Berlin Sans FB" panose="020E0602020502020306" pitchFamily="34" charset="0"/>
                <a:cs typeface="Aharoni" pitchFamily="2" charset="-79"/>
              </a:rPr>
              <a:t>Function header</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declarations;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statements;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return(expression);</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3" name="TextBox 12"/>
          <p:cNvSpPr txBox="1"/>
          <p:nvPr/>
        </p:nvSpPr>
        <p:spPr>
          <a:xfrm>
            <a:off x="56592" y="3898127"/>
            <a:ext cx="8902572" cy="2369880"/>
          </a:xfrm>
          <a:prstGeom prst="rect">
            <a:avLst/>
          </a:prstGeom>
          <a:noFill/>
          <a:ln w="12700">
            <a:noFill/>
            <a:prstDash val="sysDash"/>
          </a:ln>
        </p:spPr>
        <p:txBody>
          <a:bodyPr wrap="square" rtlCol="0">
            <a:spAutoFit/>
          </a:bodyPr>
          <a:lstStyle/>
          <a:p>
            <a:pPr marL="457200" lvl="2" indent="-398780" algn="just">
              <a:spcBef>
                <a:spcPts val="600"/>
              </a:spcBef>
              <a:spcAft>
                <a:spcPts val="600"/>
              </a:spcAft>
              <a:buClr>
                <a:srgbClr val="C00000"/>
              </a:buClr>
              <a:buSzPct val="90000"/>
              <a:buFont typeface="Wingdings" panose="05000000000000000000" pitchFamily="2" charset="2"/>
              <a:buChar char="q"/>
            </a:pPr>
            <a:r>
              <a:rPr lang="en-US" b="1" dirty="0" smtClean="0">
                <a:latin typeface="Cambria" panose="02040503050406030204" pitchFamily="18" charset="0"/>
              </a:rPr>
              <a:t>function_name</a:t>
            </a:r>
            <a:r>
              <a:rPr lang="en-US" dirty="0" smtClean="0">
                <a:latin typeface="Cambria" panose="02040503050406030204" pitchFamily="18" charset="0"/>
              </a:rPr>
              <a:t> :</a:t>
            </a:r>
            <a:endParaRPr lang="en-US" dirty="0" smtClean="0">
              <a:latin typeface="Cambria" panose="02040503050406030204" pitchFamily="18" charset="0"/>
            </a:endParaRPr>
          </a:p>
          <a:p>
            <a:pPr marL="913765" lvl="3"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This is the name given to the function</a:t>
            </a:r>
            <a:endParaRPr lang="en-US" dirty="0" smtClean="0">
              <a:latin typeface="Cambria" panose="02040503050406030204" pitchFamily="18" charset="0"/>
            </a:endParaRPr>
          </a:p>
          <a:p>
            <a:pPr marL="913765" lvl="3"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it follows the same naming rules as that for any valid variable in C.</a:t>
            </a: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b="1" dirty="0" smtClean="0">
                <a:latin typeface="Cambria" panose="02040503050406030204" pitchFamily="18" charset="0"/>
              </a:rPr>
              <a:t>return_data_type</a:t>
            </a:r>
            <a:r>
              <a:rPr lang="en-US" dirty="0" smtClean="0">
                <a:latin typeface="Cambria" panose="02040503050406030204" pitchFamily="18" charset="0"/>
              </a:rPr>
              <a:t>:</a:t>
            </a:r>
            <a:endParaRPr lang="en-US" dirty="0" smtClean="0">
              <a:latin typeface="Cambria" panose="02040503050406030204" pitchFamily="18" charset="0"/>
            </a:endParaRPr>
          </a:p>
          <a:p>
            <a:pPr marL="913765" lvl="3"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This specifies the type of data given back to the calling construct by the function after it executes its specific task.</a:t>
            </a:r>
            <a:endParaRPr lang="en-US" dirty="0" smtClean="0">
              <a:latin typeface="Cambria" panose="02040503050406030204" pitchFamily="18" charset="0"/>
            </a:endParaRPr>
          </a:p>
        </p:txBody>
      </p:sp>
      <p:sp>
        <p:nvSpPr>
          <p:cNvPr id="14" name="Right Brace 13"/>
          <p:cNvSpPr/>
          <p:nvPr/>
        </p:nvSpPr>
        <p:spPr>
          <a:xfrm>
            <a:off x="2590800" y="2362200"/>
            <a:ext cx="228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5" name="TextBox 14"/>
          <p:cNvSpPr txBox="1"/>
          <p:nvPr/>
        </p:nvSpPr>
        <p:spPr>
          <a:xfrm>
            <a:off x="2828453" y="2743200"/>
            <a:ext cx="1871384" cy="369332"/>
          </a:xfrm>
          <a:prstGeom prst="rect">
            <a:avLst/>
          </a:prstGeom>
          <a:noFill/>
        </p:spPr>
        <p:txBody>
          <a:bodyPr wrap="square" rtlCol="0">
            <a:spAutoFit/>
          </a:bodyPr>
          <a:lstStyle/>
          <a:p>
            <a:r>
              <a:rPr lang="en-MY" b="1" dirty="0" smtClean="0">
                <a:solidFill>
                  <a:srgbClr val="FF0000"/>
                </a:solidFill>
                <a:latin typeface="Berlin Sans FB" panose="020E0602020502020306" pitchFamily="34" charset="0"/>
              </a:rPr>
              <a:t>Function Body</a:t>
            </a:r>
            <a:endParaRPr lang="en-MY" b="1" dirty="0">
              <a:solidFill>
                <a:srgbClr val="FF0000"/>
              </a:solidFill>
              <a:latin typeface="Berlin Sans FB" panose="020E0602020502020306"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20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2000"/>
                                        <p:tgtEl>
                                          <p:spTgt spid="1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2000"/>
                                        <p:tgtEl>
                                          <p:spTgt spid="1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fade">
                                      <p:cBhvr>
                                        <p:cTn id="19" dur="20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Class Work (CW)</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22" name="Picture 2"/>
          <p:cNvPicPr>
            <a:picLocks noChangeAspect="1" noChangeArrowheads="1"/>
          </p:cNvPicPr>
          <p:nvPr/>
        </p:nvPicPr>
        <p:blipFill>
          <a:blip r:embed="rId2"/>
          <a:srcRect/>
          <a:stretch>
            <a:fillRect/>
          </a:stretch>
        </p:blipFill>
        <p:spPr bwMode="auto">
          <a:xfrm>
            <a:off x="4953000" y="152400"/>
            <a:ext cx="1143000" cy="1066800"/>
          </a:xfrm>
          <a:prstGeom prst="rect">
            <a:avLst/>
          </a:prstGeom>
          <a:noFill/>
          <a:ln w="9525">
            <a:noFill/>
            <a:miter lim="800000"/>
            <a:headEnd/>
            <a:tailEnd/>
          </a:ln>
          <a:effectLst/>
        </p:spPr>
      </p:pic>
      <p:sp>
        <p:nvSpPr>
          <p:cNvPr id="11" name="TextBox 10"/>
          <p:cNvSpPr txBox="1"/>
          <p:nvPr/>
        </p:nvSpPr>
        <p:spPr>
          <a:xfrm>
            <a:off x="89029" y="1956137"/>
            <a:ext cx="8902572" cy="1323439"/>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add two values of type integer and returns the result</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subtract two values of type float and returns the result</a:t>
            </a:r>
            <a:endParaRPr lang="en-US" sz="200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multiply two values of type int &amp; double and returns the result</a:t>
            </a:r>
            <a:endParaRPr lang="en-US" sz="2000" dirty="0" smtClean="0">
              <a:latin typeface="Cambria" panose="02040503050406030204" pitchFamily="18" charset="0"/>
            </a:endParaRPr>
          </a:p>
        </p:txBody>
      </p:sp>
      <p:sp>
        <p:nvSpPr>
          <p:cNvPr id="12" name="TextBox 11"/>
          <p:cNvSpPr txBox="1"/>
          <p:nvPr/>
        </p:nvSpPr>
        <p:spPr>
          <a:xfrm>
            <a:off x="228600" y="1562827"/>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Arguments with return values</a:t>
            </a:r>
            <a:endParaRPr lang="en-US" i="1" dirty="0" smtClean="0">
              <a:solidFill>
                <a:schemeClr val="bg1"/>
              </a:solidFill>
              <a:latin typeface="+mn-lt"/>
            </a:endParaRPr>
          </a:p>
        </p:txBody>
      </p:sp>
      <p:sp>
        <p:nvSpPr>
          <p:cNvPr id="14" name="TextBox 13"/>
          <p:cNvSpPr txBox="1"/>
          <p:nvPr/>
        </p:nvSpPr>
        <p:spPr>
          <a:xfrm>
            <a:off x="125241" y="3620869"/>
            <a:ext cx="8902572" cy="400110"/>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accept an input from the user and returns to main.</a:t>
            </a:r>
            <a:endParaRPr lang="en-US" sz="2000" dirty="0" smtClean="0">
              <a:latin typeface="Cambria" panose="02040503050406030204" pitchFamily="18" charset="0"/>
            </a:endParaRPr>
          </a:p>
        </p:txBody>
      </p:sp>
      <p:sp>
        <p:nvSpPr>
          <p:cNvPr id="15" name="TextBox 14"/>
          <p:cNvSpPr txBox="1"/>
          <p:nvPr/>
        </p:nvSpPr>
        <p:spPr>
          <a:xfrm>
            <a:off x="291971" y="3276600"/>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 arguments with return values</a:t>
            </a:r>
            <a:endParaRPr lang="en-US" i="1" dirty="0" smtClean="0">
              <a:solidFill>
                <a:schemeClr val="bg1"/>
              </a:solidFill>
              <a:latin typeface="+mn-lt"/>
            </a:endParaRPr>
          </a:p>
        </p:txBody>
      </p:sp>
      <p:sp>
        <p:nvSpPr>
          <p:cNvPr id="16" name="TextBox 15"/>
          <p:cNvSpPr txBox="1"/>
          <p:nvPr/>
        </p:nvSpPr>
        <p:spPr>
          <a:xfrm>
            <a:off x="76200" y="4465022"/>
            <a:ext cx="8902572" cy="400110"/>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accept an input from the user and print the value</a:t>
            </a:r>
            <a:endParaRPr lang="en-US" sz="2000" dirty="0" smtClean="0">
              <a:latin typeface="Cambria" panose="02040503050406030204" pitchFamily="18" charset="0"/>
            </a:endParaRPr>
          </a:p>
        </p:txBody>
      </p:sp>
      <p:sp>
        <p:nvSpPr>
          <p:cNvPr id="17" name="TextBox 16"/>
          <p:cNvSpPr txBox="1"/>
          <p:nvPr/>
        </p:nvSpPr>
        <p:spPr>
          <a:xfrm>
            <a:off x="242930" y="4089818"/>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 arguments with no return values</a:t>
            </a:r>
            <a:endParaRPr lang="en-US" i="1" dirty="0" smtClean="0">
              <a:solidFill>
                <a:schemeClr val="bg1"/>
              </a:solidFill>
              <a:latin typeface="+mn-lt"/>
            </a:endParaRPr>
          </a:p>
        </p:txBody>
      </p:sp>
      <p:sp>
        <p:nvSpPr>
          <p:cNvPr id="13" name="TextBox 12"/>
          <p:cNvSpPr txBox="1"/>
          <p:nvPr/>
        </p:nvSpPr>
        <p:spPr>
          <a:xfrm>
            <a:off x="76200" y="5379422"/>
            <a:ext cx="8902572" cy="400110"/>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00" dirty="0" smtClean="0">
                <a:latin typeface="Cambria" panose="02040503050406030204" pitchFamily="18" charset="0"/>
              </a:rPr>
              <a:t>Write a function to calculate and display the area of the circle</a:t>
            </a:r>
            <a:endParaRPr lang="en-US" sz="2000" dirty="0" smtClean="0">
              <a:latin typeface="Cambria" panose="02040503050406030204" pitchFamily="18" charset="0"/>
            </a:endParaRPr>
          </a:p>
        </p:txBody>
      </p:sp>
      <p:sp>
        <p:nvSpPr>
          <p:cNvPr id="18" name="TextBox 17"/>
          <p:cNvSpPr txBox="1"/>
          <p:nvPr/>
        </p:nvSpPr>
        <p:spPr>
          <a:xfrm>
            <a:off x="242930" y="4958953"/>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Arguments with no return values</a:t>
            </a:r>
            <a:endParaRPr lang="en-US" i="1" dirty="0" smtClean="0">
              <a:solidFill>
                <a:schemeClr val="bg1"/>
              </a:solidFill>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638800" y="1609253"/>
            <a:ext cx="17526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3440" y="1562262"/>
            <a:ext cx="4141959" cy="1754326"/>
          </a:xfrm>
          <a:prstGeom prst="rect">
            <a:avLst/>
          </a:prstGeom>
          <a:noFill/>
          <a:ln w="12700">
            <a:solidFill>
              <a:schemeClr val="accent1"/>
            </a:solidFill>
            <a:prstDash val="sysDash"/>
          </a:ln>
        </p:spPr>
        <p:txBody>
          <a:bodyPr wrap="square" rtlCol="0">
            <a:spAutoFit/>
          </a:bodyPr>
          <a:lstStyle/>
          <a:p>
            <a:pPr marL="457200" lvl="2" indent="-398780" algn="just">
              <a:spcBef>
                <a:spcPts val="0"/>
              </a:spcBef>
              <a:spcAft>
                <a:spcPts val="0"/>
              </a:spcAft>
              <a:buClr>
                <a:srgbClr val="C00000"/>
              </a:buClr>
              <a:buSzPct val="90000"/>
            </a:pPr>
            <a:r>
              <a:rPr lang="en-US" dirty="0" err="1" smtClean="0">
                <a:latin typeface="Cambria" panose="02040503050406030204" pitchFamily="18" charset="0"/>
              </a:rPr>
              <a:t>calsum</a:t>
            </a:r>
            <a:r>
              <a:rPr lang="en-US" dirty="0" smtClean="0">
                <a:latin typeface="Cambria" panose="02040503050406030204" pitchFamily="18" charset="0"/>
              </a:rPr>
              <a:t> ( int x, int y, int z )</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int d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d = x + y + z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return  d ;</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2" name="Rectangle 11"/>
          <p:cNvSpPr/>
          <p:nvPr/>
        </p:nvSpPr>
        <p:spPr>
          <a:xfrm>
            <a:off x="2057400" y="3532359"/>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Passing Values between Function</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83751" y="1558711"/>
            <a:ext cx="4604437" cy="3693319"/>
          </a:xfrm>
          <a:prstGeom prst="rect">
            <a:avLst/>
          </a:prstGeom>
          <a:noFill/>
          <a:ln w="12700">
            <a:solidFill>
              <a:schemeClr val="accent1"/>
            </a:solidFill>
            <a:prstDash val="sysDash"/>
          </a:ln>
        </p:spPr>
        <p:txBody>
          <a:bodyPr wrap="square" rtlCol="0">
            <a:spAutoFit/>
          </a:bodyPr>
          <a:lstStyle/>
          <a:p>
            <a:pPr marL="457200" lvl="2" indent="-398780" algn="just">
              <a:spcBef>
                <a:spcPts val="0"/>
              </a:spcBef>
              <a:spcAft>
                <a:spcPts val="0"/>
              </a:spcAft>
              <a:buClr>
                <a:srgbClr val="C00000"/>
              </a:buClr>
              <a:buSzPct val="90000"/>
            </a:pPr>
            <a:r>
              <a:rPr lang="en-US" dirty="0" smtClean="0">
                <a:latin typeface="Cambria" panose="02040503050406030204" pitchFamily="18" charset="0"/>
              </a:rPr>
              <a:t>int main()</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int a, b, c, sum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nEnter</a:t>
            </a:r>
            <a:r>
              <a:rPr lang="en-US" dirty="0" smtClean="0">
                <a:latin typeface="Cambria" panose="02040503050406030204" pitchFamily="18" charset="0"/>
              </a:rPr>
              <a:t> any three numbers "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scanf ( "%d %d %d", &amp;a, &amp;b, &amp;c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sum = </a:t>
            </a:r>
            <a:r>
              <a:rPr lang="en-US" dirty="0" err="1" smtClean="0">
                <a:latin typeface="Cambria" panose="02040503050406030204" pitchFamily="18" charset="0"/>
              </a:rPr>
              <a:t>calsum</a:t>
            </a:r>
            <a:r>
              <a:rPr lang="en-US" dirty="0" smtClean="0">
                <a:latin typeface="Cambria" panose="02040503050406030204" pitchFamily="18" charset="0"/>
              </a:rPr>
              <a:t> ( a, b, c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nSum</a:t>
            </a:r>
            <a:r>
              <a:rPr lang="en-US" dirty="0" smtClean="0">
                <a:latin typeface="Cambria" panose="02040503050406030204" pitchFamily="18" charset="0"/>
              </a:rPr>
              <a:t> = %d", sum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return 0;</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4" name="TextBox 13"/>
          <p:cNvSpPr txBox="1"/>
          <p:nvPr/>
        </p:nvSpPr>
        <p:spPr>
          <a:xfrm>
            <a:off x="4800600" y="3429000"/>
            <a:ext cx="4114800" cy="3647152"/>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a, b, c are called </a:t>
            </a:r>
            <a:r>
              <a:rPr lang="en-US" b="1" dirty="0" smtClean="0">
                <a:latin typeface="Cambria" panose="02040503050406030204" pitchFamily="18" charset="0"/>
              </a:rPr>
              <a:t>actual</a:t>
            </a:r>
            <a:r>
              <a:rPr lang="en-US" dirty="0" smtClean="0">
                <a:latin typeface="Cambria" panose="02040503050406030204" pitchFamily="18" charset="0"/>
              </a:rPr>
              <a:t> arguments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x, y and z are called </a:t>
            </a:r>
            <a:r>
              <a:rPr lang="en-US" b="1" dirty="0" smtClean="0">
                <a:latin typeface="Cambria" panose="02040503050406030204" pitchFamily="18" charset="0"/>
              </a:rPr>
              <a:t>formal</a:t>
            </a:r>
            <a:r>
              <a:rPr lang="en-US" dirty="0" smtClean="0">
                <a:latin typeface="Cambria" panose="02040503050406030204" pitchFamily="18" charset="0"/>
              </a:rPr>
              <a:t> arguments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b="1" dirty="0" smtClean="0">
                <a:latin typeface="Cambria" panose="02040503050406030204" pitchFamily="18" charset="0"/>
              </a:rPr>
              <a:t>main</a:t>
            </a:r>
            <a:r>
              <a:rPr lang="en-US" dirty="0" smtClean="0">
                <a:latin typeface="Cambria" panose="02040503050406030204" pitchFamily="18" charset="0"/>
              </a:rPr>
              <a:t> is the </a:t>
            </a:r>
            <a:r>
              <a:rPr lang="en-US" b="1" dirty="0" smtClean="0">
                <a:latin typeface="Cambria" panose="02040503050406030204" pitchFamily="18" charset="0"/>
              </a:rPr>
              <a:t>calling</a:t>
            </a:r>
            <a:r>
              <a:rPr lang="en-US" dirty="0" smtClean="0">
                <a:latin typeface="Cambria" panose="02040503050406030204" pitchFamily="18" charset="0"/>
              </a:rPr>
              <a:t> function and </a:t>
            </a:r>
            <a:r>
              <a:rPr lang="en-US" b="1" dirty="0" err="1" smtClean="0">
                <a:latin typeface="Cambria" panose="02040503050406030204" pitchFamily="18" charset="0"/>
              </a:rPr>
              <a:t>calsum</a:t>
            </a:r>
            <a:r>
              <a:rPr lang="en-US" dirty="0" smtClean="0">
                <a:latin typeface="Cambria" panose="02040503050406030204" pitchFamily="18" charset="0"/>
              </a:rPr>
              <a:t> is the </a:t>
            </a:r>
            <a:r>
              <a:rPr lang="en-US" b="1" dirty="0" smtClean="0">
                <a:latin typeface="Cambria" panose="02040503050406030204" pitchFamily="18" charset="0"/>
              </a:rPr>
              <a:t>called</a:t>
            </a:r>
            <a:r>
              <a:rPr lang="en-US" dirty="0" smtClean="0">
                <a:latin typeface="Cambria" panose="02040503050406030204" pitchFamily="18" charset="0"/>
              </a:rPr>
              <a:t> function</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There are 2 ways of declaring formal arguments</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err="1" smtClean="0">
                <a:latin typeface="Cambria" panose="02040503050406030204" pitchFamily="18" charset="0"/>
              </a:rPr>
              <a:t>calsum</a:t>
            </a:r>
            <a:r>
              <a:rPr lang="en-US" dirty="0" smtClean="0">
                <a:latin typeface="Cambria" panose="02040503050406030204" pitchFamily="18" charset="0"/>
              </a:rPr>
              <a:t> ( x, y, z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	int x, y, z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err="1" smtClean="0">
                <a:latin typeface="Cambria" panose="02040503050406030204" pitchFamily="18" charset="0"/>
              </a:rPr>
              <a:t>calsum</a:t>
            </a:r>
            <a:r>
              <a:rPr lang="en-US" dirty="0" smtClean="0">
                <a:latin typeface="Cambria" panose="02040503050406030204" pitchFamily="18" charset="0"/>
              </a:rPr>
              <a:t> (int x,  int y,  int z )</a:t>
            </a:r>
            <a:endParaRPr lang="en-US" dirty="0" smtClean="0">
              <a:latin typeface="Cambria" panose="02040503050406030204" pitchFamily="18" charset="0"/>
            </a:endParaRPr>
          </a:p>
          <a:p>
            <a:pPr marL="913765" lvl="3" indent="-398780" algn="just">
              <a:spcBef>
                <a:spcPts val="600"/>
              </a:spcBef>
              <a:spcAft>
                <a:spcPts val="600"/>
              </a:spcAft>
              <a:buClr>
                <a:srgbClr val="C00000"/>
              </a:buClr>
              <a:buSzPct val="90000"/>
              <a:buFont typeface="Wingdings" panose="05000000000000000000" pitchFamily="2" charset="2"/>
              <a:buChar char="q"/>
            </a:pP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endParaRPr lang="en-US" dirty="0" smtClean="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2000"/>
                                        <p:tgtEl>
                                          <p:spTgt spid="1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Effect transition="in" filter="fade">
                                      <p:cBhvr>
                                        <p:cTn id="20" dur="2000"/>
                                        <p:tgtEl>
                                          <p:spTgt spid="1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fade">
                                      <p:cBhvr>
                                        <p:cTn id="23" dur="2000"/>
                                        <p:tgtEl>
                                          <p:spTgt spid="1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animEffect transition="in" filter="fade">
                                      <p:cBhvr>
                                        <p:cTn id="26" dur="2000"/>
                                        <p:tgtEl>
                                          <p:spTgt spid="14">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Effect transition="in" filter="fade">
                                      <p:cBhvr>
                                        <p:cTn id="29" dur="2000"/>
                                        <p:tgtEl>
                                          <p:spTgt spid="1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2000"/>
                                        <p:tgtEl>
                                          <p:spTgt spid="1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2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return statement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228600" y="1600200"/>
            <a:ext cx="8686800" cy="4524315"/>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There is </a:t>
            </a:r>
            <a:r>
              <a:rPr lang="en-US" b="1" dirty="0" smtClean="0">
                <a:latin typeface="Cambria" panose="02040503050406030204" pitchFamily="18" charset="0"/>
              </a:rPr>
              <a:t>no restriction </a:t>
            </a:r>
            <a:r>
              <a:rPr lang="en-US" dirty="0" smtClean="0">
                <a:latin typeface="Cambria" panose="02040503050406030204" pitchFamily="18" charset="0"/>
              </a:rPr>
              <a:t>on the number of return statements that may be present in a function. Also, the return statement need not always be present at the end of the called function. The following program illustrates these facts.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int fun(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char </a:t>
            </a:r>
            <a:r>
              <a:rPr lang="en-US" dirty="0" err="1" smtClean="0">
                <a:latin typeface="Cambria" panose="02040503050406030204" pitchFamily="18" charset="0"/>
              </a:rPr>
              <a:t>ch</a:t>
            </a:r>
            <a:r>
              <a:rPr lang="en-US" dirty="0" smtClean="0">
                <a:latin typeface="Cambria" panose="02040503050406030204" pitchFamily="18" charset="0"/>
              </a:rPr>
              <a:t> ;</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nEnter</a:t>
            </a:r>
            <a:r>
              <a:rPr lang="en-US" dirty="0" smtClean="0">
                <a:latin typeface="Cambria" panose="02040503050406030204" pitchFamily="18" charset="0"/>
              </a:rPr>
              <a:t> any alphabet " ) ;</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scanf ( "%c", &amp;</a:t>
            </a:r>
            <a:r>
              <a:rPr lang="en-US" dirty="0" err="1" smtClean="0">
                <a:latin typeface="Cambria" panose="02040503050406030204" pitchFamily="18" charset="0"/>
              </a:rPr>
              <a:t>ch</a:t>
            </a:r>
            <a:r>
              <a:rPr lang="en-US" dirty="0" smtClean="0">
                <a:latin typeface="Cambria" panose="02040503050406030204" pitchFamily="18" charset="0"/>
              </a:rPr>
              <a:t> ) ;</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if ( </a:t>
            </a:r>
            <a:r>
              <a:rPr lang="en-US" dirty="0" err="1" smtClean="0">
                <a:latin typeface="Cambria" panose="02040503050406030204" pitchFamily="18" charset="0"/>
              </a:rPr>
              <a:t>ch</a:t>
            </a:r>
            <a:r>
              <a:rPr lang="en-US" dirty="0" smtClean="0">
                <a:latin typeface="Cambria" panose="02040503050406030204" pitchFamily="18" charset="0"/>
              </a:rPr>
              <a:t> &gt;= 65 &amp;&amp; </a:t>
            </a:r>
            <a:r>
              <a:rPr lang="en-US" dirty="0" err="1" smtClean="0">
                <a:latin typeface="Cambria" panose="02040503050406030204" pitchFamily="18" charset="0"/>
              </a:rPr>
              <a:t>ch</a:t>
            </a:r>
            <a:r>
              <a:rPr lang="en-US" dirty="0" smtClean="0">
                <a:latin typeface="Cambria" panose="02040503050406030204" pitchFamily="18" charset="0"/>
              </a:rPr>
              <a:t> &lt;= 90 )</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	return ( </a:t>
            </a:r>
            <a:r>
              <a:rPr lang="en-US" dirty="0" err="1" smtClean="0">
                <a:latin typeface="Cambria" panose="02040503050406030204" pitchFamily="18" charset="0"/>
              </a:rPr>
              <a:t>ch</a:t>
            </a:r>
            <a:r>
              <a:rPr lang="en-US" dirty="0" smtClean="0">
                <a:latin typeface="Cambria" panose="02040503050406030204" pitchFamily="18" charset="0"/>
              </a:rPr>
              <a:t> ) ;</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else</a:t>
            </a:r>
            <a:endParaRPr lang="en-US" dirty="0" smtClean="0">
              <a:latin typeface="Cambria" panose="02040503050406030204" pitchFamily="18" charset="0"/>
            </a:endParaRPr>
          </a:p>
          <a:p>
            <a:pPr marL="1369695" lvl="4" indent="-398780" algn="just">
              <a:spcBef>
                <a:spcPts val="0"/>
              </a:spcBef>
              <a:spcAft>
                <a:spcPts val="0"/>
              </a:spcAft>
              <a:buClr>
                <a:srgbClr val="C00000"/>
              </a:buClr>
              <a:buSzPct val="90000"/>
            </a:pPr>
            <a:r>
              <a:rPr lang="en-US" dirty="0" smtClean="0">
                <a:latin typeface="Cambria" panose="02040503050406030204" pitchFamily="18" charset="0"/>
              </a:rPr>
              <a:t>	return ( </a:t>
            </a:r>
            <a:r>
              <a:rPr lang="en-US" dirty="0" err="1" smtClean="0">
                <a:latin typeface="Cambria" panose="02040503050406030204" pitchFamily="18" charset="0"/>
              </a:rPr>
              <a:t>ch</a:t>
            </a:r>
            <a:r>
              <a:rPr lang="en-US" dirty="0" smtClean="0">
                <a:latin typeface="Cambria" panose="02040503050406030204" pitchFamily="18" charset="0"/>
              </a:rPr>
              <a:t> + 32 )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return statement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228600" y="1600200"/>
            <a:ext cx="8686800" cy="4201150"/>
          </a:xfrm>
          <a:prstGeom prst="rect">
            <a:avLst/>
          </a:prstGeom>
          <a:noFill/>
          <a:ln w="12700">
            <a:noFill/>
            <a:prstDash val="sysDash"/>
          </a:ln>
        </p:spPr>
        <p:txBody>
          <a:bodyPr wrap="square" rtlCol="0">
            <a:spAutoFit/>
          </a:bodyPr>
          <a:lstStyle/>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If we want that a called function should not return any value, in that case, we must mention so by using the keyword </a:t>
            </a:r>
            <a:r>
              <a:rPr lang="en-US" b="1" dirty="0" smtClean="0">
                <a:latin typeface="Cambria" panose="02040503050406030204" pitchFamily="18" charset="0"/>
              </a:rPr>
              <a:t>void</a:t>
            </a:r>
            <a:r>
              <a:rPr lang="en-US" dirty="0" smtClean="0">
                <a:latin typeface="Cambria" panose="02040503050406030204" pitchFamily="18" charset="0"/>
              </a:rPr>
              <a:t> as shown below.</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void display(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nHeads</a:t>
            </a:r>
            <a:r>
              <a:rPr lang="en-US" dirty="0" smtClean="0">
                <a:latin typeface="Cambria" panose="02040503050406030204" pitchFamily="18" charset="0"/>
              </a:rPr>
              <a:t> I win..."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nTails</a:t>
            </a:r>
            <a:r>
              <a:rPr lang="en-US" dirty="0" smtClean="0">
                <a:latin typeface="Cambria" panose="02040503050406030204" pitchFamily="18" charset="0"/>
              </a:rPr>
              <a:t> you lose" )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dirty="0" smtClean="0">
              <a:latin typeface="Cambria" panose="02040503050406030204" pitchFamily="18" charset="0"/>
            </a:endParaRPr>
          </a:p>
          <a:p>
            <a:pPr marL="457200" lvl="2" indent="-398780" algn="just">
              <a:spcBef>
                <a:spcPts val="600"/>
              </a:spcBef>
              <a:spcAft>
                <a:spcPts val="600"/>
              </a:spcAft>
              <a:buClr>
                <a:srgbClr val="C00000"/>
              </a:buClr>
              <a:buSzPct val="90000"/>
              <a:buFont typeface="Wingdings" panose="05000000000000000000" pitchFamily="2" charset="2"/>
              <a:buChar char="q"/>
            </a:pPr>
            <a:r>
              <a:rPr lang="en-US" dirty="0" smtClean="0">
                <a:latin typeface="Cambria" panose="02040503050406030204" pitchFamily="18" charset="0"/>
              </a:rPr>
              <a:t>A function can return only one value at a time. Thus, the following statements are invalid.</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return ( a, b )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dirty="0" smtClean="0">
                <a:latin typeface="Cambria" panose="02040503050406030204" pitchFamily="18" charset="0"/>
              </a:rPr>
              <a:t>return ( x, 12 )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Argument Changes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83752" y="1446299"/>
            <a:ext cx="8686800" cy="3970318"/>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If the value of a formal argument is changed in the called function, the corresponding change does not take place in the calling function. For example,</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fun ( int b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b = 60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n%d</a:t>
            </a:r>
            <a:r>
              <a:rPr lang="en-US" dirty="0" smtClean="0">
                <a:latin typeface="Cambria" panose="02040503050406030204" pitchFamily="18" charset="0"/>
              </a:rPr>
              <a:t>", b )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int main(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a = 30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fun ( a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n%d</a:t>
            </a:r>
            <a:r>
              <a:rPr lang="en-US" dirty="0" smtClean="0">
                <a:latin typeface="Cambria" panose="02040503050406030204" pitchFamily="18" charset="0"/>
              </a:rPr>
              <a:t>", a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return 0;</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7" name="TextBox 6"/>
          <p:cNvSpPr txBox="1"/>
          <p:nvPr/>
        </p:nvSpPr>
        <p:spPr>
          <a:xfrm>
            <a:off x="43764" y="5257800"/>
            <a:ext cx="8686800" cy="1200329"/>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Even though the value of b is changed in fun( ), the value of a in main( ) remains unchanged. This means that when values are passed to a called function the values present in </a:t>
            </a:r>
            <a:r>
              <a:rPr lang="en-US" b="1" dirty="0" smtClean="0">
                <a:latin typeface="Cambria" panose="02040503050406030204" pitchFamily="18" charset="0"/>
              </a:rPr>
              <a:t>actual arguments are not physically moved to the formal arguments</a:t>
            </a:r>
            <a:r>
              <a:rPr lang="en-US" dirty="0" smtClean="0">
                <a:latin typeface="Cambria" panose="02040503050406030204" pitchFamily="18" charset="0"/>
              </a:rPr>
              <a:t>; just a </a:t>
            </a:r>
            <a:r>
              <a:rPr lang="en-US" b="1" dirty="0" smtClean="0">
                <a:latin typeface="Cambria" panose="02040503050406030204" pitchFamily="18" charset="0"/>
              </a:rPr>
              <a:t>photocopy</a:t>
            </a:r>
            <a:r>
              <a:rPr lang="en-US" dirty="0" smtClean="0">
                <a:latin typeface="Cambria" panose="02040503050406030204" pitchFamily="18" charset="0"/>
              </a:rPr>
              <a:t> of values in actual argument is made into formal arguments.</a:t>
            </a:r>
            <a:endParaRPr lang="en-US" dirty="0" smtClean="0">
              <a:latin typeface="Cambria" panose="02040503050406030204" pitchFamily="18" charset="0"/>
            </a:endParaRPr>
          </a:p>
        </p:txBody>
      </p:sp>
      <p:sp>
        <p:nvSpPr>
          <p:cNvPr id="10" name="TextBox 9"/>
          <p:cNvSpPr txBox="1"/>
          <p:nvPr/>
        </p:nvSpPr>
        <p:spPr>
          <a:xfrm>
            <a:off x="5105400" y="3048000"/>
            <a:ext cx="2895600" cy="646331"/>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60</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30</a:t>
            </a:r>
            <a:endParaRPr lang="en-US" dirty="0" smtClean="0">
              <a:latin typeface="Cambria" panose="02040503050406030204" pitchFamily="18" charset="0"/>
            </a:endParaRPr>
          </a:p>
        </p:txBody>
      </p:sp>
      <p:sp>
        <p:nvSpPr>
          <p:cNvPr id="11" name="TextBox 10"/>
          <p:cNvSpPr txBox="1"/>
          <p:nvPr/>
        </p:nvSpPr>
        <p:spPr>
          <a:xfrm>
            <a:off x="5257800" y="2743200"/>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Output</a:t>
            </a:r>
            <a:endParaRPr lang="en-US" i="1" dirty="0" smtClean="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2000"/>
                                        <p:tgtEl>
                                          <p:spTgt spid="10">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2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10" grpId="0" build="allAtOnce"/>
      <p:bldP spid="11" grpId="0" animBg="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Scope Rule of Functions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110911" y="1545882"/>
            <a:ext cx="3165689" cy="5016758"/>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2000" dirty="0" smtClean="0">
                <a:latin typeface="Cambria" panose="02040503050406030204" pitchFamily="18" charset="0"/>
              </a:rPr>
              <a:t>Look at the following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program:</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display ( int j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int k = 35 ;</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printf ( "\</a:t>
            </a:r>
            <a:r>
              <a:rPr lang="en-US" sz="2000" dirty="0" err="1" smtClean="0">
                <a:latin typeface="Cambria" panose="02040503050406030204" pitchFamily="18" charset="0"/>
              </a:rPr>
              <a:t>n%d</a:t>
            </a:r>
            <a:r>
              <a:rPr lang="en-US" sz="2000" dirty="0" smtClean="0">
                <a:latin typeface="Cambria" panose="02040503050406030204" pitchFamily="18" charset="0"/>
              </a:rPr>
              <a:t>", j ) ;</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printf ( "\</a:t>
            </a:r>
            <a:r>
              <a:rPr lang="en-US" sz="2000" dirty="0" err="1" smtClean="0">
                <a:latin typeface="Cambria" panose="02040503050406030204" pitchFamily="18" charset="0"/>
              </a:rPr>
              <a:t>n%d</a:t>
            </a:r>
            <a:r>
              <a:rPr lang="en-US" sz="2000" dirty="0" smtClean="0">
                <a:latin typeface="Cambria" panose="02040503050406030204" pitchFamily="18" charset="0"/>
              </a:rPr>
              <a:t>", k )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int main(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int </a:t>
            </a:r>
            <a:r>
              <a:rPr lang="en-US" sz="2000" dirty="0" err="1" smtClean="0">
                <a:latin typeface="Cambria" panose="02040503050406030204" pitchFamily="18" charset="0"/>
              </a:rPr>
              <a:t>i</a:t>
            </a:r>
            <a:r>
              <a:rPr lang="en-US" sz="2000" dirty="0" smtClean="0">
                <a:latin typeface="Cambria" panose="02040503050406030204" pitchFamily="18" charset="0"/>
              </a:rPr>
              <a:t> = 20 ;</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display ( </a:t>
            </a:r>
            <a:r>
              <a:rPr lang="en-US" sz="2000" dirty="0" err="1" smtClean="0">
                <a:latin typeface="Cambria" panose="02040503050406030204" pitchFamily="18" charset="0"/>
              </a:rPr>
              <a:t>i</a:t>
            </a:r>
            <a:r>
              <a:rPr lang="en-US" sz="2000" dirty="0" smtClean="0">
                <a:latin typeface="Cambria" panose="02040503050406030204" pitchFamily="18" charset="0"/>
              </a:rPr>
              <a:t> ) ;</a:t>
            </a:r>
            <a:endParaRPr lang="en-US" sz="20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2000" dirty="0" smtClean="0">
                <a:latin typeface="Cambria" panose="02040503050406030204" pitchFamily="18" charset="0"/>
              </a:rPr>
              <a:t>return 0;</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p:txBody>
      </p:sp>
      <p:sp>
        <p:nvSpPr>
          <p:cNvPr id="12" name="TextBox 11"/>
          <p:cNvSpPr txBox="1"/>
          <p:nvPr/>
        </p:nvSpPr>
        <p:spPr>
          <a:xfrm>
            <a:off x="2971800" y="1513446"/>
            <a:ext cx="5943600" cy="4708981"/>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2000" dirty="0" smtClean="0">
                <a:latin typeface="Cambria" panose="02040503050406030204" pitchFamily="18" charset="0"/>
              </a:rPr>
              <a:t>In this program is it necessary to pass the value of the variable </a:t>
            </a:r>
            <a:r>
              <a:rPr lang="en-US" sz="2000" dirty="0" err="1" smtClean="0">
                <a:latin typeface="Cambria" panose="02040503050406030204" pitchFamily="18" charset="0"/>
              </a:rPr>
              <a:t>i</a:t>
            </a:r>
            <a:r>
              <a:rPr lang="en-US" sz="2000" dirty="0" smtClean="0">
                <a:latin typeface="Cambria" panose="02040503050406030204" pitchFamily="18" charset="0"/>
              </a:rPr>
              <a:t> to the function display( )? Will it not become automatically available to the function display( )? </a:t>
            </a:r>
            <a:r>
              <a:rPr lang="en-US" sz="2000" b="1" dirty="0" smtClean="0">
                <a:latin typeface="Cambria" panose="02040503050406030204" pitchFamily="18" charset="0"/>
              </a:rPr>
              <a:t>No</a:t>
            </a:r>
            <a:r>
              <a:rPr lang="en-US" sz="2000" dirty="0" smtClean="0">
                <a:latin typeface="Cambria" panose="02040503050406030204" pitchFamily="18" charset="0"/>
              </a:rPr>
              <a:t>. Because by default the scope of a variable is local to the function in which it is defined. The presence of </a:t>
            </a:r>
            <a:r>
              <a:rPr lang="en-US" sz="2000" dirty="0" err="1" smtClean="0">
                <a:latin typeface="Cambria" panose="02040503050406030204" pitchFamily="18" charset="0"/>
              </a:rPr>
              <a:t>i</a:t>
            </a:r>
            <a:r>
              <a:rPr lang="en-US" sz="2000" dirty="0" smtClean="0">
                <a:latin typeface="Cambria" panose="02040503050406030204" pitchFamily="18" charset="0"/>
              </a:rPr>
              <a:t> is known only to the function main( ) and not to any other function. Similarly, the variable k is local to the function display( ) and hence it is not available to main( ). That is why to make the value of </a:t>
            </a:r>
            <a:r>
              <a:rPr lang="en-US" sz="2000" dirty="0" err="1" smtClean="0">
                <a:latin typeface="Cambria" panose="02040503050406030204" pitchFamily="18" charset="0"/>
              </a:rPr>
              <a:t>i</a:t>
            </a:r>
            <a:r>
              <a:rPr lang="en-US" sz="2000" dirty="0" smtClean="0">
                <a:latin typeface="Cambria" panose="02040503050406030204" pitchFamily="18" charset="0"/>
              </a:rPr>
              <a:t> available to display( ) we have to explicitly pass it to display( ). Likewise, if we want k to be available to main( ) we will have to return it to main( ) using the return statement. In general we can say that the scope of a variable is local to the function in which it is defined.</a:t>
            </a:r>
            <a:endParaRPr lang="en-US" sz="20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Calling Convention</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2" name="TextBox 11"/>
          <p:cNvSpPr txBox="1"/>
          <p:nvPr/>
        </p:nvSpPr>
        <p:spPr>
          <a:xfrm>
            <a:off x="228600" y="1459128"/>
            <a:ext cx="8686800" cy="5170646"/>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2000" dirty="0" smtClean="0">
                <a:latin typeface="Cambria" panose="02040503050406030204" pitchFamily="18" charset="0"/>
              </a:rPr>
              <a:t>Calling convention indicates the order in which arguments are passed to a function when a function call is encountered. There are two possibilities here:</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000"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sz="2000" dirty="0" smtClean="0">
                <a:latin typeface="Cambria" panose="02040503050406030204" pitchFamily="18" charset="0"/>
              </a:rPr>
              <a:t>Arguments might be passed from left to right.</a:t>
            </a:r>
            <a:endParaRPr lang="en-US" sz="2000"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sz="2000" dirty="0" smtClean="0">
                <a:latin typeface="Cambria" panose="02040503050406030204" pitchFamily="18" charset="0"/>
              </a:rPr>
              <a:t>Arguments might be passed from right to left.</a:t>
            </a:r>
            <a:endParaRPr lang="en-US" sz="2000"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b="1" dirty="0" smtClean="0">
                <a:latin typeface="Cambria" panose="02040503050406030204" pitchFamily="18" charset="0"/>
              </a:rPr>
              <a:t>C language follows the second order</a:t>
            </a:r>
            <a:r>
              <a:rPr lang="en-US" sz="2000" dirty="0" smtClean="0">
                <a:latin typeface="Cambria" panose="02040503050406030204" pitchFamily="18" charset="0"/>
              </a:rPr>
              <a:t>. Consider the following function call:</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fun (a, b, c, d ) ; In this call it doesn’t matter whether the arguments are passed from left to right or from right to left.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However, in some function call the order of passing arguments becomes an important consideration. For example:</a:t>
            </a:r>
            <a:endParaRPr lang="en-US" sz="2000" dirty="0" smtClean="0">
              <a:latin typeface="Cambria" panose="02040503050406030204" pitchFamily="18" charset="0"/>
            </a:endParaRPr>
          </a:p>
          <a:p>
            <a:pPr marL="53975" lvl="2" indent="5080" algn="just">
              <a:spcBef>
                <a:spcPts val="600"/>
              </a:spcBef>
              <a:spcAft>
                <a:spcPts val="0"/>
              </a:spcAft>
              <a:buClr>
                <a:srgbClr val="C00000"/>
              </a:buClr>
              <a:buSzPct val="90000"/>
            </a:pPr>
            <a:r>
              <a:rPr lang="en-US" sz="2000" dirty="0" smtClean="0">
                <a:latin typeface="Cambria" panose="02040503050406030204" pitchFamily="18" charset="0"/>
              </a:rPr>
              <a:t>int a = 1 ;</a:t>
            </a:r>
            <a:endParaRPr lang="en-US" sz="20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printf ( "%d %d %d", a, ++a, a++ ) ;</a:t>
            </a:r>
            <a:endParaRPr lang="en-US" sz="2000" dirty="0" smtClean="0">
              <a:latin typeface="Cambria" panose="02040503050406030204" pitchFamily="18" charset="0"/>
            </a:endParaRPr>
          </a:p>
          <a:p>
            <a:pPr marL="53975" lvl="2" indent="5080" algn="just">
              <a:spcBef>
                <a:spcPts val="600"/>
              </a:spcBef>
              <a:spcAft>
                <a:spcPts val="0"/>
              </a:spcAft>
              <a:buClr>
                <a:srgbClr val="C00000"/>
              </a:buClr>
              <a:buSzPct val="90000"/>
            </a:pPr>
            <a:r>
              <a:rPr lang="en-US" sz="2000" dirty="0" smtClean="0">
                <a:latin typeface="Cambria" panose="02040503050406030204" pitchFamily="18" charset="0"/>
              </a:rPr>
              <a:t>It appears that this printf( ) would output 1 2 3. This however is not the case. Surprisingly, it outputs </a:t>
            </a:r>
            <a:r>
              <a:rPr lang="en-US" sz="2000" b="1" dirty="0" smtClean="0">
                <a:latin typeface="Cambria" panose="02040503050406030204" pitchFamily="18" charset="0"/>
              </a:rPr>
              <a:t>3 3 1</a:t>
            </a:r>
            <a:endParaRPr lang="en-US" sz="2000" b="1"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Dicey Issue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2" name="TextBox 11"/>
          <p:cNvSpPr txBox="1"/>
          <p:nvPr/>
        </p:nvSpPr>
        <p:spPr>
          <a:xfrm>
            <a:off x="228600" y="1752600"/>
            <a:ext cx="8686800" cy="3785652"/>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2400" dirty="0" smtClean="0">
                <a:latin typeface="Cambria" panose="02040503050406030204" pitchFamily="18" charset="0"/>
              </a:rPr>
              <a:t>int </a:t>
            </a:r>
            <a:r>
              <a:rPr lang="en-US" sz="2400" dirty="0" err="1" smtClean="0">
                <a:latin typeface="Cambria" panose="02040503050406030204" pitchFamily="18" charset="0"/>
              </a:rPr>
              <a:t>i</a:t>
            </a:r>
            <a:r>
              <a:rPr lang="en-US" sz="2400" dirty="0" smtClean="0">
                <a:latin typeface="Cambria" panose="02040503050406030204" pitchFamily="18" charset="0"/>
              </a:rPr>
              <a:t> = 10, j = 20 ;</a:t>
            </a: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400" dirty="0" smtClean="0">
                <a:latin typeface="Cambria" panose="02040503050406030204" pitchFamily="18" charset="0"/>
              </a:rPr>
              <a:t>printf ( "%d %d %d ", </a:t>
            </a:r>
            <a:r>
              <a:rPr lang="en-US" sz="2400" dirty="0" err="1" smtClean="0">
                <a:latin typeface="Cambria" panose="02040503050406030204" pitchFamily="18" charset="0"/>
              </a:rPr>
              <a:t>i</a:t>
            </a:r>
            <a:r>
              <a:rPr lang="en-US" sz="2400" dirty="0" smtClean="0">
                <a:latin typeface="Cambria" panose="02040503050406030204" pitchFamily="18" charset="0"/>
              </a:rPr>
              <a:t>, j ) ;</a:t>
            </a: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400" dirty="0" smtClean="0">
                <a:latin typeface="Cambria" panose="02040503050406030204" pitchFamily="18" charset="0"/>
              </a:rPr>
              <a:t>printf ( "%d", </a:t>
            </a:r>
            <a:r>
              <a:rPr lang="en-US" sz="2400" dirty="0" err="1" smtClean="0">
                <a:latin typeface="Cambria" panose="02040503050406030204" pitchFamily="18" charset="0"/>
              </a:rPr>
              <a:t>i</a:t>
            </a:r>
            <a:r>
              <a:rPr lang="en-US" sz="2400" dirty="0" smtClean="0">
                <a:latin typeface="Cambria" panose="02040503050406030204" pitchFamily="18" charset="0"/>
              </a:rPr>
              <a:t>, j ) ;</a:t>
            </a: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400" dirty="0" smtClean="0">
                <a:latin typeface="Cambria" panose="02040503050406030204" pitchFamily="18" charset="0"/>
              </a:rPr>
              <a:t>At run-time when the </a:t>
            </a:r>
            <a:r>
              <a:rPr lang="en-US" sz="2400" b="1" dirty="0" smtClean="0">
                <a:latin typeface="Cambria" panose="02040503050406030204" pitchFamily="18" charset="0"/>
              </a:rPr>
              <a:t>first</a:t>
            </a:r>
            <a:r>
              <a:rPr lang="en-US" sz="2400" dirty="0" smtClean="0">
                <a:latin typeface="Cambria" panose="02040503050406030204" pitchFamily="18" charset="0"/>
              </a:rPr>
              <a:t> printf( ) is executed, since there is no variable matching with the last specifier </a:t>
            </a:r>
            <a:r>
              <a:rPr lang="en-US" sz="2400" b="1" dirty="0" smtClean="0">
                <a:latin typeface="Cambria" panose="02040503050406030204" pitchFamily="18" charset="0"/>
              </a:rPr>
              <a:t>%d</a:t>
            </a:r>
            <a:r>
              <a:rPr lang="en-US" sz="2400" dirty="0" smtClean="0">
                <a:latin typeface="Cambria" panose="02040503050406030204" pitchFamily="18" charset="0"/>
              </a:rPr>
              <a:t>, a garbage integer gets printed. </a:t>
            </a: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2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400" dirty="0" smtClean="0">
                <a:latin typeface="Cambria" panose="02040503050406030204" pitchFamily="18" charset="0"/>
              </a:rPr>
              <a:t>Similarly, in the second printf( ) since the format specifier for j has not been mentioned its value does not get printed.</a:t>
            </a:r>
            <a:endParaRPr lang="en-US" sz="2400" b="1"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Layer-7: Application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488680" cy="224536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provides the interface to the user.</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Any user application that requires network communication, accesses the communication resources through this layer.</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This layer does not include the application itself, but provides services that an application requires.    </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This layer provides network services to the end-users like Mail, ftp, telnet, DNS.</a:t>
            </a:r>
            <a:endParaRPr lang="en-US" sz="2000">
              <a:latin typeface="Cambria" panose="02040503050406030204" pitchFamily="18" charset="0"/>
            </a:endParaRPr>
          </a:p>
        </p:txBody>
      </p:sp>
      <p:sp>
        <p:nvSpPr>
          <p:cNvPr id="2" name="Text Box 1"/>
          <p:cNvSpPr txBox="1"/>
          <p:nvPr/>
        </p:nvSpPr>
        <p:spPr>
          <a:xfrm>
            <a:off x="422910" y="3886835"/>
            <a:ext cx="4227195" cy="193802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File Transfer, acess &amp; management</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Email services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Drectory services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Quality of services</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Default Return Type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1" name="TextBox 10"/>
          <p:cNvSpPr txBox="1"/>
          <p:nvPr/>
        </p:nvSpPr>
        <p:spPr>
          <a:xfrm>
            <a:off x="43764" y="1469682"/>
            <a:ext cx="8902572" cy="1754326"/>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dirty="0" smtClean="0">
                <a:latin typeface="Cambria" panose="02040503050406030204" pitchFamily="18" charset="0"/>
              </a:rPr>
              <a:t>Any C function by default returns an </a:t>
            </a:r>
            <a:r>
              <a:rPr lang="en-US" b="1" dirty="0" smtClean="0">
                <a:latin typeface="Cambria" panose="02040503050406030204" pitchFamily="18" charset="0"/>
              </a:rPr>
              <a:t>int</a:t>
            </a:r>
            <a:r>
              <a:rPr lang="en-US" dirty="0" smtClean="0">
                <a:latin typeface="Cambria" panose="02040503050406030204" pitchFamily="18" charset="0"/>
              </a:rPr>
              <a:t> value. More specifically, whenever a call is made to a function, the compiler assumes that this function would return a value of the type </a:t>
            </a:r>
            <a:r>
              <a:rPr lang="en-US" b="1" dirty="0" smtClean="0">
                <a:latin typeface="Cambria" panose="02040503050406030204" pitchFamily="18" charset="0"/>
              </a:rPr>
              <a:t>int</a:t>
            </a:r>
            <a:r>
              <a:rPr lang="en-US" dirty="0" smtClean="0">
                <a:latin typeface="Cambria" panose="02040503050406030204" pitchFamily="18" charset="0"/>
              </a:rPr>
              <a:t>. If we desire that a function should return a value other than an int, then it is necessary to explicitly mention so in the calling function as well as in the called function. Suppose we want to find out square of a number using a function. This is how this simple program would look like:</a:t>
            </a:r>
            <a:endParaRPr lang="en-US" dirty="0" smtClean="0">
              <a:latin typeface="Cambria" panose="02040503050406030204" pitchFamily="18" charset="0"/>
            </a:endParaRPr>
          </a:p>
        </p:txBody>
      </p:sp>
      <p:sp>
        <p:nvSpPr>
          <p:cNvPr id="13" name="TextBox 12"/>
          <p:cNvSpPr txBox="1"/>
          <p:nvPr/>
        </p:nvSpPr>
        <p:spPr>
          <a:xfrm>
            <a:off x="89028" y="4504411"/>
            <a:ext cx="4406772" cy="2308324"/>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float a, b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printf ( "\</a:t>
            </a:r>
            <a:r>
              <a:rPr lang="en-US" sz="1600" dirty="0" err="1" smtClean="0">
                <a:latin typeface="Cambria" panose="02040503050406030204" pitchFamily="18" charset="0"/>
              </a:rPr>
              <a:t>nEnter</a:t>
            </a:r>
            <a:r>
              <a:rPr lang="en-US" sz="1600" dirty="0" smtClean="0">
                <a:latin typeface="Cambria" panose="02040503050406030204" pitchFamily="18" charset="0"/>
              </a:rPr>
              <a:t> any number " )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scanf ( "%f", &amp;a )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b = square ( a )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printf ( "\</a:t>
            </a:r>
            <a:r>
              <a:rPr lang="en-US" sz="1600" dirty="0" err="1" smtClean="0">
                <a:latin typeface="Cambria" panose="02040503050406030204" pitchFamily="18" charset="0"/>
              </a:rPr>
              <a:t>nSquare</a:t>
            </a:r>
            <a:r>
              <a:rPr lang="en-US" sz="1600" dirty="0" smtClean="0">
                <a:latin typeface="Cambria" panose="02040503050406030204" pitchFamily="18" charset="0"/>
              </a:rPr>
              <a:t> of %f is %f", a, b )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0" name="TextBox 9"/>
          <p:cNvSpPr txBox="1"/>
          <p:nvPr/>
        </p:nvSpPr>
        <p:spPr>
          <a:xfrm>
            <a:off x="76200" y="3078935"/>
            <a:ext cx="3962400" cy="1569660"/>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square ( float x )</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float y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y = x * x ;</a:t>
            </a:r>
            <a:endParaRPr lang="en-US" sz="1600" dirty="0" smtClean="0">
              <a:latin typeface="Cambria" panose="02040503050406030204" pitchFamily="18" charset="0"/>
            </a:endParaRPr>
          </a:p>
          <a:p>
            <a:pPr marL="913765" lvl="3" indent="-398780" algn="just">
              <a:spcBef>
                <a:spcPts val="0"/>
              </a:spcBef>
              <a:spcAft>
                <a:spcPts val="0"/>
              </a:spcAft>
              <a:buClr>
                <a:srgbClr val="C00000"/>
              </a:buClr>
              <a:buSzPct val="90000"/>
            </a:pPr>
            <a:r>
              <a:rPr lang="en-US" sz="1600" dirty="0" smtClean="0">
                <a:latin typeface="Cambria" panose="02040503050406030204" pitchFamily="18" charset="0"/>
              </a:rPr>
              <a:t>return y;</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2" name="TextBox 11"/>
          <p:cNvSpPr txBox="1"/>
          <p:nvPr/>
        </p:nvSpPr>
        <p:spPr>
          <a:xfrm>
            <a:off x="4343400" y="3048000"/>
            <a:ext cx="4495800" cy="1815882"/>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And here are three sample runs of this program...</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Enter any number 3</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Square of 3 is 9.000000</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Enter any number 2.5</a:t>
            </a:r>
            <a:endParaRPr lang="en-US" sz="1600"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sz="1600" dirty="0" smtClean="0">
                <a:latin typeface="Cambria" panose="02040503050406030204" pitchFamily="18" charset="0"/>
              </a:rPr>
              <a:t>Square of 2.5 is 6.000000</a:t>
            </a:r>
            <a:endParaRPr lang="en-US" sz="1600" dirty="0" smtClean="0">
              <a:latin typeface="Cambria" panose="02040503050406030204" pitchFamily="18" charset="0"/>
            </a:endParaRPr>
          </a:p>
        </p:txBody>
      </p:sp>
      <p:sp>
        <p:nvSpPr>
          <p:cNvPr id="14" name="Down Arrow Callout 13"/>
          <p:cNvSpPr/>
          <p:nvPr/>
        </p:nvSpPr>
        <p:spPr>
          <a:xfrm>
            <a:off x="4464865" y="4929268"/>
            <a:ext cx="3886200" cy="4572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to resolve?</a:t>
            </a:r>
            <a:endParaRPr lang="en-US" dirty="0"/>
          </a:p>
        </p:txBody>
      </p:sp>
      <p:sp>
        <p:nvSpPr>
          <p:cNvPr id="15" name="TextBox 14"/>
          <p:cNvSpPr txBox="1"/>
          <p:nvPr/>
        </p:nvSpPr>
        <p:spPr>
          <a:xfrm>
            <a:off x="4387164" y="5341203"/>
            <a:ext cx="4495800" cy="1077218"/>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smtClean="0">
                <a:latin typeface="Cambria" panose="02040503050406030204" pitchFamily="18" charset="0"/>
              </a:rPr>
              <a:t>Define the return type of square as float and declaring a </a:t>
            </a:r>
            <a:r>
              <a:rPr lang="en-US" sz="1600" b="1" dirty="0" smtClean="0">
                <a:latin typeface="Cambria" panose="02040503050406030204" pitchFamily="18" charset="0"/>
              </a:rPr>
              <a:t>function prototype </a:t>
            </a:r>
            <a:r>
              <a:rPr lang="en-US" sz="1600" dirty="0" smtClean="0">
                <a:latin typeface="Cambria" panose="02040503050406030204" pitchFamily="18" charset="0"/>
              </a:rPr>
              <a:t>as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b="1" dirty="0" smtClean="0">
                <a:latin typeface="Cambria" panose="02040503050406030204" pitchFamily="18" charset="0"/>
              </a:rPr>
              <a:t>float square ( float ) ; </a:t>
            </a:r>
            <a:endParaRPr lang="en-US" sz="1600" b="1"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the beginning of the program</a:t>
            </a:r>
            <a:endParaRPr lang="en-US" sz="1600" dirty="0" smtClean="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2000"/>
                                        <p:tgtEl>
                                          <p:spTgt spid="1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fade">
                                      <p:cBhvr>
                                        <p:cTn id="13" dur="2000"/>
                                        <p:tgtEl>
                                          <p:spTgt spid="1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2000"/>
                                        <p:tgtEl>
                                          <p:spTgt spid="12">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2000"/>
                                        <p:tgtEl>
                                          <p:spTgt spid="1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bg/>
                                          </p:spTgt>
                                        </p:tgtEl>
                                        <p:attrNameLst>
                                          <p:attrName>style.visibility</p:attrName>
                                        </p:attrNameLst>
                                      </p:cBhvr>
                                      <p:to>
                                        <p:strVal val="visible"/>
                                      </p:to>
                                    </p:set>
                                    <p:animEffect transition="in" filter="fade">
                                      <p:cBhvr>
                                        <p:cTn id="24" dur="2000"/>
                                        <p:tgtEl>
                                          <p:spTgt spid="14">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20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2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20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20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4" grpId="0" animBg="1" build="allAtOnce"/>
      <p:bldP spid="15"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Prototype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1" name="TextBox 10"/>
          <p:cNvSpPr txBox="1"/>
          <p:nvPr/>
        </p:nvSpPr>
        <p:spPr>
          <a:xfrm>
            <a:off x="89029" y="1551159"/>
            <a:ext cx="8902572" cy="3970318"/>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Provides the compiler with the description of functions that will be used later in the program</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Its define the function before it been used/called</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Function prototypes need to be written at the beginning of the program.</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The function prototype must have :</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A return type indicating the variable  that the function will be return</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Function Prototype Examples:</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double squared(double);</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void </a:t>
            </a:r>
            <a:r>
              <a:rPr lang="en-US" dirty="0" err="1" smtClean="0">
                <a:latin typeface="Cambria" panose="02040503050406030204" pitchFamily="18" charset="0"/>
              </a:rPr>
              <a:t>print_report</a:t>
            </a:r>
            <a:r>
              <a:rPr lang="en-US" dirty="0" smtClean="0">
                <a:latin typeface="Cambria" panose="02040503050406030204" pitchFamily="18" charset="0"/>
              </a:rPr>
              <a:t>(int);</a:t>
            </a:r>
            <a:endParaRPr lang="en-US" dirty="0" smtClean="0">
              <a:latin typeface="Cambria" panose="02040503050406030204" pitchFamily="18" charset="0"/>
            </a:endParaRPr>
          </a:p>
          <a:p>
            <a:pPr marL="913765" lvl="3"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int </a:t>
            </a:r>
            <a:r>
              <a:rPr lang="en-US" dirty="0" err="1" smtClean="0">
                <a:latin typeface="Cambria" panose="02040503050406030204" pitchFamily="18" charset="0"/>
              </a:rPr>
              <a:t>get_menu_choice</a:t>
            </a:r>
            <a:r>
              <a:rPr lang="en-US" dirty="0" smtClean="0">
                <a:latin typeface="Cambria" panose="02040503050406030204" pitchFamily="18" charset="0"/>
              </a:rPr>
              <a:t>(void);</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Function Prototype Example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1" name="TextBox 10"/>
          <p:cNvSpPr txBox="1"/>
          <p:nvPr/>
        </p:nvSpPr>
        <p:spPr>
          <a:xfrm>
            <a:off x="89029" y="1551159"/>
            <a:ext cx="3416171" cy="2862322"/>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pPr>
            <a:r>
              <a:rPr lang="en-US" dirty="0" smtClean="0">
                <a:latin typeface="Cambria" panose="02040503050406030204" pitchFamily="18" charset="0"/>
              </a:rPr>
              <a:t>#include&lt;</a:t>
            </a:r>
            <a:r>
              <a:rPr lang="en-US" dirty="0" err="1" smtClean="0">
                <a:latin typeface="Cambria" panose="02040503050406030204" pitchFamily="18" charset="0"/>
              </a:rPr>
              <a:t>stdio.h</a:t>
            </a:r>
            <a:r>
              <a:rPr lang="en-US" dirty="0" smtClean="0">
                <a:latin typeface="Cambria" panose="02040503050406030204" pitchFamily="18" charset="0"/>
              </a:rPr>
              <a:t>&gt;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Prototype Declaration</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void area();  </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int main()</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area();</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return 0;</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7" name="TextBox 6"/>
          <p:cNvSpPr txBox="1"/>
          <p:nvPr/>
        </p:nvSpPr>
        <p:spPr>
          <a:xfrm>
            <a:off x="3518029" y="1524000"/>
            <a:ext cx="4787771" cy="2862322"/>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pPr>
            <a:r>
              <a:rPr lang="en-US" dirty="0" smtClean="0">
                <a:latin typeface="Cambria" panose="02040503050406030204" pitchFamily="18" charset="0"/>
              </a:rPr>
              <a:t>void area()</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float </a:t>
            </a:r>
            <a:r>
              <a:rPr lang="en-US" dirty="0" err="1" smtClean="0">
                <a:latin typeface="Cambria" panose="02040503050406030204" pitchFamily="18" charset="0"/>
              </a:rPr>
              <a:t>area_circle</a:t>
            </a: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float </a:t>
            </a:r>
            <a:r>
              <a:rPr lang="en-US" dirty="0" err="1" smtClean="0">
                <a:latin typeface="Cambria" panose="02040503050406030204" pitchFamily="18" charset="0"/>
              </a:rPr>
              <a:t>rad</a:t>
            </a: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printf("\</a:t>
            </a:r>
            <a:r>
              <a:rPr lang="en-US" dirty="0" err="1" smtClean="0">
                <a:latin typeface="Cambria" panose="02040503050406030204" pitchFamily="18" charset="0"/>
              </a:rPr>
              <a:t>nEnter</a:t>
            </a:r>
            <a:r>
              <a:rPr lang="en-US" dirty="0" smtClean="0">
                <a:latin typeface="Cambria" panose="02040503050406030204" pitchFamily="18" charset="0"/>
              </a:rPr>
              <a:t> the radius : ");</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scanf("%</a:t>
            </a:r>
            <a:r>
              <a:rPr lang="en-US" dirty="0" err="1" smtClean="0">
                <a:latin typeface="Cambria" panose="02040503050406030204" pitchFamily="18" charset="0"/>
              </a:rPr>
              <a:t>f",&amp;rad</a:t>
            </a: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area_circle</a:t>
            </a:r>
            <a:r>
              <a:rPr lang="en-US" dirty="0" smtClean="0">
                <a:latin typeface="Cambria" panose="02040503050406030204" pitchFamily="18" charset="0"/>
              </a:rPr>
              <a:t> = 3.14 * </a:t>
            </a:r>
            <a:r>
              <a:rPr lang="en-US" dirty="0" err="1" smtClean="0">
                <a:latin typeface="Cambria" panose="02040503050406030204" pitchFamily="18" charset="0"/>
              </a:rPr>
              <a:t>rad</a:t>
            </a:r>
            <a:r>
              <a:rPr lang="en-US" dirty="0" smtClean="0">
                <a:latin typeface="Cambria" panose="02040503050406030204" pitchFamily="18" charset="0"/>
              </a:rPr>
              <a:t> * </a:t>
            </a:r>
            <a:r>
              <a:rPr lang="en-US" dirty="0" err="1" smtClean="0">
                <a:latin typeface="Cambria" panose="02040503050406030204" pitchFamily="18" charset="0"/>
              </a:rPr>
              <a:t>rad</a:t>
            </a:r>
            <a:r>
              <a:rPr lang="en-US" dirty="0" smtClean="0">
                <a:latin typeface="Cambria" panose="02040503050406030204" pitchFamily="18" charset="0"/>
              </a:rPr>
              <a:t> ;</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    printf("Area of Circle = %</a:t>
            </a:r>
            <a:r>
              <a:rPr lang="en-US" dirty="0" err="1" smtClean="0">
                <a:latin typeface="Cambria" panose="02040503050406030204" pitchFamily="18" charset="0"/>
              </a:rPr>
              <a:t>f",area_circle</a:t>
            </a:r>
            <a:r>
              <a:rPr lang="en-US" dirty="0" smtClean="0">
                <a:latin typeface="Cambria" panose="02040503050406030204" pitchFamily="18" charset="0"/>
              </a:rPr>
              <a:t>);</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0" name="TextBox 9"/>
          <p:cNvSpPr txBox="1"/>
          <p:nvPr/>
        </p:nvSpPr>
        <p:spPr>
          <a:xfrm>
            <a:off x="228600" y="4648200"/>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 (Use Prototypes)</a:t>
            </a:r>
            <a:endParaRPr lang="en-US" i="1" dirty="0" smtClean="0">
              <a:solidFill>
                <a:schemeClr val="bg1"/>
              </a:solidFill>
              <a:latin typeface="+mn-lt"/>
            </a:endParaRPr>
          </a:p>
        </p:txBody>
      </p:sp>
      <p:pic>
        <p:nvPicPr>
          <p:cNvPr id="12" name="Picture 2"/>
          <p:cNvPicPr>
            <a:picLocks noChangeAspect="1" noChangeArrowheads="1"/>
          </p:cNvPicPr>
          <p:nvPr/>
        </p:nvPicPr>
        <p:blipFill>
          <a:blip r:embed="rId2"/>
          <a:srcRect/>
          <a:stretch>
            <a:fillRect/>
          </a:stretch>
        </p:blipFill>
        <p:spPr bwMode="auto">
          <a:xfrm>
            <a:off x="4343400" y="4038600"/>
            <a:ext cx="1143000" cy="1066800"/>
          </a:xfrm>
          <a:prstGeom prst="rect">
            <a:avLst/>
          </a:prstGeom>
          <a:noFill/>
          <a:ln w="9525">
            <a:noFill/>
            <a:miter lim="800000"/>
            <a:headEnd/>
            <a:tailEnd/>
          </a:ln>
          <a:effectLst/>
        </p:spPr>
      </p:pic>
      <p:sp>
        <p:nvSpPr>
          <p:cNvPr id="13" name="TextBox 12"/>
          <p:cNvSpPr txBox="1"/>
          <p:nvPr/>
        </p:nvSpPr>
        <p:spPr>
          <a:xfrm>
            <a:off x="76200" y="5029200"/>
            <a:ext cx="8902572" cy="646331"/>
          </a:xfrm>
          <a:prstGeom prst="rect">
            <a:avLst/>
          </a:prstGeom>
          <a:noFill/>
          <a:ln w="12700">
            <a:noFill/>
            <a:prstDash val="sysDash"/>
          </a:ln>
        </p:spPr>
        <p:txBody>
          <a:bodyPr wrap="square" rtlCol="0">
            <a:spAutoFit/>
          </a:bodyPr>
          <a:lstStyle/>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Write a function to add 3 numbers</a:t>
            </a:r>
            <a:endParaRPr lang="en-US"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dirty="0" smtClean="0">
                <a:latin typeface="Cambria" panose="02040503050406030204" pitchFamily="18" charset="0"/>
              </a:rPr>
              <a:t>Write a function to compute n</a:t>
            </a:r>
            <a:r>
              <a:rPr lang="en-US" baseline="30000" dirty="0" smtClean="0">
                <a:latin typeface="Cambria" panose="02040503050406030204" pitchFamily="18" charset="0"/>
              </a:rPr>
              <a:t>k</a:t>
            </a:r>
            <a:r>
              <a:rPr lang="en-US" dirty="0" smtClean="0">
                <a:latin typeface="Cambria" panose="02040503050406030204" pitchFamily="18" charset="0"/>
              </a:rPr>
              <a:t> where n and k are supplied by user</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anose="02040503050406030204" pitchFamily="18" charset="0"/>
              </a:rPr>
              <a:t>Function Call by Value and Call by Reference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89029" y="1551159"/>
            <a:ext cx="8902572" cy="4324261"/>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sz="2000" dirty="0" smtClean="0">
                <a:latin typeface="Cambria" panose="02040503050406030204" pitchFamily="18" charset="0"/>
              </a:rPr>
              <a:t>Whenever we called a function and passed something to it we have always passed the ‘values’ of variables to the called function. Such function calls are called ‘</a:t>
            </a:r>
            <a:r>
              <a:rPr lang="en-US" sz="2000" b="1" dirty="0" smtClean="0">
                <a:latin typeface="Cambria" panose="02040503050406030204" pitchFamily="18" charset="0"/>
              </a:rPr>
              <a:t>calls by value</a:t>
            </a:r>
            <a:r>
              <a:rPr lang="en-US" sz="2000" dirty="0" smtClean="0">
                <a:latin typeface="Cambria" panose="02040503050406030204" pitchFamily="18" charset="0"/>
              </a:rPr>
              <a:t>’. By this what we mean is, on calling a function we are passing values of variables to it. The examples of call by value are shown below:</a:t>
            </a:r>
            <a:endParaRPr lang="en-US" sz="2000" dirty="0" smtClean="0">
              <a:latin typeface="Cambria" panose="02040503050406030204" pitchFamily="18" charset="0"/>
            </a:endParaRPr>
          </a:p>
          <a:p>
            <a:pPr marL="53975" lvl="2" indent="5080" algn="just">
              <a:spcBef>
                <a:spcPts val="600"/>
              </a:spcBef>
              <a:spcAft>
                <a:spcPts val="600"/>
              </a:spcAft>
              <a:buClr>
                <a:srgbClr val="C00000"/>
              </a:buClr>
              <a:buSzPct val="90000"/>
            </a:pPr>
            <a:r>
              <a:rPr lang="en-US" sz="2000" b="1" dirty="0" smtClean="0">
                <a:latin typeface="Cambria" panose="02040503050406030204" pitchFamily="18" charset="0"/>
              </a:rPr>
              <a:t>sum = </a:t>
            </a:r>
            <a:r>
              <a:rPr lang="en-US" sz="2000" b="1" dirty="0" err="1" smtClean="0">
                <a:latin typeface="Cambria" panose="02040503050406030204" pitchFamily="18" charset="0"/>
              </a:rPr>
              <a:t>calsum</a:t>
            </a:r>
            <a:r>
              <a:rPr lang="en-US" sz="2000" b="1" dirty="0" smtClean="0">
                <a:latin typeface="Cambria" panose="02040503050406030204" pitchFamily="18" charset="0"/>
              </a:rPr>
              <a:t> ( a, b, c ) ;</a:t>
            </a:r>
            <a:endParaRPr lang="en-US" sz="2000" b="1" dirty="0" smtClean="0">
              <a:latin typeface="Cambria" panose="02040503050406030204" pitchFamily="18" charset="0"/>
            </a:endParaRPr>
          </a:p>
          <a:p>
            <a:pPr marL="53975" lvl="2" indent="5080" algn="just">
              <a:spcBef>
                <a:spcPts val="600"/>
              </a:spcBef>
              <a:spcAft>
                <a:spcPts val="600"/>
              </a:spcAft>
              <a:buClr>
                <a:srgbClr val="C00000"/>
              </a:buClr>
              <a:buSzPct val="90000"/>
            </a:pPr>
            <a:r>
              <a:rPr lang="en-US" sz="2000" dirty="0" smtClean="0">
                <a:latin typeface="Cambria" panose="02040503050406030204" pitchFamily="18" charset="0"/>
              </a:rPr>
              <a:t>We have also learnt that variables are stored somewhere in memory. So instead of passing the value of a variable, can we not pass the location number (also called address) of the variable to a function? If we were able to do so it would become a ‘</a:t>
            </a:r>
            <a:r>
              <a:rPr lang="en-US" sz="2000" b="1" dirty="0" smtClean="0">
                <a:latin typeface="Cambria" panose="02040503050406030204" pitchFamily="18" charset="0"/>
              </a:rPr>
              <a:t>call by reference</a:t>
            </a:r>
            <a:r>
              <a:rPr lang="en-US" sz="2000" dirty="0" smtClean="0">
                <a:latin typeface="Cambria" panose="02040503050406030204" pitchFamily="18" charset="0"/>
              </a:rPr>
              <a:t>’. </a:t>
            </a:r>
            <a:endParaRPr lang="en-US" sz="2000" dirty="0" smtClean="0">
              <a:latin typeface="Cambria" panose="02040503050406030204" pitchFamily="18" charset="0"/>
            </a:endParaRPr>
          </a:p>
          <a:p>
            <a:pPr marL="53975" lvl="2" indent="5080" algn="just">
              <a:spcBef>
                <a:spcPts val="600"/>
              </a:spcBef>
              <a:spcAft>
                <a:spcPts val="600"/>
              </a:spcAft>
              <a:buClr>
                <a:srgbClr val="C00000"/>
              </a:buClr>
              <a:buSzPct val="90000"/>
            </a:pPr>
            <a:r>
              <a:rPr lang="en-US" sz="2000" dirty="0" smtClean="0">
                <a:latin typeface="Cambria" panose="02040503050406030204" pitchFamily="18" charset="0"/>
              </a:rPr>
              <a:t>Arguments can generally be passed to functions in one of the two ways:</a:t>
            </a:r>
            <a:endParaRPr lang="en-US" sz="2000"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sz="2000" dirty="0" smtClean="0">
                <a:latin typeface="Cambria" panose="02040503050406030204" pitchFamily="18" charset="0"/>
              </a:rPr>
              <a:t>sending the values of the arguments</a:t>
            </a:r>
            <a:endParaRPr lang="en-US" sz="2000" dirty="0" smtClean="0">
              <a:latin typeface="Cambria" panose="02040503050406030204" pitchFamily="18" charset="0"/>
            </a:endParaRPr>
          </a:p>
          <a:p>
            <a:pPr marL="457200" lvl="2" indent="-398780" algn="just">
              <a:spcBef>
                <a:spcPts val="0"/>
              </a:spcBef>
              <a:spcAft>
                <a:spcPts val="0"/>
              </a:spcAft>
              <a:buClr>
                <a:srgbClr val="C00000"/>
              </a:buClr>
              <a:buSzPct val="90000"/>
              <a:buFont typeface="Wingdings" panose="05000000000000000000" pitchFamily="2" charset="2"/>
              <a:buChar char="q"/>
            </a:pPr>
            <a:r>
              <a:rPr lang="en-US" sz="2000" dirty="0" smtClean="0">
                <a:latin typeface="Cambria" panose="02040503050406030204" pitchFamily="18" charset="0"/>
              </a:rPr>
              <a:t>sending the addresses of the arguments</a:t>
            </a:r>
            <a:endParaRPr lang="en-US" sz="20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anose="02040503050406030204" pitchFamily="18" charset="0"/>
              </a:rPr>
              <a:t>Function Call by Value and Call by Reference</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152400" y="1818246"/>
            <a:ext cx="4406771" cy="4401205"/>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err="1" smtClean="0">
                <a:latin typeface="Cambria" panose="02040503050406030204" pitchFamily="18" charset="0"/>
              </a:rPr>
              <a:t>swapByValue</a:t>
            </a:r>
            <a:r>
              <a:rPr lang="en-US" dirty="0" smtClean="0">
                <a:latin typeface="Cambria" panose="02040503050406030204" pitchFamily="18" charset="0"/>
              </a:rPr>
              <a:t> ( int x, int 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t = x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x = y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y =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nx</a:t>
            </a:r>
            <a:r>
              <a:rPr lang="en-US" dirty="0" smtClean="0">
                <a:latin typeface="Cambria" panose="02040503050406030204" pitchFamily="18" charset="0"/>
              </a:rPr>
              <a:t> = %d y = %d", x, y )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1200"/>
              </a:spcBef>
              <a:spcAft>
                <a:spcPts val="0"/>
              </a:spcAft>
              <a:buClr>
                <a:srgbClr val="C00000"/>
              </a:buClr>
              <a:buSzPct val="90000"/>
            </a:pPr>
            <a:r>
              <a:rPr lang="en-US" dirty="0" smtClean="0">
                <a:latin typeface="Cambria" panose="02040503050406030204" pitchFamily="18" charset="0"/>
              </a:rPr>
              <a:t>int main(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a = 10, b = 20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err="1" smtClean="0">
                <a:latin typeface="Cambria" panose="02040503050406030204" pitchFamily="18" charset="0"/>
              </a:rPr>
              <a:t>swapByValue</a:t>
            </a:r>
            <a:r>
              <a:rPr lang="en-US" dirty="0" smtClean="0">
                <a:latin typeface="Cambria" panose="02040503050406030204" pitchFamily="18" charset="0"/>
              </a:rPr>
              <a:t>( a, b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na</a:t>
            </a:r>
            <a:r>
              <a:rPr lang="en-US" dirty="0" smtClean="0">
                <a:latin typeface="Cambria" panose="02040503050406030204" pitchFamily="18" charset="0"/>
              </a:rPr>
              <a:t> = %d b = %d", a, b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return 0;</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7" name="TextBox 6"/>
          <p:cNvSpPr txBox="1"/>
          <p:nvPr/>
        </p:nvSpPr>
        <p:spPr>
          <a:xfrm>
            <a:off x="268588" y="154060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Value</a:t>
            </a:r>
            <a:endParaRPr lang="en-US" i="1" dirty="0" smtClean="0">
              <a:solidFill>
                <a:schemeClr val="bg1"/>
              </a:solidFill>
              <a:latin typeface="+mn-lt"/>
            </a:endParaRPr>
          </a:p>
        </p:txBody>
      </p:sp>
      <p:sp>
        <p:nvSpPr>
          <p:cNvPr id="10" name="TextBox 9"/>
          <p:cNvSpPr txBox="1"/>
          <p:nvPr/>
        </p:nvSpPr>
        <p:spPr>
          <a:xfrm>
            <a:off x="4600660" y="1819747"/>
            <a:ext cx="4406771" cy="4431983"/>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err="1" smtClean="0">
                <a:latin typeface="Cambria" panose="02040503050406030204" pitchFamily="18" charset="0"/>
              </a:rPr>
              <a:t>swapByRef</a:t>
            </a:r>
            <a:r>
              <a:rPr lang="en-US" dirty="0" smtClean="0">
                <a:latin typeface="Cambria" panose="02040503050406030204" pitchFamily="18" charset="0"/>
              </a:rPr>
              <a:t> ( int *x, int *y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t = *x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*x = *y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*y =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nx</a:t>
            </a:r>
            <a:r>
              <a:rPr lang="en-US" dirty="0" smtClean="0">
                <a:latin typeface="Cambria" panose="02040503050406030204" pitchFamily="18" charset="0"/>
              </a:rPr>
              <a:t> = %d y = %d", *x, *y )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1200"/>
              </a:spcBef>
              <a:spcAft>
                <a:spcPts val="0"/>
              </a:spcAft>
              <a:buClr>
                <a:srgbClr val="C00000"/>
              </a:buClr>
              <a:buSzPct val="90000"/>
            </a:pPr>
            <a:r>
              <a:rPr lang="en-US" dirty="0" smtClean="0">
                <a:latin typeface="Cambria" panose="02040503050406030204" pitchFamily="18" charset="0"/>
              </a:rPr>
              <a:t>int main(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a = 10, b = 20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err="1" smtClean="0">
                <a:latin typeface="Cambria" panose="02040503050406030204" pitchFamily="18" charset="0"/>
              </a:rPr>
              <a:t>swapByRef</a:t>
            </a:r>
            <a:r>
              <a:rPr lang="en-US" dirty="0" smtClean="0">
                <a:latin typeface="Cambria" panose="02040503050406030204" pitchFamily="18" charset="0"/>
              </a:rPr>
              <a:t>( &amp;a, &amp;b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printf ( "\</a:t>
            </a:r>
            <a:r>
              <a:rPr lang="en-US" dirty="0" err="1" smtClean="0">
                <a:latin typeface="Cambria" panose="02040503050406030204" pitchFamily="18" charset="0"/>
              </a:rPr>
              <a:t>na</a:t>
            </a:r>
            <a:r>
              <a:rPr lang="en-US" dirty="0" smtClean="0">
                <a:latin typeface="Cambria" panose="02040503050406030204" pitchFamily="18" charset="0"/>
              </a:rPr>
              <a:t> = %d b = %d", a, b )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return 0;</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1" name="TextBox 10"/>
          <p:cNvSpPr txBox="1"/>
          <p:nvPr/>
        </p:nvSpPr>
        <p:spPr>
          <a:xfrm>
            <a:off x="4716848"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Reference</a:t>
            </a:r>
            <a:endParaRPr lang="en-US" i="1" dirty="0" smtClean="0">
              <a:solidFill>
                <a:schemeClr val="bg1"/>
              </a:solidFill>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Recursion</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89029" y="1487788"/>
            <a:ext cx="8902572" cy="923330"/>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dirty="0" smtClean="0">
                <a:latin typeface="Cambria" panose="02040503050406030204" pitchFamily="18" charset="0"/>
              </a:rPr>
              <a:t>In C, it is possible for the functions to call themselves. A function is called ‘</a:t>
            </a:r>
            <a:r>
              <a:rPr lang="en-US" b="1" dirty="0" smtClean="0">
                <a:latin typeface="Cambria" panose="02040503050406030204" pitchFamily="18" charset="0"/>
              </a:rPr>
              <a:t>recursive</a:t>
            </a:r>
            <a:r>
              <a:rPr lang="en-US" dirty="0" smtClean="0">
                <a:latin typeface="Cambria" panose="02040503050406030204" pitchFamily="18" charset="0"/>
              </a:rPr>
              <a:t>’ if a statement within the body of a function calls the same function. Suppose we want to calculate the factorial value of an integer.</a:t>
            </a:r>
            <a:endParaRPr lang="en-US" dirty="0" smtClean="0">
              <a:latin typeface="Cambria" panose="02040503050406030204" pitchFamily="18" charset="0"/>
            </a:endParaRPr>
          </a:p>
        </p:txBody>
      </p:sp>
      <p:sp>
        <p:nvSpPr>
          <p:cNvPr id="7" name="TextBox 6"/>
          <p:cNvSpPr txBox="1"/>
          <p:nvPr/>
        </p:nvSpPr>
        <p:spPr>
          <a:xfrm>
            <a:off x="152400" y="2663998"/>
            <a:ext cx="4406771" cy="4031873"/>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smtClean="0">
                <a:latin typeface="Cambria" panose="02040503050406030204" pitchFamily="18" charset="0"/>
              </a:rPr>
              <a:t>factorial ( int x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f = 1,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for ( </a:t>
            </a:r>
            <a:r>
              <a:rPr lang="en-US" sz="1600" dirty="0" err="1" smtClean="0">
                <a:latin typeface="Cambria" panose="02040503050406030204" pitchFamily="18" charset="0"/>
              </a:rPr>
              <a:t>i</a:t>
            </a:r>
            <a:r>
              <a:rPr lang="en-US" sz="1600" dirty="0" smtClean="0">
                <a:latin typeface="Cambria" panose="02040503050406030204" pitchFamily="18" charset="0"/>
              </a:rPr>
              <a:t> = x ; </a:t>
            </a:r>
            <a:r>
              <a:rPr lang="en-US" sz="1600" dirty="0" err="1" smtClean="0">
                <a:latin typeface="Cambria" panose="02040503050406030204" pitchFamily="18" charset="0"/>
              </a:rPr>
              <a:t>i</a:t>
            </a:r>
            <a:r>
              <a:rPr lang="en-US" sz="1600" dirty="0" smtClean="0">
                <a:latin typeface="Cambria" panose="02040503050406030204" pitchFamily="18" charset="0"/>
              </a:rPr>
              <a:t> &gt;= 1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f = f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return f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a, fact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printf ( "\</a:t>
            </a:r>
            <a:r>
              <a:rPr lang="en-US" sz="1600" dirty="0" err="1" smtClean="0">
                <a:latin typeface="Cambria" panose="02040503050406030204" pitchFamily="18" charset="0"/>
              </a:rPr>
              <a:t>nEnter</a:t>
            </a:r>
            <a:r>
              <a:rPr lang="en-US" sz="1600" dirty="0" smtClean="0">
                <a:latin typeface="Cambria" panose="02040503050406030204" pitchFamily="18" charset="0"/>
              </a:rPr>
              <a:t> any number "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scanf ( "%d", &amp;a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fact = factorial ( a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printf ( "Factorial value = %d", fact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0" name="TextBox 9"/>
          <p:cNvSpPr txBox="1"/>
          <p:nvPr/>
        </p:nvSpPr>
        <p:spPr>
          <a:xfrm>
            <a:off x="268588" y="2386357"/>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Non-recursive function</a:t>
            </a:r>
            <a:endParaRPr lang="en-US" i="1" dirty="0" smtClean="0">
              <a:solidFill>
                <a:schemeClr val="bg1"/>
              </a:solidFill>
              <a:latin typeface="+mn-lt"/>
            </a:endParaRPr>
          </a:p>
        </p:txBody>
      </p:sp>
      <p:sp>
        <p:nvSpPr>
          <p:cNvPr id="11" name="TextBox 10"/>
          <p:cNvSpPr txBox="1"/>
          <p:nvPr/>
        </p:nvSpPr>
        <p:spPr>
          <a:xfrm>
            <a:off x="4600660" y="2572384"/>
            <a:ext cx="4406771" cy="3970318"/>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400" dirty="0" err="1" smtClean="0">
                <a:latin typeface="Cambria" panose="02040503050406030204" pitchFamily="18" charset="0"/>
              </a:rPr>
              <a:t>rec</a:t>
            </a:r>
            <a:r>
              <a:rPr lang="en-US" sz="1400" dirty="0" smtClean="0">
                <a:latin typeface="Cambria" panose="02040503050406030204" pitchFamily="18" charset="0"/>
              </a:rPr>
              <a:t> ( int x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int f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if ( x == 1 )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	return ( 1 )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else</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	f = x * </a:t>
            </a:r>
            <a:r>
              <a:rPr lang="en-US" sz="1400" dirty="0" err="1" smtClean="0">
                <a:latin typeface="Cambria" panose="02040503050406030204" pitchFamily="18" charset="0"/>
              </a:rPr>
              <a:t>rec</a:t>
            </a:r>
            <a:r>
              <a:rPr lang="en-US" sz="1400" dirty="0" smtClean="0">
                <a:latin typeface="Cambria" panose="02040503050406030204" pitchFamily="18" charset="0"/>
              </a:rPr>
              <a:t> ( x - 1 )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return f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int main(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int a, fact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printf ( "\</a:t>
            </a:r>
            <a:r>
              <a:rPr lang="en-US" sz="1400" dirty="0" err="1" smtClean="0">
                <a:latin typeface="Cambria" panose="02040503050406030204" pitchFamily="18" charset="0"/>
              </a:rPr>
              <a:t>nEnter</a:t>
            </a:r>
            <a:r>
              <a:rPr lang="en-US" sz="1400" dirty="0" smtClean="0">
                <a:latin typeface="Cambria" panose="02040503050406030204" pitchFamily="18" charset="0"/>
              </a:rPr>
              <a:t> any number "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scanf ( "%d", &amp;a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fact = </a:t>
            </a:r>
            <a:r>
              <a:rPr lang="en-US" sz="1400" dirty="0" err="1" smtClean="0">
                <a:latin typeface="Cambria" panose="02040503050406030204" pitchFamily="18" charset="0"/>
              </a:rPr>
              <a:t>rec</a:t>
            </a:r>
            <a:r>
              <a:rPr lang="en-US" sz="1400" dirty="0" smtClean="0">
                <a:latin typeface="Cambria" panose="02040503050406030204" pitchFamily="18" charset="0"/>
              </a:rPr>
              <a:t> ( a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printf ( "Factorial value = %d", fact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return 0;</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p:txBody>
      </p:sp>
      <p:sp>
        <p:nvSpPr>
          <p:cNvPr id="12" name="TextBox 11"/>
          <p:cNvSpPr txBox="1"/>
          <p:nvPr/>
        </p:nvSpPr>
        <p:spPr>
          <a:xfrm>
            <a:off x="4716848" y="2285690"/>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Recursive function</a:t>
            </a:r>
            <a:endParaRPr lang="en-US" i="1" dirty="0" smtClean="0">
              <a:solidFill>
                <a:schemeClr val="bg1"/>
              </a:solidFill>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Recursive Invocation Ladder</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89029" y="1596424"/>
            <a:ext cx="8750171" cy="3970318"/>
          </a:xfrm>
          <a:prstGeom prst="rect">
            <a:avLst/>
          </a:prstGeom>
          <a:noFill/>
          <a:ln w="12700">
            <a:noFill/>
            <a:prstDash val="sysDash"/>
          </a:ln>
        </p:spPr>
        <p:txBody>
          <a:bodyPr wrap="square" rtlCol="0">
            <a:spAutoFit/>
          </a:bodyPr>
          <a:lstStyle/>
          <a:p>
            <a:pPr marL="53975" lvl="2" indent="5080">
              <a:spcBef>
                <a:spcPts val="600"/>
              </a:spcBef>
              <a:spcAft>
                <a:spcPts val="600"/>
              </a:spcAft>
              <a:buClr>
                <a:srgbClr val="C00000"/>
              </a:buClr>
              <a:buSzPct val="90000"/>
            </a:pPr>
            <a:r>
              <a:rPr lang="en-US" sz="2400" dirty="0" smtClean="0">
                <a:latin typeface="Cambria" panose="02040503050406030204" pitchFamily="18" charset="0"/>
              </a:rPr>
              <a:t>Assume that the number entered through scanf( ) is 5, so invocation ladder is as follows </a:t>
            </a: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r>
              <a:rPr lang="en-US" sz="2400" dirty="0" err="1" smtClean="0">
                <a:latin typeface="Cambria" panose="02040503050406030204" pitchFamily="18" charset="0"/>
              </a:rPr>
              <a:t>rec</a:t>
            </a:r>
            <a:r>
              <a:rPr lang="en-US" sz="2400" dirty="0" smtClean="0">
                <a:latin typeface="Cambria" panose="02040503050406030204" pitchFamily="18" charset="0"/>
              </a:rPr>
              <a:t> ( 5 ) returns ( 5 times </a:t>
            </a:r>
            <a:r>
              <a:rPr lang="en-US" sz="2400" dirty="0" err="1" smtClean="0">
                <a:latin typeface="Cambria" panose="02040503050406030204" pitchFamily="18" charset="0"/>
              </a:rPr>
              <a:t>rec</a:t>
            </a:r>
            <a:r>
              <a:rPr lang="en-US" sz="2400" dirty="0" smtClean="0">
                <a:latin typeface="Cambria" panose="02040503050406030204" pitchFamily="18" charset="0"/>
              </a:rPr>
              <a:t> ( 4 ),</a:t>
            </a: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r>
              <a:rPr lang="en-US" sz="2400" dirty="0" smtClean="0">
                <a:latin typeface="Cambria" panose="02040503050406030204" pitchFamily="18" charset="0"/>
              </a:rPr>
              <a:t>	which returns ( 4 times </a:t>
            </a:r>
            <a:r>
              <a:rPr lang="en-US" sz="2400" dirty="0" err="1" smtClean="0">
                <a:latin typeface="Cambria" panose="02040503050406030204" pitchFamily="18" charset="0"/>
              </a:rPr>
              <a:t>rec</a:t>
            </a:r>
            <a:r>
              <a:rPr lang="en-US" sz="2400" dirty="0" smtClean="0">
                <a:latin typeface="Cambria" panose="02040503050406030204" pitchFamily="18" charset="0"/>
              </a:rPr>
              <a:t> ( 3 ),</a:t>
            </a: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r>
              <a:rPr lang="en-US" sz="2400" dirty="0" smtClean="0">
                <a:latin typeface="Cambria" panose="02040503050406030204" pitchFamily="18" charset="0"/>
              </a:rPr>
              <a:t>		which returns ( 3 times </a:t>
            </a:r>
            <a:r>
              <a:rPr lang="en-US" sz="2400" dirty="0" err="1" smtClean="0">
                <a:latin typeface="Cambria" panose="02040503050406030204" pitchFamily="18" charset="0"/>
              </a:rPr>
              <a:t>rec</a:t>
            </a:r>
            <a:r>
              <a:rPr lang="en-US" sz="2400" dirty="0" smtClean="0">
                <a:latin typeface="Cambria" panose="02040503050406030204" pitchFamily="18" charset="0"/>
              </a:rPr>
              <a:t> ( 2 ),</a:t>
            </a: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r>
              <a:rPr lang="en-US" sz="2400" dirty="0" smtClean="0">
                <a:latin typeface="Cambria" panose="02040503050406030204" pitchFamily="18" charset="0"/>
              </a:rPr>
              <a:t>			which returns ( 2 times </a:t>
            </a:r>
            <a:r>
              <a:rPr lang="en-US" sz="2400" dirty="0" err="1" smtClean="0">
                <a:latin typeface="Cambria" panose="02040503050406030204" pitchFamily="18" charset="0"/>
              </a:rPr>
              <a:t>rec</a:t>
            </a:r>
            <a:r>
              <a:rPr lang="en-US" sz="2400" dirty="0" smtClean="0">
                <a:latin typeface="Cambria" panose="02040503050406030204" pitchFamily="18" charset="0"/>
              </a:rPr>
              <a:t> ( 1 ),</a:t>
            </a:r>
            <a:endParaRPr lang="en-US" sz="2400" dirty="0" smtClean="0">
              <a:latin typeface="Cambria" panose="02040503050406030204" pitchFamily="18" charset="0"/>
            </a:endParaRPr>
          </a:p>
          <a:p>
            <a:pPr marL="53975" lvl="2" indent="5080">
              <a:spcBef>
                <a:spcPts val="600"/>
              </a:spcBef>
              <a:spcAft>
                <a:spcPts val="600"/>
              </a:spcAft>
              <a:buClr>
                <a:srgbClr val="C00000"/>
              </a:buClr>
              <a:buSzPct val="90000"/>
            </a:pPr>
            <a:r>
              <a:rPr lang="en-US" sz="2400" dirty="0" smtClean="0">
                <a:latin typeface="Cambria" panose="02040503050406030204" pitchFamily="18" charset="0"/>
              </a:rPr>
              <a:t>				which returns ( 1 ) ) ) ) )</a:t>
            </a:r>
            <a:endParaRPr lang="en-US" sz="2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Recursion Control Flow</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066800" y="1600200"/>
            <a:ext cx="7848600" cy="4800600"/>
          </a:xfrm>
          <a:prstGeom prst="rect">
            <a:avLst/>
          </a:prstGeom>
          <a:noFill/>
          <a:ln w="9525">
            <a:noFill/>
            <a:miter lim="800000"/>
            <a:headEnd/>
            <a:tailEnd/>
          </a:ln>
          <a:effectLst/>
        </p:spPr>
      </p:pic>
      <p:sp>
        <p:nvSpPr>
          <p:cNvPr id="13" name="TextBox 12"/>
          <p:cNvSpPr txBox="1"/>
          <p:nvPr/>
        </p:nvSpPr>
        <p:spPr>
          <a:xfrm>
            <a:off x="89029" y="1596424"/>
            <a:ext cx="1053971" cy="2031325"/>
          </a:xfrm>
          <a:prstGeom prst="rect">
            <a:avLst/>
          </a:prstGeom>
          <a:noFill/>
          <a:ln w="12700">
            <a:noFill/>
            <a:prstDash val="sysDash"/>
          </a:ln>
        </p:spPr>
        <p:txBody>
          <a:bodyPr wrap="square" rtlCol="0">
            <a:spAutoFit/>
          </a:bodyPr>
          <a:lstStyle/>
          <a:p>
            <a:pPr marL="53975" lvl="2" indent="5080">
              <a:spcBef>
                <a:spcPts val="600"/>
              </a:spcBef>
              <a:spcAft>
                <a:spcPts val="600"/>
              </a:spcAft>
              <a:buClr>
                <a:srgbClr val="C00000"/>
              </a:buClr>
              <a:buSzPct val="90000"/>
            </a:pPr>
            <a:r>
              <a:rPr lang="en-US" dirty="0" smtClean="0">
                <a:latin typeface="Cambria" panose="02040503050406030204" pitchFamily="18" charset="0"/>
              </a:rPr>
              <a:t>Assume that the number entered through scanf( ) is 3</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Recursion Example - GCD</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7" name="TextBox 6"/>
          <p:cNvSpPr txBox="1"/>
          <p:nvPr/>
        </p:nvSpPr>
        <p:spPr>
          <a:xfrm>
            <a:off x="152400" y="1911727"/>
            <a:ext cx="4572000" cy="4847481"/>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a:t>
            </a:r>
            <a:r>
              <a:rPr lang="en-US" sz="1600" dirty="0" err="1" smtClean="0">
                <a:latin typeface="Cambria" panose="02040503050406030204" pitchFamily="18" charset="0"/>
              </a:rPr>
              <a:t>gcd</a:t>
            </a:r>
            <a:r>
              <a:rPr lang="en-US" sz="1600" dirty="0" smtClean="0">
                <a:latin typeface="Cambria" panose="02040503050406030204" pitchFamily="18" charset="0"/>
              </a:rPr>
              <a:t>(int a, int 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while(a!=b)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if(a&gt;b)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 = a-b;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else if (b&gt;a)</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b = b-a;</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return a;</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60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int a, b, g;</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a:t>
            </a:r>
            <a:r>
              <a:rPr lang="en-US" sz="1600" dirty="0" err="1" smtClean="0">
                <a:latin typeface="Cambria" panose="02040503050406030204" pitchFamily="18" charset="0"/>
              </a:rPr>
              <a:t>nEnter</a:t>
            </a:r>
            <a:r>
              <a:rPr lang="en-US" sz="1600" dirty="0" smtClean="0">
                <a:latin typeface="Cambria" panose="02040503050406030204" pitchFamily="18" charset="0"/>
              </a:rPr>
              <a:t> two numbers:”);</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scanf(“%</a:t>
            </a:r>
            <a:r>
              <a:rPr lang="en-US" sz="1600" dirty="0" err="1" smtClean="0">
                <a:latin typeface="Cambria" panose="02040503050406030204" pitchFamily="18" charset="0"/>
              </a:rPr>
              <a:t>d%d</a:t>
            </a:r>
            <a:r>
              <a:rPr lang="en-US" sz="1600" dirty="0" smtClean="0">
                <a:latin typeface="Cambria" panose="02040503050406030204" pitchFamily="18" charset="0"/>
              </a:rPr>
              <a:t>”, &amp;a, &amp;b);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printf(“GCD of  %d &amp; %d=%d\</a:t>
            </a:r>
            <a:r>
              <a:rPr lang="en-US" sz="1600" dirty="0" err="1" smtClean="0">
                <a:latin typeface="Cambria" panose="02040503050406030204" pitchFamily="18" charset="0"/>
              </a:rPr>
              <a:t>n”,a</a:t>
            </a:r>
            <a:r>
              <a:rPr lang="en-US" sz="1600" dirty="0" smtClean="0">
                <a:latin typeface="Cambria" panose="02040503050406030204" pitchFamily="18" charset="0"/>
              </a:rPr>
              <a:t>, b, </a:t>
            </a:r>
            <a:r>
              <a:rPr lang="en-US" sz="1600" dirty="0" err="1" smtClean="0">
                <a:latin typeface="Cambria" panose="02040503050406030204" pitchFamily="18" charset="0"/>
              </a:rPr>
              <a:t>gcd</a:t>
            </a:r>
            <a:r>
              <a:rPr lang="en-US" sz="1600" dirty="0" smtClean="0">
                <a:latin typeface="Cambria" panose="02040503050406030204" pitchFamily="18" charset="0"/>
              </a:rPr>
              <a:t>(</a:t>
            </a:r>
            <a:r>
              <a:rPr lang="en-US" sz="1600" dirty="0" err="1" smtClean="0">
                <a:latin typeface="Cambria" panose="02040503050406030204" pitchFamily="18" charset="0"/>
              </a:rPr>
              <a:t>a,b</a:t>
            </a: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return 0;</a:t>
            </a:r>
            <a:endParaRPr lang="en-US" sz="1600" dirty="0" smtClean="0">
              <a:latin typeface="Cambria" panose="02040503050406030204" pitchFamily="18" charset="0"/>
            </a:endParaRPr>
          </a:p>
          <a:p>
            <a:pPr marL="509905" lvl="3" indent="-45593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0" name="TextBox 9"/>
          <p:cNvSpPr txBox="1"/>
          <p:nvPr/>
        </p:nvSpPr>
        <p:spPr>
          <a:xfrm>
            <a:off x="268588"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Non-recursive function</a:t>
            </a:r>
            <a:endParaRPr lang="en-US" i="1" dirty="0" smtClean="0">
              <a:solidFill>
                <a:schemeClr val="bg1"/>
              </a:solidFill>
              <a:latin typeface="+mn-lt"/>
            </a:endParaRPr>
          </a:p>
        </p:txBody>
      </p:sp>
      <p:sp>
        <p:nvSpPr>
          <p:cNvPr id="12" name="TextBox 11"/>
          <p:cNvSpPr txBox="1"/>
          <p:nvPr/>
        </p:nvSpPr>
        <p:spPr>
          <a:xfrm>
            <a:off x="4716848" y="1542472"/>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Recursive function</a:t>
            </a:r>
            <a:endParaRPr lang="en-US" i="1" dirty="0" smtClean="0">
              <a:solidFill>
                <a:schemeClr val="bg1"/>
              </a:solidFill>
              <a:latin typeface="+mn-lt"/>
            </a:endParaRPr>
          </a:p>
        </p:txBody>
      </p:sp>
      <p:sp>
        <p:nvSpPr>
          <p:cNvPr id="13" name="TextBox 12"/>
          <p:cNvSpPr txBox="1"/>
          <p:nvPr/>
        </p:nvSpPr>
        <p:spPr>
          <a:xfrm>
            <a:off x="4557670" y="1828800"/>
            <a:ext cx="4572000" cy="4601260"/>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a:t>
            </a:r>
            <a:r>
              <a:rPr lang="en-US" sz="1600" dirty="0" err="1" smtClean="0">
                <a:latin typeface="Cambria" panose="02040503050406030204" pitchFamily="18" charset="0"/>
              </a:rPr>
              <a:t>gcd</a:t>
            </a:r>
            <a:r>
              <a:rPr lang="en-US" sz="1600" dirty="0" smtClean="0">
                <a:latin typeface="Cambria" panose="02040503050406030204" pitchFamily="18" charset="0"/>
              </a:rPr>
              <a:t>(int a, int 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if(a==b)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return a;</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else if (a&gt;b)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r>
              <a:rPr lang="en-US" sz="1600" dirty="0" err="1" smtClean="0">
                <a:latin typeface="Cambria" panose="02040503050406030204" pitchFamily="18" charset="0"/>
              </a:rPr>
              <a:t>gcd</a:t>
            </a:r>
            <a:r>
              <a:rPr lang="en-US" sz="1600" dirty="0" smtClean="0">
                <a:latin typeface="Cambria" panose="02040503050406030204" pitchFamily="18" charset="0"/>
              </a:rPr>
              <a:t>(a-b, 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else</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r>
              <a:rPr lang="en-US" sz="1600" dirty="0" err="1" smtClean="0">
                <a:latin typeface="Cambria" panose="02040503050406030204" pitchFamily="18" charset="0"/>
              </a:rPr>
              <a:t>gcd</a:t>
            </a:r>
            <a:r>
              <a:rPr lang="en-US" sz="1600" dirty="0" smtClean="0">
                <a:latin typeface="Cambria" panose="02040503050406030204" pitchFamily="18" charset="0"/>
              </a:rPr>
              <a:t>(a, b-a);</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1600" dirty="0" smtClean="0">
              <a:latin typeface="Cambria" panose="02040503050406030204" pitchFamily="18" charset="0"/>
            </a:endParaRPr>
          </a:p>
          <a:p>
            <a:pPr marL="53975" lvl="2" indent="5080" algn="just">
              <a:spcBef>
                <a:spcPts val="60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int a, b, g;</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a:t>
            </a:r>
            <a:r>
              <a:rPr lang="en-US" sz="1600" dirty="0" err="1" smtClean="0">
                <a:latin typeface="Cambria" panose="02040503050406030204" pitchFamily="18" charset="0"/>
              </a:rPr>
              <a:t>nEnter</a:t>
            </a:r>
            <a:r>
              <a:rPr lang="en-US" sz="1600" dirty="0" smtClean="0">
                <a:latin typeface="Cambria" panose="02040503050406030204" pitchFamily="18" charset="0"/>
              </a:rPr>
              <a:t> two numbers:”);</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scanf(“%</a:t>
            </a:r>
            <a:r>
              <a:rPr lang="en-US" sz="1600" dirty="0" err="1" smtClean="0">
                <a:latin typeface="Cambria" panose="02040503050406030204" pitchFamily="18" charset="0"/>
              </a:rPr>
              <a:t>d%d</a:t>
            </a:r>
            <a:r>
              <a:rPr lang="en-US" sz="1600" dirty="0" smtClean="0">
                <a:latin typeface="Cambria" panose="02040503050406030204" pitchFamily="18" charset="0"/>
              </a:rPr>
              <a:t>”, &amp;a, &amp;b);</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printf(“GCD of  %d &amp; %d=%d\</a:t>
            </a:r>
            <a:r>
              <a:rPr lang="en-US" sz="1600" dirty="0" err="1" smtClean="0">
                <a:latin typeface="Cambria" panose="02040503050406030204" pitchFamily="18" charset="0"/>
              </a:rPr>
              <a:t>n”,a</a:t>
            </a:r>
            <a:r>
              <a:rPr lang="en-US" sz="1600" dirty="0" smtClean="0">
                <a:latin typeface="Cambria" panose="02040503050406030204" pitchFamily="18" charset="0"/>
              </a:rPr>
              <a:t>, b, </a:t>
            </a:r>
            <a:r>
              <a:rPr lang="en-US" sz="1600" dirty="0" err="1" smtClean="0">
                <a:latin typeface="Cambria" panose="02040503050406030204" pitchFamily="18" charset="0"/>
              </a:rPr>
              <a:t>gcd</a:t>
            </a:r>
            <a:r>
              <a:rPr lang="en-US" sz="1600" dirty="0" smtClean="0">
                <a:latin typeface="Cambria" panose="02040503050406030204" pitchFamily="18" charset="0"/>
              </a:rPr>
              <a:t>(</a:t>
            </a:r>
            <a:r>
              <a:rPr lang="en-US" sz="1600" dirty="0" err="1" smtClean="0">
                <a:latin typeface="Cambria" panose="02040503050406030204" pitchFamily="18" charset="0"/>
              </a:rPr>
              <a:t>a,b</a:t>
            </a: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return 0;</a:t>
            </a:r>
            <a:endParaRPr lang="en-US" sz="1600" dirty="0" smtClean="0">
              <a:latin typeface="Cambria" panose="02040503050406030204" pitchFamily="18" charset="0"/>
            </a:endParaRPr>
          </a:p>
          <a:p>
            <a:pPr marL="509905" lvl="3" indent="-45593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Recursion Example - Fibonacci</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7" name="TextBox 6"/>
          <p:cNvSpPr txBox="1"/>
          <p:nvPr/>
        </p:nvSpPr>
        <p:spPr>
          <a:xfrm>
            <a:off x="76200" y="1905000"/>
            <a:ext cx="4572000" cy="4524315"/>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200" dirty="0" smtClean="0">
                <a:latin typeface="Cambria" panose="02040503050406030204" pitchFamily="18" charset="0"/>
              </a:rPr>
              <a:t>int main()</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int n, first = 0, second = 1, next, c;</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printf("Enter the number of terms\n");</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scanf("%</a:t>
            </a:r>
            <a:r>
              <a:rPr lang="en-US" sz="1200" dirty="0" err="1" smtClean="0">
                <a:latin typeface="Cambria" panose="02040503050406030204" pitchFamily="18" charset="0"/>
              </a:rPr>
              <a:t>d",&amp;n</a:t>
            </a:r>
            <a:r>
              <a:rPr lang="en-US" sz="1200" dirty="0" smtClean="0">
                <a:latin typeface="Cambria" panose="02040503050406030204" pitchFamily="18" charset="0"/>
              </a:rPr>
              <a:t>);</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printf("First %d terms of Fibonacci series are :-\</a:t>
            </a:r>
            <a:r>
              <a:rPr lang="en-US" sz="1200" dirty="0" err="1" smtClean="0">
                <a:latin typeface="Cambria" panose="02040503050406030204" pitchFamily="18" charset="0"/>
              </a:rPr>
              <a:t>n",n</a:t>
            </a:r>
            <a:r>
              <a:rPr lang="en-US" sz="1200" dirty="0" smtClean="0">
                <a:latin typeface="Cambria" panose="02040503050406030204" pitchFamily="18" charset="0"/>
              </a:rPr>
              <a:t>);</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for ( c = 0 ; c &lt; n ; </a:t>
            </a:r>
            <a:r>
              <a:rPr lang="en-US" sz="1200" dirty="0" err="1" smtClean="0">
                <a:latin typeface="Cambria" panose="02040503050406030204" pitchFamily="18" charset="0"/>
              </a:rPr>
              <a:t>c++</a:t>
            </a: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if ( c &lt;= 1 )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next = c;</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else</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next = first + second;</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first = second;</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second = next;</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printf("%d\</a:t>
            </a:r>
            <a:r>
              <a:rPr lang="en-US" sz="1200" dirty="0" err="1" smtClean="0">
                <a:latin typeface="Cambria" panose="02040503050406030204" pitchFamily="18" charset="0"/>
              </a:rPr>
              <a:t>n",next</a:t>
            </a:r>
            <a:r>
              <a:rPr lang="en-US" sz="1200" dirty="0" smtClean="0">
                <a:latin typeface="Cambria" panose="02040503050406030204" pitchFamily="18" charset="0"/>
              </a:rPr>
              <a:t>);</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   return 0;</a:t>
            </a:r>
            <a:endParaRPr lang="en-US" sz="12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200" dirty="0" smtClean="0">
                <a:latin typeface="Cambria" panose="02040503050406030204" pitchFamily="18" charset="0"/>
              </a:rPr>
              <a:t>}</a:t>
            </a:r>
            <a:endParaRPr lang="en-US" sz="1200" dirty="0" smtClean="0">
              <a:latin typeface="Cambria" panose="02040503050406030204" pitchFamily="18" charset="0"/>
            </a:endParaRPr>
          </a:p>
        </p:txBody>
      </p:sp>
      <p:sp>
        <p:nvSpPr>
          <p:cNvPr id="10" name="TextBox 9"/>
          <p:cNvSpPr txBox="1"/>
          <p:nvPr/>
        </p:nvSpPr>
        <p:spPr>
          <a:xfrm>
            <a:off x="228600"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Non-recursive function</a:t>
            </a:r>
            <a:endParaRPr lang="en-US" i="1" dirty="0" smtClean="0">
              <a:solidFill>
                <a:schemeClr val="bg1"/>
              </a:solidFill>
              <a:latin typeface="+mn-lt"/>
            </a:endParaRPr>
          </a:p>
        </p:txBody>
      </p:sp>
      <p:sp>
        <p:nvSpPr>
          <p:cNvPr id="12" name="TextBox 11"/>
          <p:cNvSpPr txBox="1"/>
          <p:nvPr/>
        </p:nvSpPr>
        <p:spPr>
          <a:xfrm>
            <a:off x="4716848" y="1542472"/>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Recursive function</a:t>
            </a:r>
            <a:endParaRPr lang="en-US" i="1" dirty="0" smtClean="0">
              <a:solidFill>
                <a:schemeClr val="bg1"/>
              </a:solidFill>
              <a:latin typeface="+mn-lt"/>
            </a:endParaRPr>
          </a:p>
        </p:txBody>
      </p:sp>
      <p:sp>
        <p:nvSpPr>
          <p:cNvPr id="13" name="TextBox 12"/>
          <p:cNvSpPr txBox="1"/>
          <p:nvPr/>
        </p:nvSpPr>
        <p:spPr>
          <a:xfrm>
            <a:off x="4557670" y="1905000"/>
            <a:ext cx="4572000" cy="4616648"/>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050" dirty="0" smtClean="0">
                <a:latin typeface="Cambria" panose="02040503050406030204" pitchFamily="18" charset="0"/>
              </a:rPr>
              <a:t>int Fibonacci(int);</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main()</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int n, i = 0, c;</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scanf("%</a:t>
            </a:r>
            <a:r>
              <a:rPr lang="en-US" sz="1050" dirty="0" err="1" smtClean="0">
                <a:latin typeface="Cambria" panose="02040503050406030204" pitchFamily="18" charset="0"/>
              </a:rPr>
              <a:t>d",&amp;n</a:t>
            </a:r>
            <a:r>
              <a:rPr lang="en-US" sz="1050" dirty="0" smtClean="0">
                <a:latin typeface="Cambria" panose="02040503050406030204" pitchFamily="18" charset="0"/>
              </a:rPr>
              <a:t>);</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printf("Fibonacci series\n");</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for ( c = 1 ; c &lt;= n ; </a:t>
            </a:r>
            <a:r>
              <a:rPr lang="en-US" sz="1050" dirty="0" err="1" smtClean="0">
                <a:latin typeface="Cambria" panose="02040503050406030204" pitchFamily="18" charset="0"/>
              </a:rPr>
              <a:t>c++</a:t>
            </a: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printf("%d\n", Fibonacci(i));</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i++;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return 0;</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int Fibonacci(int n)</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if ( n == 0 )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return 0;</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else if ( n == 1 )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return 1;</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else</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      return ( Fibonacci(n-1) + Fibonacci(n-2) );</a:t>
            </a:r>
            <a:endParaRPr lang="en-US" sz="105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050" dirty="0" smtClean="0">
                <a:latin typeface="Cambria" panose="02040503050406030204" pitchFamily="18" charset="0"/>
              </a:rPr>
              <a:t>}</a:t>
            </a:r>
            <a:endParaRPr lang="en-US" sz="105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Layer-7: Application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488680" cy="224536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provides the interface to the user.</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Any user application that requires network communication, accesses the communication resources through this layer.</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This layer does not include the application itself, but provides services that an application requires.    </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This layer provides network services to the end-users like Mail, ftp, telnet, DNS.</a:t>
            </a:r>
            <a:endParaRPr lang="en-US" sz="2000">
              <a:latin typeface="Cambria" panose="02040503050406030204" pitchFamily="18" charset="0"/>
            </a:endParaRPr>
          </a:p>
        </p:txBody>
      </p:sp>
      <p:sp>
        <p:nvSpPr>
          <p:cNvPr id="2" name="Text Box 1"/>
          <p:cNvSpPr txBox="1"/>
          <p:nvPr/>
        </p:nvSpPr>
        <p:spPr>
          <a:xfrm>
            <a:off x="422910" y="3886835"/>
            <a:ext cx="4227195" cy="193802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File Transfer, acess &amp; management (FTAM)</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Email services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Drectory services</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Quality of services</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Arrays and Function</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70923" y="1533053"/>
            <a:ext cx="8750171" cy="923330"/>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dirty="0" smtClean="0">
                <a:latin typeface="Cambria" panose="02040503050406030204" pitchFamily="18" charset="0"/>
              </a:rPr>
              <a:t>Array elements can be passed to a function by calling the function by value, or by reference. In the call by value we pass values of array elements to the function, whereas in the call by reference we pass addresses of array elements to the function.</a:t>
            </a:r>
            <a:endParaRPr lang="en-US" dirty="0" smtClean="0">
              <a:latin typeface="Cambria" panose="02040503050406030204" pitchFamily="18" charset="0"/>
            </a:endParaRPr>
          </a:p>
        </p:txBody>
      </p:sp>
      <p:sp>
        <p:nvSpPr>
          <p:cNvPr id="10" name="TextBox 9"/>
          <p:cNvSpPr txBox="1"/>
          <p:nvPr/>
        </p:nvSpPr>
        <p:spPr>
          <a:xfrm>
            <a:off x="152400" y="2754528"/>
            <a:ext cx="4406771" cy="3785652"/>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err="1" smtClean="0">
                <a:latin typeface="Cambria" panose="02040503050406030204" pitchFamily="18" charset="0"/>
              </a:rPr>
              <a:t>displayByValue</a:t>
            </a:r>
            <a:r>
              <a:rPr lang="en-US" sz="1600" dirty="0" smtClean="0">
                <a:latin typeface="Cambria" panose="02040503050406030204" pitchFamily="18" charset="0"/>
              </a:rPr>
              <a:t>( int m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 ( "%d ", m )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marks[ ] = { 55, 65, 75, 56, 78, 78, 90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for ( </a:t>
            </a:r>
            <a:r>
              <a:rPr lang="en-US" sz="1600" dirty="0" err="1" smtClean="0">
                <a:latin typeface="Cambria" panose="02040503050406030204" pitchFamily="18" charset="0"/>
              </a:rPr>
              <a:t>i</a:t>
            </a:r>
            <a:r>
              <a:rPr lang="en-US" sz="1600" dirty="0" smtClean="0">
                <a:latin typeface="Cambria" panose="02040503050406030204" pitchFamily="18" charset="0"/>
              </a:rPr>
              <a:t> = 0 ; </a:t>
            </a:r>
            <a:r>
              <a:rPr lang="en-US" sz="1600" dirty="0" err="1" smtClean="0">
                <a:latin typeface="Cambria" panose="02040503050406030204" pitchFamily="18" charset="0"/>
              </a:rPr>
              <a:t>i</a:t>
            </a:r>
            <a:r>
              <a:rPr lang="en-US" sz="1600" dirty="0" smtClean="0">
                <a:latin typeface="Cambria" panose="02040503050406030204" pitchFamily="18" charset="0"/>
              </a:rPr>
              <a:t> &lt;= 6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   </a:t>
            </a:r>
            <a:r>
              <a:rPr lang="en-US" sz="1600" dirty="0" err="1" smtClean="0">
                <a:latin typeface="Cambria" panose="02040503050406030204" pitchFamily="18" charset="0"/>
              </a:rPr>
              <a:t>displayByValue</a:t>
            </a:r>
            <a:r>
              <a:rPr lang="en-US" sz="1600" dirty="0" smtClean="0">
                <a:latin typeface="Cambria" panose="02040503050406030204" pitchFamily="18" charset="0"/>
              </a:rPr>
              <a:t>(marks[</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1" name="TextBox 10"/>
          <p:cNvSpPr txBox="1"/>
          <p:nvPr/>
        </p:nvSpPr>
        <p:spPr>
          <a:xfrm>
            <a:off x="268588" y="2476887"/>
            <a:ext cx="3505200" cy="307777"/>
          </a:xfrm>
          <a:prstGeom prst="rect">
            <a:avLst/>
          </a:prstGeom>
          <a:solidFill>
            <a:schemeClr val="accent2"/>
          </a:solidFill>
        </p:spPr>
        <p:txBody>
          <a:bodyPr wrap="square" rtlCol="0">
            <a:spAutoFit/>
          </a:bodyPr>
          <a:lstStyle/>
          <a:p>
            <a:r>
              <a:rPr lang="en-US" sz="1400" i="1" dirty="0" smtClean="0">
                <a:solidFill>
                  <a:schemeClr val="bg1"/>
                </a:solidFill>
                <a:latin typeface="+mn-lt"/>
              </a:rPr>
              <a:t>Demonstration of call by value</a:t>
            </a:r>
            <a:endParaRPr lang="en-US" sz="1400" i="1" dirty="0" smtClean="0">
              <a:solidFill>
                <a:schemeClr val="bg1"/>
              </a:solidFill>
              <a:latin typeface="+mn-lt"/>
            </a:endParaRPr>
          </a:p>
        </p:txBody>
      </p:sp>
      <p:sp>
        <p:nvSpPr>
          <p:cNvPr id="12" name="TextBox 11"/>
          <p:cNvSpPr txBox="1"/>
          <p:nvPr/>
        </p:nvSpPr>
        <p:spPr>
          <a:xfrm>
            <a:off x="4600660" y="2843974"/>
            <a:ext cx="4406771" cy="3693319"/>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600" dirty="0" err="1" smtClean="0">
                <a:latin typeface="Cambria" panose="02040503050406030204" pitchFamily="18" charset="0"/>
              </a:rPr>
              <a:t>dispByReference</a:t>
            </a:r>
            <a:r>
              <a:rPr lang="en-US" sz="1600" dirty="0" smtClean="0">
                <a:latin typeface="Cambria" panose="02040503050406030204" pitchFamily="18" charset="0"/>
              </a:rPr>
              <a:t> ( int </a:t>
            </a:r>
            <a:r>
              <a:rPr lang="en-US" sz="1600" b="1" dirty="0" smtClean="0">
                <a:solidFill>
                  <a:srgbClr val="C00000"/>
                </a:solidFill>
                <a:latin typeface="Cambria" panose="02040503050406030204" pitchFamily="18" charset="0"/>
              </a:rPr>
              <a:t>*</a:t>
            </a:r>
            <a:r>
              <a:rPr lang="en-US" sz="1600" dirty="0" smtClean="0">
                <a:latin typeface="Cambria" panose="02040503050406030204" pitchFamily="18" charset="0"/>
              </a:rPr>
              <a:t>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printf ( "%d ", *n )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120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marks[ ] = { 55, 65, 75, 56, 78, 78, 90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for ( </a:t>
            </a:r>
            <a:r>
              <a:rPr lang="en-US" sz="1600" dirty="0" err="1" smtClean="0">
                <a:latin typeface="Cambria" panose="02040503050406030204" pitchFamily="18" charset="0"/>
              </a:rPr>
              <a:t>i</a:t>
            </a:r>
            <a:r>
              <a:rPr lang="en-US" sz="1600" dirty="0" smtClean="0">
                <a:latin typeface="Cambria" panose="02040503050406030204" pitchFamily="18" charset="0"/>
              </a:rPr>
              <a:t> = 0 ; </a:t>
            </a:r>
            <a:r>
              <a:rPr lang="en-US" sz="1600" dirty="0" err="1" smtClean="0">
                <a:latin typeface="Cambria" panose="02040503050406030204" pitchFamily="18" charset="0"/>
              </a:rPr>
              <a:t>i</a:t>
            </a:r>
            <a:r>
              <a:rPr lang="en-US" sz="1600" dirty="0" smtClean="0">
                <a:latin typeface="Cambria" panose="02040503050406030204" pitchFamily="18" charset="0"/>
              </a:rPr>
              <a:t> &lt;= 6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   </a:t>
            </a:r>
            <a:r>
              <a:rPr lang="en-US" sz="1600" dirty="0" err="1" smtClean="0">
                <a:latin typeface="Cambria" panose="02040503050406030204" pitchFamily="18" charset="0"/>
              </a:rPr>
              <a:t>dispByReference</a:t>
            </a:r>
            <a:r>
              <a:rPr lang="en-US" sz="1600" dirty="0" smtClean="0">
                <a:latin typeface="Cambria" panose="02040503050406030204" pitchFamily="18" charset="0"/>
              </a:rPr>
              <a:t>(</a:t>
            </a:r>
            <a:r>
              <a:rPr lang="en-US" sz="1600" b="1" dirty="0" smtClean="0">
                <a:solidFill>
                  <a:srgbClr val="C00000"/>
                </a:solidFill>
                <a:latin typeface="Cambria" panose="02040503050406030204" pitchFamily="18" charset="0"/>
              </a:rPr>
              <a:t>&amp;</a:t>
            </a:r>
            <a:r>
              <a:rPr lang="en-US" sz="1600" dirty="0" smtClean="0">
                <a:latin typeface="Cambria" panose="02040503050406030204" pitchFamily="18" charset="0"/>
              </a:rPr>
              <a:t>marks[</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4" name="TextBox 13"/>
          <p:cNvSpPr txBox="1"/>
          <p:nvPr/>
        </p:nvSpPr>
        <p:spPr>
          <a:xfrm>
            <a:off x="4716848" y="2484856"/>
            <a:ext cx="3505200" cy="307777"/>
          </a:xfrm>
          <a:prstGeom prst="rect">
            <a:avLst/>
          </a:prstGeom>
          <a:solidFill>
            <a:schemeClr val="accent2"/>
          </a:solidFill>
        </p:spPr>
        <p:txBody>
          <a:bodyPr wrap="square" rtlCol="0">
            <a:spAutoFit/>
          </a:bodyPr>
          <a:lstStyle/>
          <a:p>
            <a:r>
              <a:rPr lang="en-US" sz="1400" i="1" dirty="0" smtClean="0">
                <a:solidFill>
                  <a:schemeClr val="bg1"/>
                </a:solidFill>
                <a:latin typeface="+mn-lt"/>
              </a:rPr>
              <a:t>Demonstration of call by reference</a:t>
            </a:r>
            <a:endParaRPr lang="en-US" sz="1400" i="1" dirty="0" smtClean="0">
              <a:solidFill>
                <a:schemeClr val="bg1"/>
              </a:solidFill>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anose="02040503050406030204" pitchFamily="18" charset="0"/>
              </a:rPr>
              <a:t>Class Work (CW)</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152400" y="1582094"/>
            <a:ext cx="5257800" cy="369332"/>
          </a:xfrm>
          <a:prstGeom prst="rect">
            <a:avLst/>
          </a:prstGeom>
          <a:solidFill>
            <a:schemeClr val="accent2"/>
          </a:solidFill>
        </p:spPr>
        <p:txBody>
          <a:bodyPr wrap="square" rtlCol="0">
            <a:spAutoFit/>
          </a:bodyPr>
          <a:lstStyle/>
          <a:p>
            <a:r>
              <a:rPr lang="en-US" i="1" dirty="0" smtClean="0">
                <a:solidFill>
                  <a:schemeClr val="bg1"/>
                </a:solidFill>
                <a:latin typeface="+mn-lt"/>
              </a:rPr>
              <a:t>CW 1 – Demonstration of call by value for 2-D array</a:t>
            </a:r>
            <a:endParaRPr lang="en-US" i="1" dirty="0" smtClean="0">
              <a:solidFill>
                <a:schemeClr val="bg1"/>
              </a:solidFill>
              <a:latin typeface="+mn-lt"/>
            </a:endParaRPr>
          </a:p>
        </p:txBody>
      </p:sp>
      <p:sp>
        <p:nvSpPr>
          <p:cNvPr id="13" name="TextBox 12"/>
          <p:cNvSpPr txBox="1"/>
          <p:nvPr/>
        </p:nvSpPr>
        <p:spPr>
          <a:xfrm>
            <a:off x="0" y="1977424"/>
            <a:ext cx="8991600" cy="646331"/>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Declare and initialize the 2-D array and demonstrate the call by value by printing each element of the array </a:t>
            </a:r>
            <a:endParaRPr lang="en-US" dirty="0" smtClean="0">
              <a:latin typeface="Cambria" panose="02040503050406030204" pitchFamily="18" charset="0"/>
            </a:endParaRPr>
          </a:p>
        </p:txBody>
      </p:sp>
      <p:pic>
        <p:nvPicPr>
          <p:cNvPr id="22" name="Picture 2"/>
          <p:cNvPicPr>
            <a:picLocks noChangeAspect="1" noChangeArrowheads="1"/>
          </p:cNvPicPr>
          <p:nvPr/>
        </p:nvPicPr>
        <p:blipFill>
          <a:blip r:embed="rId2"/>
          <a:srcRect/>
          <a:stretch>
            <a:fillRect/>
          </a:stretch>
        </p:blipFill>
        <p:spPr bwMode="auto">
          <a:xfrm>
            <a:off x="7010400" y="3474265"/>
            <a:ext cx="1714500" cy="1857375"/>
          </a:xfrm>
          <a:prstGeom prst="rect">
            <a:avLst/>
          </a:prstGeom>
          <a:noFill/>
          <a:ln w="9525">
            <a:noFill/>
            <a:miter lim="800000"/>
            <a:headEnd/>
            <a:tailEnd/>
          </a:ln>
          <a:effectLst/>
        </p:spPr>
      </p:pic>
      <p:sp>
        <p:nvSpPr>
          <p:cNvPr id="23" name="TextBox 22"/>
          <p:cNvSpPr txBox="1"/>
          <p:nvPr/>
        </p:nvSpPr>
        <p:spPr>
          <a:xfrm>
            <a:off x="152400" y="2670257"/>
            <a:ext cx="5486400" cy="369332"/>
          </a:xfrm>
          <a:prstGeom prst="rect">
            <a:avLst/>
          </a:prstGeom>
          <a:solidFill>
            <a:schemeClr val="accent2"/>
          </a:solidFill>
        </p:spPr>
        <p:txBody>
          <a:bodyPr wrap="square" rtlCol="0">
            <a:spAutoFit/>
          </a:bodyPr>
          <a:lstStyle/>
          <a:p>
            <a:r>
              <a:rPr lang="en-US" i="1" dirty="0" smtClean="0">
                <a:solidFill>
                  <a:schemeClr val="bg1"/>
                </a:solidFill>
                <a:latin typeface="+mn-lt"/>
              </a:rPr>
              <a:t>CW 2 – Demonstration of call by reference for 2-D array</a:t>
            </a:r>
            <a:endParaRPr lang="en-US" i="1" dirty="0" smtClean="0">
              <a:solidFill>
                <a:schemeClr val="bg1"/>
              </a:solidFill>
              <a:latin typeface="+mn-lt"/>
            </a:endParaRPr>
          </a:p>
        </p:txBody>
      </p:sp>
      <p:sp>
        <p:nvSpPr>
          <p:cNvPr id="24" name="TextBox 23"/>
          <p:cNvSpPr txBox="1"/>
          <p:nvPr/>
        </p:nvSpPr>
        <p:spPr>
          <a:xfrm>
            <a:off x="0" y="3011269"/>
            <a:ext cx="8991600" cy="646331"/>
          </a:xfrm>
          <a:prstGeom prst="rect">
            <a:avLst/>
          </a:prstGeom>
          <a:noFill/>
          <a:ln w="12700">
            <a:noFill/>
            <a:prstDash val="sysDash"/>
          </a:ln>
        </p:spPr>
        <p:txBody>
          <a:bodyPr wrap="square" rtlCol="0">
            <a:spAutoFit/>
          </a:bodyPr>
          <a:lstStyle/>
          <a:p>
            <a:pPr marL="53975" lvl="2" indent="5080" algn="just">
              <a:spcBef>
                <a:spcPts val="0"/>
              </a:spcBef>
              <a:buClr>
                <a:srgbClr val="C00000"/>
              </a:buClr>
              <a:buSzPct val="90000"/>
            </a:pPr>
            <a:r>
              <a:rPr lang="en-US" dirty="0" smtClean="0">
                <a:latin typeface="Cambria" panose="02040503050406030204" pitchFamily="18" charset="0"/>
              </a:rPr>
              <a:t>Declare and initialize the 2-D array and demonstrate the call by reference by printing each element of the array </a:t>
            </a:r>
            <a:endParaRPr lang="en-US"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Passing 1-D Array to Function</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52817" y="1469682"/>
            <a:ext cx="8750171" cy="646331"/>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dirty="0" smtClean="0">
                <a:latin typeface="Cambria" panose="02040503050406030204" pitchFamily="18" charset="0"/>
              </a:rPr>
              <a:t>Let us now see how to pass an entire array to a function rather than its individual elements.</a:t>
            </a:r>
            <a:endParaRPr lang="en-US" dirty="0" smtClean="0">
              <a:latin typeface="Cambria" panose="02040503050406030204" pitchFamily="18" charset="0"/>
            </a:endParaRPr>
          </a:p>
        </p:txBody>
      </p:sp>
      <p:sp>
        <p:nvSpPr>
          <p:cNvPr id="7" name="TextBox 6"/>
          <p:cNvSpPr txBox="1"/>
          <p:nvPr/>
        </p:nvSpPr>
        <p:spPr>
          <a:xfrm>
            <a:off x="52817" y="2350562"/>
            <a:ext cx="4442983" cy="4355038"/>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sz="1600" dirty="0" smtClean="0">
                <a:latin typeface="Cambria" panose="02040503050406030204" pitchFamily="18" charset="0"/>
              </a:rPr>
              <a:t>void display(int *, int); /* </a:t>
            </a:r>
            <a:r>
              <a:rPr lang="en-US" sz="1600" dirty="0" smtClean="0">
                <a:solidFill>
                  <a:srgbClr val="C00000"/>
                </a:solidFill>
                <a:latin typeface="Cambria" panose="02040503050406030204" pitchFamily="18" charset="0"/>
              </a:rPr>
              <a:t>Function Prototype </a:t>
            </a: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int num[ ] = { 24, 34, 12, 44, 56, 17 }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display (</a:t>
            </a:r>
            <a:r>
              <a:rPr lang="en-US" sz="1600" b="1" dirty="0" smtClean="0">
                <a:solidFill>
                  <a:srgbClr val="C00000"/>
                </a:solidFill>
                <a:latin typeface="Cambria" panose="02040503050406030204" pitchFamily="18" charset="0"/>
              </a:rPr>
              <a:t>&amp;</a:t>
            </a:r>
            <a:r>
              <a:rPr lang="en-US" sz="1600" dirty="0" smtClean="0">
                <a:latin typeface="Cambria" panose="02040503050406030204" pitchFamily="18" charset="0"/>
              </a:rPr>
              <a:t>num[0], 6 )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return 0;</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display ( int *j, int 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int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for ( </a:t>
            </a:r>
            <a:r>
              <a:rPr lang="en-US" sz="1600" dirty="0" err="1" smtClean="0">
                <a:latin typeface="Cambria" panose="02040503050406030204" pitchFamily="18" charset="0"/>
              </a:rPr>
              <a:t>i</a:t>
            </a:r>
            <a:r>
              <a:rPr lang="en-US" sz="1600" dirty="0" smtClean="0">
                <a:latin typeface="Cambria" panose="02040503050406030204" pitchFamily="18" charset="0"/>
              </a:rPr>
              <a:t> = 0 ; </a:t>
            </a:r>
            <a:r>
              <a:rPr lang="en-US" sz="1600" dirty="0" err="1" smtClean="0">
                <a:latin typeface="Cambria" panose="02040503050406030204" pitchFamily="18" charset="0"/>
              </a:rPr>
              <a:t>i</a:t>
            </a:r>
            <a:r>
              <a:rPr lang="en-US" sz="1600" dirty="0" smtClean="0">
                <a:latin typeface="Cambria" panose="02040503050406030204" pitchFamily="18" charset="0"/>
              </a:rPr>
              <a:t> &lt;= n - 1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 ( "\n element = %d", *j )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j++ ; </a:t>
            </a:r>
            <a:r>
              <a:rPr lang="en-US" sz="1200" dirty="0" smtClean="0">
                <a:latin typeface="Cambria" panose="02040503050406030204" pitchFamily="18" charset="0"/>
              </a:rPr>
              <a:t>/* increment pointer to point to next element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0" name="TextBox 9"/>
          <p:cNvSpPr txBox="1"/>
          <p:nvPr/>
        </p:nvSpPr>
        <p:spPr>
          <a:xfrm>
            <a:off x="4572000" y="2366112"/>
            <a:ext cx="4495800" cy="4108817"/>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sz="1600" dirty="0" smtClean="0">
                <a:latin typeface="Cambria" panose="02040503050406030204" pitchFamily="18" charset="0"/>
              </a:rPr>
              <a:t>display(int [], int); /* </a:t>
            </a:r>
            <a:r>
              <a:rPr lang="en-US" sz="1600" dirty="0" smtClean="0">
                <a:solidFill>
                  <a:srgbClr val="C00000"/>
                </a:solidFill>
                <a:latin typeface="Cambria" panose="02040503050406030204" pitchFamily="18" charset="0"/>
              </a:rPr>
              <a:t>Function Prototype </a:t>
            </a: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int main(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int num[ ] = { 24, 34, 12, 44, 56, 17 }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display(num, 6) ;</a:t>
            </a:r>
            <a:endParaRPr lang="en-US" sz="16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600" dirty="0" smtClean="0">
                <a:latin typeface="Cambria" panose="02040503050406030204" pitchFamily="18" charset="0"/>
              </a:rPr>
              <a:t>return 0;</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display ( int  j[], int n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int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for ( </a:t>
            </a:r>
            <a:r>
              <a:rPr lang="en-US" sz="1600" dirty="0" err="1" smtClean="0">
                <a:latin typeface="Cambria" panose="02040503050406030204" pitchFamily="18" charset="0"/>
              </a:rPr>
              <a:t>i</a:t>
            </a:r>
            <a:r>
              <a:rPr lang="en-US" sz="1600" dirty="0" smtClean="0">
                <a:latin typeface="Cambria" panose="02040503050406030204" pitchFamily="18" charset="0"/>
              </a:rPr>
              <a:t> = 0 ; </a:t>
            </a:r>
            <a:r>
              <a:rPr lang="en-US" sz="1600" dirty="0" err="1" smtClean="0">
                <a:latin typeface="Cambria" panose="02040503050406030204" pitchFamily="18" charset="0"/>
              </a:rPr>
              <a:t>i</a:t>
            </a:r>
            <a:r>
              <a:rPr lang="en-US" sz="1600" dirty="0" smtClean="0">
                <a:latin typeface="Cambria" panose="02040503050406030204" pitchFamily="18" charset="0"/>
              </a:rPr>
              <a:t> &lt;= n - 1 ; </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printf ( "\n element = %d", j[</a:t>
            </a:r>
            <a:r>
              <a:rPr lang="en-US" sz="1600" dirty="0" err="1" smtClean="0">
                <a:latin typeface="Cambria" panose="02040503050406030204" pitchFamily="18" charset="0"/>
              </a:rPr>
              <a:t>i</a:t>
            </a: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    	}</a:t>
            </a:r>
            <a:endParaRPr lang="en-US" sz="16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11" name="TextBox 10"/>
          <p:cNvSpPr txBox="1"/>
          <p:nvPr/>
        </p:nvSpPr>
        <p:spPr>
          <a:xfrm>
            <a:off x="152400" y="2057400"/>
            <a:ext cx="1752600" cy="338554"/>
          </a:xfrm>
          <a:prstGeom prst="rect">
            <a:avLst/>
          </a:prstGeom>
          <a:solidFill>
            <a:schemeClr val="accent2"/>
          </a:solidFill>
        </p:spPr>
        <p:txBody>
          <a:bodyPr wrap="square" rtlCol="0">
            <a:spAutoFit/>
          </a:bodyPr>
          <a:lstStyle/>
          <a:p>
            <a:r>
              <a:rPr lang="en-US" sz="1600" i="1" dirty="0" smtClean="0">
                <a:solidFill>
                  <a:schemeClr val="bg1"/>
                </a:solidFill>
                <a:latin typeface="+mn-lt"/>
              </a:rPr>
              <a:t>Approach 1</a:t>
            </a:r>
            <a:endParaRPr lang="en-US" sz="1600" i="1" dirty="0" smtClean="0">
              <a:solidFill>
                <a:schemeClr val="bg1"/>
              </a:solidFill>
              <a:latin typeface="+mn-lt"/>
            </a:endParaRPr>
          </a:p>
        </p:txBody>
      </p:sp>
      <p:sp>
        <p:nvSpPr>
          <p:cNvPr id="12" name="TextBox 11"/>
          <p:cNvSpPr txBox="1"/>
          <p:nvPr/>
        </p:nvSpPr>
        <p:spPr>
          <a:xfrm>
            <a:off x="4760612" y="2072687"/>
            <a:ext cx="1752600" cy="338554"/>
          </a:xfrm>
          <a:prstGeom prst="rect">
            <a:avLst/>
          </a:prstGeom>
          <a:solidFill>
            <a:schemeClr val="accent2"/>
          </a:solidFill>
        </p:spPr>
        <p:txBody>
          <a:bodyPr wrap="square" rtlCol="0">
            <a:spAutoFit/>
          </a:bodyPr>
          <a:lstStyle/>
          <a:p>
            <a:r>
              <a:rPr lang="en-US" sz="1600" i="1" dirty="0" smtClean="0">
                <a:solidFill>
                  <a:schemeClr val="bg1"/>
                </a:solidFill>
                <a:latin typeface="+mn-lt"/>
              </a:rPr>
              <a:t>Approach 2</a:t>
            </a:r>
            <a:endParaRPr lang="en-US" sz="1600" i="1" dirty="0" smtClean="0">
              <a:solidFill>
                <a:schemeClr val="bg1"/>
              </a:solidFill>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600" b="1" dirty="0" smtClean="0">
                <a:solidFill>
                  <a:schemeClr val="tx1"/>
                </a:solidFill>
                <a:latin typeface="Cambria" panose="02040503050406030204" pitchFamily="18" charset="0"/>
              </a:rPr>
              <a:t>Passing 2-D Array to Function</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7552" y="1442523"/>
            <a:ext cx="8750171" cy="646331"/>
          </a:xfrm>
          <a:prstGeom prst="rect">
            <a:avLst/>
          </a:prstGeom>
          <a:noFill/>
          <a:ln w="12700">
            <a:noFill/>
            <a:prstDash val="sysDash"/>
          </a:ln>
        </p:spPr>
        <p:txBody>
          <a:bodyPr wrap="square" rtlCol="0">
            <a:spAutoFit/>
          </a:bodyPr>
          <a:lstStyle/>
          <a:p>
            <a:pPr marL="53975" lvl="2" indent="5080" algn="just">
              <a:spcBef>
                <a:spcPts val="600"/>
              </a:spcBef>
              <a:spcAft>
                <a:spcPts val="600"/>
              </a:spcAft>
              <a:buClr>
                <a:srgbClr val="C00000"/>
              </a:buClr>
              <a:buSzPct val="90000"/>
            </a:pPr>
            <a:r>
              <a:rPr lang="en-US" dirty="0" smtClean="0">
                <a:latin typeface="Cambria" panose="02040503050406030204" pitchFamily="18" charset="0"/>
              </a:rPr>
              <a:t>Let us now see how to pass an entire array to a function rather than its individual elements.</a:t>
            </a:r>
            <a:endParaRPr lang="en-US" dirty="0" smtClean="0">
              <a:latin typeface="Cambria" panose="02040503050406030204" pitchFamily="18" charset="0"/>
            </a:endParaRPr>
          </a:p>
        </p:txBody>
      </p:sp>
      <p:sp>
        <p:nvSpPr>
          <p:cNvPr id="7" name="TextBox 6"/>
          <p:cNvSpPr txBox="1"/>
          <p:nvPr/>
        </p:nvSpPr>
        <p:spPr>
          <a:xfrm>
            <a:off x="152400" y="2021188"/>
            <a:ext cx="1752600" cy="338554"/>
          </a:xfrm>
          <a:prstGeom prst="rect">
            <a:avLst/>
          </a:prstGeom>
          <a:solidFill>
            <a:schemeClr val="accent2"/>
          </a:solidFill>
        </p:spPr>
        <p:txBody>
          <a:bodyPr wrap="square" rtlCol="0">
            <a:spAutoFit/>
          </a:bodyPr>
          <a:lstStyle/>
          <a:p>
            <a:r>
              <a:rPr lang="en-US" sz="1600" i="1" dirty="0" smtClean="0">
                <a:solidFill>
                  <a:schemeClr val="bg1"/>
                </a:solidFill>
                <a:latin typeface="+mn-lt"/>
              </a:rPr>
              <a:t>Approach 1</a:t>
            </a:r>
            <a:endParaRPr lang="en-US" sz="1600" i="1" dirty="0" smtClean="0">
              <a:solidFill>
                <a:schemeClr val="bg1"/>
              </a:solidFill>
              <a:latin typeface="+mn-lt"/>
            </a:endParaRPr>
          </a:p>
        </p:txBody>
      </p:sp>
      <p:sp>
        <p:nvSpPr>
          <p:cNvPr id="10" name="TextBox 9"/>
          <p:cNvSpPr txBox="1"/>
          <p:nvPr/>
        </p:nvSpPr>
        <p:spPr>
          <a:xfrm>
            <a:off x="4760612" y="2009316"/>
            <a:ext cx="1752600" cy="338554"/>
          </a:xfrm>
          <a:prstGeom prst="rect">
            <a:avLst/>
          </a:prstGeom>
          <a:solidFill>
            <a:schemeClr val="accent2"/>
          </a:solidFill>
        </p:spPr>
        <p:txBody>
          <a:bodyPr wrap="square" rtlCol="0">
            <a:spAutoFit/>
          </a:bodyPr>
          <a:lstStyle/>
          <a:p>
            <a:r>
              <a:rPr lang="en-US" sz="1600" i="1" dirty="0" smtClean="0">
                <a:solidFill>
                  <a:schemeClr val="bg1"/>
                </a:solidFill>
                <a:latin typeface="+mn-lt"/>
              </a:rPr>
              <a:t>Approach 2</a:t>
            </a:r>
            <a:endParaRPr lang="en-US" sz="1600" i="1" dirty="0" smtClean="0">
              <a:solidFill>
                <a:schemeClr val="bg1"/>
              </a:solidFill>
              <a:latin typeface="+mn-lt"/>
            </a:endParaRPr>
          </a:p>
        </p:txBody>
      </p:sp>
      <p:sp>
        <p:nvSpPr>
          <p:cNvPr id="11" name="TextBox 10"/>
          <p:cNvSpPr txBox="1"/>
          <p:nvPr/>
        </p:nvSpPr>
        <p:spPr>
          <a:xfrm>
            <a:off x="18106" y="2306683"/>
            <a:ext cx="3967677" cy="4339650"/>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400" dirty="0" smtClean="0">
                <a:latin typeface="Cambria" panose="02040503050406030204" pitchFamily="18" charset="0"/>
              </a:rPr>
              <a:t>display(int *,  int,  int); /* Function Prototype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int main(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int a[3][4] = {1, 2, 3, 4, 5, 6, 7, 8, 9, 0, 1, 6}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display ( a, 3, 4 )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return 0;</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1200"/>
              </a:spcBef>
              <a:spcAft>
                <a:spcPts val="0"/>
              </a:spcAft>
              <a:buClr>
                <a:srgbClr val="C00000"/>
              </a:buClr>
              <a:buSzPct val="90000"/>
            </a:pPr>
            <a:r>
              <a:rPr lang="en-US" sz="1400" dirty="0" smtClean="0">
                <a:latin typeface="Cambria" panose="02040503050406030204" pitchFamily="18" charset="0"/>
              </a:rPr>
              <a:t>display ( int *q,  int row,  int </a:t>
            </a:r>
            <a:r>
              <a:rPr lang="en-US" sz="1400" dirty="0" err="1" smtClean="0">
                <a:latin typeface="Cambria" panose="02040503050406030204" pitchFamily="18" charset="0"/>
              </a:rPr>
              <a:t>col</a:t>
            </a: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int </a:t>
            </a:r>
            <a:r>
              <a:rPr lang="en-US" sz="1400" dirty="0" err="1" smtClean="0">
                <a:latin typeface="Cambria" panose="02040503050406030204" pitchFamily="18" charset="0"/>
              </a:rPr>
              <a:t>i</a:t>
            </a:r>
            <a:r>
              <a:rPr lang="en-US" sz="1400" dirty="0" smtClean="0">
                <a:latin typeface="Cambria" panose="02040503050406030204" pitchFamily="18" charset="0"/>
              </a:rPr>
              <a:t>, j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for ( </a:t>
            </a:r>
            <a:r>
              <a:rPr lang="en-US" sz="1400" dirty="0" err="1" smtClean="0">
                <a:latin typeface="Cambria" panose="02040503050406030204" pitchFamily="18" charset="0"/>
              </a:rPr>
              <a:t>i</a:t>
            </a:r>
            <a:r>
              <a:rPr lang="en-US" sz="1400" dirty="0" smtClean="0">
                <a:latin typeface="Cambria" panose="02040503050406030204" pitchFamily="18" charset="0"/>
              </a:rPr>
              <a:t> = 0 ; </a:t>
            </a:r>
            <a:r>
              <a:rPr lang="en-US" sz="1400" dirty="0" err="1" smtClean="0">
                <a:latin typeface="Cambria" panose="02040503050406030204" pitchFamily="18" charset="0"/>
              </a:rPr>
              <a:t>i</a:t>
            </a:r>
            <a:r>
              <a:rPr lang="en-US" sz="1400" dirty="0" smtClean="0">
                <a:latin typeface="Cambria" panose="02040503050406030204" pitchFamily="18" charset="0"/>
              </a:rPr>
              <a:t> &lt; row ; </a:t>
            </a:r>
            <a:r>
              <a:rPr lang="en-US" sz="1400" dirty="0" err="1" smtClean="0">
                <a:latin typeface="Cambria" panose="02040503050406030204" pitchFamily="18" charset="0"/>
              </a:rPr>
              <a:t>i</a:t>
            </a: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for ( j = 0 ; j &lt; </a:t>
            </a:r>
            <a:r>
              <a:rPr lang="en-US" sz="1400" dirty="0" err="1" smtClean="0">
                <a:latin typeface="Cambria" panose="02040503050406030204" pitchFamily="18" charset="0"/>
              </a:rPr>
              <a:t>col</a:t>
            </a:r>
            <a:r>
              <a:rPr lang="en-US" sz="1400" dirty="0" smtClean="0">
                <a:latin typeface="Cambria" panose="02040503050406030204" pitchFamily="18" charset="0"/>
              </a:rPr>
              <a:t> ; j++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printf ( "%d ", </a:t>
            </a:r>
            <a:r>
              <a:rPr lang="en-US" sz="1400" b="1" dirty="0" smtClean="0">
                <a:solidFill>
                  <a:srgbClr val="C00000"/>
                </a:solidFill>
                <a:latin typeface="Cambria" panose="02040503050406030204" pitchFamily="18" charset="0"/>
              </a:rPr>
              <a:t>* ( q + </a:t>
            </a:r>
            <a:r>
              <a:rPr lang="en-US" sz="1400" b="1" dirty="0" err="1" smtClean="0">
                <a:solidFill>
                  <a:srgbClr val="C00000"/>
                </a:solidFill>
                <a:latin typeface="Cambria" panose="02040503050406030204" pitchFamily="18" charset="0"/>
              </a:rPr>
              <a:t>i</a:t>
            </a:r>
            <a:r>
              <a:rPr lang="en-US" sz="1400" b="1" dirty="0" smtClean="0">
                <a:solidFill>
                  <a:srgbClr val="C00000"/>
                </a:solidFill>
                <a:latin typeface="Cambria" panose="02040503050406030204" pitchFamily="18" charset="0"/>
              </a:rPr>
              <a:t> * </a:t>
            </a:r>
            <a:r>
              <a:rPr lang="en-US" sz="1400" b="1" dirty="0" err="1" smtClean="0">
                <a:solidFill>
                  <a:srgbClr val="C00000"/>
                </a:solidFill>
                <a:latin typeface="Cambria" panose="02040503050406030204" pitchFamily="18" charset="0"/>
              </a:rPr>
              <a:t>col</a:t>
            </a:r>
            <a:r>
              <a:rPr lang="en-US" sz="1400" b="1" dirty="0" smtClean="0">
                <a:solidFill>
                  <a:srgbClr val="C00000"/>
                </a:solidFill>
                <a:latin typeface="Cambria" panose="02040503050406030204" pitchFamily="18" charset="0"/>
              </a:rPr>
              <a:t> + j )</a:t>
            </a:r>
            <a:r>
              <a:rPr lang="en-US" sz="1400" dirty="0" smtClean="0">
                <a:solidFill>
                  <a:srgbClr val="C00000"/>
                </a:solidFill>
                <a:latin typeface="Cambria" panose="02040503050406030204" pitchFamily="18" charset="0"/>
              </a:rPr>
              <a:t> </a:t>
            </a: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printf ( "\n" )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p:txBody>
      </p:sp>
      <p:sp>
        <p:nvSpPr>
          <p:cNvPr id="12" name="TextBox 11"/>
          <p:cNvSpPr txBox="1"/>
          <p:nvPr/>
        </p:nvSpPr>
        <p:spPr>
          <a:xfrm>
            <a:off x="4633870" y="2289776"/>
            <a:ext cx="4281530" cy="4339650"/>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sz="1400" dirty="0" smtClean="0">
                <a:latin typeface="Cambria" panose="02040503050406030204" pitchFamily="18" charset="0"/>
              </a:rPr>
              <a:t>display(int [][],  int,  int); /* Function Prototype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int main(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int a[3][4] = {1, 2, 3, 4, 5, 6, 7, 8, 9, 0, 1, 6}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display ( a, 3, 4 ) ;</a:t>
            </a:r>
            <a:endParaRPr lang="en-US" sz="1400"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sz="1400" dirty="0" smtClean="0">
                <a:latin typeface="Cambria" panose="02040503050406030204" pitchFamily="18" charset="0"/>
              </a:rPr>
              <a:t>return 0;</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dirty="0" smtClean="0">
              <a:latin typeface="Cambria" panose="02040503050406030204" pitchFamily="18" charset="0"/>
            </a:endParaRPr>
          </a:p>
          <a:p>
            <a:pPr marL="53975" lvl="2" indent="5080" algn="just">
              <a:spcBef>
                <a:spcPts val="1200"/>
              </a:spcBef>
              <a:spcAft>
                <a:spcPts val="0"/>
              </a:spcAft>
              <a:buClr>
                <a:srgbClr val="C00000"/>
              </a:buClr>
              <a:buSzPct val="90000"/>
            </a:pPr>
            <a:r>
              <a:rPr lang="en-US" sz="1400" dirty="0" smtClean="0">
                <a:latin typeface="Cambria" panose="02040503050406030204" pitchFamily="18" charset="0"/>
              </a:rPr>
              <a:t>display ( int q[][4],  int row,  int </a:t>
            </a:r>
            <a:r>
              <a:rPr lang="en-US" sz="1400" dirty="0" err="1" smtClean="0">
                <a:latin typeface="Cambria" panose="02040503050406030204" pitchFamily="18" charset="0"/>
              </a:rPr>
              <a:t>col</a:t>
            </a: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int </a:t>
            </a:r>
            <a:r>
              <a:rPr lang="en-US" sz="1400" dirty="0" err="1" smtClean="0">
                <a:latin typeface="Cambria" panose="02040503050406030204" pitchFamily="18" charset="0"/>
              </a:rPr>
              <a:t>i</a:t>
            </a:r>
            <a:r>
              <a:rPr lang="en-US" sz="1400" dirty="0" smtClean="0">
                <a:latin typeface="Cambria" panose="02040503050406030204" pitchFamily="18" charset="0"/>
              </a:rPr>
              <a:t>, j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for ( </a:t>
            </a:r>
            <a:r>
              <a:rPr lang="en-US" sz="1400" dirty="0" err="1" smtClean="0">
                <a:latin typeface="Cambria" panose="02040503050406030204" pitchFamily="18" charset="0"/>
              </a:rPr>
              <a:t>i</a:t>
            </a:r>
            <a:r>
              <a:rPr lang="en-US" sz="1400" dirty="0" smtClean="0">
                <a:latin typeface="Cambria" panose="02040503050406030204" pitchFamily="18" charset="0"/>
              </a:rPr>
              <a:t> = 0 ; </a:t>
            </a:r>
            <a:r>
              <a:rPr lang="en-US" sz="1400" dirty="0" err="1" smtClean="0">
                <a:latin typeface="Cambria" panose="02040503050406030204" pitchFamily="18" charset="0"/>
              </a:rPr>
              <a:t>i</a:t>
            </a:r>
            <a:r>
              <a:rPr lang="en-US" sz="1400" dirty="0" smtClean="0">
                <a:latin typeface="Cambria" panose="02040503050406030204" pitchFamily="18" charset="0"/>
              </a:rPr>
              <a:t> &lt; row ; </a:t>
            </a:r>
            <a:r>
              <a:rPr lang="en-US" sz="1400" dirty="0" err="1" smtClean="0">
                <a:latin typeface="Cambria" panose="02040503050406030204" pitchFamily="18" charset="0"/>
              </a:rPr>
              <a:t>i</a:t>
            </a: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for ( j = 0 ; j &lt; </a:t>
            </a:r>
            <a:r>
              <a:rPr lang="en-US" sz="1400" dirty="0" err="1" smtClean="0">
                <a:latin typeface="Cambria" panose="02040503050406030204" pitchFamily="18" charset="0"/>
              </a:rPr>
              <a:t>col</a:t>
            </a:r>
            <a:r>
              <a:rPr lang="en-US" sz="1400" dirty="0" smtClean="0">
                <a:latin typeface="Cambria" panose="02040503050406030204" pitchFamily="18" charset="0"/>
              </a:rPr>
              <a:t> ; j++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printf ( "%d ", q[</a:t>
            </a:r>
            <a:r>
              <a:rPr lang="en-US" sz="1400" dirty="0" err="1" smtClean="0">
                <a:latin typeface="Cambria" panose="02040503050406030204" pitchFamily="18" charset="0"/>
              </a:rPr>
              <a:t>i</a:t>
            </a:r>
            <a:r>
              <a:rPr lang="en-US" sz="1400" dirty="0" smtClean="0">
                <a:latin typeface="Cambria" panose="02040503050406030204" pitchFamily="18" charset="0"/>
              </a:rPr>
              <a:t>][j])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printf ( "\n" )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   }</a:t>
            </a:r>
            <a:endParaRPr lang="en-US" sz="1400"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1400" dirty="0" smtClean="0">
                <a:latin typeface="Cambria" panose="02040503050406030204" pitchFamily="18" charset="0"/>
              </a:rPr>
              <a:t>}</a:t>
            </a:r>
            <a:endParaRPr lang="en-US" sz="1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TextBox 7"/>
          <p:cNvSpPr txBox="1"/>
          <p:nvPr/>
        </p:nvSpPr>
        <p:spPr>
          <a:xfrm>
            <a:off x="2514600" y="2667000"/>
            <a:ext cx="3932167" cy="1015663"/>
          </a:xfrm>
          <a:prstGeom prst="rect">
            <a:avLst/>
          </a:prstGeom>
          <a:noFill/>
        </p:spPr>
        <p:txBody>
          <a:bodyPr wrap="none" rtlCol="0">
            <a:spAutoFit/>
          </a:bodyPr>
          <a:lstStyle/>
          <a:p>
            <a:r>
              <a:rPr lang="en-US" sz="6000" b="1" dirty="0" smtClean="0">
                <a:latin typeface="Cambria" panose="02040503050406030204" pitchFamily="18" charset="0"/>
              </a:rPr>
              <a:t>Thank You</a:t>
            </a:r>
            <a:endParaRPr lang="en-US" sz="6000" b="1" dirty="0" smtClean="0">
              <a:latin typeface="Cambria" panose="020405030504060302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6"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anose="02040503050406030204" pitchFamily="18" charset="0"/>
              </a:rPr>
              <a:t>Home Work (HW)</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524000"/>
            <a:ext cx="8964771" cy="4824398"/>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function power ( a, b ) to calculate the value of a raised to b. </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Any year is entered through the keyboard. Write a function to determine whether the year is a leap year or not. </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A positive integer is entered through the keyboard. Write a function to obtain the prime factors of this number. For example, prime factors of 24 are 2, 2, 2 and 3, whereas prime factors of 35 are 5 and 7. </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function which receives a float and an int from main( ), finds the product of these two and returns the product which is printed through main( ).</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function that receives 5 integers and returns the sum, average and standard deviation of these numbers. Call this function from main( ) and print the results in main( ).</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function that receives marks received by a student in 3 subjects and returns the average and percentage of these marks. Call this function from main( ) and print the results in main( ).</a:t>
            </a:r>
            <a:endParaRPr lang="en-US" sz="2050" dirty="0" smtClean="0">
              <a:latin typeface="Cambria" panose="02040503050406030204" pitchFamily="18" charset="0"/>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026" name="Picture 2"/>
          <p:cNvPicPr>
            <a:picLocks noChangeAspect="1" noChangeArrowheads="1"/>
          </p:cNvPicPr>
          <p:nvPr/>
        </p:nvPicPr>
        <p:blipFill>
          <a:blip r:embed="rId2"/>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anose="02040503050406030204" pitchFamily="18" charset="0"/>
              </a:rPr>
              <a:t>Home Work (HW)</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51576"/>
            <a:ext cx="8964771" cy="5139869"/>
          </a:xfrm>
          <a:prstGeom prst="rect">
            <a:avLst/>
          </a:prstGeom>
          <a:noFill/>
          <a:ln w="12700">
            <a:noFill/>
            <a:prstDash val="sysDash"/>
          </a:ln>
        </p:spPr>
        <p:txBody>
          <a:bodyPr wrap="square" rtlCol="0">
            <a:spAutoFit/>
          </a:bodyPr>
          <a:lstStyle/>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A 5-digit positive integer is entered through the keyboard, write a function to calculate sum of digits of the 5-digit number:</a:t>
            </a:r>
            <a:endParaRPr lang="en-US" sz="2050" dirty="0" smtClean="0">
              <a:latin typeface="Cambria" panose="02040503050406030204" pitchFamily="18" charset="0"/>
            </a:endParaRPr>
          </a:p>
          <a:p>
            <a:pPr marL="913765" lvl="3"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Without using recursion</a:t>
            </a:r>
            <a:endParaRPr lang="en-US" sz="2050" dirty="0" smtClean="0">
              <a:latin typeface="Cambria" panose="02040503050406030204" pitchFamily="18" charset="0"/>
            </a:endParaRPr>
          </a:p>
          <a:p>
            <a:pPr marL="913765" lvl="3"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Using recursion</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recursive function to obtain the first 25 numbers of a Fibonacci sequence. In a Fibonacci sequence the sum of two successive terms gives the third term. Following are the first few terms of the Fibonacci sequence:</a:t>
            </a:r>
            <a:endParaRPr lang="en-US" sz="2050" dirty="0" smtClean="0">
              <a:latin typeface="Cambria" panose="02040503050406030204" pitchFamily="18" charset="0"/>
            </a:endParaRPr>
          </a:p>
          <a:p>
            <a:pPr marL="457200" lvl="2" indent="-398780" algn="just">
              <a:spcBef>
                <a:spcPts val="0"/>
              </a:spcBef>
              <a:buClr>
                <a:srgbClr val="C00000"/>
              </a:buClr>
              <a:buSzPct val="90000"/>
            </a:pPr>
            <a:r>
              <a:rPr lang="en-US" sz="2050" dirty="0" smtClean="0">
                <a:latin typeface="Cambria" panose="02040503050406030204" pitchFamily="18" charset="0"/>
              </a:rPr>
              <a:t>		1 1 2 3 5 8 13 21 34 55 89...</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recursive function to print n-1, n-2, n-3, ….. 0 where n is the input to be supplied by user</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recursive function to print 0, n-3, n-2, n-1 where n is the input to be supplied by user</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Write a function prime that returns 1 if its argument is a prime number and returns 0 otherwise</a:t>
            </a:r>
            <a:endParaRPr lang="en-US" sz="2050" dirty="0" smtClean="0">
              <a:latin typeface="Cambria" panose="02040503050406030204" pitchFamily="18" charset="0"/>
            </a:endParaRPr>
          </a:p>
          <a:p>
            <a:pPr marL="457200" lvl="2" indent="-398780" algn="just">
              <a:spcBef>
                <a:spcPts val="0"/>
              </a:spcBef>
              <a:buClr>
                <a:srgbClr val="C00000"/>
              </a:buClr>
              <a:buSzPct val="90000"/>
              <a:buFont typeface="Wingdings" panose="05000000000000000000" pitchFamily="2" charset="2"/>
              <a:buChar char="q"/>
            </a:pPr>
            <a:r>
              <a:rPr lang="en-US" sz="2050" dirty="0" smtClean="0">
                <a:latin typeface="Cambria" panose="02040503050406030204" pitchFamily="18" charset="0"/>
              </a:rPr>
              <a:t>Use recursive function to evaluate f(x) = x + x</a:t>
            </a:r>
            <a:r>
              <a:rPr lang="en-US" sz="2050" baseline="30000" dirty="0" smtClean="0">
                <a:latin typeface="Cambria" panose="02040503050406030204" pitchFamily="18" charset="0"/>
              </a:rPr>
              <a:t>3</a:t>
            </a:r>
            <a:r>
              <a:rPr lang="en-US" sz="2050" dirty="0" smtClean="0">
                <a:latin typeface="Cambria" panose="02040503050406030204" pitchFamily="18" charset="0"/>
              </a:rPr>
              <a:t>/3! + x</a:t>
            </a:r>
            <a:r>
              <a:rPr lang="en-US" sz="2050" baseline="30000" dirty="0" smtClean="0">
                <a:latin typeface="Cambria" panose="02040503050406030204" pitchFamily="18" charset="0"/>
              </a:rPr>
              <a:t>5</a:t>
            </a:r>
            <a:r>
              <a:rPr lang="en-US" sz="2050" dirty="0" smtClean="0">
                <a:latin typeface="Cambria" panose="02040503050406030204" pitchFamily="18" charset="0"/>
              </a:rPr>
              <a:t>/5! + …….. + x</a:t>
            </a:r>
            <a:r>
              <a:rPr lang="en-US" sz="2050" baseline="30000" dirty="0" smtClean="0">
                <a:latin typeface="Cambria" panose="02040503050406030204" pitchFamily="18" charset="0"/>
              </a:rPr>
              <a:t>n</a:t>
            </a:r>
            <a:r>
              <a:rPr lang="en-US" sz="2050" dirty="0" smtClean="0">
                <a:latin typeface="Cambria" panose="02040503050406030204" pitchFamily="18" charset="0"/>
              </a:rPr>
              <a:t>/n! where n is the input to be supplied by user</a:t>
            </a:r>
            <a:endParaRPr lang="en-US" sz="2050" dirty="0" smtClean="0">
              <a:latin typeface="Cambria" panose="02040503050406030204" pitchFamily="18" charset="0"/>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026" name="Picture 2"/>
          <p:cNvPicPr>
            <a:picLocks noChangeAspect="1" noChangeArrowheads="1"/>
          </p:cNvPicPr>
          <p:nvPr/>
        </p:nvPicPr>
        <p:blipFill>
          <a:blip r:embed="rId2"/>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Layer-7: </a:t>
            </a:r>
            <a:br>
              <a:rPr lang="en-US" sz="4000" b="1" dirty="0" smtClean="0">
                <a:solidFill>
                  <a:schemeClr val="tx1"/>
                </a:solidFill>
                <a:latin typeface="Cambria" panose="02040503050406030204" pitchFamily="18" charset="0"/>
              </a:rPr>
            </a:br>
            <a:r>
              <a:rPr lang="en-US" sz="4000" b="1" dirty="0" smtClean="0">
                <a:solidFill>
                  <a:schemeClr val="tx1"/>
                </a:solidFill>
                <a:latin typeface="Cambria" panose="02040503050406030204" pitchFamily="18" charset="0"/>
              </a:rPr>
              <a:t>Application layer Protocols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5" name="Content Placeholder 4" descr="ap-proto"/>
          <p:cNvPicPr>
            <a:picLocks noChangeAspect="1"/>
          </p:cNvPicPr>
          <p:nvPr>
            <p:ph sz="quarter" idx="1"/>
          </p:nvPr>
        </p:nvPicPr>
        <p:blipFill>
          <a:blip r:embed="rId2"/>
          <a:stretch>
            <a:fillRect/>
          </a:stretch>
        </p:blipFill>
        <p:spPr>
          <a:xfrm>
            <a:off x="1623695" y="1468755"/>
            <a:ext cx="5994400" cy="46520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Layer-6: Presentation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671320"/>
            <a:ext cx="8488680" cy="1630045"/>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is also called </a:t>
            </a:r>
            <a:r>
              <a:rPr lang="en-US" sz="2000" b="1">
                <a:latin typeface="Cambria" panose="02040503050406030204" pitchFamily="18" charset="0"/>
              </a:rPr>
              <a:t>Translation layer</a:t>
            </a:r>
            <a:r>
              <a:rPr lang="en-US" sz="2000">
                <a:latin typeface="Cambria" panose="02040503050406030204" pitchFamily="18" charset="0"/>
              </a:rPr>
              <a:t>. </a:t>
            </a:r>
            <a:endParaRPr lang="en-US" sz="2000">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This layer may translate data from a format used by the application layer into a common format at the sending station, and then translate the common format to a format known to the application layer at the receiving station.</a:t>
            </a:r>
            <a:endParaRPr lang="en-US" sz="2000">
              <a:latin typeface="Cambria" panose="02040503050406030204" pitchFamily="18" charset="0"/>
            </a:endParaRPr>
          </a:p>
        </p:txBody>
      </p:sp>
      <p:sp>
        <p:nvSpPr>
          <p:cNvPr id="2" name="Text Box 1"/>
          <p:cNvSpPr txBox="1"/>
          <p:nvPr/>
        </p:nvSpPr>
        <p:spPr>
          <a:xfrm>
            <a:off x="422910" y="3429635"/>
            <a:ext cx="7782560" cy="193802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Translation: </a:t>
            </a:r>
            <a:r>
              <a:rPr lang="en-US" sz="2000">
                <a:latin typeface="Cambria" panose="02040503050406030204" pitchFamily="18" charset="0"/>
              </a:rPr>
              <a:t>Converting a message to compatible bitstream.</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Encryption/Decryption:</a:t>
            </a:r>
            <a:r>
              <a:rPr lang="en-US" sz="2000">
                <a:latin typeface="Cambria" panose="02040503050406030204" pitchFamily="18" charset="0"/>
              </a:rPr>
              <a:t> Converting plain text to cipher text and cipher text to plain text</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Compression:</a:t>
            </a:r>
            <a:r>
              <a:rPr lang="en-US" sz="2000">
                <a:latin typeface="Cambria" panose="02040503050406030204" pitchFamily="18" charset="0"/>
              </a:rPr>
              <a:t> Reduces the number of bits that need to be transmitted on the network.  For example, password encryption.</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Layer-5: Session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518920"/>
            <a:ext cx="8488680" cy="132207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has layer has the primary responsibility of beginning, maintaining and ending the communication between two devices, which is called</a:t>
            </a:r>
            <a:r>
              <a:rPr lang="en-US" sz="2000" b="1">
                <a:latin typeface="Cambria" panose="02040503050406030204" pitchFamily="18" charset="0"/>
              </a:rPr>
              <a:t> Session.</a:t>
            </a:r>
            <a:endParaRPr lang="en-US" sz="2000" b="1">
              <a:latin typeface="Cambria" panose="02040503050406030204" pitchFamily="18" charset="0"/>
            </a:endParaRPr>
          </a:p>
          <a:p>
            <a:pPr marL="342900" indent="-342900">
              <a:buFont typeface="Wingdings" panose="05000000000000000000" charset="0"/>
              <a:buChar char=""/>
            </a:pPr>
            <a:r>
              <a:rPr lang="en-US" sz="2000">
                <a:latin typeface="Cambria" panose="02040503050406030204" pitchFamily="18" charset="0"/>
              </a:rPr>
              <a:t>It also provides for </a:t>
            </a:r>
            <a:r>
              <a:rPr lang="en-US" sz="2000" b="1">
                <a:latin typeface="Cambria" panose="02040503050406030204" pitchFamily="18" charset="0"/>
              </a:rPr>
              <a:t>orderly communication </a:t>
            </a:r>
            <a:r>
              <a:rPr lang="en-US" sz="2000">
                <a:latin typeface="Cambria" panose="02040503050406030204" pitchFamily="18" charset="0"/>
              </a:rPr>
              <a:t>between devices by regulating the flow of data.</a:t>
            </a:r>
            <a:endParaRPr lang="en-US" sz="2000">
              <a:latin typeface="Cambria" panose="02040503050406030204" pitchFamily="18" charset="0"/>
            </a:endParaRPr>
          </a:p>
        </p:txBody>
      </p:sp>
      <p:sp>
        <p:nvSpPr>
          <p:cNvPr id="2" name="Text Box 1"/>
          <p:cNvSpPr txBox="1"/>
          <p:nvPr/>
        </p:nvSpPr>
        <p:spPr>
          <a:xfrm>
            <a:off x="422910" y="2820035"/>
            <a:ext cx="8387080" cy="3784600"/>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Session establishment, maintenance and termination :</a:t>
            </a:r>
            <a:r>
              <a:rPr lang="en-US" sz="2000">
                <a:latin typeface="Cambria" panose="02040503050406030204" pitchFamily="18" charset="0"/>
              </a:rPr>
              <a:t> It allows two application processes on different machines to establish, use and terminate a connection, called a session.</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Dialog control:</a:t>
            </a:r>
            <a:r>
              <a:rPr lang="en-US" sz="2000">
                <a:latin typeface="Cambria" panose="02040503050406030204" pitchFamily="18" charset="0"/>
              </a:rPr>
              <a:t> Dialog control is the function of session layer that determines which device will communicate first and the amount of data that will be sent.The types of dialog control that can take place include </a:t>
            </a:r>
            <a:r>
              <a:rPr lang="en-US" sz="2000" b="1">
                <a:latin typeface="Cambria" panose="02040503050406030204" pitchFamily="18" charset="0"/>
              </a:rPr>
              <a:t>simplex, half duplex and full duplex</a:t>
            </a:r>
            <a:r>
              <a:rPr lang="en-US" sz="2000">
                <a:latin typeface="Cambria" panose="02040503050406030204" pitchFamily="18" charset="0"/>
              </a:rPr>
              <a:t>.</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Dialog separation or Synchronization: </a:t>
            </a:r>
            <a:r>
              <a:rPr lang="en-US" sz="2000">
                <a:latin typeface="Cambria" panose="02040503050406030204" pitchFamily="18" charset="0"/>
              </a:rPr>
              <a:t>The session layer is also responsible for adding checkpoint or markers within the message. This process of inserting markers to the stream of data is known as dialog separation.</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anose="02040503050406030204" pitchFamily="18" charset="0"/>
              </a:rPr>
              <a:t>Layer-4: Transport Layer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321945" y="1518920"/>
            <a:ext cx="8488680" cy="398780"/>
          </a:xfrm>
          <a:prstGeom prst="rect">
            <a:avLst/>
          </a:prstGeom>
          <a:noFill/>
          <a:ln w="9525">
            <a:noFill/>
          </a:ln>
        </p:spPr>
        <p:txBody>
          <a:bodyPr wrap="square">
            <a:spAutoFit/>
          </a:bodyPr>
          <a:p>
            <a:pPr marL="342900" indent="-342900">
              <a:buFont typeface="Wingdings" panose="05000000000000000000" charset="0"/>
              <a:buChar char=""/>
            </a:pPr>
            <a:r>
              <a:rPr lang="en-US" sz="2000">
                <a:latin typeface="Cambria" panose="02040503050406030204" pitchFamily="18" charset="0"/>
              </a:rPr>
              <a:t>It is responsible for process-to-process message delivery in a network</a:t>
            </a:r>
            <a:endParaRPr lang="en-US" sz="2000">
              <a:latin typeface="Cambria" panose="02040503050406030204" pitchFamily="18" charset="0"/>
            </a:endParaRPr>
          </a:p>
        </p:txBody>
      </p:sp>
      <p:sp>
        <p:nvSpPr>
          <p:cNvPr id="2" name="Text Box 1"/>
          <p:cNvSpPr txBox="1"/>
          <p:nvPr/>
        </p:nvSpPr>
        <p:spPr>
          <a:xfrm>
            <a:off x="422910" y="1981835"/>
            <a:ext cx="8387080" cy="4092575"/>
          </a:xfrm>
          <a:prstGeom prst="rect">
            <a:avLst/>
          </a:prstGeom>
          <a:noFill/>
          <a:ln w="9525">
            <a:noFill/>
          </a:ln>
        </p:spPr>
        <p:txBody>
          <a:bodyPr wrap="square">
            <a:spAutoFit/>
          </a:bodyPr>
          <a:p>
            <a:pPr marL="0" indent="0">
              <a:buFont typeface="Wingdings" panose="05000000000000000000" charset="0"/>
              <a:buNone/>
            </a:pPr>
            <a:r>
              <a:rPr lang="en-US" sz="2000" b="1" u="sng">
                <a:solidFill>
                  <a:schemeClr val="tx1"/>
                </a:solidFill>
                <a:latin typeface="Cambria" panose="02040503050406030204" pitchFamily="18" charset="0"/>
              </a:rPr>
              <a:t>FUNCTIONS</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Segmentation &amp; Reassembly: </a:t>
            </a:r>
            <a:r>
              <a:rPr lang="en-US" sz="2000">
                <a:latin typeface="Cambria" panose="02040503050406030204" pitchFamily="18" charset="0"/>
              </a:rPr>
              <a:t>It</a:t>
            </a:r>
            <a:r>
              <a:rPr lang="en-US" sz="2000" b="1">
                <a:latin typeface="Cambria" panose="02040503050406030204" pitchFamily="18" charset="0"/>
              </a:rPr>
              <a:t> </a:t>
            </a:r>
            <a:r>
              <a:rPr lang="en-US" sz="2000">
                <a:latin typeface="Cambria" panose="02040503050406030204" pitchFamily="18" charset="0"/>
              </a:rPr>
              <a:t>accepts a message from the (session) layer above it, splits the message into smaller units (if not already small enough), and passes the smaller units down to the network layer. The transport layer at the destination station reassembles the message.</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sym typeface="+mn-ea"/>
              </a:rPr>
              <a:t>Service-Point-Addressing: </a:t>
            </a:r>
            <a:r>
              <a:rPr lang="en-US" sz="2000">
                <a:latin typeface="Cambria" panose="02040503050406030204" pitchFamily="18" charset="0"/>
                <a:sym typeface="+mn-ea"/>
              </a:rPr>
              <a:t>(Port Address) Computers run several processes. TL header include a port address with each process. In order to delivery the message to correct process, transport layer header includes a type of address called service point address or port address. </a:t>
            </a:r>
            <a:endParaRPr lang="en-US" sz="2000">
              <a:latin typeface="Cambria" panose="02040503050406030204" pitchFamily="18" charset="0"/>
            </a:endParaRPr>
          </a:p>
          <a:p>
            <a:pPr marL="342900" indent="-342900" algn="just">
              <a:buFont typeface="Wingdings" panose="05000000000000000000" charset="0"/>
              <a:buChar char=""/>
            </a:pPr>
            <a:r>
              <a:rPr lang="en-US" sz="2000" b="1">
                <a:latin typeface="Cambria" panose="02040503050406030204" pitchFamily="18" charset="0"/>
              </a:rPr>
              <a:t>Session multiplexing : </a:t>
            </a:r>
            <a:r>
              <a:rPr lang="en-US" sz="2000">
                <a:latin typeface="Cambria" panose="02040503050406030204" pitchFamily="18" charset="0"/>
              </a:rPr>
              <a:t>multiplexes several message streams, or sessions onto one logical link and keeps track of which messages belong to which sessions.</a:t>
            </a:r>
            <a:endParaRPr lang="en-US" sz="2000">
              <a:latin typeface="Cambria" panose="02040503050406030204" pitchFamily="18" charset="0"/>
            </a:endParaRPr>
          </a:p>
          <a:p>
            <a:pPr marL="342900" indent="-342900" algn="just">
              <a:buFont typeface="Wingdings" panose="05000000000000000000" charset="0"/>
              <a:buChar char=""/>
            </a:pP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30856</Words>
  <Application>WPS Presentation</Application>
  <PresentationFormat>On-screen Show (4:3)</PresentationFormat>
  <Paragraphs>1264</Paragraphs>
  <Slides>56</Slides>
  <Notes>38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4" baseType="lpstr">
      <vt:lpstr>Arial</vt:lpstr>
      <vt:lpstr>SimSun</vt:lpstr>
      <vt:lpstr>Wingdings</vt:lpstr>
      <vt:lpstr>Tw Cen MT</vt:lpstr>
      <vt:lpstr>Wingdings 2</vt:lpstr>
      <vt:lpstr>Wingdings</vt:lpstr>
      <vt:lpstr>Cambria</vt:lpstr>
      <vt:lpstr>Times New Roman</vt:lpstr>
      <vt:lpstr>Cambria Math</vt:lpstr>
      <vt:lpstr>Wingdings</vt:lpstr>
      <vt:lpstr>Microsoft YaHei</vt:lpstr>
      <vt:lpstr>Arial Unicode MS</vt:lpstr>
      <vt:lpstr>Calibri</vt:lpstr>
      <vt:lpstr>Berlin Sans FB</vt:lpstr>
      <vt:lpstr>Aharoni</vt:lpstr>
      <vt:lpstr>Liberation Mono</vt:lpstr>
      <vt:lpstr>Median</vt:lpstr>
      <vt:lpstr>Paint.Picture</vt:lpstr>
      <vt:lpstr>PowerPoint 演示文稿</vt:lpstr>
      <vt:lpstr>OSI Model</vt:lpstr>
      <vt:lpstr>OSI Model - The 7 layered Architecture</vt:lpstr>
      <vt:lpstr>Layer-7: Application layer</vt:lpstr>
      <vt:lpstr>Layer-7: Application layer</vt:lpstr>
      <vt:lpstr>Layer-7:  Application layer Protocols</vt:lpstr>
      <vt:lpstr>Layer-6: Presentation layer</vt:lpstr>
      <vt:lpstr>Layer-5: Session Layer</vt:lpstr>
      <vt:lpstr>Layer-4: Transport Layer</vt:lpstr>
      <vt:lpstr>Layer-4: Transport Layer...</vt:lpstr>
      <vt:lpstr>Layer-3: Network Layer</vt:lpstr>
      <vt:lpstr>Layer-2: Data Link Layer</vt:lpstr>
      <vt:lpstr>Layer-1: Physical Layer</vt:lpstr>
      <vt:lpstr>Layer-1: Physical Layer</vt:lpstr>
      <vt:lpstr>Goals of Computer Network...</vt:lpstr>
      <vt:lpstr>Popular Metrics</vt:lpstr>
      <vt:lpstr>Throughput Vs. Bandwidth</vt:lpstr>
      <vt:lpstr>Throughput</vt:lpstr>
      <vt:lpstr>Latency/Delay</vt:lpstr>
      <vt:lpstr>Latency/Delay</vt:lpstr>
      <vt:lpstr>Latency/Delay</vt:lpstr>
      <vt:lpstr>Latency/Delay</vt:lpstr>
      <vt:lpstr>Function Example cont…</vt:lpstr>
      <vt:lpstr>Function Example Observations</vt:lpstr>
      <vt:lpstr>Function Example</vt:lpstr>
      <vt:lpstr>Summarize what we have learnt so far</vt:lpstr>
      <vt:lpstr>Summarize what we have learnt so far</vt:lpstr>
      <vt:lpstr>Summarize what we have learnt so far</vt:lpstr>
      <vt:lpstr>Summarize what we have learnt so far</vt:lpstr>
      <vt:lpstr>Why are functions needed?</vt:lpstr>
      <vt:lpstr>Function Definition</vt:lpstr>
      <vt:lpstr>Class Work (CW)</vt:lpstr>
      <vt:lpstr>Passing Values between Function</vt:lpstr>
      <vt:lpstr>Function return statement</vt:lpstr>
      <vt:lpstr>Function return statement</vt:lpstr>
      <vt:lpstr>Argument Changes</vt:lpstr>
      <vt:lpstr>Scope Rule of Functions</vt:lpstr>
      <vt:lpstr>Calling Convention</vt:lpstr>
      <vt:lpstr>Dicey Issue</vt:lpstr>
      <vt:lpstr>Function Default Return Type</vt:lpstr>
      <vt:lpstr>Function Prototype</vt:lpstr>
      <vt:lpstr>Function Prototype Example</vt:lpstr>
      <vt:lpstr>Function Call by Value and Call by Reference</vt:lpstr>
      <vt:lpstr>Function Call by Value and Call by Reference</vt:lpstr>
      <vt:lpstr>Recursion</vt:lpstr>
      <vt:lpstr>Recursive Invocation Ladder</vt:lpstr>
      <vt:lpstr>Recursion Control Flow</vt:lpstr>
      <vt:lpstr>Recursion Example - GCD</vt:lpstr>
      <vt:lpstr>Recursion Example - Fibonacci</vt:lpstr>
      <vt:lpstr>Arrays and Function</vt:lpstr>
      <vt:lpstr>Class Work (CW)</vt:lpstr>
      <vt:lpstr>Passing 1-D Array to Function</vt:lpstr>
      <vt:lpstr>Passing 2-D Array to Function</vt:lpstr>
      <vt:lpstr>PowerPoint 演示文稿</vt:lpstr>
      <vt:lpstr>Home Work (HW)</vt:lpstr>
      <vt:lpstr>Home Work (HW)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nEW u</cp:lastModifiedBy>
  <cp:revision>2753</cp:revision>
  <dcterms:created xsi:type="dcterms:W3CDTF">2006-08-16T00:00:00Z</dcterms:created>
  <dcterms:modified xsi:type="dcterms:W3CDTF">2018-08-29T04:30:56Z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