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370" r:id="rId3"/>
    <p:sldId id="701" r:id="rId5"/>
    <p:sldId id="700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656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2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6906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56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155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38120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19468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0615" algn="l" defTabSz="912495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02" autoAdjust="0"/>
    <p:restoredTop sz="94737" autoAdjust="0"/>
  </p:normalViewPr>
  <p:slideViewPr>
    <p:cSldViewPr>
      <p:cViewPr>
        <p:scale>
          <a:sx n="70" d="100"/>
          <a:sy n="70" d="100"/>
        </p:scale>
        <p:origin x="-1264" y="-120"/>
      </p:cViewPr>
      <p:guideLst>
        <p:guide orient="horz" pos="2147"/>
        <p:guide pos="2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40DBB-50DA-4473-8951-FC0BEF22A68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22537-213E-4A53-8258-B26F9F84C93D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4402E26-FAA5-45EC-88E4-50C6AE9CA26F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75F1B93-FA72-4BF5-9350-D61F2032E217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49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906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62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5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120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68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615" algn="l" defTabSz="91249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9A6F7-9E16-4674-9653-ECEDFFD6988E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E59E0D-64FC-4115-B6CE-6BD55FEE5445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50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25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rgbClr val="FFFFFF"/>
                </a:solidFill>
              </a:defRPr>
            </a:lvl1pPr>
            <a:lvl2pPr marL="456565" indent="0" algn="ctr">
              <a:buNone/>
            </a:lvl2pPr>
            <a:lvl3pPr marL="912495" indent="0" algn="ctr">
              <a:buNone/>
            </a:lvl3pPr>
            <a:lvl4pPr marL="1369060" indent="0" algn="ctr">
              <a:buNone/>
            </a:lvl4pPr>
            <a:lvl5pPr marL="1825625" indent="0" algn="ctr">
              <a:buNone/>
            </a:lvl5pPr>
            <a:lvl6pPr marL="2281555" indent="0" algn="ctr">
              <a:buNone/>
            </a:lvl6pPr>
            <a:lvl7pPr marL="2738120" indent="0" algn="ctr">
              <a:buNone/>
            </a:lvl7pPr>
            <a:lvl8pPr marL="3194685" indent="0" algn="ctr">
              <a:buNone/>
            </a:lvl8pPr>
            <a:lvl9pPr marL="3650615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1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3BF26E4-4446-44D4-B72C-EEE2CA381E26}" type="datetime1">
              <a:rPr lang="en-US" smtClean="0"/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41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4796404-3ABE-42E0-BAAB-E184FAB6343E}" type="slidenum">
              <a:rPr lang="en-US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502D6-F6B6-42B5-8AF1-7EB1BB83C682}" type="datetime1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3028A-3ECF-42DF-877F-44A07ABEBB04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13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ECCAA-6A79-487E-B095-D3D7E5073B02}" type="datetime1">
              <a:rPr lang="en-US" smtClean="0"/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6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5C686-4C98-447A-9F73-422C495970F1}" type="slidenum">
              <a:rPr lang="en-US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7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47C0A-993C-4FD2-9DDD-8AD79A4ECAE0}" type="datetime1">
              <a:rPr lang="en-US" smtClean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323B9-1D87-4D56-A1A0-9DA960EA2996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3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4BAF-7C54-4277-90C5-C0CE4EEFA6A5}" type="datetime1">
              <a:rPr lang="en-US" smtClean="0"/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2FF345-7B17-4B69-A043-CF629E9F4723}" type="slidenum">
              <a:rPr lang="en-US"/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DA6328E-C424-4442-AEFD-96CFAB1CA223}" type="datetime1">
              <a:rPr lang="en-US" smtClean="0"/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79410A00-1153-438E-A3B6-B3C6724770AE}" type="slidenum">
              <a:rPr lang="en-US"/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1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2A0C68-AA56-4109-8222-BF270B454D8D}" type="datetime1">
              <a:rPr lang="en-US" smtClean="0"/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474CB6E-E696-4C16-A68F-E749F6A5BD70}" type="slidenum">
              <a:rPr lang="en-US"/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9797A-805F-4582-ADB8-4D5269D1CDE7}" type="datetime1">
              <a:rPr lang="en-US" smtClean="0"/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A7E5E-6FDD-46DC-9B9A-1EE1DF3B4DA2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9407F-9552-43B2-9FD5-54C4314EBB61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B215E6A-49DA-4E1E-A153-DCAF308A2D4A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3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6909" tIns="182547" rIns="136909" bIns="91273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AF384-FE71-477E-95D0-D2F6765B3D92}" type="datetime1">
              <a:rPr lang="en-US" smtClean="0"/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C58E9-1387-4400-8547-C72E690215F0}" type="slidenum">
              <a:rPr lang="en-US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13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7" y="4654550"/>
            <a:ext cx="759936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1" y="12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800"/>
            </a:lvl4pPr>
            <a:lvl5pPr>
              <a:buFontTx/>
              <a:buNone/>
              <a:defRPr sz="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9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3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6D76EFE-E603-41B8-B0B1-3FF7E9147726}" type="datetime1">
              <a:rPr lang="en-US" smtClean="0"/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F7E6F633-B2BD-4AD1-8584-07D2AEFF3912}" type="slidenum">
              <a:rPr lang="en-US"/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13"/>
            <a:ext cx="81534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273" tIns="45636" rIns="91273" bIns="45636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lIns="91273" tIns="45636" rIns="91273" bIns="45636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95D5DD4-680D-437A-B2FE-04EBA3206770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0"/>
            <a:ext cx="5421313" cy="365125"/>
          </a:xfrm>
          <a:prstGeom prst="rect">
            <a:avLst/>
          </a:prstGeom>
        </p:spPr>
        <p:txBody>
          <a:bodyPr vert="horz" lIns="91273" tIns="45636" rIns="91273" bIns="45636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School of Computer Engineering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273" tIns="45636" rIns="91273" bIns="45636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lIns="91273" tIns="45636" rIns="91273" bIns="45636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6646576E-E10C-4C06-9E13-AEF2D4E28074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5pPr>
      <a:lvl6pPr marL="45656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6pPr>
      <a:lvl7pPr marL="91249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7pPr>
      <a:lvl8pPr marL="136906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8pPr>
      <a:lvl9pPr marL="1825625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8770" indent="-318770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8810" indent="-272415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indent="-227965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indent="-227965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indent="-227965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310" indent="-227965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2995" indent="-227965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46680" indent="-227965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1000" indent="-227965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249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90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15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8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946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06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4630" y="1054100"/>
            <a:ext cx="8839200" cy="1376680"/>
          </a:xfrm>
        </p:spPr>
        <p:txBody>
          <a:bodyPr>
            <a:noAutofit/>
          </a:bodyPr>
          <a:lstStyle/>
          <a:p>
            <a:pPr algn="ctr">
              <a:defRPr/>
            </a:pPr>
            <a:endParaRPr lang="en-US" sz="29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9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Computer Networking (IT-3001)</a:t>
            </a:r>
            <a:endParaRPr lang="en-US" sz="29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17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8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KALINGA INSTITUTE OF INDUSTRIAL TECHNOLOGY</a:t>
            </a:r>
            <a:endParaRPr lang="en-US" sz="28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4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Deemed to be University, Bhubaneswar</a:t>
            </a:r>
            <a:endParaRPr lang="en-US" sz="24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8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9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9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19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sz="1200" b="1" dirty="0" smtClean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0290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33800" y="4267200"/>
            <a:ext cx="1943100" cy="136735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2468" y="6112934"/>
            <a:ext cx="16109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Cambria" panose="02040503050406030204" pitchFamily="18" charset="0"/>
              </a:rPr>
              <a:t>4 Credit</a:t>
            </a:r>
            <a:endParaRPr lang="en-US" sz="3200" b="1" i="1" dirty="0">
              <a:latin typeface="Cambria" panose="0204050305040603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5340" y="6174740"/>
            <a:ext cx="2850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>
                <a:solidFill>
                  <a:srgbClr val="FFFF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Autumn-2018</a:t>
            </a:r>
            <a:endParaRPr lang="en-US" sz="2400" b="1" dirty="0" smtClean="0">
              <a:solidFill>
                <a:srgbClr val="FFFFFF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1889760" y="2767330"/>
            <a:ext cx="5995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sz="2400" b="1" dirty="0" smtClean="0">
              <a:solidFill>
                <a:srgbClr val="FFFFFF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Cambria" panose="02040503050406030204" pitchFamily="18" charset="0"/>
                <a:sym typeface="+mn-ea"/>
              </a:rPr>
              <a:t>7 Layer OSI Model Vs. 4 Layer TCP/IP Stack </a:t>
            </a:r>
            <a:endParaRPr lang="en-US" sz="2800" b="1" dirty="0" smtClean="0">
              <a:solidFill>
                <a:schemeClr val="tx1"/>
              </a:solidFill>
              <a:latin typeface="Cambria" panose="02040503050406030204" pitchFamily="18" charset="0"/>
              <a:sym typeface="+mn-ea"/>
            </a:endParaRP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707390" y="6268720"/>
            <a:ext cx="782447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934720" y="1598930"/>
          <a:ext cx="7218680" cy="4653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2222500"/>
                <a:gridCol w="2044065"/>
                <a:gridCol w="1390015"/>
              </a:tblGrid>
              <a:tr h="5461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800"/>
                        <a:t>OSI Reference Model</a:t>
                      </a:r>
                      <a:endParaRPr lang="en-US" sz="280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800">
                          <a:sym typeface="+mn-ea"/>
                        </a:rPr>
                        <a:t>TCP/IP Stack</a:t>
                      </a:r>
                      <a:endParaRPr lang="en-US" sz="2800">
                        <a:sym typeface="+mn-ea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cPr/>
                </a:tc>
              </a:tr>
              <a:tr h="4908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 No.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 Name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ym typeface="+mn-ea"/>
                        </a:rPr>
                        <a:t>Layer Name</a:t>
                      </a:r>
                      <a:endParaRPr lang="en-US" sz="2000" b="1"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ym typeface="+mn-ea"/>
                        </a:rPr>
                        <a:t>Layer No.</a:t>
                      </a:r>
                      <a:endParaRPr lang="en-US" sz="2000" b="1"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Layer-7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2000" b="1"/>
                        <a:t>pplication Layer</a:t>
                      </a:r>
                      <a:endParaRPr lang="en-US" sz="2000" b="1"/>
                    </a:p>
                  </a:txBody>
                  <a:tcPr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sym typeface="+mn-ea"/>
                        </a:rPr>
                        <a:t>Application Layer</a:t>
                      </a:r>
                      <a:endParaRPr 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 rowSpan="3">
                  <a:txBody>
                    <a:bodyPr/>
                    <a:p>
                      <a:pPr algn="ctr">
                        <a:buNone/>
                      </a:pPr>
                      <a:endParaRPr lang="en-US" sz="2000" b="1"/>
                    </a:p>
                    <a:p>
                      <a:pPr algn="ctr">
                        <a:buNone/>
                      </a:pPr>
                      <a:r>
                        <a:rPr lang="en-US" sz="2000" b="1"/>
                        <a:t>Layer-4</a:t>
                      </a:r>
                      <a:endParaRPr lang="en-US" sz="2000" b="1"/>
                    </a:p>
                  </a:txBody>
                  <a:tcPr/>
                </a:tc>
              </a:tr>
              <a:tr h="511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Layer-6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000" b="1"/>
                        <a:t>resentation Layer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9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Layer-5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2000" b="1"/>
                        <a:t>ession Layer</a:t>
                      </a:r>
                      <a:endParaRPr lang="en-US" sz="2000" b="1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  <a:tr h="510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Layer-4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000" b="1"/>
                        <a:t>ransport Layer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sym typeface="+mn-ea"/>
                        </a:rPr>
                        <a:t>Transport Layer</a:t>
                      </a:r>
                      <a:endParaRPr 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Layer-3</a:t>
                      </a:r>
                      <a:endParaRPr lang="en-US" sz="2000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Layer-3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sz="2000" b="1"/>
                        <a:t>etwork Layer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sym typeface="+mn-ea"/>
                        </a:rPr>
                        <a:t>Internet Layer</a:t>
                      </a:r>
                      <a:endParaRPr lang="en-US" sz="20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Layer-2</a:t>
                      </a:r>
                      <a:endParaRPr lang="en-US" sz="2000" b="1"/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Layer-2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2000" b="1"/>
                        <a:t>atalink Layer</a:t>
                      </a:r>
                      <a:endParaRPr lang="en-US" sz="2000" b="1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Network Access Layer</a:t>
                      </a:r>
                      <a:endParaRPr lang="en-US" sz="20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Layer-1</a:t>
                      </a:r>
                      <a:endParaRPr lang="en-US" sz="2000" b="1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11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 b="1"/>
                        <a:t>Layer-1</a:t>
                      </a:r>
                      <a:endParaRPr lang="en-US" sz="2000" b="1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2000" b="1"/>
                        <a:t>hysical Layer</a:t>
                      </a:r>
                      <a:endParaRPr lang="en-US" sz="2000" b="1"/>
                    </a:p>
                  </a:txBody>
                  <a:tcPr/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Latency/Delay</a:t>
            </a:r>
            <a:endParaRPr lang="en-US" sz="4000" b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2" descr="http://www.entranceforms.com/libs/img/logos/kiit0712.logo.jpg"/>
          <p:cNvPicPr>
            <a:picLocks noChangeAspect="1" noChangeArrowheads="1"/>
          </p:cNvPicPr>
          <p:nvPr/>
        </p:nvPicPr>
        <p:blipFill>
          <a:blip r:embed="rId1" cstate="print"/>
          <a:srcRect l="7585" b="3870"/>
          <a:stretch>
            <a:fillRect/>
          </a:stretch>
        </p:blipFill>
        <p:spPr bwMode="auto">
          <a:xfrm>
            <a:off x="8153403" y="533400"/>
            <a:ext cx="928396" cy="685800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5000" lnSpcReduction="20000"/>
          </a:bodyPr>
          <a:lstStyle/>
          <a:p>
            <a:pPr>
              <a:defRPr/>
            </a:pPr>
            <a:fld id="{F22323B9-1D87-4D56-A1A0-9DA960EA2996}" type="slidenum">
              <a:rPr lang="en-US" smtClean="0"/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7543800" cy="365125"/>
          </a:xfrm>
          <a:solidFill>
            <a:srgbClr val="008000"/>
          </a:solidFill>
          <a:ln>
            <a:solidFill>
              <a:srgbClr val="00B050"/>
            </a:solidFill>
            <a:miter lim="800000"/>
          </a:ln>
        </p:spPr>
        <p:txBody>
          <a:bodyPr wrap="square" lIns="91258" tIns="45628" rIns="91258" bIns="45628" numCol="1" anchorCtr="0" compatLnSpc="1"/>
          <a:lstStyle/>
          <a:p>
            <a:pPr algn="ctr"/>
            <a:r>
              <a:rPr lang="en-US" sz="2200" b="1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School of Computer Engineering</a:t>
            </a:r>
            <a:endParaRPr lang="en-US" sz="19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70510" y="1671320"/>
            <a:ext cx="838962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>
                <a:latin typeface="Cambria" panose="02040503050406030204" pitchFamily="18" charset="0"/>
              </a:rPr>
              <a:t>Delay is a period of time before an event occurs; the act of delaying; lingering inactivity while latency is the state of being latent. </a:t>
            </a:r>
            <a:endParaRPr lang="en-US" sz="2000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>
                <a:latin typeface="Cambria" panose="02040503050406030204" pitchFamily="18" charset="0"/>
              </a:rPr>
              <a:t>Latency is the delay, a period between the initiation of something and the occurrence.</a:t>
            </a:r>
            <a:endParaRPr lang="en-US" sz="2000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</a:rPr>
              <a:t>Latency</a:t>
            </a:r>
            <a:r>
              <a:rPr lang="en-US" sz="2000">
                <a:latin typeface="Cambria" panose="02040503050406030204" pitchFamily="18" charset="0"/>
              </a:rPr>
              <a:t> is the time that a data packet takes to travel from one point to another. Another accurate term for Latency is delay, the same as the </a:t>
            </a:r>
            <a:r>
              <a:rPr lang="en-US" sz="2000" b="1">
                <a:latin typeface="Cambria" panose="02040503050406030204" pitchFamily="18" charset="0"/>
              </a:rPr>
              <a:t>one-way delay.</a:t>
            </a:r>
            <a:endParaRPr lang="en-US" sz="2000" b="1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000" b="1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</a:rPr>
              <a:t>D</a:t>
            </a:r>
            <a:endParaRPr lang="en-US" sz="2000" b="1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r>
              <a:rPr lang="en-US" sz="2000" b="1">
                <a:latin typeface="Cambria" panose="02040503050406030204" pitchFamily="18" charset="0"/>
              </a:rPr>
              <a:t>D</a:t>
            </a:r>
            <a:endParaRPr lang="en-US" sz="2000" b="1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000" b="1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000" b="1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000" b="1">
              <a:latin typeface="Cambria" panose="02040503050406030204" pitchFamily="18" charset="0"/>
            </a:endParaRPr>
          </a:p>
          <a:p>
            <a:pPr marL="342900" indent="-342900" algn="just">
              <a:buFont typeface="Wingdings" panose="05000000000000000000" charset="0"/>
              <a:buChar char="Ø"/>
            </a:pPr>
            <a:endParaRPr lang="en-US" sz="2000" b="1">
              <a:latin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1055</Words>
  <Application>WPS Presentation</Application>
  <PresentationFormat>On-screen Show (4:3)</PresentationFormat>
  <Paragraphs>110</Paragraphs>
  <Slides>3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Tw Cen MT</vt:lpstr>
      <vt:lpstr>Wingdings 2</vt:lpstr>
      <vt:lpstr>Wingdings</vt:lpstr>
      <vt:lpstr>Cambria</vt:lpstr>
      <vt:lpstr>Times New Roman</vt:lpstr>
      <vt:lpstr>Cambria Math</vt:lpstr>
      <vt:lpstr>Wingdings</vt:lpstr>
      <vt:lpstr>Microsoft YaHei</vt:lpstr>
      <vt:lpstr>Arial Unicode MS</vt:lpstr>
      <vt:lpstr>Calibri</vt:lpstr>
      <vt:lpstr>Median</vt:lpstr>
      <vt:lpstr>PowerPoint 演示文稿</vt:lpstr>
      <vt:lpstr>7 Layer OSI Model Vs. 4 Layer TCP/IP Stack </vt:lpstr>
      <vt:lpstr>Latency/Delay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nEW u</cp:lastModifiedBy>
  <cp:revision>2749</cp:revision>
  <dcterms:created xsi:type="dcterms:W3CDTF">2006-08-16T00:00:00Z</dcterms:created>
  <dcterms:modified xsi:type="dcterms:W3CDTF">2018-08-29T04:31:04Z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1033-10.2.0.7456</vt:lpwstr>
  </property>
</Properties>
</file>