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70" r:id="rId3"/>
    <p:sldId id="700" r:id="rId5"/>
    <p:sldId id="719" r:id="rId6"/>
    <p:sldId id="720" r:id="rId7"/>
    <p:sldId id="72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15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381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468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061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02" autoAdjust="0"/>
    <p:restoredTop sz="94737" autoAdjust="0"/>
  </p:normalViewPr>
  <p:slideViewPr>
    <p:cSldViewPr>
      <p:cViewPr>
        <p:scale>
          <a:sx n="70" d="100"/>
          <a:sy n="70" d="100"/>
        </p:scale>
        <p:origin x="-1264" y="-120"/>
      </p:cViewPr>
      <p:guideLst>
        <p:guide orient="horz" pos="2147"/>
        <p:guide pos="2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0DBB-50DA-4473-8951-FC0BEF22A68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2537-213E-4A53-8258-B26F9F84C93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2E26-FAA5-45EC-88E4-50C6AE9CA26F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5F1B93-FA72-4BF5-9350-D61F2032E217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9A6F7-9E16-4674-9653-ECEDFFD6988E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5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2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6565" indent="0" algn="ctr">
              <a:buNone/>
            </a:lvl2pPr>
            <a:lvl3pPr marL="912495" indent="0" algn="ctr">
              <a:buNone/>
            </a:lvl3pPr>
            <a:lvl4pPr marL="1369060" indent="0" algn="ctr">
              <a:buNone/>
            </a:lvl4pPr>
            <a:lvl5pPr marL="1825625" indent="0" algn="ctr">
              <a:buNone/>
            </a:lvl5pPr>
            <a:lvl6pPr marL="2281555" indent="0" algn="ctr">
              <a:buNone/>
            </a:lvl6pPr>
            <a:lvl7pPr marL="2738120" indent="0" algn="ctr">
              <a:buNone/>
            </a:lvl7pPr>
            <a:lvl8pPr marL="3194685" indent="0" algn="ctr">
              <a:buNone/>
            </a:lvl8pPr>
            <a:lvl9pPr marL="3650615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BF26E4-4446-44D4-B72C-EEE2CA381E26}" type="datetime1">
              <a:rPr lang="en-US" smtClean="0"/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1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796404-3ABE-42E0-BAAB-E184FAB6343E}" type="slidenum">
              <a:rPr lang="en-US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02D6-F6B6-42B5-8AF1-7EB1BB83C682}" type="datetime1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028A-3ECF-42DF-877F-44A07ABEBB0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13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CCAA-6A79-487E-B095-D3D7E5073B02}" type="datetime1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686-4C98-447A-9F73-422C495970F1}" type="slidenum">
              <a:rPr lang="en-US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47C0A-993C-4FD2-9DDD-8AD79A4ECAE0}" type="datetime1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23B9-1D87-4D56-A1A0-9DA960EA299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4BAF-7C54-4277-90C5-C0CE4EEFA6A5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2FF345-7B17-4B69-A043-CF629E9F4723}" type="slidenum">
              <a:rPr lang="en-US"/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A6328E-C424-4442-AEFD-96CFAB1CA223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410A00-1153-438E-A3B6-B3C6724770AE}" type="slidenum">
              <a:rPr lang="en-US"/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2A0C68-AA56-4109-8222-BF270B454D8D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74CB6E-E696-4C16-A68F-E749F6A5BD70}" type="slidenum">
              <a:rPr lang="en-US"/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797A-805F-4582-ADB8-4D5269D1CDE7}" type="datetime1">
              <a:rPr lang="en-US" smtClean="0"/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E5E-6FDD-46DC-9B9A-1EE1DF3B4DA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407F-9552-43B2-9FD5-54C4314EBB6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215E6A-49DA-4E1E-A153-DCAF308A2D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6909" tIns="182547" rIns="136909" bIns="91273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F384-FE71-477E-95D0-D2F6765B3D92}" type="datetime1">
              <a:rPr lang="en-US" smtClean="0"/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58E9-1387-4400-8547-C72E690215F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13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7" y="4654550"/>
            <a:ext cx="759936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1" y="1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9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3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D76EFE-E603-41B8-B0B1-3FF7E9147726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7E6F633-B2BD-4AD1-8584-07D2AEFF3912}" type="slidenum">
              <a:rPr lang="en-US"/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13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lIns="91273" tIns="45636" rIns="91273" bIns="45636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5D5DD4-680D-437A-B2FE-04EBA3206770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0"/>
            <a:ext cx="5421313" cy="365125"/>
          </a:xfrm>
          <a:prstGeom prst="rect">
            <a:avLst/>
          </a:prstGeom>
        </p:spPr>
        <p:txBody>
          <a:bodyPr vert="horz" lIns="91273" tIns="45636" rIns="91273" bIns="45636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lIns="91273" tIns="45636" rIns="91273" bIns="45636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646576E-E10C-4C06-9E13-AEF2D4E280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5pPr>
      <a:lvl6pPr marL="45656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6pPr>
      <a:lvl7pPr marL="91249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7pPr>
      <a:lvl8pPr marL="136906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8pPr>
      <a:lvl9pPr marL="182562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8770" indent="-318770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8810" indent="-272415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indent="-227965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indent="-227965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27965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indent="-227965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2995" indent="-227965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6680" indent="-227965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1000" indent="-227965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4630" y="1054100"/>
            <a:ext cx="8839200" cy="1376680"/>
          </a:xfrm>
        </p:spPr>
        <p:txBody>
          <a:bodyPr>
            <a:noAutofit/>
          </a:bodyPr>
          <a:lstStyle/>
          <a:p>
            <a:pPr algn="ctr">
              <a:defRPr/>
            </a:pPr>
            <a:endParaRPr lang="en-US" sz="2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Computer Networking (IT-3001)</a:t>
            </a:r>
            <a:endParaRPr lang="en-US" sz="2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7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KALINGA INSTITUTE OF INDUSTRIAL TECHNOLOGY</a:t>
            </a:r>
            <a:endParaRPr lang="en-US" sz="28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Deemed to be University, Bhubaneswar</a:t>
            </a:r>
            <a:endParaRPr lang="en-US" sz="24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8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2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0290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3800" y="4267200"/>
            <a:ext cx="1943100" cy="13673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468" y="6112934"/>
            <a:ext cx="1610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Cambria" panose="02040503050406030204" pitchFamily="18" charset="0"/>
              </a:rPr>
              <a:t>4 Credit</a:t>
            </a:r>
            <a:endParaRPr lang="en-US" sz="3200" b="1" i="1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340" y="6174740"/>
            <a:ext cx="285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Autumn-2018</a:t>
            </a:r>
            <a:endParaRPr lang="en-US" sz="2400" b="1" dirty="0" smtClean="0">
              <a:solidFill>
                <a:srgbClr val="FFFFFF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E-Mail Architecture</a:t>
            </a:r>
            <a:endParaRPr lang="en-US" sz="4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/>
          <p:nvPr>
            <p:ph sz="quarter" idx="1"/>
          </p:nvPr>
        </p:nvGraphicFramePr>
        <p:xfrm>
          <a:off x="810260" y="1902460"/>
          <a:ext cx="7257415" cy="297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985000" imgH="2482850" progId="Paint.Picture">
                  <p:embed/>
                </p:oleObj>
              </mc:Choice>
              <mc:Fallback>
                <p:oleObj name="" r:id="rId2" imgW="6985000" imgH="2482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260" y="1902460"/>
                        <a:ext cx="7257415" cy="297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86155" y="5019675"/>
            <a:ext cx="77800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  <a:sym typeface="+mn-ea"/>
              </a:rPr>
              <a:t>First Scenario:</a:t>
            </a:r>
            <a:r>
              <a:rPr lang="en-US" sz="2000">
                <a:latin typeface="Cambria" panose="02040503050406030204" pitchFamily="18" charset="0"/>
                <a:sym typeface="+mn-ea"/>
              </a:rPr>
              <a:t> When the </a:t>
            </a:r>
            <a:r>
              <a:rPr lang="en-US" sz="2000" b="1">
                <a:latin typeface="Cambria" panose="02040503050406030204" pitchFamily="18" charset="0"/>
                <a:sym typeface="+mn-ea"/>
              </a:rPr>
              <a:t>sender and the receiver of an e-mail are on the same mail server</a:t>
            </a:r>
            <a:endParaRPr lang="en-US" sz="2000">
              <a:latin typeface="Cambria" panose="02040503050406030204" pitchFamily="18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E-Mail Architecture</a:t>
            </a:r>
            <a:endParaRPr lang="en-US" sz="4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7555" y="5553075"/>
            <a:ext cx="7780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  <a:sym typeface="+mn-ea"/>
              </a:rPr>
              <a:t>Second Scenario:</a:t>
            </a:r>
            <a:r>
              <a:rPr lang="en-US" sz="2000">
                <a:latin typeface="Cambria" panose="02040503050406030204" pitchFamily="18" charset="0"/>
                <a:sym typeface="+mn-ea"/>
              </a:rPr>
              <a:t> When the </a:t>
            </a:r>
            <a:r>
              <a:rPr lang="en-US" sz="2000" b="1">
                <a:latin typeface="Cambria" panose="02040503050406030204" pitchFamily="18" charset="0"/>
                <a:sym typeface="+mn-ea"/>
              </a:rPr>
              <a:t>sender and the receiver of an e-mail are on different mail servers.</a:t>
            </a:r>
            <a:endParaRPr lang="en-US" sz="2000" b="1"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3" name="Content Placeholder 2"/>
          <p:cNvGraphicFramePr/>
          <p:nvPr>
            <p:ph sz="quarter" idx="1"/>
          </p:nvPr>
        </p:nvGraphicFramePr>
        <p:xfrm>
          <a:off x="764540" y="1593850"/>
          <a:ext cx="79248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5143500" imgH="1771650" progId="Paint.Picture">
                  <p:embed/>
                </p:oleObj>
              </mc:Choice>
              <mc:Fallback>
                <p:oleObj name="" r:id="rId2" imgW="5143500" imgH="17716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540" y="1593850"/>
                        <a:ext cx="7924800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E-Mail Architecture</a:t>
            </a:r>
            <a:endParaRPr lang="en-US" sz="4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7555" y="5553075"/>
            <a:ext cx="7780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  <a:sym typeface="+mn-ea"/>
              </a:rPr>
              <a:t>Third Scenario:</a:t>
            </a:r>
            <a:r>
              <a:rPr lang="en-US" sz="2000">
                <a:latin typeface="Cambria" panose="02040503050406030204" pitchFamily="18" charset="0"/>
                <a:sym typeface="+mn-ea"/>
              </a:rPr>
              <a:t> When the </a:t>
            </a:r>
            <a:r>
              <a:rPr lang="en-US" sz="2000" b="1">
                <a:latin typeface="Cambria" panose="02040503050406030204" pitchFamily="18" charset="0"/>
                <a:sym typeface="+mn-ea"/>
              </a:rPr>
              <a:t>sender is connected to the mail server via a LAN or a WAN</a:t>
            </a:r>
            <a:endParaRPr lang="en-US" sz="2000"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5" name="Content Placeholder 4"/>
          <p:cNvGraphicFramePr/>
          <p:nvPr>
            <p:ph sz="quarter" idx="1"/>
          </p:nvPr>
        </p:nvGraphicFramePr>
        <p:xfrm>
          <a:off x="1628140" y="1578610"/>
          <a:ext cx="6130290" cy="389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067300" imgH="3111500" progId="Paint.Picture">
                  <p:embed/>
                </p:oleObj>
              </mc:Choice>
              <mc:Fallback>
                <p:oleObj name="" r:id="rId2" imgW="5067300" imgH="3111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8140" y="1578610"/>
                        <a:ext cx="6130290" cy="389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E-Mail Architecture</a:t>
            </a:r>
            <a:endParaRPr lang="en-US" sz="4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9465" y="5476875"/>
            <a:ext cx="7780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  <a:sym typeface="+mn-ea"/>
              </a:rPr>
              <a:t>Fourth Scenario:</a:t>
            </a:r>
            <a:r>
              <a:rPr lang="en-US" sz="2000">
                <a:latin typeface="Cambria" panose="02040503050406030204" pitchFamily="18" charset="0"/>
                <a:sym typeface="+mn-ea"/>
              </a:rPr>
              <a:t> When</a:t>
            </a:r>
            <a:r>
              <a:rPr lang="en-US" sz="2000" b="1">
                <a:latin typeface="Cambria" panose="02040503050406030204" pitchFamily="18" charset="0"/>
                <a:sym typeface="+mn-ea"/>
              </a:rPr>
              <a:t> both sender and receiver are connected to the mail server via a LAN or a WAN</a:t>
            </a:r>
            <a:r>
              <a:rPr lang="en-US" sz="2000">
                <a:latin typeface="Cambria" panose="02040503050406030204" pitchFamily="18" charset="0"/>
                <a:sym typeface="+mn-ea"/>
              </a:rPr>
              <a:t>, </a:t>
            </a:r>
            <a:endParaRPr lang="en-US" sz="2000">
              <a:latin typeface="Cambria" panose="02040503050406030204" pitchFamily="18" charset="0"/>
              <a:sym typeface="+mn-ea"/>
            </a:endParaRPr>
          </a:p>
        </p:txBody>
      </p:sp>
      <p:graphicFrame>
        <p:nvGraphicFramePr>
          <p:cNvPr id="5" name="Content Placeholder 4"/>
          <p:cNvGraphicFramePr/>
          <p:nvPr>
            <p:ph sz="quarter" idx="1"/>
          </p:nvPr>
        </p:nvGraphicFramePr>
        <p:xfrm>
          <a:off x="1163955" y="1516380"/>
          <a:ext cx="6430010" cy="395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4959350" imgH="2755900" progId="Paint.Picture">
                  <p:embed/>
                </p:oleObj>
              </mc:Choice>
              <mc:Fallback>
                <p:oleObj name="" r:id="rId2" imgW="4959350" imgH="2755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955" y="1516380"/>
                        <a:ext cx="6430010" cy="395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693</Words>
  <Application>WPS Presentation</Application>
  <PresentationFormat>On-screen Show (4:3)</PresentationFormat>
  <Paragraphs>45</Paragraphs>
  <Slides>5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Tw Cen MT</vt:lpstr>
      <vt:lpstr>Wingdings 2</vt:lpstr>
      <vt:lpstr>Wingdings</vt:lpstr>
      <vt:lpstr>Cambria</vt:lpstr>
      <vt:lpstr>Times New Roman</vt:lpstr>
      <vt:lpstr>Cambria Math</vt:lpstr>
      <vt:lpstr>Wingdings</vt:lpstr>
      <vt:lpstr>Microsoft YaHei</vt:lpstr>
      <vt:lpstr>Arial Unicode MS</vt:lpstr>
      <vt:lpstr>Calibri</vt:lpstr>
      <vt:lpstr>Median</vt:lpstr>
      <vt:lpstr>Paint.Picture</vt:lpstr>
      <vt:lpstr>Paint.Picture</vt:lpstr>
      <vt:lpstr>Paint.Picture</vt:lpstr>
      <vt:lpstr>Paint.Picture</vt:lpstr>
      <vt:lpstr>PowerPoint 演示文稿</vt:lpstr>
      <vt:lpstr>E-Mail Architecture</vt:lpstr>
      <vt:lpstr>E-Mail Architecture</vt:lpstr>
      <vt:lpstr>E-Mail Architecture</vt:lpstr>
      <vt:lpstr>E-Mail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 u</cp:lastModifiedBy>
  <cp:revision>2756</cp:revision>
  <dcterms:created xsi:type="dcterms:W3CDTF">2006-08-16T00:00:00Z</dcterms:created>
  <dcterms:modified xsi:type="dcterms:W3CDTF">2018-08-29T04:30:46Z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