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1" r:id="rId2"/>
  </p:sldMasterIdLst>
  <p:notesMasterIdLst>
    <p:notesMasterId r:id="rId24"/>
  </p:notesMasterIdLst>
  <p:handoutMasterIdLst>
    <p:handoutMasterId r:id="rId25"/>
  </p:handoutMasterIdLst>
  <p:sldIdLst>
    <p:sldId id="257" r:id="rId3"/>
    <p:sldId id="258" r:id="rId4"/>
    <p:sldId id="261" r:id="rId5"/>
    <p:sldId id="262" r:id="rId6"/>
    <p:sldId id="278" r:id="rId7"/>
    <p:sldId id="288" r:id="rId8"/>
    <p:sldId id="289" r:id="rId9"/>
    <p:sldId id="290" r:id="rId10"/>
    <p:sldId id="272" r:id="rId11"/>
    <p:sldId id="264" r:id="rId12"/>
    <p:sldId id="265" r:id="rId13"/>
    <p:sldId id="266" r:id="rId14"/>
    <p:sldId id="267" r:id="rId15"/>
    <p:sldId id="277" r:id="rId16"/>
    <p:sldId id="284" r:id="rId17"/>
    <p:sldId id="286" r:id="rId18"/>
    <p:sldId id="287" r:id="rId19"/>
    <p:sldId id="291" r:id="rId20"/>
    <p:sldId id="292" r:id="rId21"/>
    <p:sldId id="293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089681-540B-4737-AA61-E2724FBB6C49}">
          <p14:sldIdLst>
            <p14:sldId id="257"/>
            <p14:sldId id="258"/>
            <p14:sldId id="261"/>
            <p14:sldId id="262"/>
            <p14:sldId id="278"/>
            <p14:sldId id="288"/>
            <p14:sldId id="289"/>
            <p14:sldId id="290"/>
            <p14:sldId id="272"/>
            <p14:sldId id="264"/>
            <p14:sldId id="265"/>
            <p14:sldId id="266"/>
            <p14:sldId id="267"/>
            <p14:sldId id="277"/>
            <p14:sldId id="284"/>
            <p14:sldId id="286"/>
            <p14:sldId id="287"/>
            <p14:sldId id="291"/>
            <p14:sldId id="292"/>
            <p14:sldId id="293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717" autoAdjust="0"/>
  </p:normalViewPr>
  <p:slideViewPr>
    <p:cSldViewPr snapToGrid="0">
      <p:cViewPr varScale="1">
        <p:scale>
          <a:sx n="64" d="100"/>
          <a:sy n="64" d="100"/>
        </p:scale>
        <p:origin x="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3C84F-41C9-42F6-95CB-4733679D6EA7}" type="datetime1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CA9EB-84C0-4D64-830D-614B69A22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609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B7127-C704-46B6-AC3F-6E66E4A74765}" type="datetime1">
              <a:rPr lang="en-US" smtClean="0"/>
              <a:t>8/10/2019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29C95-F8AF-48AF-9A3B-D4C63522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2103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D292-E947-4EAE-9F9E-506EB21F5140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2534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2481-E68C-48B6-8068-9D7F4CCF3164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C007-515D-4868-8C0D-FDFCA61E207A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6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9989-5A5A-4CB2-A216-0AAADD85FEBF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3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979-ACC7-496A-8A28-49252D762C79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5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890A-2955-4A2C-92AD-8124C44C094E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7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C8BA-D745-4C53-959C-BBEC482A7B7B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0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F286-563E-44C5-A698-BA9AC808FD76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18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37A9-3B49-49ED-B2C5-29163A8EB018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18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2238-9EF1-4A1D-9472-B09C3D932FBE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28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455E-153B-4B38-A36F-9471FB77D365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5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1068B-BCB0-4B48-8BAC-FA9E035F3D8C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analyticsvidhya.com/courses/take/creating-time-series-forecast-using-python/texts/6142791-parameter-tuning-for-arima-mode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12708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dirty="0"/>
              <a:t>TIME SERIES ANALYSIS</a:t>
            </a:r>
            <a:br>
              <a:rPr lang="en-US" dirty="0"/>
            </a:br>
            <a:r>
              <a:rPr lang="en-US" dirty="0"/>
              <a:t>ON PASSENGERS</a:t>
            </a:r>
            <a:br>
              <a:rPr lang="en-US" dirty="0"/>
            </a:br>
            <a:r>
              <a:rPr lang="en-US" dirty="0"/>
              <a:t>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4659" y="3080378"/>
            <a:ext cx="5765616" cy="3777622"/>
          </a:xfrm>
        </p:spPr>
        <p:txBody>
          <a:bodyPr>
            <a:normAutofit/>
          </a:bodyPr>
          <a:lstStyle/>
          <a:p>
            <a:r>
              <a:rPr lang="en-US" dirty="0"/>
              <a:t>GROUP MEMBERS:</a:t>
            </a:r>
          </a:p>
          <a:p>
            <a:pPr marL="0" indent="0">
              <a:buNone/>
            </a:pPr>
            <a:r>
              <a:rPr lang="en-US" dirty="0"/>
              <a:t>	Ashish Neupane[2073/BCT/06]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Bibek</a:t>
            </a:r>
            <a:r>
              <a:rPr lang="en-US" dirty="0"/>
              <a:t> </a:t>
            </a:r>
            <a:r>
              <a:rPr lang="en-US" dirty="0" err="1"/>
              <a:t>Dhakal</a:t>
            </a:r>
            <a:r>
              <a:rPr lang="en-US" dirty="0"/>
              <a:t>[2073/BCT/08]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Bijay</a:t>
            </a:r>
            <a:r>
              <a:rPr lang="en-US" dirty="0"/>
              <a:t> </a:t>
            </a:r>
            <a:r>
              <a:rPr lang="en-US" dirty="0" err="1"/>
              <a:t>Aryal</a:t>
            </a:r>
            <a:r>
              <a:rPr lang="en-US" dirty="0"/>
              <a:t>[2073/BCT/10]</a:t>
            </a:r>
          </a:p>
          <a:p>
            <a:pPr marL="0" indent="0">
              <a:buNone/>
            </a:pPr>
            <a:r>
              <a:rPr lang="en-US" dirty="0"/>
              <a:t>	Anil Shrestha[2073/BCT/53]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4709" y="3080377"/>
            <a:ext cx="4816429" cy="3396901"/>
          </a:xfrm>
        </p:spPr>
        <p:txBody>
          <a:bodyPr>
            <a:normAutofit/>
          </a:bodyPr>
          <a:lstStyle/>
          <a:p>
            <a:r>
              <a:rPr lang="en-US" dirty="0"/>
              <a:t>SUPERVISOR: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Chetraj</a:t>
            </a:r>
            <a:r>
              <a:rPr lang="en-US" dirty="0"/>
              <a:t> Pandey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PROJECT CO-ORDINATOR:</a:t>
            </a:r>
          </a:p>
          <a:p>
            <a:pPr marL="0" indent="0">
              <a:buNone/>
            </a:pPr>
            <a:r>
              <a:rPr lang="en-US" dirty="0"/>
              <a:t>	Ramesh </a:t>
            </a:r>
            <a:r>
              <a:rPr lang="en-US" dirty="0" err="1"/>
              <a:t>Tamang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709" y="589945"/>
            <a:ext cx="3811658" cy="1600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2D29-D1EB-4F97-A5E4-D2D89A346668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4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118" y="1992926"/>
            <a:ext cx="8825658" cy="2489684"/>
          </a:xfrm>
        </p:spPr>
        <p:txBody>
          <a:bodyPr/>
          <a:lstStyle/>
          <a:p>
            <a:r>
              <a:rPr lang="en-US" b="1" u="sng" dirty="0"/>
              <a:t>SYSTEM FLOW DIAGRAM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396711" y="4700588"/>
            <a:ext cx="9144000" cy="1655762"/>
          </a:xfrm>
        </p:spPr>
        <p:txBody>
          <a:bodyPr/>
          <a:lstStyle/>
          <a:p>
            <a:r>
              <a:rPr lang="en-US" dirty="0"/>
              <a:t>Analyzing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predicting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278-04E1-496F-92ED-D10B07A54298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76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74044" y="753291"/>
            <a:ext cx="8442127" cy="53340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9E95-DC5F-4059-98E1-1CDC67036A87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43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356" y="1982440"/>
            <a:ext cx="8825658" cy="2677648"/>
          </a:xfrm>
        </p:spPr>
        <p:txBody>
          <a:bodyPr/>
          <a:lstStyle/>
          <a:p>
            <a:r>
              <a:rPr lang="en-US" b="1" u="sng" dirty="0"/>
              <a:t>WORK FLOW DIAGRAM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517938" y="4680338"/>
            <a:ext cx="9144000" cy="1655762"/>
          </a:xfrm>
        </p:spPr>
        <p:txBody>
          <a:bodyPr/>
          <a:lstStyle/>
          <a:p>
            <a:r>
              <a:rPr lang="en-US" dirty="0"/>
              <a:t>How we solve problems?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9D64-C383-498F-9E6C-667EA99F3801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1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18691" y="-88490"/>
            <a:ext cx="5266297" cy="68580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CBF1-7207-4B25-A6C7-6E55B29726EF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32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VALIDATION OF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data(train dataset) will be </a:t>
            </a:r>
            <a:r>
              <a:rPr lang="en-US" dirty="0" err="1"/>
              <a:t>splitted</a:t>
            </a:r>
            <a:r>
              <a:rPr lang="en-US" dirty="0"/>
              <a:t> into two parts:</a:t>
            </a:r>
          </a:p>
          <a:p>
            <a:pPr marL="0" indent="0">
              <a:buNone/>
            </a:pPr>
            <a:r>
              <a:rPr lang="en-US" dirty="0"/>
              <a:t>	training parts(80% of original dataset)	</a:t>
            </a:r>
          </a:p>
          <a:p>
            <a:pPr marL="0" indent="0">
              <a:buNone/>
            </a:pPr>
            <a:r>
              <a:rPr lang="en-US" dirty="0"/>
              <a:t> 	and validation parts(20% of original dataset).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CC73-CC40-4F48-B162-AF24EE8B4B2B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4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359F-D7C8-441B-B3A7-5E6934AD0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347" y="2350799"/>
            <a:ext cx="9144000" cy="1011237"/>
          </a:xfrm>
        </p:spPr>
        <p:txBody>
          <a:bodyPr/>
          <a:lstStyle/>
          <a:p>
            <a:r>
              <a:rPr lang="en-US" b="1" u="sng" dirty="0"/>
              <a:t>Algorithm for our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81D80-5367-47B6-BF77-AA3F5233B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181605" y="3617935"/>
            <a:ext cx="10266946" cy="2482516"/>
          </a:xfrm>
        </p:spPr>
        <p:txBody>
          <a:bodyPr/>
          <a:lstStyle/>
          <a:p>
            <a:r>
              <a:rPr lang="en-US" dirty="0"/>
              <a:t>                      1. Construction of an SARIMA model.</a:t>
            </a:r>
          </a:p>
          <a:p>
            <a:r>
              <a:rPr lang="en-US" dirty="0"/>
              <a:t>2. Fit the SARIMA model.                                                                                                                             </a:t>
            </a:r>
          </a:p>
          <a:p>
            <a:r>
              <a:rPr lang="en-US" dirty="0"/>
              <a:t>                3. Make prediction with fit model.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FB2D-6167-4FC6-AF1F-5756D5337A3E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99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36D2-0558-43DB-A7CE-8DF06885E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Building SARIMA model(Construction)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45331-6462-488C-9A83-079183227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65845"/>
          </a:xfrm>
        </p:spPr>
        <p:txBody>
          <a:bodyPr>
            <a:normAutofit/>
          </a:bodyPr>
          <a:lstStyle/>
          <a:p>
            <a:r>
              <a:rPr lang="en-US" dirty="0"/>
              <a:t>Parameter : - </a:t>
            </a:r>
            <a:r>
              <a:rPr lang="en-US" dirty="0" err="1"/>
              <a:t>p,d,q,P,D,Q,s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 find the optimized values of these above parameter ,we used ACF(Autocorrelation Function) and PACF(Partial Autocorrelation </a:t>
            </a:r>
            <a:r>
              <a:rPr lang="en-US" dirty="0" err="1"/>
              <a:t>Fuction</a:t>
            </a:r>
            <a:r>
              <a:rPr lang="en-US" dirty="0"/>
              <a:t>) graph.</a:t>
            </a:r>
          </a:p>
          <a:p>
            <a:r>
              <a:rPr lang="en-US" sz="2000" dirty="0" err="1"/>
              <a:t>Stationarize</a:t>
            </a:r>
            <a:r>
              <a:rPr lang="en-US" sz="2000" dirty="0"/>
              <a:t> the series either by differencing or logging.</a:t>
            </a:r>
          </a:p>
          <a:p>
            <a:r>
              <a:rPr lang="en-US" sz="2000" dirty="0"/>
              <a:t>Study the pattern of autocorrelation and partial autocorrelation to determine if lags of forecast errors should be included in forecasting equation.</a:t>
            </a:r>
          </a:p>
          <a:p>
            <a:r>
              <a:rPr lang="en-US" sz="2000" dirty="0"/>
              <a:t>Calculate ACF and PACF(tools for identifying SARIMA model).</a:t>
            </a:r>
          </a:p>
          <a:p>
            <a:r>
              <a:rPr lang="en-US" sz="2000" dirty="0"/>
              <a:t>Develop the forecasting equation.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A0DA-B8FE-4A0A-97B2-2BA0E6D0C04C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71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B0EF-821C-434B-888D-6DAB07A18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618" y="614363"/>
            <a:ext cx="9144000" cy="1187700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Fitting the SARIMA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10E8A-8AAB-43D9-A74E-75291228D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10063"/>
            <a:ext cx="9144000" cy="29477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A1194-D032-4E98-BDA0-772343EFE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05" y="2330393"/>
            <a:ext cx="9881937" cy="313996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4F32-1EE6-4D1D-8795-0A8A2A964108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058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RESULT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RMSE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Predcited</a:t>
            </a:r>
            <a:r>
              <a:rPr lang="en-US" dirty="0">
                <a:solidFill>
                  <a:schemeClr val="tx1"/>
                </a:solidFill>
              </a:rPr>
              <a:t> 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E2AF-D89C-4132-BC99-41B61DBCF432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76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RMSE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7436" y="1505527"/>
                <a:ext cx="10515600" cy="467143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Root Mean Square Error (RMSE) is the standard deviation of the residuals (prediction errors).</a:t>
                </a:r>
              </a:p>
              <a:p>
                <a:pPr marL="0" indent="0">
                  <a:buNone/>
                </a:pPr>
                <a:r>
                  <a:rPr lang="en-US" dirty="0"/>
                  <a:t>      RMSE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acc>
                              <m:accPr>
                                <m:chr m:val="̇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𝑓𝑜𝑟𝑒𝑐𝑎𝑠𝑡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𝑜𝑏𝑠𝑒𝑟𝑣𝑒𝑑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br>
                  <a:rPr lang="en-US" b="0" dirty="0"/>
                </a:br>
                <a:r>
                  <a:rPr lang="en-US" b="0" dirty="0"/>
                  <a:t>	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𝑜𝑏𝑠𝑒𝑟𝑣𝑎𝑡𝑖𝑜𝑛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     Residual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The RMSE value was obtained to be 68.7831.(which is quite less for predicting the fitted model)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436" y="1505527"/>
                <a:ext cx="10515600" cy="4671436"/>
              </a:xfrm>
              <a:blipFill>
                <a:blip r:embed="rId2"/>
                <a:stretch>
                  <a:fillRect l="-1043" t="-2219" b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A23C-A6E6-446D-A23B-EDFB933484DD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7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TIME SERIES FORECASTING</a:t>
            </a:r>
            <a:br>
              <a:rPr lang="en-US" dirty="0"/>
            </a:b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31BB-50B4-47B1-AF7B-1FEBC23E8A90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10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255" y="121805"/>
            <a:ext cx="10515600" cy="1325563"/>
          </a:xfrm>
        </p:spPr>
        <p:txBody>
          <a:bodyPr/>
          <a:lstStyle/>
          <a:p>
            <a:r>
              <a:rPr lang="en-US" b="1" u="sng" dirty="0"/>
              <a:t>Predicted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8264" y="1240559"/>
            <a:ext cx="5181600" cy="4351338"/>
          </a:xfrm>
        </p:spPr>
        <p:txBody>
          <a:bodyPr/>
          <a:lstStyle/>
          <a:p>
            <a:r>
              <a:rPr lang="en-US" u="sng" dirty="0"/>
              <a:t>Observing Sarima.csv 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128" y="1216025"/>
            <a:ext cx="5181600" cy="4351338"/>
          </a:xfrm>
        </p:spPr>
        <p:txBody>
          <a:bodyPr/>
          <a:lstStyle/>
          <a:p>
            <a:r>
              <a:rPr lang="en-US" u="sng" dirty="0"/>
              <a:t>Observing Predicted graph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CBE2-E15E-4E33-A8FF-DEDFC686E915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55" y="1865744"/>
            <a:ext cx="3754582" cy="37016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36" y="1671783"/>
            <a:ext cx="7583055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88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3926" y="1011162"/>
            <a:ext cx="8825658" cy="2677648"/>
          </a:xfrm>
        </p:spPr>
        <p:txBody>
          <a:bodyPr/>
          <a:lstStyle/>
          <a:p>
            <a:r>
              <a:rPr lang="en-US" dirty="0"/>
              <a:t>THANK YOU !!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3925" y="4777380"/>
            <a:ext cx="8346687" cy="8614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For your precious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1FA1-BECB-48A0-A543-0383CA8C6007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4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58" y="1662113"/>
            <a:ext cx="10393292" cy="2852737"/>
          </a:xfrm>
        </p:spPr>
        <p:txBody>
          <a:bodyPr/>
          <a:lstStyle/>
          <a:p>
            <a:r>
              <a:rPr lang="en-US" b="1" u="sng" dirty="0"/>
              <a:t>DATA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Where we get the data?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How we analyze the data?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8DDA-B3E8-46E3-9221-80CF3E9C5DAB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1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WHERE WE GET THE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datasets is used from </a:t>
            </a:r>
            <a:r>
              <a:rPr lang="en-US" dirty="0">
                <a:hlinkClick r:id="rId2"/>
              </a:rPr>
              <a:t>https://courses.analyticsvidhya.com/courses/take/creating-time-series-forecast-using-python/texts/6142791-parameter-tuning-for-arima-model</a:t>
            </a:r>
            <a:endParaRPr lang="en-US" dirty="0"/>
          </a:p>
          <a:p>
            <a:endParaRPr lang="en-US" dirty="0"/>
          </a:p>
          <a:p>
            <a:r>
              <a:rPr lang="en-US" dirty="0"/>
              <a:t>Train dataset : provided with 18288 records for no. of passengers which includes:</a:t>
            </a:r>
          </a:p>
          <a:p>
            <a:pPr lvl="1"/>
            <a:r>
              <a:rPr lang="en-US" dirty="0"/>
              <a:t>Unique ID of each observation </a:t>
            </a:r>
          </a:p>
          <a:p>
            <a:pPr lvl="1"/>
            <a:r>
              <a:rPr lang="en-US" dirty="0" err="1"/>
              <a:t>DateTime</a:t>
            </a:r>
            <a:r>
              <a:rPr lang="en-US" dirty="0"/>
              <a:t>(YY-MM-DD </a:t>
            </a:r>
            <a:r>
              <a:rPr lang="en-US" dirty="0" err="1"/>
              <a:t>hr:mm</a:t>
            </a:r>
            <a:r>
              <a:rPr lang="en-US" dirty="0"/>
              <a:t>) for each observation</a:t>
            </a:r>
          </a:p>
          <a:p>
            <a:pPr lvl="1"/>
            <a:r>
              <a:rPr lang="en-US" dirty="0"/>
              <a:t>No. of passengers count on each observation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4AA8-AF67-45BA-8084-083A8150BF3F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7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4716-38CC-4E47-A107-D81E0ACE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OUR HYPOTHESIS FOR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19DF4-8E45-4335-B7A9-4530602DE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 will increase as year pass by.</a:t>
            </a:r>
          </a:p>
          <a:p>
            <a:r>
              <a:rPr lang="en-US" dirty="0"/>
              <a:t>Traffic will increase from May to October.</a:t>
            </a:r>
          </a:p>
          <a:p>
            <a:r>
              <a:rPr lang="en-US" dirty="0"/>
              <a:t>Traffic will be more on week days.    </a:t>
            </a:r>
          </a:p>
          <a:p>
            <a:r>
              <a:rPr lang="en-US" dirty="0"/>
              <a:t>Traffic will be more on during peak hour.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39F1-AECE-455C-8731-427B547C79BC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4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36726"/>
            <a:ext cx="10515600" cy="2852737"/>
          </a:xfrm>
        </p:spPr>
        <p:txBody>
          <a:bodyPr/>
          <a:lstStyle/>
          <a:p>
            <a:r>
              <a:rPr lang="en-US" b="1" u="sng" dirty="0"/>
              <a:t>SYSTEM ANALYSIS AND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 Case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Sequence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FD40-C506-4094-AF94-71A729903AB3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6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0923" y="342323"/>
            <a:ext cx="3492993" cy="5906366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14" y="457489"/>
            <a:ext cx="10647685" cy="59912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9D84-1725-423E-B56C-D4F5D0CDE5A1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96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BBF-7016-4AB0-B8A3-DFB1745A60B4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F63D1E-C585-4BDB-949A-210B262F7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374" y="715617"/>
            <a:ext cx="10764078" cy="5384460"/>
          </a:xfrm>
        </p:spPr>
      </p:pic>
    </p:spTree>
    <p:extLst>
      <p:ext uri="{BB962C8B-B14F-4D97-AF65-F5344CB8AC3E}">
        <p14:creationId xmlns:p14="http://schemas.microsoft.com/office/powerpoint/2010/main" val="2918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586036"/>
          </a:xfrm>
        </p:spPr>
        <p:txBody>
          <a:bodyPr/>
          <a:lstStyle/>
          <a:p>
            <a:r>
              <a:rPr lang="en-US" b="1" u="sng" dirty="0"/>
              <a:t>METHODOLOGY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System flow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Work flow diagram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0189-8702-4074-BAAF-39EF86BA78CC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1db59f89-7727-43f3-817b-1638f2324fab" Revision="1" Stencil="System.MyShapes" StencilVersion="1.0"/>
</Control>
</file>

<file path=customXml/itemProps1.xml><?xml version="1.0" encoding="utf-8"?>
<ds:datastoreItem xmlns:ds="http://schemas.openxmlformats.org/officeDocument/2006/customXml" ds:itemID="{835A0384-9B10-44E9-95A8-C1161310C62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1677</TotalTime>
  <Words>397</Words>
  <Application>Microsoft Office PowerPoint</Application>
  <PresentationFormat>Widescreen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TIME SERIES ANALYSIS ON PASSENGERS FORECASTING</vt:lpstr>
      <vt:lpstr>TIME SERIES FORECASTING </vt:lpstr>
      <vt:lpstr>DATA SOURCE</vt:lpstr>
      <vt:lpstr>WHERE WE GET THE DATA?</vt:lpstr>
      <vt:lpstr>OUR HYPOTHESIS FOR PROJECT </vt:lpstr>
      <vt:lpstr>SYSTEM ANALYSIS AND DESIGN</vt:lpstr>
      <vt:lpstr>PowerPoint Presentation</vt:lpstr>
      <vt:lpstr>PowerPoint Presentation</vt:lpstr>
      <vt:lpstr>METHODOLOGY</vt:lpstr>
      <vt:lpstr>SYSTEM FLOW DIAGRAM</vt:lpstr>
      <vt:lpstr>PowerPoint Presentation</vt:lpstr>
      <vt:lpstr>WORK FLOW DIAGRAM</vt:lpstr>
      <vt:lpstr>PowerPoint Presentation</vt:lpstr>
      <vt:lpstr>VALIDATION OF MODEL</vt:lpstr>
      <vt:lpstr>Algorithm for our Project </vt:lpstr>
      <vt:lpstr>Building SARIMA model(Construction)</vt:lpstr>
      <vt:lpstr>Fitting the SARIMA model</vt:lpstr>
      <vt:lpstr>RESULT</vt:lpstr>
      <vt:lpstr>RMSE Value</vt:lpstr>
      <vt:lpstr>Predicted Graph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</dc:title>
  <dc:creator>Ashish Neupane</dc:creator>
  <cp:lastModifiedBy>bibek dhakal</cp:lastModifiedBy>
  <cp:revision>72</cp:revision>
  <dcterms:created xsi:type="dcterms:W3CDTF">2019-05-13T01:58:21Z</dcterms:created>
  <dcterms:modified xsi:type="dcterms:W3CDTF">2019-08-10T00:51:23Z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