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E01FEF3-32B0-4989-92F4-02DE5CDD63B9}"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9A4FA-3648-4F7E-B14E-B7354B3EB81F}" type="slidenum">
              <a:rPr lang="en-IN" smtClean="0"/>
              <a:t>‹#›</a:t>
            </a:fld>
            <a:endParaRPr lang="en-IN"/>
          </a:p>
        </p:txBody>
      </p:sp>
    </p:spTree>
    <p:extLst>
      <p:ext uri="{BB962C8B-B14F-4D97-AF65-F5344CB8AC3E}">
        <p14:creationId xmlns:p14="http://schemas.microsoft.com/office/powerpoint/2010/main" val="227722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01FEF3-32B0-4989-92F4-02DE5CDD63B9}"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9A4FA-3648-4F7E-B14E-B7354B3EB81F}" type="slidenum">
              <a:rPr lang="en-IN" smtClean="0"/>
              <a:t>‹#›</a:t>
            </a:fld>
            <a:endParaRPr lang="en-IN"/>
          </a:p>
        </p:txBody>
      </p:sp>
    </p:spTree>
    <p:extLst>
      <p:ext uri="{BB962C8B-B14F-4D97-AF65-F5344CB8AC3E}">
        <p14:creationId xmlns:p14="http://schemas.microsoft.com/office/powerpoint/2010/main" val="366417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01FEF3-32B0-4989-92F4-02DE5CDD63B9}"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9A4FA-3648-4F7E-B14E-B7354B3EB81F}" type="slidenum">
              <a:rPr lang="en-IN" smtClean="0"/>
              <a:t>‹#›</a:t>
            </a:fld>
            <a:endParaRPr lang="en-IN"/>
          </a:p>
        </p:txBody>
      </p:sp>
    </p:spTree>
    <p:extLst>
      <p:ext uri="{BB962C8B-B14F-4D97-AF65-F5344CB8AC3E}">
        <p14:creationId xmlns:p14="http://schemas.microsoft.com/office/powerpoint/2010/main" val="164616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01FEF3-32B0-4989-92F4-02DE5CDD63B9}"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9A4FA-3648-4F7E-B14E-B7354B3EB81F}" type="slidenum">
              <a:rPr lang="en-IN" smtClean="0"/>
              <a:t>‹#›</a:t>
            </a:fld>
            <a:endParaRPr lang="en-IN"/>
          </a:p>
        </p:txBody>
      </p:sp>
    </p:spTree>
    <p:extLst>
      <p:ext uri="{BB962C8B-B14F-4D97-AF65-F5344CB8AC3E}">
        <p14:creationId xmlns:p14="http://schemas.microsoft.com/office/powerpoint/2010/main" val="405666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01FEF3-32B0-4989-92F4-02DE5CDD63B9}" type="datetimeFigureOut">
              <a:rPr lang="en-IN" smtClean="0"/>
              <a:t>25-08-2022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9A4FA-3648-4F7E-B14E-B7354B3EB81F}" type="slidenum">
              <a:rPr lang="en-IN" smtClean="0"/>
              <a:t>‹#›</a:t>
            </a:fld>
            <a:endParaRPr lang="en-IN"/>
          </a:p>
        </p:txBody>
      </p:sp>
    </p:spTree>
    <p:extLst>
      <p:ext uri="{BB962C8B-B14F-4D97-AF65-F5344CB8AC3E}">
        <p14:creationId xmlns:p14="http://schemas.microsoft.com/office/powerpoint/2010/main" val="2706182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01FEF3-32B0-4989-92F4-02DE5CDD63B9}"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9A4FA-3648-4F7E-B14E-B7354B3EB81F}" type="slidenum">
              <a:rPr lang="en-IN" smtClean="0"/>
              <a:t>‹#›</a:t>
            </a:fld>
            <a:endParaRPr lang="en-IN"/>
          </a:p>
        </p:txBody>
      </p:sp>
    </p:spTree>
    <p:extLst>
      <p:ext uri="{BB962C8B-B14F-4D97-AF65-F5344CB8AC3E}">
        <p14:creationId xmlns:p14="http://schemas.microsoft.com/office/powerpoint/2010/main" val="235742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E01FEF3-32B0-4989-92F4-02DE5CDD63B9}" type="datetimeFigureOut">
              <a:rPr lang="en-IN" smtClean="0"/>
              <a:t>25-08-2022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9A4FA-3648-4F7E-B14E-B7354B3EB81F}" type="slidenum">
              <a:rPr lang="en-IN" smtClean="0"/>
              <a:t>‹#›</a:t>
            </a:fld>
            <a:endParaRPr lang="en-IN"/>
          </a:p>
        </p:txBody>
      </p:sp>
    </p:spTree>
    <p:extLst>
      <p:ext uri="{BB962C8B-B14F-4D97-AF65-F5344CB8AC3E}">
        <p14:creationId xmlns:p14="http://schemas.microsoft.com/office/powerpoint/2010/main" val="178092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E01FEF3-32B0-4989-92F4-02DE5CDD63B9}" type="datetimeFigureOut">
              <a:rPr lang="en-IN" smtClean="0"/>
              <a:t>25-08-2022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9A4FA-3648-4F7E-B14E-B7354B3EB81F}" type="slidenum">
              <a:rPr lang="en-IN" smtClean="0"/>
              <a:t>‹#›</a:t>
            </a:fld>
            <a:endParaRPr lang="en-IN"/>
          </a:p>
        </p:txBody>
      </p:sp>
    </p:spTree>
    <p:extLst>
      <p:ext uri="{BB962C8B-B14F-4D97-AF65-F5344CB8AC3E}">
        <p14:creationId xmlns:p14="http://schemas.microsoft.com/office/powerpoint/2010/main" val="123415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1FEF3-32B0-4989-92F4-02DE5CDD63B9}" type="datetimeFigureOut">
              <a:rPr lang="en-IN" smtClean="0"/>
              <a:t>25-08-2022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9A4FA-3648-4F7E-B14E-B7354B3EB81F}" type="slidenum">
              <a:rPr lang="en-IN" smtClean="0"/>
              <a:t>‹#›</a:t>
            </a:fld>
            <a:endParaRPr lang="en-IN"/>
          </a:p>
        </p:txBody>
      </p:sp>
    </p:spTree>
    <p:extLst>
      <p:ext uri="{BB962C8B-B14F-4D97-AF65-F5344CB8AC3E}">
        <p14:creationId xmlns:p14="http://schemas.microsoft.com/office/powerpoint/2010/main" val="326262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01FEF3-32B0-4989-92F4-02DE5CDD63B9}"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9A4FA-3648-4F7E-B14E-B7354B3EB81F}" type="slidenum">
              <a:rPr lang="en-IN" smtClean="0"/>
              <a:t>‹#›</a:t>
            </a:fld>
            <a:endParaRPr lang="en-IN"/>
          </a:p>
        </p:txBody>
      </p:sp>
    </p:spTree>
    <p:extLst>
      <p:ext uri="{BB962C8B-B14F-4D97-AF65-F5344CB8AC3E}">
        <p14:creationId xmlns:p14="http://schemas.microsoft.com/office/powerpoint/2010/main" val="93000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01FEF3-32B0-4989-92F4-02DE5CDD63B9}" type="datetimeFigureOut">
              <a:rPr lang="en-IN" smtClean="0"/>
              <a:t>25-08-2022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9A4FA-3648-4F7E-B14E-B7354B3EB81F}" type="slidenum">
              <a:rPr lang="en-IN" smtClean="0"/>
              <a:t>‹#›</a:t>
            </a:fld>
            <a:endParaRPr lang="en-IN"/>
          </a:p>
        </p:txBody>
      </p:sp>
    </p:spTree>
    <p:extLst>
      <p:ext uri="{BB962C8B-B14F-4D97-AF65-F5344CB8AC3E}">
        <p14:creationId xmlns:p14="http://schemas.microsoft.com/office/powerpoint/2010/main" val="3260932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1FEF3-32B0-4989-92F4-02DE5CDD63B9}" type="datetimeFigureOut">
              <a:rPr lang="en-IN" smtClean="0"/>
              <a:t>25-08-2022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9A4FA-3648-4F7E-B14E-B7354B3EB81F}" type="slidenum">
              <a:rPr lang="en-IN" smtClean="0"/>
              <a:t>‹#›</a:t>
            </a:fld>
            <a:endParaRPr lang="en-IN"/>
          </a:p>
        </p:txBody>
      </p:sp>
    </p:spTree>
    <p:extLst>
      <p:ext uri="{BB962C8B-B14F-4D97-AF65-F5344CB8AC3E}">
        <p14:creationId xmlns:p14="http://schemas.microsoft.com/office/powerpoint/2010/main" val="1500107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4191" y="101041"/>
            <a:ext cx="374333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AAC Blocks</a:t>
            </a:r>
            <a:endPar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76200" y="1147464"/>
            <a:ext cx="12115800" cy="646331"/>
          </a:xfrm>
          <a:prstGeom prst="rect">
            <a:avLst/>
          </a:prstGeom>
        </p:spPr>
        <p:txBody>
          <a:bodyPr wrap="square">
            <a:spAutoFit/>
          </a:bodyPr>
          <a:lstStyle/>
          <a:p>
            <a:pPr marL="285750" indent="-285750">
              <a:buFont typeface="Wingdings" panose="05000000000000000000" pitchFamily="2" charset="2"/>
              <a:buChar char="v"/>
            </a:pPr>
            <a:r>
              <a:rPr lang="en-US" b="0" i="0" dirty="0" smtClean="0">
                <a:solidFill>
                  <a:srgbClr val="333333"/>
                </a:solidFill>
                <a:effectLst/>
              </a:rPr>
              <a:t>AAC blocks are also known as autoclaved aerated concrete blocks, which are one of the environment friendly and lightweight construction materials.</a:t>
            </a:r>
            <a:endParaRPr lang="en-IN" dirty="0"/>
          </a:p>
        </p:txBody>
      </p:sp>
      <p:sp>
        <p:nvSpPr>
          <p:cNvPr id="6" name="Rectangle 5"/>
          <p:cNvSpPr/>
          <p:nvPr/>
        </p:nvSpPr>
        <p:spPr>
          <a:xfrm>
            <a:off x="76200" y="1793795"/>
            <a:ext cx="12115800" cy="1477328"/>
          </a:xfrm>
          <a:prstGeom prst="rect">
            <a:avLst/>
          </a:prstGeom>
        </p:spPr>
        <p:txBody>
          <a:bodyPr wrap="square">
            <a:spAutoFit/>
          </a:bodyPr>
          <a:lstStyle/>
          <a:p>
            <a:pPr marL="285750" indent="-285750">
              <a:buFont typeface="Wingdings" panose="05000000000000000000" pitchFamily="2" charset="2"/>
              <a:buChar char="v"/>
            </a:pPr>
            <a:r>
              <a:rPr lang="en-US" b="0" i="0" dirty="0" smtClean="0">
                <a:solidFill>
                  <a:srgbClr val="333333"/>
                </a:solidFill>
                <a:effectLst/>
              </a:rPr>
              <a:t>AAC blocks are a </a:t>
            </a:r>
            <a:r>
              <a:rPr lang="en-US" i="0" dirty="0" smtClean="0">
                <a:solidFill>
                  <a:srgbClr val="333333"/>
                </a:solidFill>
                <a:effectLst/>
              </a:rPr>
              <a:t>precast, foam concrete, sustainable construction material made from aggregates of quartz sand, calcined gypsum, lime, Portland cement, water and aluminum powder</a:t>
            </a:r>
            <a:r>
              <a:rPr lang="en-US" b="0" i="0" dirty="0" smtClean="0">
                <a:solidFill>
                  <a:srgbClr val="333333"/>
                </a:solidFill>
                <a:effectLst/>
              </a:rPr>
              <a:t>.</a:t>
            </a:r>
          </a:p>
          <a:p>
            <a:pPr marL="285750" indent="-285750">
              <a:buFont typeface="Wingdings" panose="05000000000000000000" pitchFamily="2" charset="2"/>
              <a:buChar char="v"/>
            </a:pPr>
            <a:r>
              <a:rPr lang="en-US" dirty="0"/>
              <a:t>AAC block is used as a construction material for interior and exterior structures. The blocks may be coated with a stucco finish or with siding materials like veneer brick or vinyl </a:t>
            </a:r>
            <a:r>
              <a:rPr lang="en-US" dirty="0" smtClean="0"/>
              <a:t>siding.</a:t>
            </a:r>
          </a:p>
          <a:p>
            <a:pPr marL="285750" indent="-285750">
              <a:buFont typeface="Wingdings" panose="05000000000000000000" pitchFamily="2" charset="2"/>
              <a:buChar char="v"/>
            </a:pPr>
            <a:endParaRPr lang="en-IN"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1946" t="25285" r="35781" b="29970"/>
          <a:stretch/>
        </p:blipFill>
        <p:spPr>
          <a:xfrm>
            <a:off x="2206868" y="3050931"/>
            <a:ext cx="7316801" cy="3499338"/>
          </a:xfrm>
          <a:prstGeom prst="rect">
            <a:avLst/>
          </a:prstGeom>
        </p:spPr>
      </p:pic>
    </p:spTree>
    <p:extLst>
      <p:ext uri="{BB962C8B-B14F-4D97-AF65-F5344CB8AC3E}">
        <p14:creationId xmlns:p14="http://schemas.microsoft.com/office/powerpoint/2010/main" val="348399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761"/>
            <a:ext cx="12124592" cy="1477328"/>
          </a:xfrm>
          <a:prstGeom prst="rect">
            <a:avLst/>
          </a:prstGeom>
        </p:spPr>
        <p:txBody>
          <a:bodyPr wrap="square">
            <a:spAutoFit/>
          </a:bodyPr>
          <a:lstStyle/>
          <a:p>
            <a:r>
              <a:rPr lang="en-US" b="1" i="0" dirty="0" smtClean="0">
                <a:solidFill>
                  <a:srgbClr val="333333"/>
                </a:solidFill>
                <a:effectLst/>
                <a:latin typeface="Rubik"/>
              </a:rPr>
              <a:t>AAC block price: AAC blocks sizes and prices</a:t>
            </a:r>
            <a:endParaRPr lang="en-US" b="0" i="0" dirty="0" smtClean="0">
              <a:solidFill>
                <a:srgbClr val="333333"/>
              </a:solidFill>
              <a:effectLst/>
              <a:latin typeface="Rubik"/>
            </a:endParaRPr>
          </a:p>
          <a:p>
            <a:r>
              <a:rPr lang="en-US" b="0" i="0" dirty="0" smtClean="0">
                <a:solidFill>
                  <a:srgbClr val="333333"/>
                </a:solidFill>
                <a:effectLst/>
                <a:latin typeface="Rubik"/>
              </a:rPr>
              <a:t>Manufacturers of autoclaved aerated concrete produce AAC blocks ranging in varied sizes and strengths. The AAC block price for rectangular AAC bricks having size (length X height X weight) of 600mm x 200mm x 250mm can range between </a:t>
            </a:r>
            <a:r>
              <a:rPr lang="en-US" b="0" i="0" dirty="0" err="1" smtClean="0">
                <a:solidFill>
                  <a:srgbClr val="333333"/>
                </a:solidFill>
                <a:effectLst/>
                <a:latin typeface="Rubik"/>
              </a:rPr>
              <a:t>Rs</a:t>
            </a:r>
            <a:r>
              <a:rPr lang="en-US" b="0" i="0" dirty="0" smtClean="0">
                <a:solidFill>
                  <a:srgbClr val="333333"/>
                </a:solidFill>
                <a:effectLst/>
                <a:latin typeface="Rubik"/>
              </a:rPr>
              <a:t> 2,000 and </a:t>
            </a:r>
            <a:r>
              <a:rPr lang="en-US" b="0" i="0" dirty="0" err="1" smtClean="0">
                <a:solidFill>
                  <a:srgbClr val="333333"/>
                </a:solidFill>
                <a:effectLst/>
                <a:latin typeface="Rubik"/>
              </a:rPr>
              <a:t>Rs</a:t>
            </a:r>
            <a:r>
              <a:rPr lang="en-US" b="0" i="0" dirty="0" smtClean="0">
                <a:solidFill>
                  <a:srgbClr val="333333"/>
                </a:solidFill>
                <a:effectLst/>
                <a:latin typeface="Rubik"/>
              </a:rPr>
              <a:t> 3,500 per cubic meter. The AAC blocks sizes and prices differ, depending on the manufacturer.</a:t>
            </a:r>
            <a:endParaRPr lang="en-US" b="0" i="0" dirty="0">
              <a:solidFill>
                <a:srgbClr val="333333"/>
              </a:solidFill>
              <a:effectLst/>
              <a:latin typeface="Rubik"/>
            </a:endParaRPr>
          </a:p>
        </p:txBody>
      </p:sp>
      <p:sp>
        <p:nvSpPr>
          <p:cNvPr id="3" name="Rectangle 2"/>
          <p:cNvSpPr/>
          <p:nvPr/>
        </p:nvSpPr>
        <p:spPr>
          <a:xfrm>
            <a:off x="33704" y="1605332"/>
            <a:ext cx="12192000" cy="1754326"/>
          </a:xfrm>
          <a:prstGeom prst="rect">
            <a:avLst/>
          </a:prstGeom>
        </p:spPr>
        <p:txBody>
          <a:bodyPr wrap="square">
            <a:spAutoFit/>
          </a:bodyPr>
          <a:lstStyle/>
          <a:p>
            <a:r>
              <a:rPr lang="en-IN" b="1" i="0" dirty="0" smtClean="0">
                <a:solidFill>
                  <a:srgbClr val="333333"/>
                </a:solidFill>
                <a:effectLst/>
                <a:latin typeface="Rubik"/>
              </a:rPr>
              <a:t>AAC blocks shapes :</a:t>
            </a:r>
          </a:p>
          <a:p>
            <a:pPr marL="285750" indent="-285750">
              <a:buFont typeface="Arial" panose="020B0604020202020204" pitchFamily="34" charset="0"/>
              <a:buChar char="•"/>
            </a:pPr>
            <a:r>
              <a:rPr lang="en-US" dirty="0"/>
              <a:t>Lintel blocks, which are also referred to as U-shaped bond beam are available in thickness of 8, 10, and 12 </a:t>
            </a:r>
            <a:r>
              <a:rPr lang="en-US" dirty="0" smtClean="0"/>
              <a:t>inches.</a:t>
            </a:r>
          </a:p>
          <a:p>
            <a:pPr marL="285750" indent="-285750">
              <a:buFont typeface="Arial" panose="020B0604020202020204" pitchFamily="34" charset="0"/>
              <a:buChar char="•"/>
            </a:pPr>
            <a:r>
              <a:rPr lang="en-US" dirty="0"/>
              <a:t>Tongue-and-groove AAC blocks or slabs are available in large sizes. These blocks are linked to adjacent units without the use of mortar at the vertical edges.</a:t>
            </a:r>
          </a:p>
          <a:p>
            <a:pPr marL="285750" indent="-285750">
              <a:buFont typeface="Arial" panose="020B0604020202020204" pitchFamily="34" charset="0"/>
              <a:buChar char="•"/>
            </a:pPr>
            <a:r>
              <a:rPr lang="en-US" dirty="0"/>
              <a:t>Cored blocks are used in building vertical reinforced grout cells.</a:t>
            </a:r>
          </a:p>
          <a:p>
            <a:pPr marL="285750" indent="-285750">
              <a:buFont typeface="Arial" panose="020B0604020202020204" pitchFamily="34" charset="0"/>
              <a:buChar char="•"/>
            </a:pPr>
            <a:endParaRPr lang="en-IN" b="0" i="0" dirty="0">
              <a:solidFill>
                <a:srgbClr val="333333"/>
              </a:solidFill>
              <a:effectLst/>
              <a:latin typeface="Rubik"/>
            </a:endParaRPr>
          </a:p>
        </p:txBody>
      </p:sp>
      <p:sp>
        <p:nvSpPr>
          <p:cNvPr id="4" name="Rectangle 3"/>
          <p:cNvSpPr/>
          <p:nvPr/>
        </p:nvSpPr>
        <p:spPr>
          <a:xfrm>
            <a:off x="33704" y="3410902"/>
            <a:ext cx="12124592" cy="3447098"/>
          </a:xfrm>
          <a:prstGeom prst="rect">
            <a:avLst/>
          </a:prstGeom>
        </p:spPr>
        <p:txBody>
          <a:bodyPr wrap="square">
            <a:spAutoFit/>
          </a:bodyPr>
          <a:lstStyle/>
          <a:p>
            <a:r>
              <a:rPr lang="en-IN" sz="2800" b="1" i="0" dirty="0" smtClean="0">
                <a:solidFill>
                  <a:srgbClr val="333333"/>
                </a:solidFill>
                <a:effectLst/>
                <a:latin typeface="Rubik"/>
              </a:rPr>
              <a:t>AAC blocks advantages :</a:t>
            </a:r>
          </a:p>
          <a:p>
            <a:endParaRPr lang="en-IN" sz="2800" b="1" i="0" dirty="0" smtClean="0">
              <a:solidFill>
                <a:srgbClr val="333333"/>
              </a:solidFill>
              <a:effectLst/>
              <a:latin typeface="Rubik"/>
            </a:endParaRPr>
          </a:p>
          <a:p>
            <a:r>
              <a:rPr lang="en-IN" b="1" dirty="0"/>
              <a:t>1. Eco-Friendly and Sustainable</a:t>
            </a:r>
          </a:p>
          <a:p>
            <a:r>
              <a:rPr lang="en-IN" b="1" dirty="0"/>
              <a:t>2. Lightweight</a:t>
            </a:r>
          </a:p>
          <a:p>
            <a:r>
              <a:rPr lang="en-US" b="1" dirty="0"/>
              <a:t>3. Thermally Insulated &amp; Energy Efficient</a:t>
            </a:r>
          </a:p>
          <a:p>
            <a:r>
              <a:rPr lang="en-IN" b="1" dirty="0"/>
              <a:t>4. Fire Resistant</a:t>
            </a:r>
          </a:p>
          <a:p>
            <a:r>
              <a:rPr lang="en-IN" b="1" dirty="0"/>
              <a:t>5. Acoustic Performance</a:t>
            </a:r>
          </a:p>
          <a:p>
            <a:r>
              <a:rPr lang="en-US" b="1" dirty="0"/>
              <a:t>6. Easy Workability and Design Flexibility</a:t>
            </a:r>
          </a:p>
          <a:p>
            <a:r>
              <a:rPr lang="en-IN" b="1" dirty="0"/>
              <a:t>7. Seismic Resistant</a:t>
            </a:r>
          </a:p>
          <a:p>
            <a:r>
              <a:rPr lang="en-IN" b="1" dirty="0"/>
              <a:t>8. Faster Construction</a:t>
            </a:r>
          </a:p>
          <a:p>
            <a:r>
              <a:rPr lang="en-IN" b="1" i="0" dirty="0" smtClean="0">
                <a:solidFill>
                  <a:srgbClr val="333333"/>
                </a:solidFill>
                <a:effectLst/>
                <a:latin typeface="Rubik"/>
              </a:rPr>
              <a:t> </a:t>
            </a:r>
            <a:endParaRPr lang="en-IN" b="0" i="0" dirty="0">
              <a:solidFill>
                <a:srgbClr val="333333"/>
              </a:solidFill>
              <a:effectLst/>
              <a:latin typeface="Rubik"/>
            </a:endParaRPr>
          </a:p>
        </p:txBody>
      </p:sp>
    </p:spTree>
    <p:extLst>
      <p:ext uri="{BB962C8B-B14F-4D97-AF65-F5344CB8AC3E}">
        <p14:creationId xmlns:p14="http://schemas.microsoft.com/office/powerpoint/2010/main" val="334260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508653"/>
          </a:xfrm>
          <a:prstGeom prst="rect">
            <a:avLst/>
          </a:prstGeom>
          <a:noFill/>
        </p:spPr>
        <p:txBody>
          <a:bodyPr wrap="square" lIns="91440" tIns="45720" rIns="91440" bIns="45720">
            <a:spAutoFit/>
          </a:bodyPr>
          <a:lstStyle/>
          <a:p>
            <a:r>
              <a:rPr lang="en-US" sz="5400" b="0" cap="none" spc="0" dirty="0" smtClean="0">
                <a:ln w="0"/>
                <a:solidFill>
                  <a:schemeClr val="tx1"/>
                </a:solidFill>
                <a:effectLst>
                  <a:outerShdw blurRad="38100" dist="19050" dir="2700000" algn="tl" rotWithShape="0">
                    <a:schemeClr val="dk1">
                      <a:alpha val="40000"/>
                    </a:schemeClr>
                  </a:outerShdw>
                </a:effectLst>
              </a:rPr>
              <a:t>AAC Block Uses:</a:t>
            </a:r>
          </a:p>
          <a:p>
            <a:r>
              <a:rPr lang="en-US" dirty="0" smtClean="0"/>
              <a:t>AAC </a:t>
            </a:r>
            <a:r>
              <a:rPr lang="en-US" dirty="0"/>
              <a:t>blocks are widely used in the construction of apartments and other types of residential properties, industrial and commercial buildings, such as hotels, offices, hospitals and schools. Owing to their excellent heat insulation capacity, AAC bricks find application in interior and exterior construction. They are ideal for high-rise </a:t>
            </a:r>
            <a:r>
              <a:rPr lang="en-US" dirty="0" smtClean="0"/>
              <a:t>structures.</a:t>
            </a:r>
          </a:p>
          <a:p>
            <a:r>
              <a:rPr lang="en-US" sz="2800" dirty="0" smtClean="0">
                <a:ln w="0"/>
                <a:effectLst>
                  <a:outerShdw blurRad="38100" dist="19050" dir="2700000" algn="tl" rotWithShape="0">
                    <a:schemeClr val="dk1">
                      <a:alpha val="40000"/>
                    </a:schemeClr>
                  </a:outerShdw>
                </a:effectLst>
              </a:rPr>
              <a:t>Properties of AAC Block:</a:t>
            </a:r>
          </a:p>
          <a:p>
            <a:pPr marL="285750" indent="-285750">
              <a:buFont typeface="Wingdings" panose="05000000000000000000" pitchFamily="2" charset="2"/>
              <a:buChar char="Ø"/>
            </a:pPr>
            <a:r>
              <a:rPr lang="en-US" b="0" cap="none" spc="0" dirty="0" smtClean="0">
                <a:ln w="0"/>
                <a:solidFill>
                  <a:schemeClr val="tx1"/>
                </a:solidFill>
                <a:effectLst>
                  <a:outerShdw blurRad="38100" dist="19050" dir="2700000" algn="tl" rotWithShape="0">
                    <a:schemeClr val="dk1">
                      <a:alpha val="40000"/>
                    </a:schemeClr>
                  </a:outerShdw>
                </a:effectLst>
              </a:rPr>
              <a:t>Oven - dry density is 552 to 650 kg/cum</a:t>
            </a:r>
          </a:p>
          <a:p>
            <a:pPr marL="285750" indent="-285750">
              <a:buFont typeface="Wingdings" panose="05000000000000000000" pitchFamily="2" charset="2"/>
              <a:buChar char="Ø"/>
            </a:pPr>
            <a:r>
              <a:rPr lang="en-US" dirty="0" smtClean="0">
                <a:ln w="0"/>
                <a:effectLst>
                  <a:outerShdw blurRad="38100" dist="19050" dir="2700000" algn="tl" rotWithShape="0">
                    <a:schemeClr val="dk1">
                      <a:alpha val="40000"/>
                    </a:schemeClr>
                  </a:outerShdw>
                </a:effectLst>
              </a:rPr>
              <a:t>Compressive strength is 35 to 40 kg/cm2 as per is code 2185</a:t>
            </a:r>
          </a:p>
          <a:p>
            <a:pPr marL="285750" indent="-285750">
              <a:buFont typeface="Wingdings" panose="05000000000000000000" pitchFamily="2" charset="2"/>
              <a:buChar char="Ø"/>
            </a:pPr>
            <a:r>
              <a:rPr lang="en-US" b="0" cap="none" spc="0" dirty="0" smtClean="0">
                <a:ln w="0"/>
                <a:solidFill>
                  <a:schemeClr val="tx1"/>
                </a:solidFill>
                <a:effectLst>
                  <a:outerShdw blurRad="38100" dist="19050" dir="2700000" algn="tl" rotWithShape="0">
                    <a:schemeClr val="dk1">
                      <a:alpha val="40000"/>
                    </a:schemeClr>
                  </a:outerShdw>
                </a:effectLst>
              </a:rPr>
              <a:t>Thermal resistance is 0.8 to 1.25 per inch of thickness</a:t>
            </a:r>
          </a:p>
          <a:p>
            <a:pPr marL="285750" indent="-285750">
              <a:buFont typeface="Wingdings" panose="05000000000000000000" pitchFamily="2" charset="2"/>
              <a:buChar char="Ø"/>
            </a:pPr>
            <a:endParaRPr lang="en-US" b="0" cap="none" spc="0" dirty="0" smtClean="0">
              <a:ln w="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endParaRPr lang="en-US" sz="14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117" y="3066586"/>
            <a:ext cx="6098930" cy="3557710"/>
          </a:xfrm>
          <a:prstGeom prst="rect">
            <a:avLst/>
          </a:prstGeom>
        </p:spPr>
      </p:pic>
    </p:spTree>
    <p:extLst>
      <p:ext uri="{BB962C8B-B14F-4D97-AF65-F5344CB8AC3E}">
        <p14:creationId xmlns:p14="http://schemas.microsoft.com/office/powerpoint/2010/main" val="2216563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6627" t="12122" r="41433" b="26806"/>
          <a:stretch/>
        </p:blipFill>
        <p:spPr>
          <a:xfrm>
            <a:off x="0" y="0"/>
            <a:ext cx="5134708" cy="6858000"/>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8759" t="15074" r="38199" b="17172"/>
          <a:stretch/>
        </p:blipFill>
        <p:spPr>
          <a:xfrm>
            <a:off x="5600699" y="0"/>
            <a:ext cx="6508546" cy="6655777"/>
          </a:xfrm>
          <a:prstGeom prst="rect">
            <a:avLst/>
          </a:prstGeom>
        </p:spPr>
      </p:pic>
    </p:spTree>
    <p:extLst>
      <p:ext uri="{BB962C8B-B14F-4D97-AF65-F5344CB8AC3E}">
        <p14:creationId xmlns:p14="http://schemas.microsoft.com/office/powerpoint/2010/main" val="1572006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376</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Rubik</vt:lpstr>
      <vt:lpstr>Times New Roman</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Yaswant Deepala</dc:creator>
  <cp:lastModifiedBy>Yaswant Deepala</cp:lastModifiedBy>
  <cp:revision>9</cp:revision>
  <dcterms:created xsi:type="dcterms:W3CDTF">2022-08-25T11:35:05Z</dcterms:created>
  <dcterms:modified xsi:type="dcterms:W3CDTF">2022-08-25T13:06:44Z</dcterms:modified>
</cp:coreProperties>
</file>