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61" r:id="rId6"/>
    <p:sldId id="288" r:id="rId7"/>
    <p:sldId id="336" r:id="rId8"/>
    <p:sldId id="337" r:id="rId9"/>
    <p:sldId id="287" r:id="rId10"/>
    <p:sldId id="296" r:id="rId11"/>
    <p:sldId id="297" r:id="rId12"/>
    <p:sldId id="266" r:id="rId13"/>
    <p:sldId id="298" r:id="rId14"/>
    <p:sldId id="289" r:id="rId15"/>
    <p:sldId id="286" r:id="rId16"/>
    <p:sldId id="292" r:id="rId17"/>
    <p:sldId id="290" r:id="rId18"/>
    <p:sldId id="334" r:id="rId19"/>
    <p:sldId id="293" r:id="rId20"/>
    <p:sldId id="294" r:id="rId21"/>
    <p:sldId id="295" r:id="rId22"/>
    <p:sldId id="323" r:id="rId23"/>
    <p:sldId id="327" r:id="rId24"/>
    <p:sldId id="328" r:id="rId25"/>
    <p:sldId id="329" r:id="rId26"/>
    <p:sldId id="309" r:id="rId27"/>
    <p:sldId id="311" r:id="rId28"/>
    <p:sldId id="315" r:id="rId29"/>
    <p:sldId id="313" r:id="rId30"/>
    <p:sldId id="316" r:id="rId31"/>
    <p:sldId id="317" r:id="rId32"/>
    <p:sldId id="333" r:id="rId33"/>
    <p:sldId id="322" r:id="rId34"/>
    <p:sldId id="299" r:id="rId35"/>
    <p:sldId id="300" r:id="rId36"/>
    <p:sldId id="307" r:id="rId37"/>
    <p:sldId id="319" r:id="rId38"/>
    <p:sldId id="321" r:id="rId39"/>
    <p:sldId id="320" r:id="rId40"/>
    <p:sldId id="338" r:id="rId41"/>
    <p:sldId id="318" r:id="rId42"/>
    <p:sldId id="303" r:id="rId43"/>
    <p:sldId id="326" r:id="rId44"/>
    <p:sldId id="26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1770577"/>
            <a:ext cx="7077456" cy="12435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DBMS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421" y="3982866"/>
            <a:ext cx="7077456" cy="868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Prepared by:Rojeena Tamang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WAYS TO REMOVE DATA ANOMALIES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dirty="0"/>
              <a:t>Remove redundant data</a:t>
            </a:r>
          </a:p>
          <a:p>
            <a:r>
              <a:rPr lang="en-US" sz="2400" dirty="0"/>
              <a:t>Normalize all the tables within database</a:t>
            </a:r>
          </a:p>
        </p:txBody>
      </p:sp>
    </p:spTree>
    <p:extLst>
      <p:ext uri="{BB962C8B-B14F-4D97-AF65-F5344CB8AC3E}">
        <p14:creationId xmlns:p14="http://schemas.microsoft.com/office/powerpoint/2010/main" val="33522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UN NORMALIZED DATABASE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488038"/>
            <a:ext cx="11675965" cy="5369962"/>
          </a:xfrm>
        </p:spPr>
        <p:txBody>
          <a:bodyPr>
            <a:normAutofit/>
          </a:bodyPr>
          <a:lstStyle/>
          <a:p>
            <a:r>
              <a:rPr lang="en-US" sz="2400" dirty="0"/>
              <a:t>Repetition of information</a:t>
            </a:r>
          </a:p>
          <a:p>
            <a:r>
              <a:rPr lang="en-US" sz="2400" dirty="0"/>
              <a:t>Inability to represent certain information</a:t>
            </a:r>
          </a:p>
          <a:p>
            <a:r>
              <a:rPr lang="en-US" sz="2400" dirty="0"/>
              <a:t>Difficulty to maintain information</a:t>
            </a:r>
          </a:p>
          <a:p>
            <a:r>
              <a:rPr lang="en-US" sz="2400" dirty="0"/>
              <a:t>Loss of information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4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DATABASE 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422724"/>
            <a:ext cx="11675965" cy="47728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P</a:t>
            </a:r>
            <a:r>
              <a:rPr lang="en-US" sz="2400" b="0" i="0" dirty="0">
                <a:effectLst/>
              </a:rPr>
              <a:t>rocess of organizing the data in the database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</a:t>
            </a:r>
            <a:r>
              <a:rPr lang="en-US" sz="2400" b="0" i="0" dirty="0">
                <a:effectLst/>
              </a:rPr>
              <a:t>sed to minimize the redundancy from a relation or set of relations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</a:t>
            </a:r>
            <a:r>
              <a:rPr lang="en-US" sz="2400" b="0" i="0" dirty="0">
                <a:effectLst/>
              </a:rPr>
              <a:t>ivides the larger table into the smaller table and links them using relationship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3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OBJECTIVES OF 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422724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dirty="0"/>
              <a:t>Control over data redundancy and data consistency</a:t>
            </a:r>
          </a:p>
          <a:p>
            <a:r>
              <a:rPr lang="en-US" sz="2400" dirty="0"/>
              <a:t>Allow data in different tables can be used in complex queries</a:t>
            </a:r>
          </a:p>
          <a:p>
            <a:r>
              <a:rPr lang="en-US" sz="2400" dirty="0"/>
              <a:t>Building a database in which it can be access and manipulate without compromising integrity of data storage</a:t>
            </a:r>
          </a:p>
          <a:p>
            <a:r>
              <a:rPr lang="en-US" sz="2400" dirty="0"/>
              <a:t>Arranging data into logical groups such that each group describes a small part of the whole</a:t>
            </a:r>
          </a:p>
          <a:p>
            <a:r>
              <a:rPr lang="en-US" sz="2400" dirty="0"/>
              <a:t>Organizing data in such a way that when it is modified, changes are made only in one place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05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STAGES OF 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422724"/>
            <a:ext cx="11675965" cy="5369962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FF28C-1D0C-4400-941A-8D4AFAEF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6" y="1950050"/>
            <a:ext cx="11275484" cy="35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94" y="326896"/>
            <a:ext cx="11214100" cy="757130"/>
          </a:xfrm>
        </p:spPr>
        <p:txBody>
          <a:bodyPr/>
          <a:lstStyle/>
          <a:p>
            <a:r>
              <a:rPr lang="en-US" sz="4800" dirty="0"/>
              <a:t>STAGES OF 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422724"/>
            <a:ext cx="11675965" cy="5369962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4F1B8-7B0A-4F40-BC87-427579070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" t="1748" r="2722" b="2177"/>
          <a:stretch/>
        </p:blipFill>
        <p:spPr>
          <a:xfrm>
            <a:off x="1475792" y="1390066"/>
            <a:ext cx="7660432" cy="54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2" y="532363"/>
            <a:ext cx="11214100" cy="701731"/>
          </a:xfrm>
        </p:spPr>
        <p:txBody>
          <a:bodyPr/>
          <a:lstStyle/>
          <a:p>
            <a:r>
              <a:rPr lang="en-US" sz="4400" dirty="0"/>
              <a:t>PROBLEMS SOLVED AFTER 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Use storage space efficiently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Minimize redundant data, inconsistent data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Minimize modification anomalies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Ease the database maintenance burden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DISADVANTAGE OF 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43419" y="1542272"/>
            <a:ext cx="11675965" cy="47728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only drawback having a highly normalization database structure is that one may need a </a:t>
            </a:r>
            <a:r>
              <a:rPr lang="en-US" sz="2400" b="1" dirty="0"/>
              <a:t>large number of joins </a:t>
            </a:r>
            <a:r>
              <a:rPr lang="en-US" sz="2400" dirty="0"/>
              <a:t>to pull back the records the application needs to function.</a:t>
            </a:r>
          </a:p>
        </p:txBody>
      </p:sp>
    </p:spTree>
    <p:extLst>
      <p:ext uri="{BB962C8B-B14F-4D97-AF65-F5344CB8AC3E}">
        <p14:creationId xmlns:p14="http://schemas.microsoft.com/office/powerpoint/2010/main" val="190218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CONLUSION OF 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800" b="1" dirty="0"/>
              <a:t>“WHEN IS IT APPROPRIATE TO NORMALIZE AND WHEN NOT TO?”</a:t>
            </a:r>
          </a:p>
        </p:txBody>
      </p:sp>
    </p:spTree>
    <p:extLst>
      <p:ext uri="{BB962C8B-B14F-4D97-AF65-F5344CB8AC3E}">
        <p14:creationId xmlns:p14="http://schemas.microsoft.com/office/powerpoint/2010/main" val="4562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DENORMALIZATION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24757" y="1542272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Technique in which we add the duplicate data to one or more table</a:t>
            </a:r>
          </a:p>
          <a:p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echnique to speed up read oriented data retrieval performance in a relational database</a:t>
            </a:r>
          </a:p>
          <a:p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echnique that is performed on the normalized data</a:t>
            </a:r>
            <a:endParaRPr lang="en-US" sz="2400" b="1" dirty="0"/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04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TABLE OF 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86706"/>
            <a:ext cx="10220390" cy="3684588"/>
          </a:xfrm>
        </p:spPr>
        <p:txBody>
          <a:bodyPr/>
          <a:lstStyle/>
          <a:p>
            <a:r>
              <a:rPr lang="en-US" sz="2400" dirty="0"/>
              <a:t>Evolution of DBMS</a:t>
            </a:r>
          </a:p>
          <a:p>
            <a:r>
              <a:rPr lang="en-US" sz="2400" dirty="0"/>
              <a:t>DBMS</a:t>
            </a:r>
          </a:p>
          <a:p>
            <a:r>
              <a:rPr lang="en-US" sz="2400" dirty="0"/>
              <a:t>Types of DBMS</a:t>
            </a:r>
          </a:p>
          <a:p>
            <a:r>
              <a:rPr lang="en-US" sz="2400" dirty="0"/>
              <a:t>Terminologies </a:t>
            </a:r>
          </a:p>
          <a:p>
            <a:r>
              <a:rPr lang="en-US" sz="2400" dirty="0"/>
              <a:t>Data Anomalies</a:t>
            </a:r>
          </a:p>
          <a:p>
            <a:r>
              <a:rPr lang="en-US" sz="2400" dirty="0"/>
              <a:t>Database Normalization</a:t>
            </a:r>
          </a:p>
          <a:p>
            <a:r>
              <a:rPr lang="en-US" sz="2400" dirty="0"/>
              <a:t>ER Model</a:t>
            </a:r>
          </a:p>
          <a:p>
            <a:r>
              <a:rPr lang="en-US" sz="2400" dirty="0"/>
              <a:t>Data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ADVANTAGES OF DENORMALIZATION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42272"/>
            <a:ext cx="11675965" cy="47728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Minimizing the need for joins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Reducing the number of tables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Queries to be retrieved can be simpler.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Less likely to have bugs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Reducing the number of relations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Reducing the number of foreign keys in relation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Retrieving data is faster due to fewer joins.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40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DISADVANTAGES OF DENORMALIZATION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62080" y="1421163"/>
            <a:ext cx="11675965" cy="47728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Slow down updates, although maybe speeding up retrievals.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Make it more complex in others, although simplifying implementation.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Be inconsistent.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Increase the size of relations.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Make the update and insert codes harder to write.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Involve Data redundancy which necessitates more storage.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62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NORMALIZATION VS DENORMALIZATION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258017" y="1421163"/>
            <a:ext cx="11675965" cy="47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5C463-2E7D-42A1-9182-4C0379D6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1300055"/>
            <a:ext cx="9327503" cy="53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dirty="0"/>
              <a:t>Describes the structure of a database with the help of a diagram, which is known as Entity Relationship Diagram (ER Diagram).</a:t>
            </a:r>
          </a:p>
          <a:p>
            <a:r>
              <a:rPr lang="en-US" sz="2400" dirty="0"/>
              <a:t>Design or blueprint of a database that can later be implemented as a database</a:t>
            </a:r>
          </a:p>
        </p:txBody>
      </p:sp>
    </p:spTree>
    <p:extLst>
      <p:ext uri="{BB962C8B-B14F-4D97-AF65-F5344CB8AC3E}">
        <p14:creationId xmlns:p14="http://schemas.microsoft.com/office/powerpoint/2010/main" val="38113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FACTS ABOUT 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dirty="0"/>
              <a:t>Allows you to draw Database Design</a:t>
            </a:r>
          </a:p>
          <a:p>
            <a:r>
              <a:rPr lang="en-US" sz="2400" dirty="0"/>
              <a:t>GUI representation of the logical structure of a Database</a:t>
            </a:r>
          </a:p>
          <a:p>
            <a:r>
              <a:rPr lang="en-US" sz="2400" dirty="0"/>
              <a:t>Helps to identify the entities which exist in a system and the relationships between those entities</a:t>
            </a:r>
          </a:p>
          <a:p>
            <a:r>
              <a:rPr lang="en-US" sz="2400" dirty="0"/>
              <a:t>Easy to use graphical tool for modeling data </a:t>
            </a:r>
          </a:p>
        </p:txBody>
      </p:sp>
    </p:spTree>
    <p:extLst>
      <p:ext uri="{BB962C8B-B14F-4D97-AF65-F5344CB8AC3E}">
        <p14:creationId xmlns:p14="http://schemas.microsoft.com/office/powerpoint/2010/main" val="317235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WHY USE ER DIAGRAM?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34087" y="1542272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dirty="0"/>
              <a:t>Helps you to define terms related to entity relationship modeling </a:t>
            </a:r>
          </a:p>
          <a:p>
            <a:r>
              <a:rPr lang="en-US" sz="2400" dirty="0"/>
              <a:t>Provide a preview of how all your tables should connect, what fields are going to be on each table </a:t>
            </a:r>
          </a:p>
          <a:p>
            <a:r>
              <a:rPr lang="en-US" sz="2400" dirty="0"/>
              <a:t>Helps to describe entities, attributes</a:t>
            </a:r>
          </a:p>
          <a:p>
            <a:r>
              <a:rPr lang="en-US" sz="2400" dirty="0"/>
              <a:t>Allows you to build databases quickly</a:t>
            </a:r>
          </a:p>
          <a:p>
            <a:r>
              <a:rPr lang="en-US" sz="2400" dirty="0"/>
              <a:t>Can be used by database designers as a blueprint for implementing data in specific software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930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COMPONENTS OF ER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0016D-8E55-41B2-A9F0-6EC14F85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9" y="1375227"/>
            <a:ext cx="8966718" cy="53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 NOTATION USED IN ER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C0734-F2B2-4E8B-80B4-BC2318003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" t="6530" r="1772" b="1497"/>
          <a:stretch/>
        </p:blipFill>
        <p:spPr>
          <a:xfrm>
            <a:off x="1474236" y="1384030"/>
            <a:ext cx="7100596" cy="55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HOW TO CREATE AN ER MODEL?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dirty="0"/>
              <a:t>Let’s go through the documentation to know about process of creating ER model </a:t>
            </a:r>
          </a:p>
        </p:txBody>
      </p:sp>
    </p:spTree>
    <p:extLst>
      <p:ext uri="{BB962C8B-B14F-4D97-AF65-F5344CB8AC3E}">
        <p14:creationId xmlns:p14="http://schemas.microsoft.com/office/powerpoint/2010/main" val="3945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ER DIAGRAM TOOLS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43418" y="1542272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dirty="0" err="1"/>
              <a:t>Lucidchart</a:t>
            </a:r>
            <a:endParaRPr lang="en-US" sz="2400" dirty="0"/>
          </a:p>
          <a:p>
            <a:r>
              <a:rPr lang="en-US" sz="2400" dirty="0"/>
              <a:t>Visual Paradigm Online</a:t>
            </a:r>
          </a:p>
          <a:p>
            <a:r>
              <a:rPr lang="en-US" sz="2400" dirty="0"/>
              <a:t>Draw.io</a:t>
            </a:r>
          </a:p>
          <a:p>
            <a:r>
              <a:rPr lang="en-US" sz="2400" dirty="0"/>
              <a:t>Microsoft Visio</a:t>
            </a:r>
          </a:p>
          <a:p>
            <a:r>
              <a:rPr lang="en-US" sz="2400" dirty="0"/>
              <a:t>sqlDBM</a:t>
            </a:r>
          </a:p>
          <a:p>
            <a:r>
              <a:rPr lang="en-US" sz="2400" dirty="0"/>
              <a:t>Toad Modular</a:t>
            </a:r>
          </a:p>
        </p:txBody>
      </p:sp>
    </p:spTree>
    <p:extLst>
      <p:ext uri="{BB962C8B-B14F-4D97-AF65-F5344CB8AC3E}">
        <p14:creationId xmlns:p14="http://schemas.microsoft.com/office/powerpoint/2010/main" val="14655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EVOLUTION OF DBMS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352BE-5117-45CA-918F-B8852EAC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8" y="1558760"/>
            <a:ext cx="9767595" cy="50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CONCLUSION OF 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Helps you to analyze data requirements systematically to produce a well-designed database</a:t>
            </a:r>
          </a:p>
          <a:p>
            <a:r>
              <a:rPr lang="en-US" sz="2400" dirty="0"/>
              <a:t>C</a:t>
            </a:r>
            <a:r>
              <a:rPr lang="en-US" sz="2400" i="0" dirty="0">
                <a:effectLst/>
              </a:rPr>
              <a:t>onsidered best practice to complete ER modeling before implementing your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8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DATA 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43418" y="1421163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b="0" i="0" dirty="0">
                <a:effectLst/>
              </a:rPr>
              <a:t>ituation that exists between two relational database tables when one table has a foreign key that references the primary key of the other table</a:t>
            </a:r>
          </a:p>
          <a:p>
            <a:r>
              <a:rPr lang="en-US" sz="2400" dirty="0"/>
              <a:t>A</a:t>
            </a:r>
            <a:r>
              <a:rPr lang="en-US" sz="2400" b="0" i="0" dirty="0">
                <a:effectLst/>
              </a:rPr>
              <a:t>llow relational databases to split and store data in different tables</a:t>
            </a:r>
          </a:p>
          <a:p>
            <a:r>
              <a:rPr lang="en-US" sz="2400" dirty="0"/>
              <a:t>D</a:t>
            </a:r>
            <a:r>
              <a:rPr lang="en-US" sz="2400" b="0" i="0" dirty="0">
                <a:effectLst/>
              </a:rPr>
              <a:t>ifferentiates relational databases from other database types (e.g., flat-files)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40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TYPES OF DATA 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907B7-612D-4DF0-A065-5FD9284F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1" y="2166937"/>
            <a:ext cx="9974424" cy="37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ONE TO ONE 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24757" y="1542272"/>
            <a:ext cx="11675965" cy="47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a single instance of an entity is associated with a single instance of another entity then it is called one to one relationship.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08ADD-B41F-431A-8FA3-02BAF677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44" y="3697370"/>
            <a:ext cx="980259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ONE TO MANY 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24757" y="1542272"/>
            <a:ext cx="11675965" cy="47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a single instance of an entity is associated with more than one instances of another entity then it is called one to many relationship. 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AD51F1-2299-4B07-8F6F-E562DA8C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33" y="3429000"/>
            <a:ext cx="9102834" cy="12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9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MANY TO ONE 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24757" y="1542272"/>
            <a:ext cx="11675965" cy="47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more than one instances of an entity is associated with a single instance of another entity then it is called many to one relationship.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20B57-B484-4856-B287-33120211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0" y="3195735"/>
            <a:ext cx="10319139" cy="14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MANY TO MANY 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24757" y="1542272"/>
            <a:ext cx="11675965" cy="47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more than one instances of an entity is associated with more than one instances of another entity then it is called many to many relationship.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F622E-70A5-462D-A138-EDC80C06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95" y="3429000"/>
            <a:ext cx="1114580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SELF REFERENCING 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24757" y="1542272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dirty="0"/>
              <a:t>O</a:t>
            </a:r>
            <a:r>
              <a:rPr lang="en-US" sz="2400" b="0" i="0" dirty="0">
                <a:effectLst/>
              </a:rPr>
              <a:t>ccurs when a column in a table relates to another column in the same table. </a:t>
            </a:r>
          </a:p>
          <a:p>
            <a:r>
              <a:rPr lang="en-US" sz="2400" b="0" i="0" dirty="0">
                <a:effectLst/>
              </a:rPr>
              <a:t>In such a relationship, only one table is involved.</a:t>
            </a:r>
          </a:p>
          <a:p>
            <a:r>
              <a:rPr lang="en-US" sz="2400" b="0" i="0" dirty="0">
                <a:effectLst/>
              </a:rPr>
              <a:t>For example, the </a:t>
            </a:r>
            <a:r>
              <a:rPr lang="en-US" sz="2400" b="0" i="1" dirty="0">
                <a:effectLst/>
              </a:rPr>
              <a:t>Staff </a:t>
            </a:r>
            <a:r>
              <a:rPr lang="en-US" sz="2400" b="0" i="0" dirty="0">
                <a:effectLst/>
              </a:rPr>
              <a:t>table contains information about company employees and their managers, however, managers themselves belong to staff too.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3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ADVANTAGES OF DATA 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Simplicity of Model</a:t>
            </a:r>
          </a:p>
          <a:p>
            <a:r>
              <a:rPr lang="en-US" sz="2400" i="0" dirty="0">
                <a:effectLst/>
              </a:rPr>
              <a:t>Ease of Use</a:t>
            </a:r>
          </a:p>
          <a:p>
            <a:r>
              <a:rPr lang="en-US" sz="2400" i="0" dirty="0">
                <a:effectLst/>
              </a:rPr>
              <a:t>Accuracy</a:t>
            </a:r>
          </a:p>
          <a:p>
            <a:r>
              <a:rPr lang="en-US" sz="2400" i="0" dirty="0">
                <a:effectLst/>
              </a:rPr>
              <a:t>Data Integrity</a:t>
            </a:r>
          </a:p>
          <a:p>
            <a:r>
              <a:rPr lang="en-US" sz="2400" i="0" dirty="0">
                <a:effectLst/>
              </a:rPr>
              <a:t>Normalization</a:t>
            </a:r>
          </a:p>
          <a:p>
            <a:r>
              <a:rPr lang="en-US" sz="2400" i="0" dirty="0">
                <a:effectLst/>
              </a:rPr>
              <a:t>Collaboration</a:t>
            </a:r>
          </a:p>
          <a:p>
            <a:r>
              <a:rPr lang="en-US" sz="2400" i="0" dirty="0">
                <a:effectLst/>
              </a:rPr>
              <a:t>Security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61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DISADVANTAGES OF DATA RELATIONSHIPS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Maintenance Problem</a:t>
            </a:r>
          </a:p>
          <a:p>
            <a:r>
              <a:rPr lang="en-US" sz="2400" i="0" dirty="0">
                <a:effectLst/>
              </a:rPr>
              <a:t>Cost</a:t>
            </a:r>
          </a:p>
          <a:p>
            <a:r>
              <a:rPr lang="en-US" sz="2400" i="0" dirty="0">
                <a:effectLst/>
              </a:rPr>
              <a:t>Physical Storage</a:t>
            </a:r>
          </a:p>
          <a:p>
            <a:r>
              <a:rPr lang="en-US" sz="2400" i="0" dirty="0">
                <a:effectLst/>
              </a:rPr>
              <a:t>Lack of Scalability</a:t>
            </a:r>
          </a:p>
          <a:p>
            <a:r>
              <a:rPr lang="en-US" sz="2400" i="0" dirty="0">
                <a:effectLst/>
              </a:rPr>
              <a:t>Complexity in Structure</a:t>
            </a:r>
          </a:p>
          <a:p>
            <a:r>
              <a:rPr lang="en-US" sz="2400" i="0" dirty="0">
                <a:effectLst/>
              </a:rPr>
              <a:t>Decrease in performance over time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06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48A8-4904-4D5C-B3C7-A875BA2A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DBMS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EAC9C-148B-4E9E-91AE-D6BAA2D6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6E412-2057-450A-BDE4-F9621F0B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" y="1408405"/>
            <a:ext cx="10179698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12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34088" y="1542272"/>
            <a:ext cx="11675965" cy="4772803"/>
          </a:xfrm>
        </p:spPr>
        <p:txBody>
          <a:bodyPr>
            <a:norm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databse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normalization in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examples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sqlservercentral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https://www.sqlservercentral.com/articles/database-normalization-in-sql-with-examples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data-redundancy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technopedia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https://www.techopedia.com/definition/18707/data-redundancy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dbms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-normalization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javatpoint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https://www.javatpoint.com/dbms-normalization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javatpoint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(2022, March 14).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javatpoint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www.javatpoint.com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slideshare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https://www.slideshare.net/ochesing/normalization-12066476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 of database the easy way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medium: https://medium.com/swlh/normalization-of-database-the-easy-way-98f96a7a6863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Databases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techopedia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www.techopedia.com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relationships-between-tables-in-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medium: https://medium.com/365datascience/relationships-between-tables-in-sql-2067d9b6ff3c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72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Thank You!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48A8-4904-4D5C-B3C7-A875BA2A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TYPES OF DBMS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EAC9C-148B-4E9E-91AE-D6BAA2D6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9D9AE-4E59-4434-8C3F-DEEB85027514}"/>
              </a:ext>
            </a:extLst>
          </p:cNvPr>
          <p:cNvSpPr txBox="1"/>
          <p:nvPr/>
        </p:nvSpPr>
        <p:spPr>
          <a:xfrm>
            <a:off x="531845" y="1483567"/>
            <a:ext cx="10720355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Hierarchical DBMS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Network DBMS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Relational DBMS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Object oriented DBMS</a:t>
            </a:r>
          </a:p>
        </p:txBody>
      </p:sp>
    </p:spTree>
    <p:extLst>
      <p:ext uri="{BB962C8B-B14F-4D97-AF65-F5344CB8AC3E}">
        <p14:creationId xmlns:p14="http://schemas.microsoft.com/office/powerpoint/2010/main" val="411273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TERMINOLOGIES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255555" y="1404064"/>
            <a:ext cx="11591990" cy="52761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Redundancy:</a:t>
            </a:r>
            <a:r>
              <a:rPr lang="en-US" sz="2400" b="1" dirty="0"/>
              <a:t> </a:t>
            </a:r>
            <a:r>
              <a:rPr lang="en-US" sz="2400" b="0" i="0" dirty="0">
                <a:effectLst/>
              </a:rPr>
              <a:t>condition created within a database or data storage technology in which the same piece of data is held in two separate places</a:t>
            </a:r>
            <a:endParaRPr lang="en-US" sz="2400" b="1" dirty="0"/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Inconsistency: </a:t>
            </a:r>
            <a:r>
              <a:rPr lang="en-US" sz="2400" i="0" dirty="0">
                <a:effectLst/>
              </a:rPr>
              <a:t>situation where there are multiple tables within a database that deal with the same data but may receive it from different inputs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Primary key: </a:t>
            </a:r>
            <a:r>
              <a:rPr lang="en-US" sz="2400" b="0" i="0" dirty="0">
                <a:effectLst/>
              </a:rPr>
              <a:t>used to ensure data in the specific column is unique and column cannot have NULL values</a:t>
            </a:r>
            <a:endParaRPr lang="en-US" sz="2400" b="1" dirty="0"/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Foreign key: </a:t>
            </a:r>
            <a:r>
              <a:rPr lang="en-US" sz="2400" b="0" i="0" dirty="0">
                <a:effectLst/>
              </a:rPr>
              <a:t>column or group of columns in a relational database table that provides a link between data in two tables</a:t>
            </a:r>
            <a:r>
              <a:rPr lang="en-US" sz="2400" i="0" dirty="0">
                <a:effectLst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 Dependency: </a:t>
            </a:r>
            <a:r>
              <a:rPr lang="en-US" sz="2400" b="0" i="0" dirty="0">
                <a:effectLst/>
              </a:rPr>
              <a:t>relationship that exists between two attributes. It typically exists between the primary key and non-key attribute within a table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B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0" i="0" dirty="0">
                <a:effectLst/>
              </a:rPr>
              <a:t>The left side of FD is known as a determinant, the right side of the production is known as a dependent.</a:t>
            </a:r>
            <a:endParaRPr lang="en-US" sz="26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32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DATA ANOMALIES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Anything we try to do with database that leads to unexpected results</a:t>
            </a:r>
          </a:p>
          <a:p>
            <a:r>
              <a:rPr lang="en-US" sz="2400" dirty="0"/>
              <a:t>Pattern in the data  that doesn’t conform to the expected behavior </a:t>
            </a:r>
            <a:endParaRPr lang="en-US" sz="2400" b="0" i="0" dirty="0">
              <a:effectLst/>
            </a:endParaRPr>
          </a:p>
          <a:p>
            <a:r>
              <a:rPr lang="en-US" sz="2400" dirty="0"/>
              <a:t>C</a:t>
            </a:r>
            <a:r>
              <a:rPr lang="en-US" sz="2400" b="0" i="0" dirty="0">
                <a:effectLst/>
              </a:rPr>
              <a:t>aused when there is too much redundancy in the database's information</a:t>
            </a:r>
          </a:p>
          <a:p>
            <a:r>
              <a:rPr lang="en-US" sz="2400" dirty="0">
                <a:latin typeface="Arial" panose="020B0604020202020204" pitchFamily="34" charset="0"/>
              </a:rPr>
              <a:t>P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oor planning and storing everything in a flat database</a:t>
            </a:r>
            <a:endParaRPr lang="en-US" sz="2400" dirty="0"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5455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TYPES OF DATA ANOMALIES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99402" y="1907397"/>
            <a:ext cx="11675965" cy="477280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anomalies: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occurs when we are not able to insert certain attribute in the database without the presence of other attribute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anomalies: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occurs in case of data redundancy and partial update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Delete anomalies:</a:t>
            </a:r>
            <a:r>
              <a:rPr lang="en-US" sz="2400" b="1" dirty="0">
                <a:solidFill>
                  <a:srgbClr val="63B7C6"/>
                </a:solidFill>
              </a:rPr>
              <a:t> </a:t>
            </a:r>
            <a:r>
              <a:rPr lang="en-US" sz="2400" b="1" i="0" dirty="0">
                <a:solidFill>
                  <a:srgbClr val="63B7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effectLst/>
              </a:rPr>
              <a:t>cannot delete data from the table without having to delete the entire record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323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‘WICC’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43426"/>
              </p:ext>
            </p:extLst>
          </p:nvPr>
        </p:nvGraphicFramePr>
        <p:xfrm>
          <a:off x="1130300" y="1828748"/>
          <a:ext cx="9931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+mn-lt"/>
                          <a:cs typeface="Arial" panose="020B0604020202020204" pitchFamily="34" charset="0"/>
                        </a:rPr>
                        <a:t>prof_id</a:t>
                      </a:r>
                      <a:endParaRPr lang="en-GB" sz="2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+mn-lt"/>
                          <a:cs typeface="Arial" panose="020B0604020202020204" pitchFamily="34" charset="0"/>
                        </a:rPr>
                        <a:t>prof_name</a:t>
                      </a:r>
                      <a:endParaRPr lang="en-GB" sz="2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n-lt"/>
                          <a:cs typeface="Arial" panose="020B0604020202020204" pitchFamily="34" charset="0"/>
                        </a:rPr>
                        <a:t>dept</a:t>
                      </a:r>
                      <a:endParaRPr lang="en-GB" sz="2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+mn-lt"/>
                          <a:cs typeface="Arial" panose="020B0604020202020204" pitchFamily="34" charset="0"/>
                        </a:rPr>
                        <a:t>course_group</a:t>
                      </a:r>
                      <a:endParaRPr lang="en-GB" sz="20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Bibek</a:t>
                      </a:r>
                    </a:p>
                    <a:p>
                      <a:endParaRPr lang="en-GB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Sec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Rojeena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Sec B</a:t>
                      </a:r>
                    </a:p>
                    <a:p>
                      <a:endParaRPr lang="en-GB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Santosh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Finance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Sec C</a:t>
                      </a:r>
                    </a:p>
                    <a:p>
                      <a:endParaRPr lang="en-GB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Santosh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Finance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Sec C</a:t>
                      </a:r>
                    </a:p>
                    <a:p>
                      <a:endParaRPr lang="en-GB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Kushal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Sec D</a:t>
                      </a:r>
                    </a:p>
                    <a:p>
                      <a:endParaRPr lang="en-GB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Kushal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Sec E</a:t>
                      </a:r>
                    </a:p>
                    <a:p>
                      <a:endParaRPr lang="en-GB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3304</TotalTime>
  <Words>1380</Words>
  <Application>Microsoft Office PowerPoint</Application>
  <PresentationFormat>Widescreen</PresentationFormat>
  <Paragraphs>233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rubik</vt:lpstr>
      <vt:lpstr>Trade Gothic LT Pro</vt:lpstr>
      <vt:lpstr>Trebuchet MS</vt:lpstr>
      <vt:lpstr>Office Theme</vt:lpstr>
      <vt:lpstr>DBMS </vt:lpstr>
      <vt:lpstr>TABLE OF CONTENT</vt:lpstr>
      <vt:lpstr>EVOLUTION OF DBMS</vt:lpstr>
      <vt:lpstr>DBMS</vt:lpstr>
      <vt:lpstr>TYPES OF DBMS</vt:lpstr>
      <vt:lpstr>TERMINOLOGIES</vt:lpstr>
      <vt:lpstr>DATA ANOMALIES</vt:lpstr>
      <vt:lpstr>TYPES OF DATA ANOMALIES</vt:lpstr>
      <vt:lpstr>TABLE ‘WICC’</vt:lpstr>
      <vt:lpstr>WAYS TO REMOVE DATA ANOMALIES</vt:lpstr>
      <vt:lpstr>UN NORMALIZED DATABASE PROBLEM</vt:lpstr>
      <vt:lpstr>DATABASE NORMALIZATION</vt:lpstr>
      <vt:lpstr>OBJECTIVES OF NORMALIZATION</vt:lpstr>
      <vt:lpstr>STAGES OF NORMALIZATION</vt:lpstr>
      <vt:lpstr>STAGES OF NORMALIZATION</vt:lpstr>
      <vt:lpstr>PROBLEMS SOLVED AFTER NORMALIZATION</vt:lpstr>
      <vt:lpstr>DISADVANTAGE OF NORMALIZATION</vt:lpstr>
      <vt:lpstr>CONLUSION OF NORMALIZATION</vt:lpstr>
      <vt:lpstr>DENORMALIZATION</vt:lpstr>
      <vt:lpstr>ADVANTAGES OF DENORMALIZATION</vt:lpstr>
      <vt:lpstr>DISADVANTAGES OF DENORMALIZATION</vt:lpstr>
      <vt:lpstr>NORMALIZATION VS DENORMALIZATION</vt:lpstr>
      <vt:lpstr>ER MODEL</vt:lpstr>
      <vt:lpstr>FACTS ABOUT ER MODEL</vt:lpstr>
      <vt:lpstr>WHY USE ER DIAGRAM?</vt:lpstr>
      <vt:lpstr>COMPONENTS OF ER DIAGRAM</vt:lpstr>
      <vt:lpstr> NOTATION USED IN ER DIAGRAM</vt:lpstr>
      <vt:lpstr>HOW TO CREATE AN ER MODEL?</vt:lpstr>
      <vt:lpstr>ER DIAGRAM TOOLS</vt:lpstr>
      <vt:lpstr>CONCLUSION OF ER MODEL</vt:lpstr>
      <vt:lpstr>DATA RELATIONSHIPS</vt:lpstr>
      <vt:lpstr>TYPES OF DATA RELATIONSHIPS</vt:lpstr>
      <vt:lpstr>ONE TO ONE RELATIONSHIPS</vt:lpstr>
      <vt:lpstr>ONE TO MANY RELATIONSHIPS</vt:lpstr>
      <vt:lpstr>MANY TO ONE RELATIONSHIPS</vt:lpstr>
      <vt:lpstr>MANY TO MANY RELATIONSHIPS</vt:lpstr>
      <vt:lpstr>SELF REFERENCING RELATIONSHIPS</vt:lpstr>
      <vt:lpstr>ADVANTAGES OF DATA RELATIONSHIPS</vt:lpstr>
      <vt:lpstr>DISADVANTAGES OF DATA RELATIONSHIPS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RUMBA</dc:creator>
  <cp:lastModifiedBy>RUMBA</cp:lastModifiedBy>
  <cp:revision>242</cp:revision>
  <dcterms:created xsi:type="dcterms:W3CDTF">2022-03-08T10:11:33Z</dcterms:created>
  <dcterms:modified xsi:type="dcterms:W3CDTF">2022-03-15T09:01:43Z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