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0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312" r:id="rId3"/>
    <p:sldId id="314" r:id="rId4"/>
    <p:sldId id="301" r:id="rId5"/>
    <p:sldId id="315" r:id="rId6"/>
    <p:sldId id="259" r:id="rId7"/>
    <p:sldId id="302" r:id="rId8"/>
    <p:sldId id="264" r:id="rId9"/>
    <p:sldId id="305" r:id="rId10"/>
    <p:sldId id="306" r:id="rId11"/>
    <p:sldId id="307" r:id="rId12"/>
    <p:sldId id="308" r:id="rId13"/>
    <p:sldId id="309" r:id="rId14"/>
    <p:sldId id="258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71" r:id="rId28"/>
    <p:sldId id="284" r:id="rId29"/>
    <p:sldId id="311" r:id="rId30"/>
    <p:sldId id="286" r:id="rId31"/>
    <p:sldId id="292" r:id="rId32"/>
    <p:sldId id="287" r:id="rId33"/>
    <p:sldId id="288" r:id="rId34"/>
    <p:sldId id="289" r:id="rId35"/>
    <p:sldId id="290" r:id="rId36"/>
    <p:sldId id="291" r:id="rId37"/>
    <p:sldId id="293" r:id="rId38"/>
    <p:sldId id="296" r:id="rId39"/>
    <p:sldId id="294" r:id="rId40"/>
    <p:sldId id="299" r:id="rId4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3"/>
      <p:bold r:id="rId44"/>
      <p:italic r:id="rId45"/>
      <p:boldItalic r:id="rId46"/>
    </p:embeddedFont>
    <p:embeddedFont>
      <p:font typeface="PT Sans Narrow" panose="020B0506020203020204" pitchFamily="34" charset="0"/>
      <p:regular r:id="rId47"/>
      <p:bold r:id="rId48"/>
    </p:embeddedFont>
    <p:embeddedFont>
      <p:font typeface="Roboto" panose="020000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pana" initials="S" lastIdx="1" clrIdx="0">
    <p:extLst>
      <p:ext uri="{19B8F6BF-5375-455C-9EA6-DF929625EA0E}">
        <p15:presenceInfo xmlns:p15="http://schemas.microsoft.com/office/powerpoint/2012/main" userId="Sap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02" autoAdjust="0"/>
  </p:normalViewPr>
  <p:slideViewPr>
    <p:cSldViewPr snapToGrid="0">
      <p:cViewPr varScale="1">
        <p:scale>
          <a:sx n="84" d="100"/>
          <a:sy n="84" d="100"/>
        </p:scale>
        <p:origin x="99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4:53:36.969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829 512,'5'0,"13"0,8 0,22 5,17 3,15-2,20 0,25-2,34-2,27 5,25 6,14 1,11 9,-3 5,3-1,-13-6,-18-7,-38-5,-37-4,-46-3,-42-2,-45-1,-32 0,-32-1,-47 1,-36 1,-45-1,-44 1,-39 0,-21 0,-13 0,15 0,26 0,22 0,31 0,43 0,45 0,40 0,46 0,40 0,38 0,34 0,27-5,29-7,15-2,21-4,15-9,-11 0,-23 4,-24 2,-22 3,-22 5,-18 5,-13 3,-3-2,-2 0,8-4,1 0,5 1,-2 3,-4 3,-4-4,-15 0,-21-5,-29 1,-36-9,-46-6,-47-4,-40 4,-25 6,-2 7,15 5,16 5,29 3,27 1,29 1,39 1,45-1,54 0,58-1,46 1,51 4,43 8,19 6,9 5,-12 0,-39-6,-48-5,-58-5,-51-3,-51-4,-42-1,-34-1,-32 0,-35 0,-30 0,-13 1,-7 0,14-1,20 1,32 5,32 2,32 6,32-1,37-1,34-3,20-3,21-2,12-2,7 0,7-2,2 1,-14-1,-11 1,-15 0,-15-1,-10 1,-19 0,-19 0,-27 0,-36 0,-36 0,-29 0,-14 0,-7 0,-5 0,6 0,22 0,20 0,39 0,44 0,47 0,39 0,29 0,8 0,-8 0,-5 0,-14 0,-9 0,-1 0,4 0,-1 0,4 0,5 5,-6 2,-6 0,-31-2,-37-1,-25-1,-19-2,-19-1,-3 0,-3 0,0 0,-4 0,-7-1,0 1,2 0,4 0,3 0,8 0,9 5,18 8,22 1,16-2,25-3,29-2,30-4,27-1,22 4,18 1,10-1,4-2,-1 0,-7-2,-15-1,-27-1,-39 0,-50 0,-45-1,-41 1,-34 0,-21 0,-15 0,-16 0,-12 0,-22 0,-2 0,7 0,12 0,17 0,11 0,23 0,24 0,32 0,35 0,37 0,20 0,24 0,18 0,11 0,0 0,6 0,1 0,1 0,-12 0,-11 0,-13 0,-12 0,-4 0,-6 0,-4 0,-4 0,-3 0,0 0,-2 0,-16-6,-21-1,-25-5,-23 0,-24 1,-14 3,-3 3,6 2,11 2,10 0,10 2,21-1,28 1,31-6,17-2,19 1,15-5,7 1,5-5,-1 1,2 3,2 3,-3-2,-10 0,-13 3,-11 1,-9 3,5 1,-11 1,-22 1,-19 1,-19-1,-15 1,-13-1,-12 0,-22 0,-18 0,-28 1,-29-1,-19 0,-10-1,5 1,25 0,27 0,33 0,38 0,46 0,42 0,38 0,24 0,13 0,12 0,2 0,-3 0,-3 0,-15 0,-18 0,-17 0,-12 0,-20 0,-25 0,-18 0,-21 0,-16 0,-9 0,-5 0,-1 0,6 0,3 0,6 6,7 1,17 5,19 0,16-1,24-3,23-3,12 3,13 1,13 3,14 5,15 6,9-2,-1-4,-12-6,-15-3,-34-4,-40-3,-29-1,-20-1,-1 0,15 0,25 1,31-1,17 1,15 0,5 0,-18 0,-42 0,-45 0,-30 0,-23 0,-14 0,1 0,1 0,-7 0,7 0,8 0,1 0,8 0,11 0,15 5,20 2,30 0,30-1,35-2,27-2,33 0,33-2,14 0,8 0,-10 0,-31-1,-41-4,-42-3,-43 1,-31 2,-29 1,-34 1,-21 2,-21 0,-12 1,-5 1,-2-1,1 0,-3 0,5 1,15-1,21 0,23 0,28 0,38 0,31 0,33 0,17 0,18 0,8 0,4 0,0 0,-12 0,-33 0,-37-6,-54-6,-58-7,-74-11,-51 0,-31-1,-18 6,0 6,18 7,35 6,37 3,42 2,50 2,55 0,52 1,55-1,46 0,33-1,27 1,24-7,9-1,15 0,10 1,7 2,-19 2,-27 1,-27 0,-27 1,-30 0,-29 1,-26-1,-28 0,-33 0,-37 0,-46 0,-47 1,-28-1,-26-1,-26 1,-3 0,-5 0,8 0,17 0,24 0,25 0,25 0,26 0,34 0,48 0,61 0,49 0,38 0,22 0,4 0,11 0,2 0,-9 0,-18 0,-23 0,-25 0,-35 0,-35 0,-39 0,-47 0,-30 0,-28 0,-22 0,-11 6,3 1,8 5,17 1,16-3,14-2,16-3,14-2,21-2,27 0,30-2,27 6,21 2,13 10,9 2,3-2,3-4,-7-4,-35-4,-53-2,-56-2,-45-2,-28 1,-20-1,-12 0,4 1,18-1,25 1,26 0,33 0,29 0,40 0,32 0,35 0,23 0,30 0,24 0,5 0,-21 0,-30 0,-30 0,-36 0,-31 0,-25 0,-22 0,-12 0,-16 0,-15 0,-6 0,-11 0,-8 0,-9 0,-2 0,5 0,14 0,12 0,13 0,21 0,24 0,30 0,19 5,19 3,16-2,14 0,3-2,3-2,2 0,-8-2,-19 6,-30 0,-31 1,-27-2,-15-2,-6-1,0 0,8 3,15 3,17-2,21 0,12-3,13 0,5-2,-16-1,-35 0,-31 0,-32 0,-8-1,-9 1,1 0,10 0,11 0,22 0,30 0,32 0,45 0,38 0,38 0,7 0,-7 0,-21 0,-26 0,-34 0,-33-6,-37-1,-38 0,-32 2,-35-10,-13-2,-7 2,-1 4,11 3,17 4,21 1,31 3,25-5,28-2,30-4,23-1,17 2,14 3,20 2,24-8,29-3,20-8,7-1,-6-1,-17 3,-40 6,-46 6,-45 5,-44 3,-46 2,-38 2,-24 0,-11 0,-5 0,1 0,3-1,3 1,14-1,11 0,8 0,17 0,11 0,23 0,26 0,28 0,18 0,21 0,25 0,12 0,-3 0,-9 0,-21 0,-19 5,-19 2,-17 5,-7 6,-1 16,-3 18,-3 16,1 8,0-5,2-8,1-15,2-22,4-19,4-18,4-11,2-7,2-5,-5-2,-2 1,1 0,1 1,-3 6,-1 14,1 14,7 12,10 4,8 0,12-3,6-4,14 2,19-1,20-2,26-2,38-3,23-1,16-1,11-1,-1-1,-20 1,-34-1,-48 1,-46 0,-43 0,-39 0,-36 0,-28 0,-25 0,-30 0,-16 0,-12 0,2 5,15 2,18 10,28 3,17-3,31-4,36-4,34-3,38-4,22-1,16-6,10-3,6-5,-4 0,0 1,4 4,8-3,-4 1,-9 2,-8 3,-14 1,-13-3,-22-1,-28 1,-19 2,-25 1,-11 2,-18 1,-20 1,-33 0,-27 1,-21-1,-20 0,-5 0,4 1,29-1,30 0,32 0,38-5,39-2,45 0,29 2,31-5,23-5,9-5,1 0,-4-1,-16 2,-14 5,-16 5,-3 3,-8 4,3 1,1 1,-14 1,-26 0,-33 0,-20 0,-9-1,-9 0,-6 6,11 1,19 0,36-1,31 3,41 5,39 1,25-2,14-4,13-3,13-3,-3-1,-11-2,-30-1,-44 1,-55-1,-46 1,-32-1,-27 1,-18 0,-18 0,-12 0,-21 0,-14 0,-14 0,-29 0,-30 0,-20 0,-8 0,18 0,30 0,45 0,37 0,43 0,41 0,40 0,31 0,34 0,32 0,30 0,24 0,7 0,1 0,4 0,-16 0,-13 0,-20 0,-36 0,-38 0,-38 0,-26 0,-26 0,-27 0,-24 0,-17 0,-6 0,7 0,5 0,15 0,12 0,14 5,23 3,29-2,32 0,24-2,25-2,11 0,13-2,13 0,8 0,7 0,9-1,-2 1,-12 0,-31 0,-41 0,-34 0,-34 0,-29 0,-28 0,-21 0,-25 0,-14 0,-8 0,-1 0,9 0,12 0,18 0,16 0,35 0,49 0,69 0,61 0,64 0,33 0,27-6,-6-1,-39 0,-47-3,-50-7,-48 1,-37 3,-34 3,-18 4,-25 3,-19 1,-16 2,-19 0,-23 1,-19 0,-21-1,-12 1,-6-1,14 0,22 0,27 0,53 0,55 0,58 0,45 0,47 0,33 0,11 0,-7 0,-26 0,-31 0,-39 0,-36 0,-34 0,-22 0,-23 0,-18 0,-15 0,-20 0,-15 0,-8 0,1 0,16 0,36 0,42 0,41 0,40 0,33 0,23 0,14 0,14 0,4-5,-5-2,-10 0,-20 1,-18 2,-29 2,-30 0,-35 2,-33 0,-15 0,-13 0,-7 1,-1-1,7 0,0 0,0 0,2 0,1 0,7 0,8 0,7 0,22 0,30 0,26 0,27 0,41 0,29 0,15 0,-2 0,-4 0,-11 0,1 0,-1 0,-2 0,-5 0,-14 0,-35 0,-41 0,-36 0,-35 0,-41 0,-24 0,-20 6,-6 1,4 5,1 1,12-3,4-2,4-3,-1-2,6 4,15 0,18-1,13-1,22 4,22 0,28-1,33-3,45-1,48-2,32-1,35 0,2-1,-14-1,-24 1,-38-1,-46 1,-44 0,-36 0,-30 0,-23 0,-31 0,-18 0,-22 0,-11 0,-2 0,10 0,14 0,15 0,15 0,32 0,33 0,33 0,29 0,15 0,1 0,-21 0,-26 0,-32 0,-31 0,-25 0,-12 0,-9 0,-12 0,-10 0,2 0,13 0,8 0,11 0,24 0,31 0,35 0,25 0,21 0,26-6,26-11,19-4,3-3,-1 2,4-1,-6 5,-11 4,-9 5,-19 5,-20 1,-34 3,-40 1,-51-11,-45-3,-43 0,-31 3,-17 2,-16 4,-10 1,-6 2,7 1,18 0,26 1,35 0,31-1,42 0,53 1,54-1,56 0,48 0,25 0,24 0,-5 0,-25 0,-27 0,-42 0,-50 0,-49 0,-36 0,-34 0,-21 0,-12 0,-5 0,10 0,11 0,14 0,24 0,26 0,26 0,29 0,29 0,26 0,23 0,15 0,1 0,0 0,-7 0,-17 0,-22 0,-20 0,-26 0,-24 0,-31 0,-17 0,-14 0,-14 5,-7 2,-13 5,-9 1,-14-3,-12 3,-12 0,-21-4,-17 3,-1 0,22 2,27-1,27-2,25-4,23 3,25-1,22-1,20-3,23-2,31-1,23-1,32-1,37-1,22 1,15 0,-10-1,-29 1,-36 0,-36 0,-38 0,-35 0,-31 0,-30 0,-24 0,-13 0,3 0,13 5,23 3,33-2,18-5,17-5,9 0,-7 0,-21 0,-16 2,-8-5,9-1,16-9,11-3,2-8,-4 6,-5 12,-5 19,-11 7,-4-4,-7-4,-7-4,-6-1,-5-3,-1 0,-3-1,-10-5,-4-2,1 0,3 2,3 2,15 2,21 0,27 2,21 0,24 0,28 0,18 1,6-1,-7 0,-17 0,-30 0,-38 0,-28 0,-35 0,-29 0,-18 0,-13 0,1 0,-6 0,-2 0,1 0,12 0,16 0,9 0,6 0,6 0,8 0,0 0,13 0,17 0,21 0,21 0,27 0,19 0,9 0,5 0,-1 0,1 0,-4 0,-1 0,-9 0,-6 0,-9 0,-10 0,-8 0,-15 0,-19 0,-20 0,-19 0,-26 11,-34 3,-39 10,-24 7,-18-3,5 0,15-5,22-1,29-5,42-5,47-4,48-4,43-2,47-2,39 10,19 3,-7 0,-21-3,-28-3,-24-2,-24-3,-36-1,-32-1,-27-6,-22-1,-10-1,-2 3,3 1,13 1,19-4,17-6,19-1,11 2,5-2,8 1,6-3,5-3,-1 0,1 0,-15 2,-20 4,-29 4,-29 4,-25 3,-18 1,-16 2,-8-1,-2 1,-4 0,-6 0,-3-1,2 5,4 2,12 0,17-2,28-1,40-1,39-2,36-1,25 0,18 0,15 0,18-1,19 1,4 0,-9-5,-24-2,-28-5,-35-1,-35 3,-37 2,-33 3,-20 2,-15 2,-5 1,1 0,3 1,11-1,5 1,4-1,5 0,8 0,5 0,16 0,17 0,20 0,25 0,22 0,22 0,8 0,15-10,12-15,2-3,-9-2,-11 4,-8 1,-13 5,-8 6,-12 0,-26 2,-33 3,-34 4,-31 2,-31 7,-42 8,-34 8,-25 0,-10 7,8 5,23-4,31-5,30-3,24-4,22-4,19-5,12-4,8-2,14-1,16 0,25-1,23 0,26 0,22 1,27-1,25 1,9 0,-1 0,-16 0,-25 0,-39 0,-41 0,-32 0,-32 0,-27 0,-20 0,-7 0,-5 0,-3 0,-7 0,-3 0,6 0,8 0,14 0,15 0,12 0,9 0,22 0,40 0,37 0,41-10,52-5,68-9,50-6,49-15,17-4,0 0,-15-7,-41 6,-52 6,-75 11,-76 10,-60 10,-40 7,-42 4,-37 8,-39 8,-27 2,-33 4,-16 3,-17 9,-8 4,11 1,7 0,5-6,6 1,19-3,31-8,38-2,24-3,24-5,19-5,14-3,25-1,21-3,21 1,1-1,-10 11,-12 3,-12 0,-15 3,-9 4,-4-2,-2-3,7-10,8-11,9-10,6-7,0 0,-5 4,-4 5,6 5,36 4,53 3,65 2,58 0,41-4,35-7,17-8,13-10,-20-7,-41 4,-58 7,-66 8,-64 6,-58 6,-45 3,-30 2,-45 12,-39 9,-36 1,-37 8,-21 8,-28 10,-12 6,11-5,11-6,31-5,29-9,30-9,40-8,50-7,51-3,54-2,40-2,34 0,27 0,6 1,3 0,-3-5,-16-1,-16 0,-17-4,-15 0,-12 2,-19 3,-19 1,-16 3,-16 1,-10 1,-15 0,-9 0,-10 1,-4-1,5 1,4-1,18 0,22 0,27 0,23 0,23 0,20 0,3 0,12 0,12 0,12 0,9 0,5 0,5 0,-4 0,-17 0,-32 0,-39 0,-31 0,-26 0,-14 0,-18 5,-4 2,-3 0,3-2,8-1,6-2,5 5,5 1,3-1,1 3,6 6,2 0,-1-2,-6-5,-4-2,4 1,2 1,-5-2,-3 3,1 0,-1-1,2-3,16-7,34-10,18-2,15-4,10-5,5 1,-9 0,-13-3,-19 3,-24 5,-23 0,-23 2,-24 4,-18-1,-8 0,1 3,6 2,8 3,13 1,12 2,32-5,42-7,45-7,37-5,52-15,30-6,18 5,-15 3,-34 9,-41 3,-46 6,-43 6,-31 6,-19 3,-20 3,-17 7,-9 3,-2-1,2-2,9-1,-1-2,1 4,1 6,7 1,2-2,0-3,5-3,11 3,23-1,26-1,21-1,12-3,15-1,8-2,-1 0,-7 0,-1 0,-5-1,5 1,14 0,12 0,-3 0,-30 0,-40 0,-32 0,-38 16,-25 10,-24 7,-14 3,-8 0,3 0,13-7,26-2,24-7,28-6,31-5,23-5,14-3,18-6,17-9,24-1,19-3,18 0,24 0,25 1,4 5,4 3,-14-1,-13 1,-12-4,-20 1,-15-4,-19 2,-21 3,-16 3,-33 3,-36 2,-36 3,-30 5,-23 3,-20 5,-9 0,-10 3,-5 5,6-2,17 2,19-4,23 2,31-3,30-4,30-4,25-4,17-2,17-1,13-2,-1 0,2 1,4-1,-7 0,-6 1,-10 0,-3 0,-7 0,-1 0,1 0,4 0,-3 0,-4 0,-16 0,-23 0,-19 0,-24 0,-21 0,-17 0,-8 0,-5 0,7 0,5 0,21 0,25 0,23 0,22 0,15 0,16 0,7 0,-2 0,-4 0,-5 0,-4 0,-5 0,4 0,5 0,0 0,4 0,-7-6,-4-6,-20-2,-23 2,-16 3,-15 2,-6 4,-7 1,-6 1,-3 2,-8-1,2 1,-4-1,-12 1,-18 10,-8 8,-8 2,5-4,0 2,3-3,4-4,2-5,14-2,17 2,14 1,22-2,23-2,23-1,20-1,21-1,24-1,18 0,16 0,4-1,-12-4,-12-8,-17-1,-32 2,-33 2,-24 4,-14 2,-14 2,-9 2,-7-5,1-2,-5 1,2 2,7 0,7 2,6 1,15 1,18-6,15-1,18 1,14 0,12 3,2 0,-2 2,-5 1,-4-6,-15 0,-18-1,-21 2,-18 2,-11 0,-2 2,0 1,2 0,3 0,2 0,18-5,23-1,21-1,17-4,17 0,9 2,-2 2,-7 3,-19 1,-21 2,-21 1,-14 0,-16 1,-8-1,-13 1,-3-1,-9 0,2 0,-4 0,-3 0,0 0,2 0,7 0,18 0,27 0,33 0,29 0,22 0,21 0,32 0,23 0,18 0,-2 0,-14 0,-25 0,-39 0,-45 0,-33 0,-40 6,-34 1,-23 0,-10-2,-10-1,3-1,5-2,4 0,13-1,11-1,14 1,5 0,8 0,18-1,24 7,19 0,24 1,21-2,17-1,18-1,19-2,18-1,8 0,2 0,-7 0,-20 0,-24-1,-21 1,-17 0,-1 0,-4 0,-14 0,-24 0,-17 0,-14 0,-7 5,12 2,15 0,18-2,13-1,17-2,7 0,-1-2,-2 0,-5 0,-15 0,-17-1,-16 1,-18 0,-11 0,-4 0,-6 0,-2 0,18 0,20 0,26 0,26 0,28 0,17-16,-2-5,-9 1,-8 3,-27 6,-30 4,-34 3,-35 2,-19 2,-12 1,-2 5,-2 2,4 5,6 0,16 3,15-1,10-3,7-4,13-3,22-2,27-2,12-1,17-1,14 1,5-1,-5 1,-20-1,-30 6,-23 2,-18 0,-21 4,-19 0,-17-2,0-2,-3 3,6-1,6 5,7-2,26-1,24-4,29-2,28-3,27-1,32-1,42 0,22-1,-2 1,-24-1,-26 1,-38 0,-39-1,-36 1,-25 0,-24 0,-11 0,-6 0,1 0,1 1,5-1,-4 0,-4 0,4 0,7 0,1 0,4 0,-2 0,3 0,-7 0,-11 0,-5 0,-2 0,6 0,-3 0,0 0,1 0,0 0,7 0,8 0,6 0,7 0,4 0,-3 0,-11 0,-3 0,-8 0,-11 0,2 0,1 0,7 0,19 0,22 0,19 0,15 0,22-6,19-1,17 1,18-5,13-5,12-1,-4-2,-5 2,-5 4,-13-1,-7 2,-12 2,-7 4,7-3,2 1,11 0,6-2,10-1,-1 3,-7 1,-8 3,-12 2,-25 1,-25 1,-21 0,-21 1,-24-1,-19 1,-16-1,-9 0,-1 0,-6 0,-8 0,-8 0,-22 0,-15 0,-4 0,4 0,5 0,16 0,9 0,9 0,12 0,12 0,10 0,13 0,12 0,19-5,21-2,34 0,34-9,39-7,46-5,31 1,24 2,4-7,0 2,-6 1,-11 0,-15 5,-21 7,-29 6,-30 4,-25 5,-18-4,-17-5,-13-2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5T00:49:40.46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5:47:44.357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1,'0'5,"0"3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5:47:52.56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222 471,'0'5,"0"8,0 6,0 6,0 3,0 3,0 7,0 2,0-1,0-11,0-17,0-20,0-15,-6-8,-1-4,1-1,-5 11,0 20,2 23,2 18,2 15,3 3,1-2,1-14,0-25,0-30,1-23,-1-9,0-8,1 2,-1 4,0 6,0 16,0 24,0 18,0 13,0 7,0-13,0-14,0-19,0-13,0 4,0 16,0 16,5 15,8 11,1 8,-2-7,-3-16,-3-21,-2-22,-2-17,-2-13,0-2,0 2,-1 5,0 17,1 18,0 27,0 23,5 4,2 11,0 9,-1 3,-2 2,-2-5,-1-7,0-19,-1-26,0-19,-1-19,1-15,0-11,0-7,0-3,0 4,-1 18,1 31,0 35,0 18,1 24,-1 11,0-2,0-2,0-20,0-34,0-25,0-28,0-24,0-12,0-11,0-1,0 7,0 28,0 33,0 24,0 15,0 10,0 9,0 3,0-11,0-18,0-22,0-16,0-9,0-10,-6 1,-6-8,-2 9,2 26,-8 33,-6 38,-4 25,3 10,1 9,0-7,4-25,6-30,5-43,5-38,9-28,3-12,7-4,6 1,0 11,-4 22,-3 24,0 18,-1 20,-2 14,-3 7,-3 4,-1 1,-2-1,0-12,0-21,-1-5,1 2,-1 6,1 14,0 7,0-6,0-27,0-41,0-33,0-25,0-21,0-5,0 14,0 32,0 46,0 40,0 37,0 26,0 24,0 19,0 17,0 8,0 15,0 2,0 14,0 0,0-12,0-16,0-20,0-24,0-24,0-32,0-35,0-27,5-30,2-33,5-39,6-23,5-14,-1-10,1 3,1 10,-3 16,-5 22,-5 27,-5 36,-3 32,-2 39,4 27,1 24,0 12,-1 4,-2 5,-1-1,-1-8,-1-12,0-11,0-19,0-25,0-31,-1-31,1-17,-5-13,-3-1,-9-3,-2 4,1 10,5 25,4 30,4 36,2 26,3 16,0 9,1-1,0-1,-1 5,-5-5,-1-7,-6-13,-1-20,3-25,-4-22,2-18,2-14,3 9,3 18,2 23,-4 24,-1 19,6-2,3-12,2-16,-1-21,0-17,-1-21,-1-12,5-5,2-3,-1 6,4 9,-1 18,-1 22,-2 24,-3 16,-1 15,-2 22,-1 16,-1 6,1 5,-1 4,1-4,0-11,0-24,-1-27,1-33,0-26,0-18,0-12,0 0,1 17,-1 25,0 29,0 17,0 10,0 9,0 3,0-12,0-28,0-25,0-16,0-18,0-10,0-11,0-4,0 6,0 21,0 29,0 34,0 31,0 24,0 16,0 5,0-2,0-11,0-23,0-37,0-27,0-21,-11-22,-3-7,0 2,3 5,3 6,4 18,1 18,2 17,1 19,0 9,1 11,0 3,-1-1,0-14,1-18,-1-21,0-16,0-14,-5-17,-2-10,0-4,2-2,1 17,1 22,2 27,1 20,0 23,0 21,0 6,0 2,1-6,-1-17,0-28,-5-23,-3-14,1-16,2 5,1 17,1 18,2 17,1 17,0 7,0-10,0-16,0-21,1-17,-1-15,0-7,0-2,0 16,0 25,0 17,0 11,0-3,0-12,0-23,0-20,5-11,3-2,-2-11,5 16,0 19,-2 25,3 22,0 11,3 1,-2-13,-2-26,-4-13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5:47:54.421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5:47:58.421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5:47:59.36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5:48:00.189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5:51:16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5:51:28.715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5:51:44.187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4:53:37.668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4:52:54.241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832 0,'6'0,"12"0,19 0,19 0,11 0,15 5,10 2,5 0,3 9,-6 2,-3-2,0 1,-11-1,-8-4,-11-4,-11-4,-8-2,-17-1,-18-1,-20-1,-19 0,-15 1,-21-1,-20 1,-21 0,-47 0,-27-1,-31 1,-7 1,15-1,24 0,34 5,26 2,28-1,24 0,31-2,31-2,34-1,39 0,29-1,37 0,22-1,23 1,29 0,28 0,28-1,1 1,-2 0,-17 0,-45 0,-46 0,-49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4:52:54.926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1247 1,'-6'0,"-6"0,-13 0,-17 0,-18 0,-10 0,-8 0,-7 0,-6 0,-8 0,-3 0,-1 0,2 0,2 0,12 0,10 0,13 0,18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4:53:42.357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342 639,'-16'0,"-21"0,-10 5,-2 2,-9-10,0-12,11-7,17 0,63 3,89 0,104-7,94-16,88-17,81-3,70-12,4 0,-41 8,-93 5,-130 12,-137 20,-118 21,-103 11,-74 16,-57 9,-33 7,-27 12,-8 4,-14-1,-3-5,13-9,24-5,32-9,35-2,41-5,32-4,38-5,34-3,33-2,36-2,43 1,33-1,29-5,4-2,-12-5,-35 0,-52 3,-45 2,-41 2,-35 4,-22 0,-18 2,5 0,3 1,9-1,9 1,7-1,28 0,37 1,48-1,59 0,56 0,51 0,27 0,-10 0,-31 0,-54 0,-55 0,-57 0,-54 0,-44 0,-41 5,-16 2,-8 5,-2 1,8 3,15 4,12-1,19-4,29-4,36-5,26-2,18-3,6-1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4:53:44.42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2772 194,'-11'0,"-19"0,-26 0,-36 0,-50 0,-59 0,-38 0,-22 0,-13 0,1 0,6 0,20 0,21 0,33 0,44 0,63 0,62 0,83 0,80 0,85 0,90 0,61 0,68 0,33 0,6 0,-6 0,-19 0,-55 0,-59 0,-82 0,-91 0,-90 0,-81 0,-60 0,-64 0,-41 0,-36 0,-26 0,-23 0,-26 0,-21 0,-12 0,4 0,22 0,27 0,36 0,51 0,48 0,50 0,43 0,43 0,56-6,42-1,40-5,32-5,31-1,13-2,-2 2,-1-6,-13 0,-25 5,-30 6,-46 4,-53 4,-52 4,-33 0,-33 2,-27 0,-26 0,-26 0,-10 0,-1-1,14 0,19 0,20 0,15 0,37 0,48 0,50 0,54 0,29 0,14 0,-4 0,-4 0,-22 0,-36 0,-38 0,-43 0,-27 0,-30 0,-23 0,-14 0,-8 0,-2 0,5 0,7 0,10 0,11 0,13 0,5 0,1 0,2 0,5 0,4 0,8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4:53:47.102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3543 255,'-11'0,"-14"0,-13 0,-12 0,-7 5,-10 8,-21 6,-16 0,-7-3,11-4,-10-5,-24 3,-21-1,-26 3,-21 11,-18 1,2-3,5-1,24-2,28-5,57-5,72-4,86-7,75-9,74-8,57-16,48-3,13-15,12 1,2-1,-2 9,-21 12,-52 11,-77 10,-90 7,-103 4,-115 2,-99 1,-71 1,-59-6,-34-3,-15 0,8 2,18 0,24 2,36 0,50 2,49 0,51 0,49 0,49 0,53 0,45 1,44-1,52 0,59 0,61 0,49-6,21-1,6-10,-21-3,-28 2,-55 5,-71 4,-70 3,-58 4,-55 1,-41 1,-46 1,-38 0,-19 0,-15-1,-2 1,7 4,14 3,21 4,32 0,27-1,18 2,23 5,32-1,31-4,29 2,37-2,47-3,46-3,49-3,41-2,30-2,-7 0,-9 0,-17-1,-31 0,-42 1,-58 0,-65 0,-52-1,-44 1,-32 0,-24 11,-12 8,-15 2,3-3,11-5,19-5,13 3,15-2,22-2,35-2,49-2,55-2,10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4:53:48.73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2073 72,'-16'0,"-21"0,-21 0,-26 0,-27 0,-25 0,-28 0,-17 0,-10 0,-16 0,1 0,14 0,24 0,30 0,28 0,48 0,51 0,59 0,70 0,57 0,63 0,49 0,40 0,29 0,7 0,-5 0,-16 0,-38 0,-56 0,-59 0,-67 5,-60 2,-56 0,-45-2,-43-1,-44-2,-28 0,-20-2,-6 0,-11 0,1 0,12-1,19 1,27 0,25 0,35 0,53 0,49 0,53 0,33 0,23 0,16-11,-9-8,-19-2,-19 4,-29-2,-27 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4:54:05.28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1674 4,'-5'0,"-8"0,-6 0,-5 0,-5 0,-2 0,20 0,34 0,44 0,27 0,13 0,-5 0,-42 0,-37 0,-38 0,-38 0,-25 0,-22 0,-19 0,-12 0,1 0,11 0,11 0,12 0,18 0,27 0,38 0,38 0,30 0,27 0,16 0,7 0,-3 0,-15 0,-15 0,-16 0,-1 0,-20 0,-22 0,-18 0,-19 0,-16 0,-12 0,-8 0,1 0,-5 0,-8 0,-3 0,-4 0,-5 0,7 0,6 0,9 0,4 0,13 5,14 8,17 0,16 5,30 9,25 1,19 0,18 6,8 3,4 0,-1-6,-7-3,-10-6,-14-7,-10-6,-20-5,-23-2,-32-3,-19 0,-25 0,-25 0,-21 0,-24 11,-2 3,4 1,13 2,20-1,35-3,44-4,34-3,34-2,30-3,15 0,11 0,-7-1,-17 0,-29-4,-35-3,-32 1,-21 1,-22-3,-28-11,-17-8,-9 2,8 4,5 7,12 0,9 2,22 5,24 2,27 3,18 2,11 1,16 0,6 1,3 0,-2-1,5 1,-1-1,-1 0,-5 0,-6 0,-16 0,-30 0,-20 0,-28 0,-22 0,-21 0,-11 0,-9 0,-8 0,-5 0,7 0,14 0,13 0,32 0,43 0,33 0,24 0,22 0,9 0,25 0,17 0,36-11,14-3,16-5,-7 1,-12 4,-28-2,-27 3,-42 2,-48-1,-44-9,-32-2,-29 4,-31 4,-17 0,-1 2,1 4,7 3,15 3,16 1,19 2,29 0,27 1,23-1,22 1,23-1,20 1,20-1,21 0,26 0,11 0,2 0,-13 0,-39 0,-42 0,-45 0,-40 0,-31 0,-14 0,-11 0,-5 0,7 0,3 0,10 0,7 0,15 5,27 8,23 0,22 0,14-4,11-3,4-2,-7 3,-16 1,-23-1,-17-2,-17-2,-14 4,-15 6,-3 2,-1-3,-1-3,6-3,18-3,21-1,25-2,17 0,10 10,4 3,3 0,-1-3,9-3,8-2,4-3,4 5,-4 0,-18 0,-20-2,-25-2,-17-1,-11-1,6-1,24 0,17 0,16 0,9-1,8 1,7 0,-1 0,-5 0,-15 0,-19 0,-18 0,-13 0,-14 0,-9 0,-7 0,-1 0,1 0,4 0,3 0,4 0,1 0,2 0,1 0,1 0,10 0,14 0,14 0,15 0,10 0,4 0,2 0,-18 0,-16 0,-26 0,-14-6,-18-1,-10 0,-5 2,4 1,7 1,3-3,5-2,16 2,20 1,16 1,14 2,14 1,13 1,9 0,12 0,11 0,8 1,-4-1,-22-5,-31-2,-25 0,-24-4,-14 0,-16 2,-10-3,-6 1,4 2,3 2,5 3,18 2,26 1,21 1,19 1,10-1,4 1,1-1,3 0,4 0,5 1,3-1,8 0,9 0,-3 0,2-1,-22 1,-25 0,-28 0,-24 0,-30 0,-21 0,-19 0,-20 0,-18 0,-6 0,3 0,4 0,9 0,9 0,18 0,20 0,29 0,28 0,27 0,23 0,17 0,17 0,17 6,13 1,4-1,8 0,2-3,-8 0,-15-2,-12 0,-13-1,-6-1,-8 1,-5 0,-16 0,-18-1,-15 1,-12 0,-8 0,-11 0,-13 0,-5 0,-8 0,-10 0,-2 0,1 0,7 0,6 0,6 6,20 1,26 5,20 1,18-3,22 3,28-1,28-2,32-3,37-3,14-2,13-2,-1 0,-25 0,-31-1,-45 6,-41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94ec8fea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94ec8fea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8eb6164c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8eb6164c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94ec8fea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94ec8fea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94ec8fea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94ec8fea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8eb6164c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8eb6164c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8eb6164c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8eb6164c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94ec8fea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94ec8fea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20ad13f0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20ad13f0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9c34afb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9c34afb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20ad13f0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20ad13f0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8def4979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8def4979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96d378a6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96d378a6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20ad13f0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20ad13f0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8eb6164c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8eb6164c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8eb6164c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8eb6164c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96d378a6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96d378a6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96d378a6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96d378a6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8eb6164c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8eb6164c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9c34afb3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9c34afb3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8eb6164c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8eb6164c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9c34afb3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9c34afb3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97452d38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97452d38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8def4979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8def4979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20ad13f0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20ad13f0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8eb6164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8eb6164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94ec8fea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94ec8fea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96d378a6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96d378a6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94ec8fea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94ec8fea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5.xml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5.png"/><Relationship Id="rId19" Type="http://schemas.openxmlformats.org/officeDocument/2006/relationships/customXml" Target="../ink/ink8.xml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280.png"/><Relationship Id="rId18" Type="http://schemas.openxmlformats.org/officeDocument/2006/relationships/customXml" Target="../ink/ink18.xml"/><Relationship Id="rId3" Type="http://schemas.openxmlformats.org/officeDocument/2006/relationships/image" Target="../media/image37.png"/><Relationship Id="rId21" Type="http://schemas.openxmlformats.org/officeDocument/2006/relationships/image" Target="../media/image320.png"/><Relationship Id="rId7" Type="http://schemas.openxmlformats.org/officeDocument/2006/relationships/image" Target="../media/image250.png"/><Relationship Id="rId12" Type="http://schemas.openxmlformats.org/officeDocument/2006/relationships/customXml" Target="../ink/ink15.xml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270.png"/><Relationship Id="rId5" Type="http://schemas.openxmlformats.org/officeDocument/2006/relationships/image" Target="../media/image240.png"/><Relationship Id="rId15" Type="http://schemas.openxmlformats.org/officeDocument/2006/relationships/image" Target="../media/image290.png"/><Relationship Id="rId10" Type="http://schemas.openxmlformats.org/officeDocument/2006/relationships/customXml" Target="../ink/ink14.xml"/><Relationship Id="rId19" Type="http://schemas.openxmlformats.org/officeDocument/2006/relationships/image" Target="../media/image310.png"/><Relationship Id="rId4" Type="http://schemas.openxmlformats.org/officeDocument/2006/relationships/customXml" Target="../ink/ink11.xml"/><Relationship Id="rId9" Type="http://schemas.openxmlformats.org/officeDocument/2006/relationships/image" Target="../media/image260.png"/><Relationship Id="rId14" Type="http://schemas.openxmlformats.org/officeDocument/2006/relationships/customXml" Target="../ink/ink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248950"/>
            <a:ext cx="71367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 dirty="0"/>
              <a:t>Join, Sub-Query, Set Operations and Sequence</a:t>
            </a:r>
            <a:endParaRPr sz="4200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508300" y="3214150"/>
            <a:ext cx="29388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46" b="1" dirty="0"/>
              <a:t>Presented by:</a:t>
            </a:r>
            <a:endParaRPr sz="3846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46" b="1" dirty="0"/>
              <a:t>Sapana Maharjan</a:t>
            </a:r>
            <a:endParaRPr sz="3846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5" y="2121850"/>
            <a:ext cx="2833600" cy="179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5" y="4172500"/>
            <a:ext cx="3866200" cy="971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E4C013-C054-42D8-A68C-96087F7D34A6}"/>
                  </a:ext>
                </a:extLst>
              </p14:cNvPr>
              <p14:cNvContentPartPr/>
              <p14:nvPr/>
            </p14:nvContentPartPr>
            <p14:xfrm>
              <a:off x="6689289" y="2998796"/>
              <a:ext cx="1457640" cy="280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E4C013-C054-42D8-A68C-96087F7D34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1649" y="2891156"/>
                <a:ext cx="149328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EA7C72-A4E9-4738-B356-9C471B0A3E80}"/>
                  </a:ext>
                </a:extLst>
              </p14:cNvPr>
              <p14:cNvContentPartPr/>
              <p14:nvPr/>
            </p14:nvContentPartPr>
            <p14:xfrm>
              <a:off x="8025969" y="248327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EA7C72-A4E9-4738-B356-9C471B0A3E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08329" y="2375276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43BCE31-330D-4A82-8ECE-88439D9967DB}"/>
              </a:ext>
            </a:extLst>
          </p:cNvPr>
          <p:cNvGrpSpPr/>
          <p:nvPr/>
        </p:nvGrpSpPr>
        <p:grpSpPr>
          <a:xfrm>
            <a:off x="6689649" y="2874236"/>
            <a:ext cx="1692720" cy="389520"/>
            <a:chOff x="6689649" y="2874236"/>
            <a:chExt cx="1692720" cy="389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B308587-A156-4B62-8624-C12B3B151B4D}"/>
                    </a:ext>
                  </a:extLst>
                </p14:cNvPr>
                <p14:cNvContentPartPr/>
                <p14:nvPr/>
              </p14:nvContentPartPr>
              <p14:xfrm>
                <a:off x="6721689" y="3070436"/>
                <a:ext cx="922680" cy="57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B308587-A156-4B62-8624-C12B3B151B4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03689" y="2962436"/>
                  <a:ext cx="9583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2E281F0-E84B-410C-9F4E-EE6531AF4672}"/>
                    </a:ext>
                  </a:extLst>
                </p14:cNvPr>
                <p14:cNvContentPartPr/>
                <p14:nvPr/>
              </p14:nvContentPartPr>
              <p14:xfrm>
                <a:off x="7001769" y="3182756"/>
                <a:ext cx="44928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2E281F0-E84B-410C-9F4E-EE6531AF467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3769" y="3075116"/>
                  <a:ext cx="484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019D3B0-3395-44DC-9961-14E568C34A04}"/>
                    </a:ext>
                  </a:extLst>
                </p14:cNvPr>
                <p14:cNvContentPartPr/>
                <p14:nvPr/>
              </p14:nvContentPartPr>
              <p14:xfrm>
                <a:off x="6875769" y="2874236"/>
                <a:ext cx="1503720" cy="234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019D3B0-3395-44DC-9961-14E568C34A0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57769" y="2766596"/>
                  <a:ext cx="15393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263FAE-842A-4F0E-B2AD-CAE9DF658843}"/>
                    </a:ext>
                  </a:extLst>
                </p14:cNvPr>
                <p14:cNvContentPartPr/>
                <p14:nvPr/>
              </p14:nvContentPartPr>
              <p14:xfrm>
                <a:off x="6689649" y="3034436"/>
                <a:ext cx="1692720" cy="69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263FAE-842A-4F0E-B2AD-CAE9DF65884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72009" y="2926436"/>
                  <a:ext cx="17283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129C336-D78F-4367-8D23-BEA9D908D983}"/>
                    </a:ext>
                  </a:extLst>
                </p14:cNvPr>
                <p14:cNvContentPartPr/>
                <p14:nvPr/>
              </p14:nvContentPartPr>
              <p14:xfrm>
                <a:off x="6762369" y="2955956"/>
                <a:ext cx="1474920" cy="183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129C336-D78F-4367-8D23-BEA9D908D98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44729" y="2847956"/>
                  <a:ext cx="1510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20FB18-61A1-47EB-8841-EC74ABC3A10D}"/>
                    </a:ext>
                  </a:extLst>
                </p14:cNvPr>
                <p14:cNvContentPartPr/>
                <p14:nvPr/>
              </p14:nvContentPartPr>
              <p14:xfrm>
                <a:off x="6817089" y="3168716"/>
                <a:ext cx="1275840" cy="37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20FB18-61A1-47EB-8841-EC74ABC3A10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799449" y="3061076"/>
                  <a:ext cx="13114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B47B63-84D8-437E-9594-5C2C708B716B}"/>
                    </a:ext>
                  </a:extLst>
                </p14:cNvPr>
                <p14:cNvContentPartPr/>
                <p14:nvPr/>
              </p14:nvContentPartPr>
              <p14:xfrm>
                <a:off x="7152609" y="3102836"/>
                <a:ext cx="749880" cy="160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B47B63-84D8-437E-9594-5C2C708B716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34969" y="2995196"/>
                  <a:ext cx="785520" cy="376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FC15-9716-44E6-AC85-9D68D223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6640"/>
            <a:ext cx="3220860" cy="755700"/>
          </a:xfrm>
        </p:spPr>
        <p:txBody>
          <a:bodyPr>
            <a:noAutofit/>
          </a:bodyPr>
          <a:lstStyle/>
          <a:p>
            <a:r>
              <a:rPr lang="en" sz="3200" dirty="0"/>
              <a:t>Left/Left Outer Join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66257-8DE6-4ACD-BEFD-1FFAE4C26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72340"/>
            <a:ext cx="4157430" cy="3863340"/>
          </a:xfrm>
        </p:spPr>
        <p:txBody>
          <a:bodyPr/>
          <a:lstStyle/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Ø"/>
            </a:pPr>
            <a:r>
              <a:rPr lang="en-US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Returns all rows from the </a:t>
            </a:r>
            <a:r>
              <a:rPr lang="en-US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LEFT-hand</a:t>
            </a:r>
            <a:r>
              <a:rPr lang="en-US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table and only those rows from the other table where the joined fields are equal. </a:t>
            </a:r>
          </a:p>
          <a:p>
            <a:endParaRPr lang="en-US" dirty="0"/>
          </a:p>
          <a:p>
            <a:pPr marL="152400" indent="0">
              <a:buNone/>
            </a:pPr>
            <a:r>
              <a:rPr lang="en-US" sz="1800" b="1" dirty="0"/>
              <a:t>Syntax:-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06623-FCDA-4540-BF1E-958EC2125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31" y="3268980"/>
            <a:ext cx="3812127" cy="1002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3F54F2-E35A-4A71-9FBE-D99953039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2" y="1032360"/>
            <a:ext cx="2503168" cy="1539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159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37A6-996D-4366-8D07-7854025D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8410"/>
            <a:ext cx="3940260" cy="755700"/>
          </a:xfrm>
        </p:spPr>
        <p:txBody>
          <a:bodyPr>
            <a:normAutofit/>
          </a:bodyPr>
          <a:lstStyle/>
          <a:p>
            <a:r>
              <a:rPr lang="en" sz="3200" dirty="0"/>
              <a:t>Right/Right Outer Join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A304B-7149-40ED-B409-7BD21F3A4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34110"/>
            <a:ext cx="4351740" cy="3882390"/>
          </a:xfrm>
        </p:spPr>
        <p:txBody>
          <a:bodyPr/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Returns all rows from the </a:t>
            </a:r>
            <a:r>
              <a:rPr lang="en-US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RIGHT-hand</a:t>
            </a:r>
            <a:r>
              <a:rPr lang="en-US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table specified in the ON condition and only those rows from the other table where the joined</a:t>
            </a:r>
          </a:p>
          <a:p>
            <a:pPr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fields are equal.</a:t>
            </a:r>
          </a:p>
          <a:p>
            <a:endParaRPr lang="en-US" dirty="0"/>
          </a:p>
          <a:p>
            <a:pPr marL="152400" indent="0">
              <a:buNone/>
            </a:pPr>
            <a:r>
              <a:rPr lang="en-US" sz="1800" b="1" dirty="0"/>
              <a:t>Syntax:-</a:t>
            </a:r>
          </a:p>
          <a:p>
            <a:pPr marL="152400" indent="0">
              <a:buNone/>
            </a:pP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635C8-1CA8-4FF8-AFEA-B3FBEDEF6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98" y="3674692"/>
            <a:ext cx="4067743" cy="84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3E0D83-4603-465F-AC4B-CFF52EA18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1106876"/>
            <a:ext cx="2560320" cy="1464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72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F4FC-9823-4544-B5BF-3D3C2B90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1260"/>
            <a:ext cx="3860250" cy="755700"/>
          </a:xfrm>
        </p:spPr>
        <p:txBody>
          <a:bodyPr>
            <a:normAutofit/>
          </a:bodyPr>
          <a:lstStyle/>
          <a:p>
            <a:r>
              <a:rPr lang="en" sz="3200" dirty="0"/>
              <a:t>Full Outer Join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AF4C1-621A-4B10-A03B-1133F533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76960"/>
            <a:ext cx="4477470" cy="3980790"/>
          </a:xfrm>
        </p:spPr>
        <p:txBody>
          <a:bodyPr/>
          <a:lstStyle/>
          <a:p>
            <a:pPr marL="457200" lvl="0" indent="-3555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99"/>
              <a:buFont typeface="Wingdings" panose="05000000000000000000" pitchFamily="2" charset="2"/>
              <a:buChar char="Ø"/>
            </a:pPr>
            <a:r>
              <a:rPr lang="en-US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Returns all rows from the </a:t>
            </a:r>
            <a:r>
              <a:rPr lang="en-US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LEFT-hand</a:t>
            </a:r>
            <a:r>
              <a:rPr lang="en-US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table and </a:t>
            </a:r>
            <a:r>
              <a:rPr lang="en-US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RIGHT-hand</a:t>
            </a:r>
            <a:r>
              <a:rPr lang="en-US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table with nulls in place where the join condition is not met.</a:t>
            </a:r>
          </a:p>
          <a:p>
            <a:pPr marL="1016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99"/>
              <a:buNone/>
            </a:pPr>
            <a:r>
              <a:rPr lang="en-US" sz="1800" b="1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Syntax:-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22241-6ECB-4A82-82C9-8B5EE371E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028" y="876960"/>
            <a:ext cx="2529982" cy="1523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91405-FB7B-4648-ABF1-F84B535F9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70" y="3240360"/>
            <a:ext cx="4157430" cy="7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5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4C4A-CFB3-4A75-A180-19F08403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8061"/>
            <a:ext cx="3940260" cy="755700"/>
          </a:xfrm>
        </p:spPr>
        <p:txBody>
          <a:bodyPr>
            <a:normAutofit/>
          </a:bodyPr>
          <a:lstStyle/>
          <a:p>
            <a:r>
              <a:rPr lang="en" sz="3200" dirty="0"/>
              <a:t>Cross Join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6A038-DE24-41FA-B0F7-A54658102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02970"/>
            <a:ext cx="4557480" cy="3954780"/>
          </a:xfrm>
        </p:spPr>
        <p:txBody>
          <a:bodyPr/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dirty="0"/>
              <a:t>Produces the cross-product of two tables.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dirty="0"/>
              <a:t>Also called a Cartesian product between the two tables.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/>
              <a:t>Syntax:-</a:t>
            </a:r>
          </a:p>
          <a:p>
            <a:pPr marL="1524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560718-B63E-4FD4-8F00-B1FA6BCA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820" y="803761"/>
            <a:ext cx="2983230" cy="1767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F83A86-CDE7-4D8D-82E9-8950A2671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90" y="3337561"/>
            <a:ext cx="3875380" cy="70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6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04250" y="174575"/>
            <a:ext cx="85206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Advantages &amp; Disadvantages</a:t>
            </a:r>
            <a:endParaRPr sz="3400"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913175"/>
            <a:ext cx="8520600" cy="3787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" sz="20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Executes faster.</a:t>
            </a:r>
            <a:endParaRPr sz="2000" dirty="0">
              <a:solidFill>
                <a:schemeClr val="bg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0"/>
              </a:buClr>
              <a:buSzPts val="2000"/>
              <a:buFont typeface="Wingdings" panose="05000000000000000000" pitchFamily="2" charset="2"/>
              <a:buChar char="Ø"/>
            </a:pPr>
            <a:r>
              <a:rPr lang="en" sz="20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Retrieval time almost always will be faster than that of a subquery.</a:t>
            </a:r>
            <a:endParaRPr sz="2000" dirty="0">
              <a:solidFill>
                <a:schemeClr val="bg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0"/>
              </a:buClr>
              <a:buSzPts val="2000"/>
              <a:buFont typeface="Wingdings" panose="05000000000000000000" pitchFamily="2" charset="2"/>
              <a:buChar char="Ø"/>
            </a:pPr>
            <a:r>
              <a:rPr lang="en" sz="20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as easy to read as subqueries.</a:t>
            </a:r>
            <a:endParaRPr sz="2000" dirty="0">
              <a:solidFill>
                <a:schemeClr val="bg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0"/>
              </a:buClr>
              <a:buSzPts val="2000"/>
              <a:buFont typeface="Wingdings" panose="05000000000000000000" pitchFamily="2" charset="2"/>
              <a:buChar char="Ø"/>
            </a:pPr>
            <a:r>
              <a:rPr lang="en" sz="20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 be confusing as to which join is the appropriate type of join to use to yield the correct desired result set.</a:t>
            </a:r>
            <a:endParaRPr sz="2000" dirty="0">
              <a:solidFill>
                <a:schemeClr val="bg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90909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2000" dirty="0">
              <a:solidFill>
                <a:srgbClr val="2E2E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311700" y="84264"/>
            <a:ext cx="8520600" cy="581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Sub-Queries</a:t>
            </a:r>
            <a:endParaRPr sz="3200" dirty="0"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311700" y="777240"/>
            <a:ext cx="8520600" cy="4126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query within another SQL query and embedded within the WHERE clause.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main query that contains the subquery is also called the OUTER QUERY or OUTER SELECT.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with the SELECT, INSERT, UPDATE, and DELETE statements along with the operators like =, &lt;, &gt;, &gt;=, &lt;=, IN, BETWEEN, etc.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050DD9-6CB4-4C25-8593-B01B9FF25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138996"/>
            <a:ext cx="5532119" cy="167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311700" y="188024"/>
            <a:ext cx="8520600" cy="4658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Using a Sub-Query:-</a:t>
            </a:r>
            <a:endParaRPr lang="ne-NP" sz="2000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ne-NP" sz="2000" dirty="0"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440" y="2949785"/>
            <a:ext cx="2236835" cy="754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315" y="620638"/>
            <a:ext cx="3250053" cy="1896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53F5E4-3002-4C19-9210-DD3197EE9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85" y="1176893"/>
            <a:ext cx="4717498" cy="2330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311700" y="122725"/>
            <a:ext cx="85206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Types of Sub-Query</a:t>
            </a:r>
            <a:endParaRPr sz="3400" dirty="0"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365425" y="859475"/>
            <a:ext cx="8520600" cy="4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b="1" dirty="0"/>
              <a:t> Non-correlated sub-query </a:t>
            </a:r>
            <a:endParaRPr b="1" dirty="0"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Single row subquery</a:t>
            </a:r>
            <a:endParaRPr dirty="0"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Multiple row subquery</a:t>
            </a:r>
            <a:endParaRPr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2.   Correlated sub-query	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700" y="1649975"/>
            <a:ext cx="4964600" cy="2779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A507DD-96B3-47B0-9B39-5FB4176BDA5F}"/>
                  </a:ext>
                </a:extLst>
              </p14:cNvPr>
              <p14:cNvContentPartPr/>
              <p14:nvPr/>
            </p14:nvContentPartPr>
            <p14:xfrm>
              <a:off x="6005289" y="3848756"/>
              <a:ext cx="360" cy="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A507DD-96B3-47B0-9B39-5FB4176BDA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87649" y="3741116"/>
                <a:ext cx="360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B951C6D-DECE-4747-9320-6E815C63E8B0}"/>
                  </a:ext>
                </a:extLst>
              </p14:cNvPr>
              <p14:cNvContentPartPr/>
              <p14:nvPr/>
            </p14:nvContentPartPr>
            <p14:xfrm>
              <a:off x="5925729" y="3679556"/>
              <a:ext cx="125640" cy="644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B951C6D-DECE-4747-9320-6E815C63E8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7729" y="3571916"/>
                <a:ext cx="161280" cy="85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EAAC30-1ECF-44D3-8FCF-BB2A5E79D9D9}"/>
                  </a:ext>
                </a:extLst>
              </p14:cNvPr>
              <p14:cNvContentPartPr/>
              <p14:nvPr/>
            </p14:nvContentPartPr>
            <p14:xfrm>
              <a:off x="4131489" y="257363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EAAC30-1ECF-44D3-8FCF-BB2A5E79D9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13489" y="246563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01E6B13-CFA5-4306-BD03-9F2302BCF618}"/>
                  </a:ext>
                </a:extLst>
              </p14:cNvPr>
              <p14:cNvContentPartPr/>
              <p14:nvPr/>
            </p14:nvContentPartPr>
            <p14:xfrm>
              <a:off x="4289169" y="161387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01E6B13-CFA5-4306-BD03-9F2302BCF6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71529" y="150623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94F8B2-23EC-4390-A5F2-88DD60261940}"/>
                  </a:ext>
                </a:extLst>
              </p14:cNvPr>
              <p14:cNvContentPartPr/>
              <p14:nvPr/>
            </p14:nvContentPartPr>
            <p14:xfrm>
              <a:off x="4752129" y="2223356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94F8B2-23EC-4390-A5F2-88DD602619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34489" y="211535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3A0247-460A-42D5-9445-ADE147EDCCC1}"/>
                  </a:ext>
                </a:extLst>
              </p14:cNvPr>
              <p14:cNvContentPartPr/>
              <p14:nvPr/>
            </p14:nvContentPartPr>
            <p14:xfrm>
              <a:off x="6219849" y="262979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3A0247-460A-42D5-9445-ADE147EDCC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02209" y="252215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103ED406-907D-4112-90A3-F21557589995}"/>
                  </a:ext>
                </a:extLst>
              </p14:cNvPr>
              <p14:cNvContentPartPr/>
              <p14:nvPr/>
            </p14:nvContentPartPr>
            <p14:xfrm>
              <a:off x="-882628" y="3253144"/>
              <a:ext cx="360" cy="3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103ED406-907D-4112-90A3-F2155758999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891628" y="32441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596B7D6-DFAA-4E98-A824-1682914CF79A}"/>
                  </a:ext>
                </a:extLst>
              </p14:cNvPr>
              <p14:cNvContentPartPr/>
              <p14:nvPr/>
            </p14:nvContentPartPr>
            <p14:xfrm>
              <a:off x="2232452" y="-32216"/>
              <a:ext cx="360" cy="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596B7D6-DFAA-4E98-A824-1682914CF7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14812" y="-13985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174519E-33BA-4814-933E-4AC76DF06854}"/>
                  </a:ext>
                </a:extLst>
              </p14:cNvPr>
              <p14:cNvContentPartPr/>
              <p14:nvPr/>
            </p14:nvContentPartPr>
            <p14:xfrm>
              <a:off x="-1187188" y="1005807"/>
              <a:ext cx="360" cy="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174519E-33BA-4814-933E-4AC76DF068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1205188" y="897807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421380" y="176450"/>
            <a:ext cx="8520600" cy="525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Non-Correlated Sub-Query</a:t>
            </a:r>
            <a:endParaRPr dirty="0"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311700" y="818707"/>
            <a:ext cx="8520600" cy="4148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Obtains its results independently of its containing (outer) statement.</a:t>
            </a:r>
            <a:endParaRPr dirty="0">
              <a:solidFill>
                <a:schemeClr val="bg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" dirty="0"/>
              <a:t>Faster than the Correlated sub-query.</a:t>
            </a:r>
            <a:endParaRPr dirty="0"/>
          </a:p>
          <a:p>
            <a:pPr marL="457200" lvl="0" indent="-355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" dirty="0"/>
              <a:t>In the case if inner query results the null values then the outer query also execute null values.</a:t>
            </a:r>
            <a:endParaRPr dirty="0"/>
          </a:p>
          <a:p>
            <a:pPr marL="45720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Example:-</a:t>
            </a:r>
            <a:endParaRPr b="1" dirty="0"/>
          </a:p>
          <a:p>
            <a:pPr marL="9144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/>
              <a:t>	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AE1EC-7CC9-4671-888F-99D254C4D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58" y="3539265"/>
            <a:ext cx="4448186" cy="78552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311700" y="109300"/>
            <a:ext cx="8520600" cy="688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Single Row Sub-Queries</a:t>
            </a:r>
            <a:endParaRPr dirty="0"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11700" y="797442"/>
            <a:ext cx="8520600" cy="4072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20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Queries that return only one row from the inner SELECT statement.</a:t>
            </a:r>
            <a:endParaRPr sz="20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20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Frequently used in the WHERE clause to filter the results of the main query.</a:t>
            </a:r>
            <a:endParaRPr sz="20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20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They are usually used with operators like =, &gt;, &gt;=, &lt;, &lt;=, &lt;&gt;.</a:t>
            </a:r>
            <a:endParaRPr sz="20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61" y="3059518"/>
            <a:ext cx="7198225" cy="1286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7359-93B9-4A7C-B04E-45FA4747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0DB17-B16B-4D4B-881E-06D710D93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Join and its types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Subquery and its types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Operations and its type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3158664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11700" y="174575"/>
            <a:ext cx="8520600" cy="47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Example:-</a:t>
            </a:r>
            <a:endParaRPr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 display the employees whose job ID is the same as that of employee 141.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630" y="3465724"/>
            <a:ext cx="2067040" cy="654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2762" y="1305348"/>
            <a:ext cx="3069682" cy="1900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EF3AB0-22DA-480D-9F27-800BB5775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519810"/>
            <a:ext cx="4260300" cy="2578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body" idx="1"/>
          </p:nvPr>
        </p:nvSpPr>
        <p:spPr>
          <a:xfrm>
            <a:off x="311700" y="120875"/>
            <a:ext cx="8520600" cy="48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Executing Single-Row Subqueries:-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 dirty="0"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715" y="3484434"/>
            <a:ext cx="1775016" cy="602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9" name="Google Shape;2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715" y="2513309"/>
            <a:ext cx="1775015" cy="602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0" name="Google Shape;21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2456" y="1323284"/>
            <a:ext cx="3437321" cy="791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5BB6D5-50B3-4E82-9E9B-EA72C4825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700" y="1215615"/>
            <a:ext cx="4550756" cy="2990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11700" y="149575"/>
            <a:ext cx="8520600" cy="499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Multiple-Row Sub-Queries</a:t>
            </a:r>
            <a:endParaRPr dirty="0"/>
          </a:p>
        </p:txBody>
      </p:sp>
      <p:sp>
        <p:nvSpPr>
          <p:cNvPr id="223" name="Google Shape;223;p36"/>
          <p:cNvSpPr txBox="1">
            <a:spLocks noGrp="1"/>
          </p:cNvSpPr>
          <p:nvPr>
            <p:ph type="body" idx="1"/>
          </p:nvPr>
        </p:nvSpPr>
        <p:spPr>
          <a:xfrm>
            <a:off x="311700" y="754912"/>
            <a:ext cx="8520600" cy="4160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Return more than one row from the inner SELECT statement.</a:t>
            </a:r>
            <a:endParaRPr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Includes:-</a:t>
            </a:r>
            <a:endParaRPr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1) Return one column with multiple rows (i.e. a list of values) </a:t>
            </a:r>
            <a:endParaRPr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2) Return multiple columns with multiple rows (i.e. tables).</a:t>
            </a:r>
            <a:endParaRPr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Used with operators like IN, ANY, ALL, etc.</a:t>
            </a:r>
            <a:endParaRPr dirty="0">
              <a:solidFill>
                <a:srgbClr val="2D2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66" y="3381153"/>
            <a:ext cx="6781900" cy="1232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body" idx="1"/>
          </p:nvPr>
        </p:nvSpPr>
        <p:spPr>
          <a:xfrm>
            <a:off x="311700" y="255150"/>
            <a:ext cx="8520600" cy="4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Example:- Using the IN Operator in Multiple-Row Subqueries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FB2C07-D686-49E8-8511-01A7A4FD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62958"/>
            <a:ext cx="6413290" cy="258388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>
            <a:spLocks noGrp="1"/>
          </p:cNvSpPr>
          <p:nvPr>
            <p:ph type="body" idx="1"/>
          </p:nvPr>
        </p:nvSpPr>
        <p:spPr>
          <a:xfrm>
            <a:off x="311700" y="295500"/>
            <a:ext cx="8520600" cy="4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Using the ANY Operator in Multiple-Row Subqueries:-</a:t>
            </a:r>
            <a:endParaRPr sz="2000" b="1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FC9269-8A73-4DD2-804F-3B26ED4CF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8" y="1199958"/>
            <a:ext cx="6788075" cy="256521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body" idx="1"/>
          </p:nvPr>
        </p:nvSpPr>
        <p:spPr>
          <a:xfrm>
            <a:off x="311700" y="404038"/>
            <a:ext cx="8520600" cy="4565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Using the ALL Operator in Multiple-Row Subqueries</a:t>
            </a:r>
            <a:endParaRPr sz="20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4F85A-8D69-4E54-BF55-330EC209A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30" y="1516827"/>
            <a:ext cx="5966568" cy="195789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>
            <a:spLocks noGrp="1"/>
          </p:cNvSpPr>
          <p:nvPr>
            <p:ph type="title"/>
          </p:nvPr>
        </p:nvSpPr>
        <p:spPr>
          <a:xfrm>
            <a:off x="311700" y="64047"/>
            <a:ext cx="8520600" cy="563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Correlated Sub-Queries</a:t>
            </a:r>
            <a:endParaRPr dirty="0"/>
          </a:p>
        </p:txBody>
      </p:sp>
      <p:sp>
        <p:nvSpPr>
          <p:cNvPr id="247" name="Google Shape;247;p40"/>
          <p:cNvSpPr txBox="1">
            <a:spLocks noGrp="1"/>
          </p:cNvSpPr>
          <p:nvPr>
            <p:ph type="body" idx="1"/>
          </p:nvPr>
        </p:nvSpPr>
        <p:spPr>
          <a:xfrm>
            <a:off x="311700" y="627320"/>
            <a:ext cx="8520600" cy="4369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Font typeface="Wingdings" panose="05000000000000000000" pitchFamily="2" charset="2"/>
              <a:buChar char="Ø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The inner query relies on information obtained from the outer query.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Font typeface="Wingdings" panose="05000000000000000000" pitchFamily="2" charset="2"/>
              <a:buChar char="Ø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It is slower than non-correlated sub-query.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Font typeface="Wingdings" panose="05000000000000000000" pitchFamily="2" charset="2"/>
              <a:buChar char="Ø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WHERE condition is applied in the inner query which also takes the null value.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Font typeface="Wingdings" panose="05000000000000000000" pitchFamily="2" charset="2"/>
              <a:buChar char="Ø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Used in real way scenario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(migration).</a:t>
            </a:r>
          </a:p>
          <a:p>
            <a:pPr marL="11112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Example:-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5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371" y="2205848"/>
            <a:ext cx="3033929" cy="1601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7A203B-5679-4EAE-8440-61E9B294E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15" y="3366033"/>
            <a:ext cx="5249856" cy="1485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311700" y="63500"/>
            <a:ext cx="8520600" cy="595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&amp; Disadvantages</a:t>
            </a:r>
            <a:endParaRPr dirty="0"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311700" y="756356"/>
            <a:ext cx="8520600" cy="4154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55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2000"/>
              <a:buFont typeface="Wingdings" panose="05000000000000000000" pitchFamily="2" charset="2"/>
              <a:buChar char="Ø"/>
            </a:pPr>
            <a:r>
              <a:rPr lang="en" sz="2200" dirty="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Subqueries divide the complex query into isolated parts so that a complex query can be broken down into a series of logical steps.</a:t>
            </a:r>
            <a:endParaRPr sz="2200" dirty="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2000"/>
              <a:buFont typeface="Wingdings" panose="05000000000000000000" pitchFamily="2" charset="2"/>
              <a:buChar char="Ø"/>
            </a:pPr>
            <a:r>
              <a:rPr lang="en" sz="2200" dirty="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Easy to understand and code maintenance is also at ease.</a:t>
            </a:r>
            <a:endParaRPr sz="2200" dirty="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2000"/>
              <a:buFont typeface="Wingdings" panose="05000000000000000000" pitchFamily="2" charset="2"/>
              <a:buChar char="Ø"/>
            </a:pPr>
            <a:r>
              <a:rPr lang="en" sz="2200" dirty="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Allow to use the results of another query in the outer query.</a:t>
            </a:r>
            <a:endParaRPr sz="2200" dirty="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2000"/>
              <a:buFont typeface="Wingdings" panose="05000000000000000000" pitchFamily="2" charset="2"/>
              <a:buChar char="Ø"/>
            </a:pPr>
            <a:r>
              <a:rPr lang="en" sz="2200" dirty="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cannot modify a table and select from the same table within a subquery in the same SQL statement.</a:t>
            </a:r>
            <a:endParaRPr sz="2200" dirty="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2000"/>
              <a:buFont typeface="Wingdings" panose="05000000000000000000" pitchFamily="2" charset="2"/>
              <a:buChar char="Ø"/>
            </a:pPr>
            <a:r>
              <a:rPr lang="en" sz="2200" dirty="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Takes longer to execute than a join.</a:t>
            </a:r>
          </a:p>
          <a:p>
            <a:pPr marL="457200" lvl="0" indent="-355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2000"/>
              <a:buFont typeface="Wingdings" panose="05000000000000000000" pitchFamily="2" charset="2"/>
              <a:buChar char="Ø"/>
            </a:pPr>
            <a:r>
              <a:rPr lang="en" sz="2200" dirty="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Slower in comparison to Join.</a:t>
            </a:r>
            <a:endParaRPr sz="2200" dirty="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200" dirty="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>
            <a:spLocks noGrp="1"/>
          </p:cNvSpPr>
          <p:nvPr>
            <p:ph type="title"/>
          </p:nvPr>
        </p:nvSpPr>
        <p:spPr>
          <a:xfrm>
            <a:off x="311700" y="91770"/>
            <a:ext cx="8520600" cy="546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Join vs Sub-Query</a:t>
            </a:r>
            <a:endParaRPr dirty="0"/>
          </a:p>
        </p:txBody>
      </p:sp>
      <p:sp>
        <p:nvSpPr>
          <p:cNvPr id="254" name="Google Shape;254;p41"/>
          <p:cNvSpPr txBox="1">
            <a:spLocks noGrp="1"/>
          </p:cNvSpPr>
          <p:nvPr>
            <p:ph type="body" idx="1"/>
          </p:nvPr>
        </p:nvSpPr>
        <p:spPr>
          <a:xfrm>
            <a:off x="311700" y="776177"/>
            <a:ext cx="8520600" cy="4367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Using Join:-	</a:t>
            </a:r>
            <a:r>
              <a:rPr lang="en" dirty="0"/>
              <a:t>	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5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A776A1-E110-400F-8ACF-0CC2566D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695" y="2452464"/>
            <a:ext cx="3684971" cy="1914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237268-DB6A-4D94-A47E-91CC77B61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20" y="1602890"/>
            <a:ext cx="4409375" cy="1506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78CCD-555E-4A4E-BFB9-D9D1D43A4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80913"/>
            <a:ext cx="8520600" cy="3988112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Using </a:t>
            </a:r>
            <a:r>
              <a:rPr lang="en-US" b="1" dirty="0" err="1"/>
              <a:t>Sub_query</a:t>
            </a:r>
            <a:r>
              <a:rPr lang="en-US" b="1" dirty="0"/>
              <a:t>:-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ED052-82FC-4CAB-9C0E-67A1241D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508" y="2571750"/>
            <a:ext cx="3703963" cy="2038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69CB1E-29AE-4FA4-AB42-F1BB12CDA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30" y="1538630"/>
            <a:ext cx="4426478" cy="140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8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5CC9-2387-4DBE-B37E-7AECDC40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4300"/>
            <a:ext cx="8520600" cy="1038125"/>
          </a:xfrm>
        </p:spPr>
        <p:txBody>
          <a:bodyPr>
            <a:normAutofit/>
          </a:bodyPr>
          <a:lstStyle/>
          <a:p>
            <a:r>
              <a:rPr lang="en-US" sz="3400" dirty="0"/>
              <a:t>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77A0-8007-4321-888D-50D4C0C5E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00641"/>
            <a:ext cx="8520600" cy="303707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Used to fetch data from two or more tables, which is joined to appear as single set of data. </a:t>
            </a:r>
          </a:p>
          <a:p>
            <a:endParaRPr lang="en-US" dirty="0"/>
          </a:p>
        </p:txBody>
      </p:sp>
      <p:pic>
        <p:nvPicPr>
          <p:cNvPr id="4" name="Google Shape;76;p14">
            <a:extLst>
              <a:ext uri="{FF2B5EF4-FFF2-40B4-BE49-F238E27FC236}">
                <a16:creationId xmlns:a16="http://schemas.microsoft.com/office/drawing/2014/main" id="{5681A3F1-429B-4213-A07A-32FC7A033DD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0" y="19551"/>
            <a:ext cx="3086100" cy="1266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1742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311700" y="134862"/>
            <a:ext cx="8520600" cy="534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 Operators</a:t>
            </a:r>
            <a:endParaRPr dirty="0"/>
          </a:p>
        </p:txBody>
      </p:sp>
      <p:sp>
        <p:nvSpPr>
          <p:cNvPr id="265" name="Google Shape;265;p43"/>
          <p:cNvSpPr txBox="1">
            <a:spLocks noGrp="1"/>
          </p:cNvSpPr>
          <p:nvPr>
            <p:ph type="body" idx="1"/>
          </p:nvPr>
        </p:nvSpPr>
        <p:spPr>
          <a:xfrm>
            <a:off x="231125" y="797442"/>
            <a:ext cx="8520600" cy="4090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" sz="22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to combine results from two or more SELECT statements.</a:t>
            </a:r>
            <a:endParaRPr sz="22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" sz="22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Combine the same type of data from two or more tables.</a:t>
            </a:r>
            <a:endParaRPr sz="22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" sz="2200" dirty="0"/>
              <a:t>Queries containing set operators are called compound queries.</a:t>
            </a:r>
            <a:endParaRPr sz="2200" dirty="0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 dirty="0"/>
              <a:t>Guidelines:-</a:t>
            </a:r>
            <a:endParaRPr sz="2200" dirty="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" sz="22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result set of both queries must have the same number of columns.</a:t>
            </a:r>
            <a:endParaRPr sz="22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" sz="22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data type of each column in the </a:t>
            </a:r>
            <a:r>
              <a:rPr lang="en-US" sz="22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both query must match.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2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ORDER BY clause can appear only at the very end of the statement.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200" dirty="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>
            <a:spLocks noGrp="1"/>
          </p:cNvSpPr>
          <p:nvPr>
            <p:ph type="title"/>
          </p:nvPr>
        </p:nvSpPr>
        <p:spPr>
          <a:xfrm>
            <a:off x="311700" y="268525"/>
            <a:ext cx="8520600" cy="642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dirty="0"/>
              <a:t>Matching the SELECT Statement &amp; Using ORDER BY Clause</a:t>
            </a:r>
            <a:endParaRPr sz="2800" dirty="0"/>
          </a:p>
        </p:txBody>
      </p:sp>
      <p:sp>
        <p:nvSpPr>
          <p:cNvPr id="304" name="Google Shape;304;p49"/>
          <p:cNvSpPr txBox="1">
            <a:spLocks noGrp="1"/>
          </p:cNvSpPr>
          <p:nvPr>
            <p:ph type="body" idx="1"/>
          </p:nvPr>
        </p:nvSpPr>
        <p:spPr>
          <a:xfrm>
            <a:off x="311700" y="911369"/>
            <a:ext cx="8520600" cy="3963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275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D28A5-60B7-4702-B0FA-4A288308F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66" y="1215614"/>
            <a:ext cx="6379285" cy="2302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>
            <a:spLocks noGrp="1"/>
          </p:cNvSpPr>
          <p:nvPr>
            <p:ph type="title"/>
          </p:nvPr>
        </p:nvSpPr>
        <p:spPr>
          <a:xfrm>
            <a:off x="311700" y="93620"/>
            <a:ext cx="8520600" cy="652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Set Operation</a:t>
            </a:r>
            <a:endParaRPr dirty="0"/>
          </a:p>
        </p:txBody>
      </p:sp>
      <p:sp>
        <p:nvSpPr>
          <p:cNvPr id="271" name="Google Shape;271;p44"/>
          <p:cNvSpPr txBox="1">
            <a:spLocks noGrp="1"/>
          </p:cNvSpPr>
          <p:nvPr>
            <p:ph type="body" idx="1"/>
          </p:nvPr>
        </p:nvSpPr>
        <p:spPr>
          <a:xfrm>
            <a:off x="311700" y="897275"/>
            <a:ext cx="8520600" cy="36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Union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Union All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Intersect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Minus/Except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72" name="Google Shape;2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650" y="1145800"/>
            <a:ext cx="5210650" cy="327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>
            <a:spLocks noGrp="1"/>
          </p:cNvSpPr>
          <p:nvPr>
            <p:ph type="title"/>
          </p:nvPr>
        </p:nvSpPr>
        <p:spPr>
          <a:xfrm>
            <a:off x="311700" y="149575"/>
            <a:ext cx="8520600" cy="60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Union</a:t>
            </a:r>
            <a:endParaRPr dirty="0"/>
          </a:p>
        </p:txBody>
      </p:sp>
      <p:sp>
        <p:nvSpPr>
          <p:cNvPr id="278" name="Google Shape;278;p45"/>
          <p:cNvSpPr txBox="1">
            <a:spLocks noGrp="1"/>
          </p:cNvSpPr>
          <p:nvPr>
            <p:ph type="body" idx="1"/>
          </p:nvPr>
        </p:nvSpPr>
        <p:spPr>
          <a:xfrm>
            <a:off x="311700" y="752050"/>
            <a:ext cx="8520600" cy="4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" sz="2000" dirty="0"/>
              <a:t>Returns rows from both queries after eliminating duplication </a:t>
            </a:r>
            <a:r>
              <a:rPr lang="en" sz="20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sorted order without ignoring the NULL values.</a:t>
            </a:r>
            <a:endParaRPr sz="20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Syntax:-</a:t>
            </a:r>
            <a:endParaRPr b="1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DE91C-E97D-408B-A51F-29C6B074E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94" y="2383167"/>
            <a:ext cx="5768102" cy="160791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>
            <a:spLocks noGrp="1"/>
          </p:cNvSpPr>
          <p:nvPr>
            <p:ph type="title"/>
          </p:nvPr>
        </p:nvSpPr>
        <p:spPr>
          <a:xfrm>
            <a:off x="311700" y="109276"/>
            <a:ext cx="8520600" cy="560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Union All</a:t>
            </a:r>
            <a:endParaRPr dirty="0"/>
          </a:p>
        </p:txBody>
      </p:sp>
      <p:sp>
        <p:nvSpPr>
          <p:cNvPr id="284" name="Google Shape;284;p46"/>
          <p:cNvSpPr txBox="1">
            <a:spLocks noGrp="1"/>
          </p:cNvSpPr>
          <p:nvPr>
            <p:ph type="body" idx="1"/>
          </p:nvPr>
        </p:nvSpPr>
        <p:spPr>
          <a:xfrm>
            <a:off x="311700" y="669852"/>
            <a:ext cx="8520600" cy="4274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5514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" sz="199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 result without removing duplication and sorting the data, without removing null values.</a:t>
            </a:r>
            <a:endParaRPr sz="199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551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" sz="199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all rows from multiple queries. </a:t>
            </a:r>
          </a:p>
          <a:p>
            <a:pPr marL="111686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b="1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Syntax:-</a:t>
            </a:r>
            <a:endParaRPr b="1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67F93A-28DB-4424-B30E-EE1E873BA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8" y="2688663"/>
            <a:ext cx="5690796" cy="148530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311700" y="69000"/>
            <a:ext cx="8520600" cy="558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Intersect</a:t>
            </a:r>
            <a:endParaRPr dirty="0"/>
          </a:p>
        </p:txBody>
      </p:sp>
      <p:sp>
        <p:nvSpPr>
          <p:cNvPr id="290" name="Google Shape;290;p47"/>
          <p:cNvSpPr txBox="1">
            <a:spLocks noGrp="1"/>
          </p:cNvSpPr>
          <p:nvPr>
            <p:ph type="body" idx="1"/>
          </p:nvPr>
        </p:nvSpPr>
        <p:spPr>
          <a:xfrm>
            <a:off x="311700" y="627321"/>
            <a:ext cx="8520600" cy="4328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44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" sz="2000" dirty="0"/>
              <a:t>Returns rows that are common to both queries.</a:t>
            </a:r>
            <a:endParaRPr sz="2000" dirty="0"/>
          </a:p>
          <a:p>
            <a:pPr marL="457200" lvl="0" indent="-3444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" sz="20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Common rows from both the SELECT statements, with no duplicates and data arranged in sorted order.</a:t>
            </a:r>
          </a:p>
          <a:p>
            <a:pPr marL="457200" lvl="0" indent="-3444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does not ignore NULL values.</a:t>
            </a:r>
          </a:p>
          <a:p>
            <a:pPr marL="11272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Syntax:-</a:t>
            </a:r>
            <a:endParaRPr sz="2000" b="1" dirty="0">
              <a:solidFill>
                <a:schemeClr val="bg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4A511-6E65-4898-8903-8D06D7DA2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08" y="3014064"/>
            <a:ext cx="5034579" cy="136226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311700" y="34022"/>
            <a:ext cx="8520600" cy="610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Minus/Except</a:t>
            </a:r>
            <a:endParaRPr dirty="0"/>
          </a:p>
        </p:txBody>
      </p:sp>
      <p:sp>
        <p:nvSpPr>
          <p:cNvPr id="298" name="Google Shape;298;p48"/>
          <p:cNvSpPr txBox="1">
            <a:spLocks noGrp="1"/>
          </p:cNvSpPr>
          <p:nvPr>
            <p:ph type="body" idx="1"/>
          </p:nvPr>
        </p:nvSpPr>
        <p:spPr>
          <a:xfrm>
            <a:off x="311700" y="733647"/>
            <a:ext cx="8520600" cy="4195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3666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" sz="2000" dirty="0"/>
              <a:t>Returns all the distinct rows selected by the first query, but not present in the second query result set.</a:t>
            </a:r>
          </a:p>
          <a:p>
            <a:pPr marL="103534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/>
              <a:t>S</a:t>
            </a:r>
            <a:r>
              <a:rPr lang="en" sz="2000" b="1" dirty="0"/>
              <a:t>yntax:-</a:t>
            </a:r>
            <a:endParaRPr sz="2000" b="1"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83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9DB8A-DC0A-430F-8A25-7F62E2870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92" y="2463500"/>
            <a:ext cx="5131398" cy="148004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>
            <a:spLocks noGrp="1"/>
          </p:cNvSpPr>
          <p:nvPr>
            <p:ph type="title"/>
          </p:nvPr>
        </p:nvSpPr>
        <p:spPr>
          <a:xfrm>
            <a:off x="365425" y="189850"/>
            <a:ext cx="8520600" cy="575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</a:t>
            </a:r>
            <a:endParaRPr dirty="0"/>
          </a:p>
        </p:txBody>
      </p:sp>
      <p:sp>
        <p:nvSpPr>
          <p:cNvPr id="310" name="Google Shape;310;p50"/>
          <p:cNvSpPr txBox="1">
            <a:spLocks noGrp="1"/>
          </p:cNvSpPr>
          <p:nvPr>
            <p:ph type="body" idx="1"/>
          </p:nvPr>
        </p:nvSpPr>
        <p:spPr>
          <a:xfrm>
            <a:off x="311700" y="1292625"/>
            <a:ext cx="8520600" cy="2899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" sz="2000" dirty="0"/>
              <a:t>It is a database object that creates integer values.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" sz="2000" dirty="0"/>
              <a:t>Create a primary key value, which must be unique for each row. 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" sz="2000" dirty="0"/>
              <a:t>Provides an auto increment or decrement provision.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" sz="2000" dirty="0"/>
              <a:t>The same sequence can be used for multiple tables. </a:t>
            </a: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88926-D9C5-4F3D-AE9D-2D336EF2A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61" y="34290"/>
            <a:ext cx="3971229" cy="11027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>
            <a:spLocks noGrp="1"/>
          </p:cNvSpPr>
          <p:nvPr>
            <p:ph type="title"/>
          </p:nvPr>
        </p:nvSpPr>
        <p:spPr>
          <a:xfrm>
            <a:off x="311700" y="166714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Nextval and Currval</a:t>
            </a:r>
            <a:endParaRPr dirty="0"/>
          </a:p>
        </p:txBody>
      </p:sp>
      <p:sp>
        <p:nvSpPr>
          <p:cNvPr id="327" name="Google Shape;327;p53"/>
          <p:cNvSpPr txBox="1">
            <a:spLocks noGrp="1"/>
          </p:cNvSpPr>
          <p:nvPr>
            <p:ph type="body" idx="1"/>
          </p:nvPr>
        </p:nvSpPr>
        <p:spPr>
          <a:xfrm>
            <a:off x="311700" y="874114"/>
            <a:ext cx="8520600" cy="3853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sz="2000" dirty="0"/>
              <a:t>Returns the next available sequence value. It returns a unique value every time it is referenced, even for different users.</a:t>
            </a:r>
            <a:endParaRPr sz="2000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sz="2000" dirty="0"/>
              <a:t>Currval obtains the current sequence value.</a:t>
            </a:r>
            <a:endParaRPr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>
            <a:spLocks noGrp="1"/>
          </p:cNvSpPr>
          <p:nvPr>
            <p:ph type="title"/>
          </p:nvPr>
        </p:nvSpPr>
        <p:spPr>
          <a:xfrm>
            <a:off x="311700" y="1361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</a:t>
            </a:r>
            <a:endParaRPr dirty="0"/>
          </a:p>
        </p:txBody>
      </p:sp>
      <p:sp>
        <p:nvSpPr>
          <p:cNvPr id="316" name="Google Shape;316;p51"/>
          <p:cNvSpPr txBox="1">
            <a:spLocks noGrp="1"/>
          </p:cNvSpPr>
          <p:nvPr>
            <p:ph type="body" idx="1"/>
          </p:nvPr>
        </p:nvSpPr>
        <p:spPr>
          <a:xfrm>
            <a:off x="311700" y="843550"/>
            <a:ext cx="8520600" cy="4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sz="2000" dirty="0">
                <a:highlight>
                  <a:srgbClr val="FFFFFF"/>
                </a:highlight>
              </a:rPr>
              <a:t>The sequence values can be cached.</a:t>
            </a:r>
            <a:endParaRPr sz="2000" dirty="0">
              <a:highlight>
                <a:srgbClr val="FFFFFF"/>
              </a:highlight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sz="2000" dirty="0">
                <a:highlight>
                  <a:srgbClr val="FFFFFF"/>
                </a:highlight>
              </a:rPr>
              <a:t>No special table needs to be created. Sequences also solve concurrency issues.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521087-6722-475F-A797-EEE9B1153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173" y="297180"/>
            <a:ext cx="5948978" cy="4550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F0E561-391D-4ED0-AFDE-4C482692F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9" y="1118794"/>
            <a:ext cx="2657139" cy="2398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82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>
            <a:spLocks noGrp="1"/>
          </p:cNvSpPr>
          <p:nvPr>
            <p:ph type="body" idx="1"/>
          </p:nvPr>
        </p:nvSpPr>
        <p:spPr>
          <a:xfrm>
            <a:off x="607723" y="629047"/>
            <a:ext cx="8054617" cy="3594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30" name="Picture 6" descr="Simple Thank You Slide PowerPoint Designs | Slidebazaar">
            <a:extLst>
              <a:ext uri="{FF2B5EF4-FFF2-40B4-BE49-F238E27FC236}">
                <a16:creationId xmlns:a16="http://schemas.microsoft.com/office/drawing/2014/main" id="{5A2826C1-5C1E-41B0-968C-61F3D634F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4" y="97851"/>
            <a:ext cx="8987841" cy="487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53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40BF-DC6A-42F4-9F7B-D1CFE3BA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62"/>
            <a:ext cx="8520600" cy="65150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Obtaining Data from Multiple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5F680-D783-4E38-A13F-82B227303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57" y="600076"/>
            <a:ext cx="3083408" cy="2011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1CBDB5-FDFD-4EF4-A34E-92D844272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380" y="680087"/>
            <a:ext cx="3083408" cy="1931668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9C5E9985-BA3E-4D91-A80F-ABCB730B52E2}"/>
              </a:ext>
            </a:extLst>
          </p:cNvPr>
          <p:cNvSpPr/>
          <p:nvPr/>
        </p:nvSpPr>
        <p:spPr>
          <a:xfrm rot="10800000">
            <a:off x="3885302" y="2571750"/>
            <a:ext cx="352139" cy="5257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C68446-B16D-4B67-87AF-C66CE816E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28" y="3188969"/>
            <a:ext cx="4204303" cy="1776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309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81180"/>
            <a:ext cx="8520600" cy="6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 dirty="0"/>
              <a:t>Types of Join</a:t>
            </a:r>
            <a:endParaRPr sz="3400" dirty="0"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750852"/>
            <a:ext cx="8520600" cy="4121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Inner Join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	– </a:t>
            </a:r>
            <a:r>
              <a:rPr lang="en" dirty="0"/>
              <a:t>ON clause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	– USING clause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	– WHERE clause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Outer joins:-</a:t>
            </a: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– LEFT OUTER JOIN </a:t>
            </a: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	– RIGHT OUTER JOIN </a:t>
            </a: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	– FULL OUTER JOIN </a:t>
            </a:r>
          </a:p>
          <a:p>
            <a:pPr>
              <a:lnSpc>
                <a:spcPct val="150000"/>
              </a:lnSpc>
            </a:pPr>
            <a:r>
              <a:rPr lang="en" b="1" dirty="0"/>
              <a:t>Cross joins</a:t>
            </a:r>
            <a:endParaRPr lang="en-US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199F3B-8BCA-4C49-A93A-066103C8E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544" y="1081616"/>
            <a:ext cx="4270786" cy="298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7F6D-DE51-4CBB-BCB6-C562649D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3450"/>
            <a:ext cx="8520600" cy="707400"/>
          </a:xfrm>
        </p:spPr>
        <p:txBody>
          <a:bodyPr>
            <a:normAutofit fontScale="90000"/>
          </a:bodyPr>
          <a:lstStyle/>
          <a:p>
            <a:r>
              <a:rPr lang="en" sz="3600" dirty="0"/>
              <a:t>On Clause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B48B7-241F-4101-AA1F-A74FCCD2B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66" y="1206212"/>
            <a:ext cx="5217728" cy="2074869"/>
          </a:xfrm>
          <a:prstGeom prst="rect">
            <a:avLst/>
          </a:prstGeom>
          <a:effectLst>
            <a:glow rad="12700">
              <a:schemeClr val="accent1"/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Google Shape;108;p19">
            <a:extLst>
              <a:ext uri="{FF2B5EF4-FFF2-40B4-BE49-F238E27FC236}">
                <a16:creationId xmlns:a16="http://schemas.microsoft.com/office/drawing/2014/main" id="{00D24E76-AA84-458E-BE4B-464E6904FD0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980" y="1913734"/>
            <a:ext cx="3038137" cy="2765842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43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120875"/>
            <a:ext cx="85206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Three-Way Joins with the ON Clause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848C7-ECF8-47C2-B6BC-4A290ED74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00620"/>
            <a:ext cx="5674954" cy="2291426"/>
          </a:xfrm>
          <a:prstGeom prst="rect">
            <a:avLst/>
          </a:prstGeom>
          <a:effectLst>
            <a:glow rad="63500">
              <a:schemeClr val="bg2">
                <a:lumMod val="75000"/>
                <a:alpha val="40000"/>
              </a:schemeClr>
            </a:glow>
            <a:reflection blurRad="444500" endPos="0" dir="5400000" sy="-100000" algn="bl" rotWithShape="0"/>
          </a:effectLst>
        </p:spPr>
      </p:pic>
      <p:pic>
        <p:nvPicPr>
          <p:cNvPr id="10" name="Google Shape;121;p21">
            <a:extLst>
              <a:ext uri="{FF2B5EF4-FFF2-40B4-BE49-F238E27FC236}">
                <a16:creationId xmlns:a16="http://schemas.microsoft.com/office/drawing/2014/main" id="{D8392507-E4E1-41A9-B460-AC144B52B5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0485" y="2046333"/>
            <a:ext cx="4410908" cy="2518820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E740-AA41-4394-BC8C-00F46C50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1440"/>
            <a:ext cx="2808000" cy="771634"/>
          </a:xfrm>
        </p:spPr>
        <p:txBody>
          <a:bodyPr>
            <a:normAutofit/>
          </a:bodyPr>
          <a:lstStyle/>
          <a:p>
            <a:r>
              <a:rPr lang="en" sz="3400" dirty="0"/>
              <a:t>Inner Join</a:t>
            </a:r>
            <a:endParaRPr lang="en-US" sz="3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FC49D-BF91-4FC5-AECE-0BF3A7EB1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71634"/>
            <a:ext cx="4420320" cy="4183380"/>
          </a:xfrm>
        </p:spPr>
        <p:txBody>
          <a:bodyPr/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common type of join.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all rows from multiple tables where the join condition is met.</a:t>
            </a:r>
            <a:endParaRPr lang="en-US" sz="18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lnSpc>
                <a:spcPct val="150000"/>
              </a:lnSpc>
              <a:buNone/>
            </a:pPr>
            <a:r>
              <a:rPr lang="en-US" sz="1800" b="1" dirty="0"/>
              <a:t>Syntax:-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78F40-B1C2-4585-9063-943FDEEDB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100" y="771634"/>
            <a:ext cx="2808000" cy="1638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973A23A-A9E2-488D-AE6A-AB1080722433}"/>
                  </a:ext>
                </a:extLst>
              </p14:cNvPr>
              <p14:cNvContentPartPr/>
              <p14:nvPr/>
            </p14:nvContentPartPr>
            <p14:xfrm>
              <a:off x="5246100" y="173718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973A23A-A9E2-488D-AE6A-AB10807224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8100" y="1629180"/>
                <a:ext cx="36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BF03DD0-BFE8-432E-8134-D2E63264C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20" y="3039891"/>
            <a:ext cx="4100280" cy="10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</TotalTime>
  <Words>1008</Words>
  <Application>Microsoft Office PowerPoint</Application>
  <PresentationFormat>On-screen Show (16:9)</PresentationFormat>
  <Paragraphs>139</Paragraphs>
  <Slides>40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Open Sans</vt:lpstr>
      <vt:lpstr>PT Sans Narrow</vt:lpstr>
      <vt:lpstr>Arial</vt:lpstr>
      <vt:lpstr>Wingdings</vt:lpstr>
      <vt:lpstr>Roboto</vt:lpstr>
      <vt:lpstr>Tropic</vt:lpstr>
      <vt:lpstr>Join, Sub-Query, Set Operations and Sequence</vt:lpstr>
      <vt:lpstr>Agenda</vt:lpstr>
      <vt:lpstr>Joins</vt:lpstr>
      <vt:lpstr>PowerPoint Presentation</vt:lpstr>
      <vt:lpstr>Obtaining Data from Multiple Tables</vt:lpstr>
      <vt:lpstr>Types of Join</vt:lpstr>
      <vt:lpstr>On Clause</vt:lpstr>
      <vt:lpstr>Creating Three-Way Joins with the ON Clause</vt:lpstr>
      <vt:lpstr>Inner Join</vt:lpstr>
      <vt:lpstr>Left/Left Outer Join</vt:lpstr>
      <vt:lpstr>Right/Right Outer Join</vt:lpstr>
      <vt:lpstr>Full Outer Join</vt:lpstr>
      <vt:lpstr>Cross Join</vt:lpstr>
      <vt:lpstr>Advantages &amp; Disadvantages</vt:lpstr>
      <vt:lpstr>Sub-Queries</vt:lpstr>
      <vt:lpstr>PowerPoint Presentation</vt:lpstr>
      <vt:lpstr>Types of Sub-Query</vt:lpstr>
      <vt:lpstr>Non-Correlated Sub-Query</vt:lpstr>
      <vt:lpstr>Single Row Sub-Queries</vt:lpstr>
      <vt:lpstr>PowerPoint Presentation</vt:lpstr>
      <vt:lpstr>PowerPoint Presentation</vt:lpstr>
      <vt:lpstr>Multiple-Row Sub-Queries</vt:lpstr>
      <vt:lpstr>PowerPoint Presentation</vt:lpstr>
      <vt:lpstr>PowerPoint Presentation</vt:lpstr>
      <vt:lpstr>PowerPoint Presentation</vt:lpstr>
      <vt:lpstr>Correlated Sub-Queries</vt:lpstr>
      <vt:lpstr>Advantages &amp; Disadvantages</vt:lpstr>
      <vt:lpstr>Join vs Sub-Query</vt:lpstr>
      <vt:lpstr>PowerPoint Presentation</vt:lpstr>
      <vt:lpstr>Set Operators</vt:lpstr>
      <vt:lpstr>Matching the SELECT Statement &amp; Using ORDER BY Clause</vt:lpstr>
      <vt:lpstr>Types of Set Operation</vt:lpstr>
      <vt:lpstr>Union</vt:lpstr>
      <vt:lpstr>Union All</vt:lpstr>
      <vt:lpstr>Intersect</vt:lpstr>
      <vt:lpstr>Minus/Except</vt:lpstr>
      <vt:lpstr>Sequence</vt:lpstr>
      <vt:lpstr>Nextval and Currval</vt:lpstr>
      <vt:lpstr>Advantages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Join, Sub-Query, Set Operations and Sequence</dc:title>
  <dc:creator>Sapana</dc:creator>
  <cp:lastModifiedBy>Sapana</cp:lastModifiedBy>
  <cp:revision>45</cp:revision>
  <dcterms:modified xsi:type="dcterms:W3CDTF">2022-03-18T01:36:20Z</dcterms:modified>
</cp:coreProperties>
</file>