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70" r:id="rId10"/>
    <p:sldId id="265" r:id="rId11"/>
    <p:sldId id="271" r:id="rId12"/>
    <p:sldId id="294" r:id="rId13"/>
    <p:sldId id="274" r:id="rId14"/>
    <p:sldId id="298" r:id="rId15"/>
    <p:sldId id="277" r:id="rId16"/>
    <p:sldId id="278" r:id="rId17"/>
    <p:sldId id="299" r:id="rId18"/>
    <p:sldId id="281" r:id="rId19"/>
    <p:sldId id="297" r:id="rId20"/>
    <p:sldId id="283" r:id="rId21"/>
    <p:sldId id="284" r:id="rId22"/>
    <p:sldId id="288" r:id="rId23"/>
    <p:sldId id="286" r:id="rId24"/>
    <p:sldId id="287" r:id="rId25"/>
    <p:sldId id="300" r:id="rId26"/>
    <p:sldId id="289" r:id="rId27"/>
    <p:sldId id="292" r:id="rId28"/>
    <p:sldId id="293" r:id="rId29"/>
    <p:sldId id="290" r:id="rId30"/>
    <p:sldId id="291" r:id="rId31"/>
    <p:sldId id="296" r:id="rId32"/>
    <p:sldId id="30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6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2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370526C-C4DB-4E39-961D-880A0BBBFF51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366AC9D-75B0-4DC0-B3A3-9EFD52FD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3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tmp"/><Relationship Id="rId3" Type="http://schemas.microsoft.com/office/2007/relationships/hdphoto" Target="../media/hdphoto5.wdp"/><Relationship Id="rId7" Type="http://schemas.openxmlformats.org/officeDocument/2006/relationships/image" Target="../media/image17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microsoft.com/office/2007/relationships/hdphoto" Target="../media/hdphoto6.wdp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9764-1602-4DE3-94FB-E195FB9D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23730"/>
            <a:ext cx="8825658" cy="33295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Views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Materialized views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D7093-88B8-4B62-B6E0-E93957E97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894" y="5517737"/>
            <a:ext cx="8637072" cy="977621"/>
          </a:xfrm>
        </p:spPr>
        <p:txBody>
          <a:bodyPr>
            <a:normAutofit/>
          </a:bodyPr>
          <a:lstStyle/>
          <a:p>
            <a:r>
              <a:rPr lang="en-US" sz="2000" dirty="0"/>
              <a:t>Presented by Prajwol Maharjan</a:t>
            </a:r>
          </a:p>
        </p:txBody>
      </p:sp>
    </p:spTree>
    <p:extLst>
      <p:ext uri="{BB962C8B-B14F-4D97-AF65-F5344CB8AC3E}">
        <p14:creationId xmlns:p14="http://schemas.microsoft.com/office/powerpoint/2010/main" val="261257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8910-F131-4B47-95EB-3D9D40DC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complex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FB40B-5B6F-478A-B50F-E90806F3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71" y="2313583"/>
            <a:ext cx="6160626" cy="1615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39AD4-3899-486A-A07C-CBB7D186C7C7}"/>
              </a:ext>
            </a:extLst>
          </p:cNvPr>
          <p:cNvSpPr/>
          <p:nvPr/>
        </p:nvSpPr>
        <p:spPr>
          <a:xfrm>
            <a:off x="177971" y="2313583"/>
            <a:ext cx="6160626" cy="1615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5D76C3-9460-442D-A9E0-36EA45BE9AF8}"/>
              </a:ext>
            </a:extLst>
          </p:cNvPr>
          <p:cNvCxnSpPr>
            <a:cxnSpLocks/>
          </p:cNvCxnSpPr>
          <p:nvPr/>
        </p:nvCxnSpPr>
        <p:spPr>
          <a:xfrm>
            <a:off x="6338597" y="2809460"/>
            <a:ext cx="137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181C86-AF78-4CCC-B455-A46B278DA543}"/>
              </a:ext>
            </a:extLst>
          </p:cNvPr>
          <p:cNvSpPr txBox="1"/>
          <p:nvPr/>
        </p:nvSpPr>
        <p:spPr>
          <a:xfrm>
            <a:off x="7712765" y="2624794"/>
            <a:ext cx="1699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Group function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F9072-4EA2-45BC-97B6-777D0C8BE0AF}"/>
              </a:ext>
            </a:extLst>
          </p:cNvPr>
          <p:cNvCxnSpPr/>
          <p:nvPr/>
        </p:nvCxnSpPr>
        <p:spPr>
          <a:xfrm>
            <a:off x="3631096" y="3260886"/>
            <a:ext cx="4081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2BD4AF-DD53-41F9-BBFF-D47DD4B51227}"/>
              </a:ext>
            </a:extLst>
          </p:cNvPr>
          <p:cNvSpPr txBox="1"/>
          <p:nvPr/>
        </p:nvSpPr>
        <p:spPr>
          <a:xfrm>
            <a:off x="7712765" y="309160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Multiple tables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B2DB6-487E-4670-AAC9-8773AE692276}"/>
              </a:ext>
            </a:extLst>
          </p:cNvPr>
          <p:cNvCxnSpPr/>
          <p:nvPr/>
        </p:nvCxnSpPr>
        <p:spPr>
          <a:xfrm>
            <a:off x="2756452" y="3617843"/>
            <a:ext cx="495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39458B5-0DE3-4731-AAD7-E8506A2EFF38}"/>
              </a:ext>
            </a:extLst>
          </p:cNvPr>
          <p:cNvSpPr txBox="1"/>
          <p:nvPr/>
        </p:nvSpPr>
        <p:spPr>
          <a:xfrm>
            <a:off x="7712765" y="3459225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 grouping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FF98F2-90E9-475F-BA9C-C0A752888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28" y="4918790"/>
            <a:ext cx="2744527" cy="3147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34AAF8-5CE2-471C-98D4-6FA3BBEF72AC}"/>
              </a:ext>
            </a:extLst>
          </p:cNvPr>
          <p:cNvSpPr/>
          <p:nvPr/>
        </p:nvSpPr>
        <p:spPr>
          <a:xfrm>
            <a:off x="1231842" y="4918563"/>
            <a:ext cx="2821097" cy="314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974CAE7-317F-4BE8-9AEB-031E2D2D39A8}"/>
              </a:ext>
            </a:extLst>
          </p:cNvPr>
          <p:cNvSpPr/>
          <p:nvPr/>
        </p:nvSpPr>
        <p:spPr>
          <a:xfrm>
            <a:off x="4052940" y="4918791"/>
            <a:ext cx="2388334" cy="3145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0F02EA-D6AB-41C2-94F9-74669FC2B0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558" y="3888517"/>
            <a:ext cx="4315836" cy="287318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2A47D0D-334F-414E-B6E2-DC7A1648166E}"/>
              </a:ext>
            </a:extLst>
          </p:cNvPr>
          <p:cNvSpPr/>
          <p:nvPr/>
        </p:nvSpPr>
        <p:spPr>
          <a:xfrm>
            <a:off x="6479558" y="3888517"/>
            <a:ext cx="4315836" cy="2969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9E2C-66C2-438A-9285-0355D943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performing DML operations through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6C9D-AAEC-44C7-89EB-DC92C78A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039665"/>
            <a:ext cx="8946541" cy="4195481"/>
          </a:xfrm>
        </p:spPr>
        <p:txBody>
          <a:bodyPr/>
          <a:lstStyle/>
          <a:p>
            <a:r>
              <a:rPr lang="en-US" dirty="0"/>
              <a:t>We cannot always perform DML operations through views</a:t>
            </a:r>
          </a:p>
          <a:p>
            <a:pPr lvl="1"/>
            <a:r>
              <a:rPr lang="en-US" dirty="0"/>
              <a:t>Group functions</a:t>
            </a:r>
          </a:p>
          <a:p>
            <a:pPr lvl="1"/>
            <a:r>
              <a:rPr lang="en-US" dirty="0"/>
              <a:t>GROUP BY clause</a:t>
            </a:r>
          </a:p>
          <a:p>
            <a:pPr lvl="1"/>
            <a:r>
              <a:rPr lang="en-US" dirty="0"/>
              <a:t>The DISTINCT keyword</a:t>
            </a:r>
          </a:p>
          <a:p>
            <a:pPr lvl="1"/>
            <a:r>
              <a:rPr lang="en-US" dirty="0"/>
              <a:t>The pseudocolumn ROWNUM keyword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81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2A5A-8576-4301-BADF-3F5BB066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0DF6-026C-4C27-8ADF-B6D9BEA8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811469"/>
            <a:ext cx="10554574" cy="3636511"/>
          </a:xfrm>
        </p:spPr>
        <p:txBody>
          <a:bodyPr/>
          <a:lstStyle/>
          <a:p>
            <a:r>
              <a:rPr lang="en-US" dirty="0"/>
              <a:t>We can simply remove a view with the help of the syntax below: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r>
              <a:rPr lang="en-US" dirty="0"/>
              <a:t>Removing a view does not affect the underlying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77441-7EF0-4A28-B795-B457910D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69" y="3480423"/>
            <a:ext cx="3142920" cy="445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CF792BB-6EAC-4B06-89F2-8C16D3E8B41F}"/>
              </a:ext>
            </a:extLst>
          </p:cNvPr>
          <p:cNvSpPr/>
          <p:nvPr/>
        </p:nvSpPr>
        <p:spPr>
          <a:xfrm>
            <a:off x="2408884" y="3480423"/>
            <a:ext cx="3183105" cy="445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5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59C3-F44C-43D0-AC19-C0DE99BA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FBD4-0348-43AD-A79B-371ED935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76" y="1610745"/>
            <a:ext cx="10571998" cy="3385326"/>
          </a:xfrm>
        </p:spPr>
        <p:txBody>
          <a:bodyPr/>
          <a:lstStyle/>
          <a:p>
            <a:r>
              <a:rPr lang="en-US" dirty="0"/>
              <a:t>Special type of view which stores data physically</a:t>
            </a:r>
          </a:p>
          <a:p>
            <a:r>
              <a:rPr lang="en-US" dirty="0"/>
              <a:t>Unlike view , materialized view stores results of a query physically and takes up space</a:t>
            </a:r>
          </a:p>
          <a:p>
            <a:r>
              <a:rPr lang="en-US" dirty="0"/>
              <a:t>Data need to be refreshed periodically either manually or by using trigger</a:t>
            </a:r>
          </a:p>
          <a:p>
            <a:r>
              <a:rPr lang="en-US" dirty="0"/>
              <a:t>Data are stored physically so faster in comparison to view</a:t>
            </a:r>
          </a:p>
        </p:txBody>
      </p:sp>
    </p:spTree>
    <p:extLst>
      <p:ext uri="{BB962C8B-B14F-4D97-AF65-F5344CB8AC3E}">
        <p14:creationId xmlns:p14="http://schemas.microsoft.com/office/powerpoint/2010/main" val="4134971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67A-7568-4184-8A3F-4BF77658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703170"/>
            <a:ext cx="10571998" cy="970450"/>
          </a:xfrm>
        </p:spPr>
        <p:txBody>
          <a:bodyPr/>
          <a:lstStyle/>
          <a:p>
            <a:r>
              <a:rPr lang="en-US" dirty="0"/>
              <a:t>Advantages and Disadvantages of 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858-6ACC-4DE5-BB0F-E4CF31FF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5611" y="2962217"/>
            <a:ext cx="4645152" cy="3448595"/>
          </a:xfrm>
        </p:spPr>
        <p:txBody>
          <a:bodyPr/>
          <a:lstStyle/>
          <a:p>
            <a:r>
              <a:rPr lang="en-US" dirty="0"/>
              <a:t>Faster in comparison to view</a:t>
            </a:r>
          </a:p>
          <a:p>
            <a:r>
              <a:rPr lang="en-US" dirty="0"/>
              <a:t>can be indexed and partitioned</a:t>
            </a:r>
          </a:p>
          <a:p>
            <a:r>
              <a:rPr lang="en-US" dirty="0"/>
              <a:t>Useful for remote applications and performance tuning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31606-7F6B-4CFC-9699-2076E4DE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1239" y="2366784"/>
            <a:ext cx="4645152" cy="344859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are stored physically therefore consumes storage</a:t>
            </a:r>
          </a:p>
          <a:p>
            <a:r>
              <a:rPr lang="en-US" dirty="0"/>
              <a:t>Need to be refreshed periodically or by using trigger to update to the latest data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DD4D-E43A-49D0-8ADA-DB123B90B9B0}"/>
              </a:ext>
            </a:extLst>
          </p:cNvPr>
          <p:cNvSpPr txBox="1"/>
          <p:nvPr/>
        </p:nvSpPr>
        <p:spPr>
          <a:xfrm>
            <a:off x="1519831" y="261367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96187-FFEC-4AC2-92E5-1C30E01F3DD1}"/>
              </a:ext>
            </a:extLst>
          </p:cNvPr>
          <p:cNvSpPr txBox="1"/>
          <p:nvPr/>
        </p:nvSpPr>
        <p:spPr>
          <a:xfrm>
            <a:off x="6409700" y="261367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Disadvantages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30B966-9440-4F1A-8074-CB5DCDE7DAC2}"/>
              </a:ext>
            </a:extLst>
          </p:cNvPr>
          <p:cNvCxnSpPr>
            <a:cxnSpLocks/>
          </p:cNvCxnSpPr>
          <p:nvPr/>
        </p:nvCxnSpPr>
        <p:spPr>
          <a:xfrm>
            <a:off x="1621496" y="2983005"/>
            <a:ext cx="1360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FC9BEE-E9D3-4803-B412-EAEB6432058B}"/>
              </a:ext>
            </a:extLst>
          </p:cNvPr>
          <p:cNvCxnSpPr>
            <a:cxnSpLocks/>
          </p:cNvCxnSpPr>
          <p:nvPr/>
        </p:nvCxnSpPr>
        <p:spPr>
          <a:xfrm>
            <a:off x="6520070" y="2962217"/>
            <a:ext cx="164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249F84-D4EA-415D-A054-DBB95698BBFD}"/>
              </a:ext>
            </a:extLst>
          </p:cNvPr>
          <p:cNvCxnSpPr>
            <a:cxnSpLocks/>
          </p:cNvCxnSpPr>
          <p:nvPr/>
        </p:nvCxnSpPr>
        <p:spPr>
          <a:xfrm>
            <a:off x="5787754" y="3429000"/>
            <a:ext cx="0" cy="201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3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B0C1-7886-41BC-A1CF-400BAEBD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884F-D1EA-4D35-A0FE-831F595A7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26" y="1610744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We can create a simple materialized view from the syntax below: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2C27F-A8FA-4AC6-85DE-5C17CB78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52" y="3308358"/>
            <a:ext cx="4140838" cy="15816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7D23A3-A494-4E5B-A0B7-2D9431E20460}"/>
              </a:ext>
            </a:extLst>
          </p:cNvPr>
          <p:cNvSpPr/>
          <p:nvPr/>
        </p:nvSpPr>
        <p:spPr>
          <a:xfrm>
            <a:off x="1143052" y="3308358"/>
            <a:ext cx="4140838" cy="15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8F25-8819-4A90-BCB2-FC0ABB317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9466"/>
            <a:ext cx="10571998" cy="970450"/>
          </a:xfrm>
        </p:spPr>
        <p:txBody>
          <a:bodyPr/>
          <a:lstStyle/>
          <a:p>
            <a:r>
              <a:rPr lang="en-US" dirty="0"/>
              <a:t>Refreshing a 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2B48-32D4-48EC-831E-0C7366A9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1" y="2171300"/>
            <a:ext cx="8946541" cy="4195481"/>
          </a:xfrm>
        </p:spPr>
        <p:txBody>
          <a:bodyPr/>
          <a:lstStyle/>
          <a:p>
            <a:r>
              <a:rPr lang="en-US" dirty="0"/>
              <a:t>Has to be refreshed manually</a:t>
            </a:r>
          </a:p>
          <a:p>
            <a:r>
              <a:rPr lang="en-US" dirty="0"/>
              <a:t>We can refresh materialized view with the help of refresh statement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also be used automatically with function and trigger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49F09-1F33-431B-83C9-C852B382E4CF}"/>
              </a:ext>
            </a:extLst>
          </p:cNvPr>
          <p:cNvSpPr/>
          <p:nvPr/>
        </p:nvSpPr>
        <p:spPr>
          <a:xfrm>
            <a:off x="2435457" y="4092553"/>
            <a:ext cx="3806768" cy="399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2D4BC-234E-4BCA-BD7B-AD4930E0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458" y="4092553"/>
            <a:ext cx="3806768" cy="3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3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5B61355-0EE0-430F-BCA1-5BEF846B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" y="334511"/>
            <a:ext cx="6044517" cy="2050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281018-9C72-430B-8679-246A33F18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43" y="3050465"/>
            <a:ext cx="7007615" cy="757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8E3459-0DCA-402F-B71C-DE9AA6D24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89" y="1157972"/>
            <a:ext cx="4192569" cy="4007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11AD9CA-D6AC-4E6E-AD69-B07E947ECEC8}"/>
              </a:ext>
            </a:extLst>
          </p:cNvPr>
          <p:cNvSpPr/>
          <p:nvPr/>
        </p:nvSpPr>
        <p:spPr>
          <a:xfrm>
            <a:off x="303274" y="334511"/>
            <a:ext cx="6044517" cy="2050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CA371B-C9DA-4A90-85CD-7A9C16E06D1D}"/>
              </a:ext>
            </a:extLst>
          </p:cNvPr>
          <p:cNvSpPr/>
          <p:nvPr/>
        </p:nvSpPr>
        <p:spPr>
          <a:xfrm>
            <a:off x="7310889" y="1136491"/>
            <a:ext cx="4192569" cy="400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25402-112B-4AE8-907A-A9A23CD06EB6}"/>
              </a:ext>
            </a:extLst>
          </p:cNvPr>
          <p:cNvSpPr/>
          <p:nvPr/>
        </p:nvSpPr>
        <p:spPr>
          <a:xfrm>
            <a:off x="4495843" y="3050465"/>
            <a:ext cx="7007615" cy="757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FD04027-9390-4ED9-83D0-332C96AA821B}"/>
              </a:ext>
            </a:extLst>
          </p:cNvPr>
          <p:cNvSpPr/>
          <p:nvPr/>
        </p:nvSpPr>
        <p:spPr>
          <a:xfrm>
            <a:off x="6347791" y="1247421"/>
            <a:ext cx="963098" cy="20038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B11BC73-2504-474B-8977-483D0828BBB1}"/>
              </a:ext>
            </a:extLst>
          </p:cNvPr>
          <p:cNvSpPr/>
          <p:nvPr/>
        </p:nvSpPr>
        <p:spPr>
          <a:xfrm>
            <a:off x="8845825" y="1537252"/>
            <a:ext cx="278296" cy="149173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720D363-02AC-4913-80B2-713F759CE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" y="4290391"/>
            <a:ext cx="5010966" cy="364434"/>
          </a:xfrm>
          <a:prstGeom prst="rect">
            <a:avLst/>
          </a:prstGeom>
        </p:spPr>
      </p:pic>
      <p:sp>
        <p:nvSpPr>
          <p:cNvPr id="34" name="Arrow: Down 33">
            <a:extLst>
              <a:ext uri="{FF2B5EF4-FFF2-40B4-BE49-F238E27FC236}">
                <a16:creationId xmlns:a16="http://schemas.microsoft.com/office/drawing/2014/main" id="{765734AB-D944-48ED-BE1E-78353341CACE}"/>
              </a:ext>
            </a:extLst>
          </p:cNvPr>
          <p:cNvSpPr/>
          <p:nvPr/>
        </p:nvSpPr>
        <p:spPr>
          <a:xfrm>
            <a:off x="2001078" y="2385392"/>
            <a:ext cx="373029" cy="183232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A4320B-4317-455A-8F26-90FB91FBEF50}"/>
              </a:ext>
            </a:extLst>
          </p:cNvPr>
          <p:cNvSpPr/>
          <p:nvPr/>
        </p:nvSpPr>
        <p:spPr>
          <a:xfrm>
            <a:off x="303274" y="4254054"/>
            <a:ext cx="5010966" cy="364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D967A37-380D-48F3-AA81-1F2DB0C125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750" y="4607912"/>
            <a:ext cx="4510447" cy="20027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72BBF56-4F07-4CFB-8837-7A491C5A1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4" y="5420911"/>
            <a:ext cx="4192569" cy="40076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1499F1F1-55A6-4D1E-92D4-1C438B6CEE52}"/>
              </a:ext>
            </a:extLst>
          </p:cNvPr>
          <p:cNvSpPr/>
          <p:nvPr/>
        </p:nvSpPr>
        <p:spPr>
          <a:xfrm>
            <a:off x="303274" y="5420911"/>
            <a:ext cx="4192569" cy="399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DF57ED2-589F-4A6A-8ECF-EA1C2DF81A39}"/>
              </a:ext>
            </a:extLst>
          </p:cNvPr>
          <p:cNvSpPr/>
          <p:nvPr/>
        </p:nvSpPr>
        <p:spPr>
          <a:xfrm>
            <a:off x="2001078" y="4654825"/>
            <a:ext cx="383330" cy="764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CA25F8-2AD8-4AA3-B75F-960E0165D39D}"/>
              </a:ext>
            </a:extLst>
          </p:cNvPr>
          <p:cNvSpPr/>
          <p:nvPr/>
        </p:nvSpPr>
        <p:spPr>
          <a:xfrm>
            <a:off x="6729750" y="4607912"/>
            <a:ext cx="4521346" cy="2031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B60FBF-DDE6-4F19-A87E-7545CA2767AF}"/>
              </a:ext>
            </a:extLst>
          </p:cNvPr>
          <p:cNvSpPr/>
          <p:nvPr/>
        </p:nvSpPr>
        <p:spPr>
          <a:xfrm>
            <a:off x="4495843" y="5408917"/>
            <a:ext cx="2223008" cy="4007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8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D888-CE33-40C3-BF2C-B8A91DE1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materialized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7DBA-CF56-44CA-B3AD-DE34A9BE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58461"/>
            <a:ext cx="10554574" cy="3636511"/>
          </a:xfrm>
        </p:spPr>
        <p:txBody>
          <a:bodyPr/>
          <a:lstStyle/>
          <a:p>
            <a:r>
              <a:rPr lang="en-US" dirty="0"/>
              <a:t>The following statement is used to drop the materialized view from the database</a:t>
            </a:r>
          </a:p>
          <a:p>
            <a:pPr marL="0" indent="0">
              <a:buNone/>
            </a:pPr>
            <a:r>
              <a:rPr lang="en-US" dirty="0"/>
              <a:t> 			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EBDB-0162-4231-A578-3EE99B4D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286" y="3986818"/>
            <a:ext cx="4653726" cy="4394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6CF462-B709-4B28-8D50-7548574D9CDA}"/>
              </a:ext>
            </a:extLst>
          </p:cNvPr>
          <p:cNvSpPr/>
          <p:nvPr/>
        </p:nvSpPr>
        <p:spPr>
          <a:xfrm>
            <a:off x="2574286" y="3986818"/>
            <a:ext cx="4653726" cy="4394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8493F5C4-6436-4BB7-BBC6-03740E8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0133"/>
              </p:ext>
            </p:extLst>
          </p:nvPr>
        </p:nvGraphicFramePr>
        <p:xfrm>
          <a:off x="0" y="0"/>
          <a:ext cx="12192000" cy="685906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2383">
                  <a:extLst>
                    <a:ext uri="{9D8B030D-6E8A-4147-A177-3AD203B41FA5}">
                      <a16:colId xmlns:a16="http://schemas.microsoft.com/office/drawing/2014/main" val="3620602410"/>
                    </a:ext>
                  </a:extLst>
                </a:gridCol>
                <a:gridCol w="4784034">
                  <a:extLst>
                    <a:ext uri="{9D8B030D-6E8A-4147-A177-3AD203B41FA5}">
                      <a16:colId xmlns:a16="http://schemas.microsoft.com/office/drawing/2014/main" val="879968251"/>
                    </a:ext>
                  </a:extLst>
                </a:gridCol>
                <a:gridCol w="5075583">
                  <a:extLst>
                    <a:ext uri="{9D8B030D-6E8A-4147-A177-3AD203B41FA5}">
                      <a16:colId xmlns:a16="http://schemas.microsoft.com/office/drawing/2014/main" val="1407974535"/>
                    </a:ext>
                  </a:extLst>
                </a:gridCol>
              </a:tblGrid>
              <a:tr h="1377972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Materialized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54252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Logical representation of base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Physical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31661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Does not takes disk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Stored on a disk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98158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Refresh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Always updated to the latest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Has to be updated manually or with the help of triggers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56510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Overall performance of view is slower than that of materialized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Stored physically making it easier for users to access data faster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29426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Usually used when data is rarely used and table data is frequently updated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Used when data needs to be accessed frequently and the data in the table is not updated frequently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01193"/>
                  </a:ext>
                </a:extLst>
              </a:tr>
              <a:tr h="91333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CREATE VIEW view_name AS</a:t>
                      </a:r>
                    </a:p>
                    <a:p>
                      <a:pPr algn="just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CREATE MATERIALIZED VIEW view_name AS</a:t>
                      </a:r>
                    </a:p>
                    <a:p>
                      <a:pPr algn="just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722932"/>
                  </a:ext>
                </a:extLst>
              </a:tr>
            </a:tbl>
          </a:graphicData>
        </a:graphic>
      </p:graphicFrame>
      <p:sp>
        <p:nvSpPr>
          <p:cNvPr id="12" name="Title 11">
            <a:extLst>
              <a:ext uri="{FF2B5EF4-FFF2-40B4-BE49-F238E27FC236}">
                <a16:creationId xmlns:a16="http://schemas.microsoft.com/office/drawing/2014/main" id="{E981CA31-15D4-4FEA-84AD-F62F06BC9B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967410"/>
            <a:ext cx="12192000" cy="96741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View vs Materialized view</a:t>
            </a:r>
          </a:p>
        </p:txBody>
      </p:sp>
    </p:spTree>
    <p:extLst>
      <p:ext uri="{BB962C8B-B14F-4D97-AF65-F5344CB8AC3E}">
        <p14:creationId xmlns:p14="http://schemas.microsoft.com/office/powerpoint/2010/main" val="22409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FE2D-BC61-4D8A-9661-13CF0486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017" y="605936"/>
            <a:ext cx="9605635" cy="1059305"/>
          </a:xfrm>
        </p:spPr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1960-7F11-4CDA-B3A9-DB3D2CFEB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325" y="2229258"/>
            <a:ext cx="4878824" cy="4195763"/>
          </a:xfrm>
        </p:spPr>
        <p:txBody>
          <a:bodyPr/>
          <a:lstStyle/>
          <a:p>
            <a:r>
              <a:rPr lang="en-US" dirty="0"/>
              <a:t>Logical  or virtual way of storing data in database</a:t>
            </a:r>
          </a:p>
          <a:p>
            <a:r>
              <a:rPr lang="en-US" dirty="0"/>
              <a:t>Does not store data physically</a:t>
            </a:r>
          </a:p>
          <a:p>
            <a:r>
              <a:rPr lang="en-US" dirty="0"/>
              <a:t>Logical table based on a table or another 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9E7835-D69E-4D8A-9759-A872325D4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149" y="2229258"/>
            <a:ext cx="6410985" cy="43547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9620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2F5-D46F-4B80-9185-44606D5D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002" y="659751"/>
            <a:ext cx="10571998" cy="97045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717B-0CD1-4D2D-AE92-80E2BA35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76" y="1983748"/>
            <a:ext cx="10554574" cy="3636511"/>
          </a:xfrm>
        </p:spPr>
        <p:txBody>
          <a:bodyPr/>
          <a:lstStyle/>
          <a:p>
            <a:r>
              <a:rPr lang="en-US" dirty="0"/>
              <a:t>Object by which we can retrieve rows or data faster</a:t>
            </a:r>
          </a:p>
          <a:p>
            <a:r>
              <a:rPr lang="en-US" dirty="0"/>
              <a:t>Can be created by using one or multiple columns</a:t>
            </a:r>
          </a:p>
          <a:p>
            <a:r>
              <a:rPr lang="en-US" dirty="0"/>
              <a:t>Common way of enhancing database performance</a:t>
            </a:r>
          </a:p>
          <a:p>
            <a:r>
              <a:rPr lang="en-US" dirty="0"/>
              <a:t>Logically and physically independent of the indexed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7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C5F4-E28E-4A07-97DF-990D1572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Creating/Removing an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B23E-DEB7-4C5D-81E6-F6A377975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28" y="2186610"/>
            <a:ext cx="10728470" cy="4449490"/>
          </a:xfrm>
        </p:spPr>
        <p:txBody>
          <a:bodyPr>
            <a:normAutofit/>
          </a:bodyPr>
          <a:lstStyle/>
          <a:p>
            <a:r>
              <a:rPr lang="en-US" dirty="0"/>
              <a:t>Automatically created when we define PRIMARY KEY or UNIQUE constraint in a table</a:t>
            </a:r>
          </a:p>
          <a:p>
            <a:r>
              <a:rPr lang="en-US" dirty="0"/>
              <a:t>Can also be created manually by using the following syntax: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	Can be removed by using following syntax: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13FD-BE78-4892-8033-4DB4F03B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52" y="3472684"/>
            <a:ext cx="6524047" cy="7371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C66AFF-C166-445E-A14F-753343451559}"/>
              </a:ext>
            </a:extLst>
          </p:cNvPr>
          <p:cNvSpPr/>
          <p:nvPr/>
        </p:nvSpPr>
        <p:spPr>
          <a:xfrm>
            <a:off x="2050951" y="3472684"/>
            <a:ext cx="6524047" cy="73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70764-826A-4A5E-AF77-3159085A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69" y="5276067"/>
            <a:ext cx="3844848" cy="8123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E83DA0-E435-4B0C-B3A5-F563AEC087D8}"/>
              </a:ext>
            </a:extLst>
          </p:cNvPr>
          <p:cNvSpPr/>
          <p:nvPr/>
        </p:nvSpPr>
        <p:spPr>
          <a:xfrm>
            <a:off x="2050951" y="5276067"/>
            <a:ext cx="3844848" cy="812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1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88CB-104A-47DE-91AC-70769B03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D0A-636F-479B-87FC-0C677CC8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36262"/>
            <a:ext cx="8345488" cy="557760"/>
          </a:xfrm>
        </p:spPr>
        <p:txBody>
          <a:bodyPr>
            <a:normAutofit/>
          </a:bodyPr>
          <a:lstStyle/>
          <a:p>
            <a:r>
              <a:rPr lang="en-US" dirty="0"/>
              <a:t>Pg_indexes view allows us to access information on each index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6B805-6FBA-44F9-8BE3-1E401FE24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094022"/>
            <a:ext cx="3198460" cy="1604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65868-1727-437A-BE45-CFF5299FF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53" y="4486493"/>
            <a:ext cx="7333695" cy="1924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520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277-D9B4-47F3-B682-CEA266E2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6164-9504-4B53-BDAF-AF092546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</a:t>
            </a:r>
          </a:p>
          <a:p>
            <a:r>
              <a:rPr lang="en-US" dirty="0"/>
              <a:t>Bitmap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GIST (generalized Inverted Search Tree)</a:t>
            </a:r>
          </a:p>
          <a:p>
            <a:r>
              <a:rPr lang="en-US" dirty="0"/>
              <a:t>SP-GIST( space partitioned generalized Inverted Search Tree)</a:t>
            </a:r>
          </a:p>
          <a:p>
            <a:r>
              <a:rPr lang="en-US" dirty="0"/>
              <a:t>GIN (Generalized Inverted Index)</a:t>
            </a:r>
          </a:p>
          <a:p>
            <a:r>
              <a:rPr lang="en-US" dirty="0"/>
              <a:t>BRIN (Block Range Index)</a:t>
            </a:r>
          </a:p>
        </p:txBody>
      </p:sp>
    </p:spTree>
    <p:extLst>
      <p:ext uri="{BB962C8B-B14F-4D97-AF65-F5344CB8AC3E}">
        <p14:creationId xmlns:p14="http://schemas.microsoft.com/office/powerpoint/2010/main" val="418042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6AA2-77D0-4B31-8F46-483F7A5F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B-Tree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C4E7-B3D3-443E-BCAE-8565327C7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38" y="1417638"/>
            <a:ext cx="10554574" cy="3636511"/>
          </a:xfrm>
        </p:spPr>
        <p:txBody>
          <a:bodyPr/>
          <a:lstStyle/>
          <a:p>
            <a:r>
              <a:rPr lang="en-US" dirty="0"/>
              <a:t>Default  and most commonly used index</a:t>
            </a:r>
          </a:p>
          <a:p>
            <a:r>
              <a:rPr lang="en-US" dirty="0"/>
              <a:t>Most useful when there are many unique rows</a:t>
            </a:r>
          </a:p>
          <a:p>
            <a:r>
              <a:rPr lang="en-US" dirty="0"/>
              <a:t>Self balancing tree that maintains sorted data and allows search, insertions etc. in logarithmic time</a:t>
            </a:r>
          </a:p>
        </p:txBody>
      </p:sp>
    </p:spTree>
    <p:extLst>
      <p:ext uri="{BB962C8B-B14F-4D97-AF65-F5344CB8AC3E}">
        <p14:creationId xmlns:p14="http://schemas.microsoft.com/office/powerpoint/2010/main" val="1730326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1EF5-54AE-4D8E-97A6-3C5256C8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247B-6748-43D5-A354-82476B36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731956"/>
            <a:ext cx="10554574" cy="3636511"/>
          </a:xfrm>
        </p:spPr>
        <p:txBody>
          <a:bodyPr/>
          <a:lstStyle/>
          <a:p>
            <a:r>
              <a:rPr lang="en-US" dirty="0"/>
              <a:t>Special kind of database index that uses bitmaps</a:t>
            </a:r>
          </a:p>
          <a:p>
            <a:r>
              <a:rPr lang="en-US" dirty="0"/>
              <a:t>Most useful for columns with low-cardinality having a modest number of distinct values</a:t>
            </a:r>
          </a:p>
          <a:p>
            <a:r>
              <a:rPr lang="en-US" dirty="0"/>
              <a:t>Each rowed is assigned a unique bitmap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64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787E-3D12-4A91-8908-7B2EBC81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7A13-FF91-4907-8DAB-72D57F938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38" y="1811470"/>
            <a:ext cx="10554574" cy="3636511"/>
          </a:xfrm>
        </p:spPr>
        <p:txBody>
          <a:bodyPr/>
          <a:lstStyle/>
          <a:p>
            <a:r>
              <a:rPr lang="en-US" dirty="0"/>
              <a:t>Can only handle simple equality comparison (=)</a:t>
            </a:r>
          </a:p>
          <a:p>
            <a:r>
              <a:rPr lang="en-US" dirty="0"/>
              <a:t>To create hash index, we can use CREATE INDEX statement with HASH index type in the USING statement </a:t>
            </a:r>
          </a:p>
          <a:p>
            <a:r>
              <a:rPr lang="en-US" dirty="0"/>
              <a:t>Can provide faster  data lookups than other indexes in some cases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5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2A8-66F3-491D-80B7-599546F9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069" y="433936"/>
            <a:ext cx="10571998" cy="970450"/>
          </a:xfrm>
        </p:spPr>
        <p:txBody>
          <a:bodyPr/>
          <a:lstStyle/>
          <a:p>
            <a:r>
              <a:rPr lang="en-US" dirty="0"/>
              <a:t>GIST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98ED-FB59-42F6-967B-958E2D13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021562"/>
            <a:ext cx="10554574" cy="3636511"/>
          </a:xfrm>
        </p:spPr>
        <p:txBody>
          <a:bodyPr/>
          <a:lstStyle/>
          <a:p>
            <a:r>
              <a:rPr lang="en-US" dirty="0"/>
              <a:t>Referred as Generalized inverted search tree</a:t>
            </a:r>
          </a:p>
          <a:p>
            <a:r>
              <a:rPr lang="en-US" dirty="0"/>
              <a:t>To create GIST index, we can use CREATE INDEX statement with GIST index type in the USING statement </a:t>
            </a:r>
          </a:p>
          <a:p>
            <a:r>
              <a:rPr lang="en-US" dirty="0"/>
              <a:t>Useful in indexing geometric data types and full-text search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378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4C01-7467-4354-B629-655962C8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SP-GIST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5001-3DA6-4EF1-ADDB-68EACC9D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417638"/>
            <a:ext cx="10554574" cy="3636511"/>
          </a:xfrm>
        </p:spPr>
        <p:txBody>
          <a:bodyPr/>
          <a:lstStyle/>
          <a:p>
            <a:r>
              <a:rPr lang="en-US" dirty="0"/>
              <a:t>Referred as Space-Partitioned Generalized Inverted Search Tree(GiST)</a:t>
            </a:r>
          </a:p>
          <a:p>
            <a:r>
              <a:rPr lang="en-US" dirty="0"/>
              <a:t>Useful for data having natural clustering element</a:t>
            </a:r>
          </a:p>
          <a:p>
            <a:r>
              <a:rPr lang="en-US" dirty="0"/>
              <a:t>For example GIS, multimedia, phone numbers , ip routing</a:t>
            </a:r>
          </a:p>
        </p:txBody>
      </p:sp>
    </p:spTree>
    <p:extLst>
      <p:ext uri="{BB962C8B-B14F-4D97-AF65-F5344CB8AC3E}">
        <p14:creationId xmlns:p14="http://schemas.microsoft.com/office/powerpoint/2010/main" val="3885607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46BA-53C5-41D2-A5AF-072D1F3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069" y="1251837"/>
            <a:ext cx="10571998" cy="970450"/>
          </a:xfrm>
        </p:spPr>
        <p:txBody>
          <a:bodyPr/>
          <a:lstStyle/>
          <a:p>
            <a:r>
              <a:rPr lang="en-US" dirty="0"/>
              <a:t>GIN index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2FA9-1604-416D-A13C-B801BB62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427156"/>
            <a:ext cx="10554574" cy="3636511"/>
          </a:xfrm>
        </p:spPr>
        <p:txBody>
          <a:bodyPr/>
          <a:lstStyle/>
          <a:p>
            <a:r>
              <a:rPr lang="en-US" dirty="0"/>
              <a:t>Referred as Generalized Inverted Index</a:t>
            </a:r>
          </a:p>
          <a:p>
            <a:r>
              <a:rPr lang="en-US" dirty="0"/>
              <a:t>Most useful when multiple values are stored in single column</a:t>
            </a:r>
          </a:p>
          <a:p>
            <a:r>
              <a:rPr lang="en-US" dirty="0"/>
              <a:t>Hstore, Arrays , json etc..</a:t>
            </a:r>
          </a:p>
        </p:txBody>
      </p:sp>
    </p:spTree>
    <p:extLst>
      <p:ext uri="{BB962C8B-B14F-4D97-AF65-F5344CB8AC3E}">
        <p14:creationId xmlns:p14="http://schemas.microsoft.com/office/powerpoint/2010/main" val="31762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67A-7568-4184-8A3F-4BF77658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B858-6ACC-4DE5-BB0F-E4CF31FFC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9947" y="2962217"/>
            <a:ext cx="4645152" cy="3448595"/>
          </a:xfrm>
        </p:spPr>
        <p:txBody>
          <a:bodyPr/>
          <a:lstStyle/>
          <a:p>
            <a:r>
              <a:rPr lang="en-US" dirty="0"/>
              <a:t>To restrict data access</a:t>
            </a:r>
          </a:p>
          <a:p>
            <a:r>
              <a:rPr lang="en-US" dirty="0"/>
              <a:t>To make complex queries easy</a:t>
            </a:r>
          </a:p>
          <a:p>
            <a:r>
              <a:rPr lang="en-US" dirty="0"/>
              <a:t>To provide data independence</a:t>
            </a:r>
          </a:p>
          <a:p>
            <a:r>
              <a:rPr lang="en-US" dirty="0"/>
              <a:t>To present different views of the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31606-7F6B-4CFC-9699-2076E4DEB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228085"/>
            <a:ext cx="4645152" cy="3441520"/>
          </a:xfrm>
        </p:spPr>
        <p:txBody>
          <a:bodyPr/>
          <a:lstStyle/>
          <a:p>
            <a:r>
              <a:rPr lang="en-US" dirty="0"/>
              <a:t>Performance degradation</a:t>
            </a:r>
          </a:p>
          <a:p>
            <a:r>
              <a:rPr lang="en-US" dirty="0"/>
              <a:t>Update restrictions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4DD4D-E43A-49D0-8ADA-DB123B90B9B0}"/>
              </a:ext>
            </a:extLst>
          </p:cNvPr>
          <p:cNvSpPr txBox="1"/>
          <p:nvPr/>
        </p:nvSpPr>
        <p:spPr>
          <a:xfrm>
            <a:off x="1519831" y="261367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Advantages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96187-FFEC-4AC2-92E5-1C30E01F3DD1}"/>
              </a:ext>
            </a:extLst>
          </p:cNvPr>
          <p:cNvSpPr txBox="1"/>
          <p:nvPr/>
        </p:nvSpPr>
        <p:spPr>
          <a:xfrm>
            <a:off x="6409700" y="261367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Disadvantages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30B966-9440-4F1A-8074-CB5DCDE7DAC2}"/>
              </a:ext>
            </a:extLst>
          </p:cNvPr>
          <p:cNvCxnSpPr>
            <a:cxnSpLocks/>
          </p:cNvCxnSpPr>
          <p:nvPr/>
        </p:nvCxnSpPr>
        <p:spPr>
          <a:xfrm>
            <a:off x="1621496" y="2983005"/>
            <a:ext cx="1360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FC9BEE-E9D3-4803-B412-EAEB6432058B}"/>
              </a:ext>
            </a:extLst>
          </p:cNvPr>
          <p:cNvCxnSpPr>
            <a:cxnSpLocks/>
          </p:cNvCxnSpPr>
          <p:nvPr/>
        </p:nvCxnSpPr>
        <p:spPr>
          <a:xfrm>
            <a:off x="6520070" y="2962217"/>
            <a:ext cx="16432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249F84-D4EA-415D-A054-DBB95698BBFD}"/>
              </a:ext>
            </a:extLst>
          </p:cNvPr>
          <p:cNvCxnSpPr>
            <a:cxnSpLocks/>
          </p:cNvCxnSpPr>
          <p:nvPr/>
        </p:nvCxnSpPr>
        <p:spPr>
          <a:xfrm>
            <a:off x="5658678" y="3429000"/>
            <a:ext cx="0" cy="2017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60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0367-D390-443B-8918-781F0647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C10C-3013-4C8A-B73E-05692E01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610744"/>
            <a:ext cx="10554574" cy="363651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Stands for Block Range Index</a:t>
            </a:r>
          </a:p>
          <a:p>
            <a:r>
              <a:rPr lang="en-US" dirty="0"/>
              <a:t>Much smaller and less costly to maintain</a:t>
            </a:r>
          </a:p>
          <a:p>
            <a:r>
              <a:rPr lang="en-US" dirty="0"/>
              <a:t>Can be used on a table with large amount of data</a:t>
            </a:r>
          </a:p>
          <a:p>
            <a:r>
              <a:rPr lang="en-US" dirty="0"/>
              <a:t>Often used on a column that has linear sort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09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FAC4-CE09-4D6C-B1B7-2B47FAE79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9D2F-EE4A-4548-BE30-3AB19C32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837974"/>
            <a:ext cx="10554574" cy="3636511"/>
          </a:xfrm>
        </p:spPr>
        <p:txBody>
          <a:bodyPr/>
          <a:lstStyle/>
          <a:p>
            <a:r>
              <a:rPr lang="en-US" dirty="0"/>
              <a:t>Tables with small data</a:t>
            </a:r>
          </a:p>
          <a:p>
            <a:r>
              <a:rPr lang="en-US" dirty="0"/>
              <a:t>Tables having frequent, large batch of insert and update operations</a:t>
            </a:r>
          </a:p>
          <a:p>
            <a:r>
              <a:rPr lang="en-US" dirty="0"/>
              <a:t>Column with high null values</a:t>
            </a:r>
          </a:p>
          <a:p>
            <a:r>
              <a:rPr lang="en-US" dirty="0"/>
              <a:t>Creating multiple index on a single column</a:t>
            </a:r>
          </a:p>
        </p:txBody>
      </p:sp>
    </p:spTree>
    <p:extLst>
      <p:ext uri="{BB962C8B-B14F-4D97-AF65-F5344CB8AC3E}">
        <p14:creationId xmlns:p14="http://schemas.microsoft.com/office/powerpoint/2010/main" val="2915792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3C853D-A231-4265-89BD-7D9F60C2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21" y="1960200"/>
            <a:ext cx="10561418" cy="146880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81885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995D-1839-4794-A6BE-D3239758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21362"/>
            <a:ext cx="10571998" cy="970450"/>
          </a:xfrm>
        </p:spPr>
        <p:txBody>
          <a:bodyPr/>
          <a:lstStyle/>
          <a:p>
            <a:r>
              <a:rPr lang="en-US" dirty="0"/>
              <a:t>Types of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1DFEB-F6D6-435E-863A-F89200B63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510748"/>
            <a:ext cx="10554574" cy="3481559"/>
          </a:xfrm>
        </p:spPr>
        <p:txBody>
          <a:bodyPr/>
          <a:lstStyle/>
          <a:p>
            <a:r>
              <a:rPr lang="en-US" dirty="0"/>
              <a:t>Simple view</a:t>
            </a:r>
          </a:p>
          <a:p>
            <a:r>
              <a:rPr lang="en-US" dirty="0"/>
              <a:t>Complex view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E8308D-05F8-446E-8758-201A1EE2B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38842"/>
              </p:ext>
            </p:extLst>
          </p:nvPr>
        </p:nvGraphicFramePr>
        <p:xfrm>
          <a:off x="1451579" y="3733440"/>
          <a:ext cx="8167755" cy="253483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22585">
                  <a:extLst>
                    <a:ext uri="{9D8B030D-6E8A-4147-A177-3AD203B41FA5}">
                      <a16:colId xmlns:a16="http://schemas.microsoft.com/office/drawing/2014/main" val="241628898"/>
                    </a:ext>
                  </a:extLst>
                </a:gridCol>
                <a:gridCol w="2722585">
                  <a:extLst>
                    <a:ext uri="{9D8B030D-6E8A-4147-A177-3AD203B41FA5}">
                      <a16:colId xmlns:a16="http://schemas.microsoft.com/office/drawing/2014/main" val="2869173321"/>
                    </a:ext>
                  </a:extLst>
                </a:gridCol>
                <a:gridCol w="2722585">
                  <a:extLst>
                    <a:ext uri="{9D8B030D-6E8A-4147-A177-3AD203B41FA5}">
                      <a16:colId xmlns:a16="http://schemas.microsoft.com/office/drawing/2014/main" val="1262011232"/>
                    </a:ext>
                  </a:extLst>
                </a:gridCol>
              </a:tblGrid>
              <a:tr h="437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Complex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5029"/>
                  </a:ext>
                </a:extLst>
              </a:tr>
              <a:tr h="437867">
                <a:tc>
                  <a:txBody>
                    <a:bodyPr/>
                    <a:lstStyle/>
                    <a:p>
                      <a:r>
                        <a:rPr lang="en-US" dirty="0"/>
                        <a:t>Number of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822321"/>
                  </a:ext>
                </a:extLst>
              </a:tr>
              <a:tr h="437867">
                <a:tc>
                  <a:txBody>
                    <a:bodyPr/>
                    <a:lstStyle/>
                    <a:p>
                      <a:r>
                        <a:rPr lang="en-US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31840"/>
                  </a:ext>
                </a:extLst>
              </a:tr>
              <a:tr h="437867">
                <a:tc>
                  <a:txBody>
                    <a:bodyPr/>
                    <a:lstStyle/>
                    <a:p>
                      <a:r>
                        <a:rPr lang="en-US" dirty="0"/>
                        <a:t>Group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831063"/>
                  </a:ext>
                </a:extLst>
              </a:tr>
              <a:tr h="783370">
                <a:tc>
                  <a:txBody>
                    <a:bodyPr/>
                    <a:lstStyle/>
                    <a:p>
                      <a:r>
                        <a:rPr lang="en-US" dirty="0"/>
                        <a:t>DML operations through a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always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01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73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FB01-3B58-40F6-AF0E-27E85A25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321" y="619466"/>
            <a:ext cx="10571998" cy="970450"/>
          </a:xfrm>
        </p:spPr>
        <p:txBody>
          <a:bodyPr/>
          <a:lstStyle/>
          <a:p>
            <a:r>
              <a:rPr lang="en-US" dirty="0"/>
              <a:t>Simple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DA634-496A-4344-B8EA-A9228D57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758461"/>
            <a:ext cx="9107165" cy="3636511"/>
          </a:xfrm>
        </p:spPr>
        <p:txBody>
          <a:bodyPr/>
          <a:lstStyle/>
          <a:p>
            <a:r>
              <a:rPr lang="en-US" dirty="0"/>
              <a:t>Data is derived from only one base table or is created from only one table</a:t>
            </a:r>
          </a:p>
          <a:p>
            <a:r>
              <a:rPr lang="en-US" dirty="0"/>
              <a:t>Contains no functions or group of data</a:t>
            </a:r>
          </a:p>
          <a:p>
            <a:r>
              <a:rPr lang="en-US" dirty="0"/>
              <a:t>DML operations can be performed through simple view</a:t>
            </a:r>
          </a:p>
        </p:txBody>
      </p:sp>
    </p:spTree>
    <p:extLst>
      <p:ext uri="{BB962C8B-B14F-4D97-AF65-F5344CB8AC3E}">
        <p14:creationId xmlns:p14="http://schemas.microsoft.com/office/powerpoint/2010/main" val="199939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5C57-3FA5-4E69-ADDE-5AB07C6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18" y="513977"/>
            <a:ext cx="10571998" cy="970450"/>
          </a:xfrm>
        </p:spPr>
        <p:txBody>
          <a:bodyPr/>
          <a:lstStyle/>
          <a:p>
            <a:r>
              <a:rPr lang="en-US" dirty="0"/>
              <a:t>Complex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5A588-5286-4416-92E3-D592A78F9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116270"/>
            <a:ext cx="10554574" cy="3636511"/>
          </a:xfrm>
        </p:spPr>
        <p:txBody>
          <a:bodyPr/>
          <a:lstStyle/>
          <a:p>
            <a:r>
              <a:rPr lang="en-US" dirty="0"/>
              <a:t>Data is derived from one or more than one tables</a:t>
            </a:r>
          </a:p>
          <a:p>
            <a:r>
              <a:rPr lang="en-US" dirty="0"/>
              <a:t>Contains functions</a:t>
            </a:r>
          </a:p>
          <a:p>
            <a:r>
              <a:rPr lang="en-US" dirty="0"/>
              <a:t>Contains group of data</a:t>
            </a:r>
          </a:p>
          <a:p>
            <a:r>
              <a:rPr lang="en-US" dirty="0"/>
              <a:t>DML operations could not always be performed through a complex view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6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E0E0-DB17-409F-AECB-5F3DD72B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96" y="460344"/>
            <a:ext cx="9603275" cy="1049235"/>
          </a:xfrm>
        </p:spPr>
        <p:txBody>
          <a:bodyPr/>
          <a:lstStyle/>
          <a:p>
            <a:r>
              <a:rPr lang="en-US" dirty="0"/>
              <a:t>Creating a 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9F035-0042-4365-BB9A-AC472573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96" y="2397474"/>
            <a:ext cx="1018754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create a view , we can use CREATE VIEW statement. </a:t>
            </a:r>
          </a:p>
          <a:p>
            <a:pPr marL="0" indent="0">
              <a:buNone/>
            </a:pPr>
            <a:r>
              <a:rPr lang="en-US" dirty="0"/>
              <a:t>Syntax for creating a simple 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above syntax OR REPLACE parameter and WHERE condition are optional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DFFD1-1BA8-45DB-97DB-9BB79C7FF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64" y="3647371"/>
            <a:ext cx="4501886" cy="1642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F92903-1512-4719-B07E-FA8363C46A68}"/>
              </a:ext>
            </a:extLst>
          </p:cNvPr>
          <p:cNvSpPr/>
          <p:nvPr/>
        </p:nvSpPr>
        <p:spPr>
          <a:xfrm>
            <a:off x="1056464" y="3647371"/>
            <a:ext cx="4501886" cy="16420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DE10-CB95-433E-8684-92FC0CA8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from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95B3-A9CD-488F-9A04-4F97E1F3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518" y="221105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Syntax for retrieving data from a view: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apply different conditions while extracting data from a view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53276-05CB-4635-82A9-F3ACC899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95" y="3429000"/>
            <a:ext cx="2850385" cy="1023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696C38-BE3C-4828-A5E2-40BB1A70432A}"/>
              </a:ext>
            </a:extLst>
          </p:cNvPr>
          <p:cNvSpPr/>
          <p:nvPr/>
        </p:nvSpPr>
        <p:spPr>
          <a:xfrm>
            <a:off x="2464395" y="3429000"/>
            <a:ext cx="2850385" cy="10237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4C5F-AABE-4EDD-AA36-01CE783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simple 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B0BFAA-3A9A-4549-9935-046A71C3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2" y="2397323"/>
            <a:ext cx="4659413" cy="116837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A51763-CCD0-4BEF-BD7C-4968221E3CD8}"/>
              </a:ext>
            </a:extLst>
          </p:cNvPr>
          <p:cNvSpPr/>
          <p:nvPr/>
        </p:nvSpPr>
        <p:spPr>
          <a:xfrm>
            <a:off x="371462" y="2397323"/>
            <a:ext cx="4659413" cy="11683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985EF-B8D5-49E9-B01A-4E181C4DF115}"/>
              </a:ext>
            </a:extLst>
          </p:cNvPr>
          <p:cNvCxnSpPr/>
          <p:nvPr/>
        </p:nvCxnSpPr>
        <p:spPr>
          <a:xfrm>
            <a:off x="2756452" y="2703443"/>
            <a:ext cx="265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FE4E11-FAD3-4C51-815D-5BD7646453A6}"/>
              </a:ext>
            </a:extLst>
          </p:cNvPr>
          <p:cNvSpPr txBox="1"/>
          <p:nvPr/>
        </p:nvSpPr>
        <p:spPr>
          <a:xfrm>
            <a:off x="5519529" y="2518777"/>
            <a:ext cx="164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</a:t>
            </a:r>
            <a:r>
              <a:rPr lang="en-US" sz="1600" dirty="0"/>
              <a:t>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64D39C-B269-42BA-9DB4-0053D185C719}"/>
              </a:ext>
            </a:extLst>
          </p:cNvPr>
          <p:cNvCxnSpPr>
            <a:cxnSpLocks/>
          </p:cNvCxnSpPr>
          <p:nvPr/>
        </p:nvCxnSpPr>
        <p:spPr>
          <a:xfrm>
            <a:off x="4986966" y="3106423"/>
            <a:ext cx="1065125" cy="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AB023A-5BC5-4E83-9A5C-FB631B042E0B}"/>
              </a:ext>
            </a:extLst>
          </p:cNvPr>
          <p:cNvSpPr txBox="1"/>
          <p:nvPr/>
        </p:nvSpPr>
        <p:spPr>
          <a:xfrm>
            <a:off x="6052091" y="2888109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Specific</a:t>
            </a:r>
            <a:r>
              <a:rPr lang="en-US" dirty="0"/>
              <a:t>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C5FB74-5E1C-412D-A1B7-810E9B67E47B}"/>
              </a:ext>
            </a:extLst>
          </p:cNvPr>
          <p:cNvCxnSpPr>
            <a:cxnSpLocks/>
          </p:cNvCxnSpPr>
          <p:nvPr/>
        </p:nvCxnSpPr>
        <p:spPr>
          <a:xfrm>
            <a:off x="2319131" y="3425687"/>
            <a:ext cx="4060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DA75E4-2278-4E84-BFB1-253D187549A1}"/>
              </a:ext>
            </a:extLst>
          </p:cNvPr>
          <p:cNvSpPr txBox="1"/>
          <p:nvPr/>
        </p:nvSpPr>
        <p:spPr>
          <a:xfrm>
            <a:off x="6476483" y="3258301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table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858DED2-02AD-4676-A6DA-48D1847B6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91" y="3746573"/>
            <a:ext cx="5199005" cy="285918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8556C47-C325-41AF-BA8B-9497D0288B67}"/>
              </a:ext>
            </a:extLst>
          </p:cNvPr>
          <p:cNvSpPr/>
          <p:nvPr/>
        </p:nvSpPr>
        <p:spPr>
          <a:xfrm>
            <a:off x="6087698" y="3746577"/>
            <a:ext cx="5163398" cy="2859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F5606F-70B7-48DD-9CA8-9D12005E5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63" y="4804507"/>
            <a:ext cx="3484520" cy="33721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9EB6CC3-7112-486F-8D10-2B113F4D683C}"/>
              </a:ext>
            </a:extLst>
          </p:cNvPr>
          <p:cNvSpPr/>
          <p:nvPr/>
        </p:nvSpPr>
        <p:spPr>
          <a:xfrm>
            <a:off x="357809" y="4804507"/>
            <a:ext cx="3498174" cy="3372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21C2C37-53C2-4C9D-87CB-65BC490B3F2A}"/>
              </a:ext>
            </a:extLst>
          </p:cNvPr>
          <p:cNvSpPr/>
          <p:nvPr/>
        </p:nvSpPr>
        <p:spPr>
          <a:xfrm>
            <a:off x="4138827" y="4851504"/>
            <a:ext cx="1855304" cy="247495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3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2736</TotalTime>
  <Words>982</Words>
  <Application>Microsoft Office PowerPoint</Application>
  <PresentationFormat>Widescreen</PresentationFormat>
  <Paragraphs>197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Century Gothic</vt:lpstr>
      <vt:lpstr>Wingdings 2</vt:lpstr>
      <vt:lpstr>Quotable</vt:lpstr>
      <vt:lpstr>Views Materialized views Index</vt:lpstr>
      <vt:lpstr>View</vt:lpstr>
      <vt:lpstr>Advantages and Disadvantages of view</vt:lpstr>
      <vt:lpstr>Types of view </vt:lpstr>
      <vt:lpstr>Simple view</vt:lpstr>
      <vt:lpstr>Complex view</vt:lpstr>
      <vt:lpstr>Creating a view</vt:lpstr>
      <vt:lpstr>Retrieving data from a view</vt:lpstr>
      <vt:lpstr>Creating a simple view</vt:lpstr>
      <vt:lpstr>Creating a complex view</vt:lpstr>
      <vt:lpstr>Rules for performing DML operations through a view</vt:lpstr>
      <vt:lpstr>Removing a view</vt:lpstr>
      <vt:lpstr>Materialized view</vt:lpstr>
      <vt:lpstr>Advantages and Disadvantages of materialized view</vt:lpstr>
      <vt:lpstr>Creating a materialized view</vt:lpstr>
      <vt:lpstr>Refreshing a materialized view</vt:lpstr>
      <vt:lpstr>PowerPoint Presentation</vt:lpstr>
      <vt:lpstr>Dropping materialized view</vt:lpstr>
      <vt:lpstr>View vs Materialized view</vt:lpstr>
      <vt:lpstr>Index</vt:lpstr>
      <vt:lpstr>Creating/Removing an index</vt:lpstr>
      <vt:lpstr>Listing indexes</vt:lpstr>
      <vt:lpstr>Types of index</vt:lpstr>
      <vt:lpstr>B-Tree index</vt:lpstr>
      <vt:lpstr>Bitmap index</vt:lpstr>
      <vt:lpstr>HASH index</vt:lpstr>
      <vt:lpstr>GIST index</vt:lpstr>
      <vt:lpstr>SP-GIST index</vt:lpstr>
      <vt:lpstr>GIN index </vt:lpstr>
      <vt:lpstr>BRIN index</vt:lpstr>
      <vt:lpstr>Avoiding index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Materialized views Index</dc:title>
  <dc:creator>prajwol maharjan</dc:creator>
  <cp:lastModifiedBy>prajwol maharjan</cp:lastModifiedBy>
  <cp:revision>33</cp:revision>
  <dcterms:created xsi:type="dcterms:W3CDTF">2022-03-10T02:17:56Z</dcterms:created>
  <dcterms:modified xsi:type="dcterms:W3CDTF">2022-03-21T06:04:46Z</dcterms:modified>
</cp:coreProperties>
</file>