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7" r:id="rId2"/>
    <p:sldId id="308" r:id="rId3"/>
    <p:sldId id="282" r:id="rId4"/>
    <p:sldId id="317" r:id="rId5"/>
    <p:sldId id="318" r:id="rId6"/>
    <p:sldId id="311" r:id="rId7"/>
    <p:sldId id="320" r:id="rId8"/>
    <p:sldId id="321" r:id="rId9"/>
    <p:sldId id="316" r:id="rId10"/>
    <p:sldId id="322" r:id="rId11"/>
    <p:sldId id="323" r:id="rId12"/>
    <p:sldId id="326" r:id="rId13"/>
    <p:sldId id="324" r:id="rId14"/>
    <p:sldId id="314" r:id="rId15"/>
    <p:sldId id="319" r:id="rId16"/>
    <p:sldId id="313" r:id="rId17"/>
    <p:sldId id="315" r:id="rId18"/>
    <p:sldId id="32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5423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BD39-CC5C-47E6-B5E0-2333C70E0A5C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AA21-9304-43CE-9658-00867DBB36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95F-F62C-41E9-A955-59FA1963ECB9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8B0D-7894-42A6-8D4D-45ED1957DBA9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E307-A33D-40EA-8888-E68B4C78FF71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38286-CA7D-443D-99D4-62806D71C6C9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B81B-12F2-4A6C-96CC-49E8C3CEEB08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4A92-8508-4455-9A6C-C48D645A76B5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C65-CF96-459D-A283-CCCC55866CFE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B6DF-B184-4BB0-9441-AA0CADF26C31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D02A-2489-46E1-BAB2-BD85A1203997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871D-B8DA-4CA0-8570-86EBD033614A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3718-E1FA-413F-95C0-A482173FBFF5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B1F806-B336-4473-B3BB-DF773BEFA569}" type="datetime1">
              <a:rPr lang="en-US" smtClean="0"/>
              <a:pPr/>
              <a:t>5/1/2021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Computer Science Department, Block 1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SSD.2019.889321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lib.net/imaging.html" TargetMode="External"/><Relationship Id="rId2" Type="http://schemas.openxmlformats.org/officeDocument/2006/relationships/hyperlink" Target="http://docs.opencv.org/2.4/modules/contrib/doc/facerec/facerec_tutoria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43248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3248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2562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828361" y="3714752"/>
            <a:ext cx="395537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/>
              <a:t>Prepared By:-</a:t>
            </a:r>
          </a:p>
          <a:p>
            <a:pPr algn="ctr"/>
            <a:r>
              <a:rPr lang="en-US" sz="1350" b="1"/>
              <a:t>Md. Tauhid Alam (18bcs6588)</a:t>
            </a:r>
          </a:p>
          <a:p>
            <a:pPr algn="ctr"/>
            <a:r>
              <a:rPr lang="en-US" sz="1350" b="1"/>
              <a:t>Bibek Rawat (18bcs6728)</a:t>
            </a:r>
          </a:p>
          <a:p>
            <a:pPr algn="ctr"/>
            <a:r>
              <a:rPr lang="en-US" sz="1350" b="1"/>
              <a:t>Shreyansh Raut (18bcs1703)</a:t>
            </a:r>
          </a:p>
          <a:p>
            <a:pPr algn="ctr"/>
            <a:r>
              <a:rPr lang="en-US" sz="1350" b="1"/>
              <a:t>Subham sah (18bcs6537)</a:t>
            </a:r>
            <a:endParaRPr lang="en-US" sz="1350" b="1" dirty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4616" y="1833387"/>
            <a:ext cx="7344591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800" spc="375" dirty="0">
                <a:latin typeface="Gill Sans MT"/>
                <a:cs typeface="Gill Sans MT"/>
              </a:rPr>
              <a:t>Face</a:t>
            </a:r>
            <a:r>
              <a:rPr lang="en-IN" sz="4800" spc="-180" dirty="0">
                <a:latin typeface="Gill Sans MT"/>
                <a:cs typeface="Gill Sans MT"/>
              </a:rPr>
              <a:t> </a:t>
            </a:r>
            <a:r>
              <a:rPr lang="en-IN" sz="4800" spc="190" dirty="0">
                <a:latin typeface="Gill Sans MT"/>
                <a:cs typeface="Gill Sans MT"/>
              </a:rPr>
              <a:t>Recognition</a:t>
            </a:r>
            <a:r>
              <a:rPr lang="en-IN" sz="4800" spc="-175" dirty="0">
                <a:latin typeface="Gill Sans MT"/>
                <a:cs typeface="Gill Sans MT"/>
              </a:rPr>
              <a:t> </a:t>
            </a:r>
            <a:r>
              <a:rPr lang="en-IN" sz="4800" spc="390" dirty="0">
                <a:latin typeface="Gill Sans MT"/>
                <a:cs typeface="Gill Sans MT"/>
              </a:rPr>
              <a:t>based </a:t>
            </a:r>
            <a:r>
              <a:rPr lang="en-IN" sz="4800" spc="-1320" dirty="0">
                <a:latin typeface="Gill Sans MT"/>
                <a:cs typeface="Gill Sans MT"/>
              </a:rPr>
              <a:t> </a:t>
            </a:r>
            <a:r>
              <a:rPr lang="en-IN" sz="4800" spc="195" dirty="0">
                <a:latin typeface="Gill Sans MT"/>
                <a:cs typeface="Gill Sans MT"/>
              </a:rPr>
              <a:t>Attendance</a:t>
            </a:r>
            <a:r>
              <a:rPr lang="en-IN" sz="4800" spc="-165" dirty="0">
                <a:latin typeface="Gill Sans MT"/>
                <a:cs typeface="Gill Sans MT"/>
              </a:rPr>
              <a:t> </a:t>
            </a:r>
            <a:r>
              <a:rPr lang="en-IN" sz="4800" spc="355" dirty="0">
                <a:latin typeface="Gill Sans MT"/>
                <a:cs typeface="Gill Sans MT"/>
              </a:rPr>
              <a:t>System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Department, 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8" y="3714752"/>
            <a:ext cx="395537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="1" dirty="0"/>
          </a:p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Project Supervisor:</a:t>
            </a:r>
          </a:p>
          <a:p>
            <a:pPr algn="ctr"/>
            <a:r>
              <a:rPr lang="en-US" sz="1350" b="1" dirty="0"/>
              <a:t> </a:t>
            </a:r>
          </a:p>
          <a:p>
            <a:pPr algn="ctr"/>
            <a:r>
              <a:rPr lang="en-US" sz="1350" b="1" dirty="0"/>
              <a:t>Dr</a:t>
            </a:r>
            <a:r>
              <a:rPr lang="en-US" sz="1350" b="1"/>
              <a:t>.  Rajendra kumar</a:t>
            </a:r>
            <a:endParaRPr lang="en-US" sz="1350" b="1" dirty="0"/>
          </a:p>
          <a:p>
            <a:pPr algn="ctr"/>
            <a:endParaRPr lang="en-US" sz="1350" b="1" dirty="0"/>
          </a:p>
          <a:p>
            <a:pPr algn="ctr"/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385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91904"/>
            <a:ext cx="7498080" cy="4552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Student data and Training image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93456"/>
            <a:ext cx="7498080" cy="1117104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image is stored on the </a:t>
            </a:r>
            <a:r>
              <a:rPr lang="en-US" sz="2800" dirty="0" err="1"/>
              <a:t>uid</a:t>
            </a:r>
            <a:r>
              <a:rPr lang="en-US" sz="2800" dirty="0"/>
              <a:t> ‘20205’ and the remaining data is shown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1E3CF0D-0DE0-C44E-865D-7E760D644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42" y="2612112"/>
            <a:ext cx="6096000" cy="3427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FEB37-6421-426A-B909-BE67B9BDDE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" t="6708" r="-28" b="-183"/>
          <a:stretch/>
        </p:blipFill>
        <p:spPr>
          <a:xfrm>
            <a:off x="1326242" y="2476671"/>
            <a:ext cx="7284358" cy="38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Implementation: </a:t>
            </a:r>
            <a:r>
              <a:rPr lang="en-US" sz="2700" b="1" dirty="0">
                <a:effectLst/>
              </a:rPr>
              <a:t>If Student matched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778A927-72F6-6146-9680-8E248562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6829" y="1739937"/>
            <a:ext cx="4755891" cy="4216325"/>
          </a:xfrm>
        </p:spPr>
      </p:pic>
    </p:spTree>
    <p:extLst>
      <p:ext uri="{BB962C8B-B14F-4D97-AF65-F5344CB8AC3E}">
        <p14:creationId xmlns:p14="http://schemas.microsoft.com/office/powerpoint/2010/main" val="242244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962-AEAA-4DBC-A5C1-33859FD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4AAF0-B988-4F3B-B344-81941FAD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58942-0D91-4E02-AE8E-38888871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47" y="1711623"/>
            <a:ext cx="7644341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</a:rPr>
              <a:t>Csv file after marking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6B39677-525A-994F-B670-B2AD6F7E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931" y="1739937"/>
            <a:ext cx="7495688" cy="4216325"/>
          </a:xfrm>
        </p:spPr>
      </p:pic>
    </p:spTree>
    <p:extLst>
      <p:ext uri="{BB962C8B-B14F-4D97-AF65-F5344CB8AC3E}">
        <p14:creationId xmlns:p14="http://schemas.microsoft.com/office/powerpoint/2010/main" val="350733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07978"/>
              </p:ext>
            </p:extLst>
          </p:nvPr>
        </p:nvGraphicFramePr>
        <p:xfrm>
          <a:off x="2123728" y="2010146"/>
          <a:ext cx="5545168" cy="1690442"/>
        </p:xfrm>
        <a:graphic>
          <a:graphicData uri="http://schemas.openxmlformats.org/drawingml/2006/table">
            <a:tbl>
              <a:tblPr/>
              <a:tblGrid>
                <a:gridCol w="1386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6481">
                <a:tc>
                  <a:txBody>
                    <a:bodyPr/>
                    <a:lstStyle/>
                    <a:p>
                      <a:pPr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68580" marR="6858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LBP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HAAR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HOG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TPR%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60.37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78.23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92.68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FNR%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39.65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21.76</a:t>
                      </a:r>
                      <a:endParaRPr lang="en-IN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7.31</a:t>
                      </a:r>
                      <a:endParaRPr lang="en-IN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9672" y="1244006"/>
            <a:ext cx="684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below we will compare three most commonly used face recognition methods,</a:t>
            </a:r>
            <a:endParaRPr lang="en-US" altLang="en-US" sz="800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56461" y="3919478"/>
            <a:ext cx="786112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above table is based on a research paper with DOI: </a:t>
            </a:r>
            <a:r>
              <a:rPr lang="en-US" sz="1400" u="sng" dirty="0">
                <a:hlinkClick r:id="rId2"/>
              </a:rPr>
              <a:t>10.1109/SSD.2019.8893214</a:t>
            </a:r>
            <a:r>
              <a:rPr lang="en-US" sz="1400" dirty="0"/>
              <a:t> </a:t>
            </a:r>
          </a:p>
          <a:p>
            <a:r>
              <a:rPr lang="en-US" sz="1400" dirty="0"/>
              <a:t>here we compare LBP (Local Binary Pattern), HAAR (</a:t>
            </a:r>
            <a:r>
              <a:rPr lang="en-US" sz="1400" dirty="0" err="1"/>
              <a:t>Haar</a:t>
            </a:r>
            <a:r>
              <a:rPr lang="en-US" sz="1400" dirty="0"/>
              <a:t>-like cascade),</a:t>
            </a:r>
          </a:p>
          <a:p>
            <a:r>
              <a:rPr lang="en-US" sz="1400" dirty="0"/>
              <a:t> HOG (Histogram of Oriented Gradients) base on two factors </a:t>
            </a:r>
          </a:p>
          <a:p>
            <a:r>
              <a:rPr lang="en-US" sz="1400" dirty="0"/>
              <a:t>TPR (True Positive Rate) and FNR (False Negative Rate) and from</a:t>
            </a:r>
          </a:p>
          <a:p>
            <a:r>
              <a:rPr lang="en-US" sz="1400" dirty="0"/>
              <a:t> the table we can easily say that HOG method way more accurate than others.</a:t>
            </a:r>
          </a:p>
          <a:p>
            <a:endParaRPr lang="en-US" sz="1400" dirty="0"/>
          </a:p>
          <a:p>
            <a:r>
              <a:rPr lang="en-US" dirty="0"/>
              <a:t>The model is working with high Accuracy during optimal and medium light </a:t>
            </a:r>
          </a:p>
          <a:p>
            <a:r>
              <a:rPr lang="en-US" dirty="0"/>
              <a:t>conditions and in different angles. While, during minimal light conditions the model</a:t>
            </a:r>
          </a:p>
          <a:p>
            <a:r>
              <a:rPr lang="en-US" dirty="0"/>
              <a:t> is a bit struggling.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Outcome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04692"/>
              </p:ext>
            </p:extLst>
          </p:nvPr>
        </p:nvGraphicFramePr>
        <p:xfrm>
          <a:off x="1435608" y="1628801"/>
          <a:ext cx="7498080" cy="2366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OUTCOME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STATUS(Communicated/ Accepted/Published/App Hosted)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IEEE Report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Further Innovations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1500174"/>
            <a:ext cx="6813970" cy="304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indent="-457200">
              <a:lnSpc>
                <a:spcPts val="2865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24815" algn="l"/>
                <a:tab pos="425450" algn="l"/>
              </a:tabLst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Auto Alert for teachers and students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Automation of camera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Special optimization for student sitting at the back of the class</a:t>
            </a:r>
          </a:p>
          <a:p>
            <a:pPr algn="just"/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OpenCV</a:t>
            </a:r>
            <a:r>
              <a:rPr lang="en-US" sz="2800" dirty="0"/>
              <a:t> Documentation </a:t>
            </a:r>
            <a:r>
              <a:rPr lang="en-IN" sz="2800" u="heavy" spc="7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cs typeface="Gill Sans MT"/>
                <a:hlinkClick r:id="rId2"/>
              </a:rPr>
              <a:t>http://docs.opencv.org/2.4/modules/contrib/doc/facerec/facerec_tutorial.html</a:t>
            </a:r>
            <a:endParaRPr lang="en-US" sz="2800" dirty="0"/>
          </a:p>
          <a:p>
            <a:r>
              <a:rPr lang="en-US" sz="2800" dirty="0" err="1"/>
              <a:t>Dlib</a:t>
            </a:r>
            <a:r>
              <a:rPr lang="en-US" sz="2800" dirty="0"/>
              <a:t> Documentation </a:t>
            </a:r>
            <a:r>
              <a:rPr lang="en-IN" sz="2800" u="heavy" spc="8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cs typeface="Gill Sans MT"/>
                <a:hlinkClick r:id="rId3"/>
              </a:rPr>
              <a:t>http://dlib.net/imaging.html</a:t>
            </a:r>
            <a:endParaRPr lang="en-US" sz="2800" dirty="0"/>
          </a:p>
          <a:p>
            <a:r>
              <a:rPr lang="en-US" sz="2800" dirty="0"/>
              <a:t>Microsoft Face API </a:t>
            </a:r>
            <a:r>
              <a:rPr lang="en-IN" sz="2800" u="heavy" spc="80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cs typeface="Gill Sans MT"/>
                <a:hlinkClick r:id="rId3"/>
              </a:rPr>
              <a:t>http://dlib.net/imaging.html</a:t>
            </a:r>
            <a:endParaRPr lang="en-US" sz="2800" dirty="0"/>
          </a:p>
          <a:p>
            <a:endParaRPr lang="en-IN" u="heavy" spc="80" dirty="0">
              <a:uFill>
                <a:solidFill>
                  <a:srgbClr val="4FC3F6"/>
                </a:solidFill>
              </a:uFill>
              <a:cs typeface="Gill Sans M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82296" indent="0">
              <a:buNone/>
            </a:pPr>
            <a:r>
              <a:rPr lang="en-IN" sz="6000" dirty="0">
                <a:solidFill>
                  <a:srgbClr val="00B0F0"/>
                </a:solidFill>
              </a:rPr>
              <a:t>         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</p:spTree>
    <p:extLst>
      <p:ext uri="{BB962C8B-B14F-4D97-AF65-F5344CB8AC3E}">
        <p14:creationId xmlns:p14="http://schemas.microsoft.com/office/powerpoint/2010/main" val="337614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820" y="545636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Statement(Project Need)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1772816"/>
            <a:ext cx="7572428" cy="377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2800" spc="55" dirty="0">
                <a:cs typeface="Gill Sans MT"/>
              </a:rPr>
              <a:t>5-10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135" dirty="0">
                <a:cs typeface="Gill Sans MT"/>
              </a:rPr>
              <a:t>mins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135" dirty="0">
                <a:cs typeface="Gill Sans MT"/>
              </a:rPr>
              <a:t>is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105" dirty="0">
                <a:cs typeface="Gill Sans MT"/>
              </a:rPr>
              <a:t>wasted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30" dirty="0">
                <a:cs typeface="Gill Sans MT"/>
              </a:rPr>
              <a:t>for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95" dirty="0">
                <a:cs typeface="Gill Sans MT"/>
              </a:rPr>
              <a:t>taking </a:t>
            </a:r>
            <a:r>
              <a:rPr lang="en-US" sz="2800" spc="-484" dirty="0">
                <a:cs typeface="Gill Sans MT"/>
              </a:rPr>
              <a:t> </a:t>
            </a:r>
            <a:r>
              <a:rPr lang="en-US" sz="2800" spc="90" dirty="0">
                <a:cs typeface="Gill Sans MT"/>
              </a:rPr>
              <a:t>attendance.</a:t>
            </a:r>
            <a:endParaRPr lang="en-US" sz="2800" dirty="0">
              <a:cs typeface="Gill Sans MT"/>
            </a:endParaRPr>
          </a:p>
          <a:p>
            <a:pPr marL="379095" marR="5365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2800" spc="95" dirty="0">
                <a:cs typeface="Gill Sans MT"/>
              </a:rPr>
              <a:t>Statistical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spc="120" dirty="0">
                <a:cs typeface="Gill Sans MT"/>
              </a:rPr>
              <a:t>data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135" dirty="0">
                <a:cs typeface="Gill Sans MT"/>
              </a:rPr>
              <a:t>is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spc="65" dirty="0">
                <a:cs typeface="Gill Sans MT"/>
              </a:rPr>
              <a:t>hard</a:t>
            </a:r>
            <a:r>
              <a:rPr lang="en-US" sz="2800" spc="-65" dirty="0">
                <a:cs typeface="Gill Sans MT"/>
              </a:rPr>
              <a:t> </a:t>
            </a:r>
            <a:r>
              <a:rPr lang="en-US" sz="2800" dirty="0">
                <a:cs typeface="Gill Sans MT"/>
              </a:rPr>
              <a:t>to </a:t>
            </a:r>
            <a:r>
              <a:rPr lang="en-US" sz="2800" spc="-484" dirty="0">
                <a:cs typeface="Gill Sans MT"/>
              </a:rPr>
              <a:t> </a:t>
            </a:r>
            <a:r>
              <a:rPr lang="en-US" sz="2800" spc="85" dirty="0">
                <a:cs typeface="Gill Sans MT"/>
              </a:rPr>
              <a:t>compute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spc="130" dirty="0">
                <a:cs typeface="Gill Sans MT"/>
              </a:rPr>
              <a:t>and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spc="110" dirty="0">
                <a:cs typeface="Gill Sans MT"/>
              </a:rPr>
              <a:t>analyze.</a:t>
            </a:r>
            <a:endParaRPr lang="en-US" sz="2800" dirty="0">
              <a:cs typeface="Gill Sans MT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2800" spc="135" dirty="0">
                <a:cs typeface="Gill Sans MT"/>
              </a:rPr>
              <a:t>False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spc="95" dirty="0">
                <a:cs typeface="Gill Sans MT"/>
              </a:rPr>
              <a:t>attendance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spc="130" dirty="0">
                <a:cs typeface="Gill Sans MT"/>
              </a:rPr>
              <a:t>and</a:t>
            </a:r>
            <a:r>
              <a:rPr lang="en-US" sz="2800" spc="-70" dirty="0">
                <a:cs typeface="Gill Sans MT"/>
              </a:rPr>
              <a:t> </a:t>
            </a:r>
            <a:r>
              <a:rPr lang="en-US" sz="2800" dirty="0">
                <a:cs typeface="Gill Sans MT"/>
              </a:rPr>
              <a:t>proxy.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0167" y="1429648"/>
            <a:ext cx="7314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Processing which occurs before detection involving face detection and alignment and later recognition is done using the feature extraction and matching steps.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Face Detection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Feature Extraction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Face Recognition</a:t>
            </a:r>
          </a:p>
          <a:p>
            <a:endParaRPr lang="en-I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/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91366"/>
              </p:ext>
            </p:extLst>
          </p:nvPr>
        </p:nvGraphicFramePr>
        <p:xfrm>
          <a:off x="1524000" y="1397000"/>
          <a:ext cx="7086600" cy="319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028">
                <a:tc>
                  <a:txBody>
                    <a:bodyPr/>
                    <a:lstStyle/>
                    <a:p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 By: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28">
                <a:tc>
                  <a:txBody>
                    <a:bodyPr/>
                    <a:lstStyle/>
                    <a:p>
                      <a:r>
                        <a:rPr lang="en-IN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Bibek Rawat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US" dirty="0"/>
                        <a:t>Shubham Sah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28">
                <a:tc>
                  <a:txBody>
                    <a:bodyPr/>
                    <a:lstStyle/>
                    <a:p>
                      <a:r>
                        <a:rPr lang="en-IN" dirty="0"/>
                        <a:t>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Md. Tauhid Alam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28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Shreyansh</a:t>
                      </a:r>
                      <a:r>
                        <a:rPr lang="en-US" dirty="0"/>
                        <a:t> Raut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608" y="1434435"/>
            <a:ext cx="7384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/>
              <a:t>Attendance in a large class room is hard to be handled by traditional marking system</a:t>
            </a:r>
          </a:p>
          <a:p>
            <a:pPr algn="just"/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Solution: Using Face Recognition, an Image Processing application.</a:t>
            </a:r>
          </a:p>
          <a:p>
            <a:pPr algn="just"/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Machine Learning Algorithms used in this project to train and test model.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Face Recognition, an Image Processing application being used.</a:t>
            </a:r>
          </a:p>
          <a:p>
            <a:endParaRPr lang="en-US" sz="2800" dirty="0"/>
          </a:p>
          <a:p>
            <a:r>
              <a:rPr lang="en-US" sz="2800" dirty="0"/>
              <a:t>Machine Learning Algorithms used in this project to train and test model.</a:t>
            </a:r>
          </a:p>
          <a:p>
            <a:pPr marL="82296" indent="0">
              <a:buNone/>
            </a:pPr>
            <a:endParaRPr lang="en-US" sz="2800" dirty="0"/>
          </a:p>
          <a:p>
            <a:r>
              <a:rPr lang="en-US" sz="2800" dirty="0"/>
              <a:t>Trained the model on data collected from the student during registration.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2050" name="Picture 2" descr="https://lh5.googleusercontent.com/wwxgGanXkxv-zXHPCBW7yxdIcuguYLvqBFg5V2fAPdboZfj6iz5Oi539IrmthHVQlp-OVhOA4PXxNPw6QRvjqWwusfhUL2VpvxX6PGYWGxgFIw9e6nlxcYKdT1K_eo-0b6lO5k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49" y="1447800"/>
            <a:ext cx="291225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pic>
        <p:nvPicPr>
          <p:cNvPr id="3074" name="Picture 2" descr="https://lh6.googleusercontent.com/Yakzic5f7fBfC_SZE_p1Ipa4JIgRmdKOntT3Hcur5Cx2m-44qFRqRe0d0nJorFRZkgilT2cXvhsXxAH8bV4ImgShzRobh_m79CsZpMCakDnMcDajOfa2TAEg7VwgGtVcX0mWp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40" y="1447800"/>
            <a:ext cx="5687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670" y="757145"/>
            <a:ext cx="7498080" cy="1143000"/>
          </a:xfrm>
        </p:spPr>
        <p:txBody>
          <a:bodyPr>
            <a:normAutofit/>
          </a:bodyPr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Block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1700808"/>
            <a:ext cx="68859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Language: Python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Software: </a:t>
            </a:r>
            <a:r>
              <a:rPr lang="en-IN" sz="2800" dirty="0" err="1"/>
              <a:t>Pycharm</a:t>
            </a: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/>
              <a:t>Microsoft Cognitive Face API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r>
              <a:rPr lang="en-IN" sz="2800" dirty="0" err="1"/>
              <a:t>Dlib</a:t>
            </a:r>
            <a:r>
              <a:rPr lang="en-IN" sz="2800" dirty="0"/>
              <a:t> library</a:t>
            </a:r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>
              <a:buFont typeface="Arial" pitchFamily="34" charset="0"/>
              <a:buChar char="•"/>
            </a:pPr>
            <a:endParaRPr lang="en-IN" sz="2800" dirty="0"/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8541</TotalTime>
  <Words>592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Casper</vt:lpstr>
      <vt:lpstr>Gill Sans MT</vt:lpstr>
      <vt:lpstr>Raleway ExtraBold</vt:lpstr>
      <vt:lpstr>Times New Roman</vt:lpstr>
      <vt:lpstr>Verdana</vt:lpstr>
      <vt:lpstr>Wingdings 2</vt:lpstr>
      <vt:lpstr>Solstice</vt:lpstr>
      <vt:lpstr>CorelDRAW</vt:lpstr>
      <vt:lpstr>PowerPoint Presentation</vt:lpstr>
      <vt:lpstr>Problem Statement(Project Need)</vt:lpstr>
      <vt:lpstr>Project Objectives</vt:lpstr>
      <vt:lpstr>Individual Contribution</vt:lpstr>
      <vt:lpstr>Introduction To Project</vt:lpstr>
      <vt:lpstr>Methodology Used</vt:lpstr>
      <vt:lpstr>FLOW CHART</vt:lpstr>
      <vt:lpstr>Data Flow Diagram</vt:lpstr>
      <vt:lpstr>Technologies Used</vt:lpstr>
      <vt:lpstr>Student data and Training image </vt:lpstr>
      <vt:lpstr>Implementation: If Student matched</vt:lpstr>
      <vt:lpstr>Output</vt:lpstr>
      <vt:lpstr>Csv file after marking</vt:lpstr>
      <vt:lpstr>Comparisons</vt:lpstr>
      <vt:lpstr>Project Outcome</vt:lpstr>
      <vt:lpstr>Further Innovations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subham sah</cp:lastModifiedBy>
  <cp:revision>292</cp:revision>
  <dcterms:created xsi:type="dcterms:W3CDTF">2021-03-03T15:44:50Z</dcterms:created>
  <dcterms:modified xsi:type="dcterms:W3CDTF">2021-05-01T04:20:56Z</dcterms:modified>
</cp:coreProperties>
</file>