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57020"/>
          </a:xfrm>
        </p:spPr>
        <p:txBody>
          <a:bodyPr>
            <a:normAutofit fontScale="90000"/>
          </a:bodyPr>
          <a:lstStyle/>
          <a:p>
            <a:r>
              <a:rPr lang="en-US" b="1" dirty="0">
                <a:solidFill>
                  <a:srgbClr val="FF0000"/>
                </a:solidFill>
              </a:rPr>
              <a:t>Fault-Tolerance, Process Resilience, Distributed Commit</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Lecture-28, </a:t>
            </a:r>
            <a:r>
              <a:rPr lang="en-US" b="1">
                <a:sym typeface="+mn-ea"/>
              </a:rPr>
              <a:t>Lecture-29, Lecture-30</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9250" y="162560"/>
            <a:ext cx="10515600" cy="581025"/>
          </a:xfrm>
        </p:spPr>
        <p:txBody>
          <a:bodyPr>
            <a:normAutofit fontScale="90000"/>
          </a:bodyPr>
          <a:p>
            <a:r>
              <a:rPr lang="en-US"/>
              <a:t>Cont..</a:t>
            </a:r>
            <a:endParaRPr lang="en-US"/>
          </a:p>
        </p:txBody>
      </p:sp>
      <p:sp>
        <p:nvSpPr>
          <p:cNvPr id="3" name="Content Placeholder 2"/>
          <p:cNvSpPr>
            <a:spLocks noGrp="1"/>
          </p:cNvSpPr>
          <p:nvPr>
            <p:ph idx="1"/>
          </p:nvPr>
        </p:nvSpPr>
        <p:spPr>
          <a:xfrm>
            <a:off x="349250" y="742950"/>
            <a:ext cx="11537315" cy="5891530"/>
          </a:xfrm>
        </p:spPr>
        <p:txBody>
          <a:bodyPr/>
          <a:p>
            <a:pPr algn="just"/>
            <a:r>
              <a:rPr lang="en-US" sz="2400">
                <a:latin typeface="Times New Roman" panose="02020603050405020304" charset="0"/>
                <a:cs typeface="Times New Roman" panose="02020603050405020304" charset="0"/>
              </a:rPr>
              <a:t>On the downside, it works </a:t>
            </a:r>
            <a:r>
              <a:rPr lang="en-US" sz="2400" b="1">
                <a:latin typeface="Times New Roman" panose="02020603050405020304" charset="0"/>
                <a:cs typeface="Times New Roman" panose="02020603050405020304" charset="0"/>
              </a:rPr>
              <a:t>poorly in the presence of Byzantine failures</a:t>
            </a:r>
            <a:r>
              <a:rPr lang="en-US" sz="2400">
                <a:latin typeface="Times New Roman" panose="02020603050405020304" charset="0"/>
                <a:cs typeface="Times New Roman" panose="02020603050405020304" charset="0"/>
              </a:rPr>
              <a:t> in which the primary erroneously claims to be working perfectly. Also, recovery from a primary failure can be complex and time consuming. </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Ex</a:t>
            </a:r>
            <a:r>
              <a:rPr lang="en-US" sz="2400">
                <a:latin typeface="Times New Roman" panose="02020603050405020304" charset="0"/>
                <a:cs typeface="Times New Roman" panose="02020603050405020304" charset="0"/>
              </a:rPr>
              <a:t>: Consider Fig. 4-22, in which a WRITE operation is dipicted.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client sends a message to the primary, which does the work and then sends an update message to the backup.</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backup gets the message, it does the work and then sends an acknowledgement back to the primary.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acknowledgement arrives, the primary sends the reply to the client.</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578100" y="4451985"/>
            <a:ext cx="7270750" cy="2053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285115" y="1027430"/>
            <a:ext cx="11675110" cy="5511165"/>
          </a:xfrm>
        </p:spPr>
        <p:txBody>
          <a:bodyPr/>
          <a:p>
            <a:pPr algn="just"/>
            <a:r>
              <a:rPr lang="en-US" sz="2400" b="1">
                <a:latin typeface="Times New Roman" panose="02020603050405020304" charset="0"/>
                <a:cs typeface="Times New Roman" panose="02020603050405020304" charset="0"/>
              </a:rPr>
              <a:t>Now consider the effect of a primary crash at various moments during an RPC:</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primary crashes before doing the work (before Step 2), no harm is done. The client will time-out and retry.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primary crashes after doing the work but before sending the update (i.e., after Step 2), when the backup takes over and the request comes in again, the work will be done a second time.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primary crashes </a:t>
            </a:r>
            <a:r>
              <a:rPr lang="en-US" sz="2400" b="1">
                <a:latin typeface="Times New Roman" panose="02020603050405020304" charset="0"/>
                <a:cs typeface="Times New Roman" panose="02020603050405020304" charset="0"/>
              </a:rPr>
              <a:t>after Step 4</a:t>
            </a:r>
            <a:r>
              <a:rPr lang="en-US" sz="2400">
                <a:latin typeface="Times New Roman" panose="02020603050405020304" charset="0"/>
                <a:cs typeface="Times New Roman" panose="02020603050405020304" charset="0"/>
              </a:rPr>
              <a:t>, but </a:t>
            </a:r>
            <a:r>
              <a:rPr lang="en-US" sz="2400" b="1">
                <a:latin typeface="Times New Roman" panose="02020603050405020304" charset="0"/>
                <a:cs typeface="Times New Roman" panose="02020603050405020304" charset="0"/>
              </a:rPr>
              <a:t>before Step 6</a:t>
            </a:r>
            <a:r>
              <a:rPr lang="en-US" sz="2400">
                <a:latin typeface="Times New Roman" panose="02020603050405020304" charset="0"/>
                <a:cs typeface="Times New Roman" panose="02020603050405020304" charset="0"/>
              </a:rPr>
              <a:t>, </a:t>
            </a:r>
            <a:r>
              <a:rPr lang="en-US" sz="2400">
                <a:highlight>
                  <a:srgbClr val="FFFF00"/>
                </a:highlight>
                <a:latin typeface="Times New Roman" panose="02020603050405020304" charset="0"/>
                <a:cs typeface="Times New Roman" panose="02020603050405020304" charset="0"/>
              </a:rPr>
              <a:t>the work may end up being done 3 times</a:t>
            </a:r>
            <a:r>
              <a:rPr lang="en-US" sz="2400">
                <a:latin typeface="Times New Roman" panose="02020603050405020304" charset="0"/>
                <a:cs typeface="Times New Roman" panose="02020603050405020304" charset="0"/>
              </a:rPr>
              <a:t>, </a:t>
            </a:r>
            <a:r>
              <a:rPr lang="en-US" sz="2400">
                <a:highlight>
                  <a:srgbClr val="00FF00"/>
                </a:highlight>
                <a:latin typeface="Times New Roman" panose="02020603050405020304" charset="0"/>
                <a:cs typeface="Times New Roman" panose="02020603050405020304" charset="0"/>
              </a:rPr>
              <a:t>once by the primary</a:t>
            </a:r>
            <a:r>
              <a:rPr lang="en-US" sz="2400">
                <a:latin typeface="Times New Roman" panose="02020603050405020304" charset="0"/>
                <a:cs typeface="Times New Roman" panose="02020603050405020304" charset="0"/>
              </a:rPr>
              <a:t>, </a:t>
            </a:r>
            <a:r>
              <a:rPr lang="en-US" sz="2400">
                <a:highlight>
                  <a:srgbClr val="00FFFF"/>
                </a:highlight>
                <a:latin typeface="Times New Roman" panose="02020603050405020304" charset="0"/>
                <a:cs typeface="Times New Roman" panose="02020603050405020304" charset="0"/>
              </a:rPr>
              <a:t>once by the backup as a result of Step 3</a:t>
            </a:r>
            <a:r>
              <a:rPr lang="en-US" sz="2400">
                <a:latin typeface="Times New Roman" panose="02020603050405020304" charset="0"/>
                <a:cs typeface="Times New Roman" panose="02020603050405020304" charset="0"/>
              </a:rPr>
              <a:t>, </a:t>
            </a:r>
            <a:r>
              <a:rPr lang="en-US" sz="2400">
                <a:highlight>
                  <a:srgbClr val="FF00FF"/>
                </a:highlight>
                <a:latin typeface="Times New Roman" panose="02020603050405020304" charset="0"/>
                <a:cs typeface="Times New Roman" panose="02020603050405020304" charset="0"/>
              </a:rPr>
              <a:t>and once after the backup becomes the primary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pPr algn="ctr"/>
            <a:r>
              <a:rPr lang="en-US" b="1">
                <a:solidFill>
                  <a:srgbClr val="FF0000"/>
                </a:solidFill>
              </a:rPr>
              <a:t>Process Resilience</a:t>
            </a:r>
            <a:endParaRPr lang="en-US" b="1">
              <a:solidFill>
                <a:srgbClr val="FF0000"/>
              </a:solidFill>
            </a:endParaRPr>
          </a:p>
        </p:txBody>
      </p:sp>
      <p:sp>
        <p:nvSpPr>
          <p:cNvPr id="3" name="Content Placeholder 2"/>
          <p:cNvSpPr>
            <a:spLocks noGrp="1"/>
          </p:cNvSpPr>
          <p:nvPr>
            <p:ph idx="1"/>
          </p:nvPr>
        </p:nvSpPr>
        <p:spPr>
          <a:xfrm>
            <a:off x="349250" y="1207770"/>
            <a:ext cx="11547475" cy="5299075"/>
          </a:xfrm>
        </p:spPr>
        <p:txBody>
          <a:bodyPr/>
          <a:p>
            <a:pPr algn="just"/>
            <a:r>
              <a:rPr lang="en-US" sz="2400" b="1">
                <a:latin typeface="Times New Roman" panose="02020603050405020304" charset="0"/>
                <a:cs typeface="Times New Roman" panose="02020603050405020304" charset="0"/>
              </a:rPr>
              <a:t>Fault</a:t>
            </a:r>
            <a:r>
              <a:rPr lang="en-US" sz="2400">
                <a:latin typeface="Times New Roman" panose="02020603050405020304" charset="0"/>
                <a:cs typeface="Times New Roman" panose="02020603050405020304" charset="0"/>
              </a:rPr>
              <a:t>: It is an incorrect internal state in your system. Ex: Database shutdown, memory leak, blocked thread etc.</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Failure</a:t>
            </a:r>
            <a:r>
              <a:rPr lang="en-US" sz="2400">
                <a:latin typeface="Times New Roman" panose="02020603050405020304" charset="0"/>
                <a:cs typeface="Times New Roman" panose="02020603050405020304" charset="0"/>
              </a:rPr>
              <a:t>: Inability of the system to do the intended job at current time. Ex: Server down.</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Resilience</a:t>
            </a:r>
            <a:r>
              <a:rPr lang="en-US" sz="2400">
                <a:latin typeface="Times New Roman" panose="02020603050405020304" charset="0"/>
                <a:cs typeface="Times New Roman" panose="02020603050405020304" charset="0"/>
              </a:rPr>
              <a:t>: </a:t>
            </a:r>
            <a:r>
              <a:rPr lang="en-US" sz="2400">
                <a:highlight>
                  <a:srgbClr val="FFFF00"/>
                </a:highlight>
                <a:latin typeface="Times New Roman" panose="02020603050405020304" charset="0"/>
                <a:cs typeface="Times New Roman" panose="02020603050405020304" charset="0"/>
              </a:rPr>
              <a:t>is about preventing faults turning it into failure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Process can be made FT by arranging to have a group of processes, with each member of the group being identical.</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message sent to the group is delivered to all the copies of the processes (the group members), and then only one of them will perform the required services.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any one of the process fails, it is assumed that other process will still be able to do the function.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5290" y="173990"/>
            <a:ext cx="10515600" cy="581660"/>
          </a:xfrm>
        </p:spPr>
        <p:txBody>
          <a:bodyPr>
            <a:normAutofit fontScale="90000"/>
          </a:bodyPr>
          <a:p>
            <a:r>
              <a:rPr lang="en-US"/>
              <a:t>Cont..</a:t>
            </a:r>
            <a:endParaRPr lang="en-US"/>
          </a:p>
        </p:txBody>
      </p:sp>
      <p:sp>
        <p:nvSpPr>
          <p:cNvPr id="3" name="Content Placeholder 2"/>
          <p:cNvSpPr>
            <a:spLocks noGrp="1"/>
          </p:cNvSpPr>
          <p:nvPr>
            <p:ph idx="1"/>
          </p:nvPr>
        </p:nvSpPr>
        <p:spPr>
          <a:xfrm>
            <a:off x="316230" y="755650"/>
            <a:ext cx="11622405" cy="5794375"/>
          </a:xfrm>
        </p:spPr>
        <p:txBody>
          <a:bodyPr/>
          <a:p>
            <a:r>
              <a:rPr lang="en-US" sz="2400" b="1">
                <a:solidFill>
                  <a:srgbClr val="00B050"/>
                </a:solidFill>
                <a:latin typeface="Times New Roman" panose="02020603050405020304" charset="0"/>
                <a:cs typeface="Times New Roman" panose="02020603050405020304" charset="0"/>
              </a:rPr>
              <a:t>Types of Groups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1. Closed Groups Vs Open Groups</a:t>
            </a:r>
            <a:r>
              <a:rPr lang="en-US" sz="2400">
                <a:latin typeface="Times New Roman" panose="02020603050405020304" charset="0"/>
                <a:cs typeface="Times New Roman" panose="02020603050405020304" charset="0"/>
              </a:rPr>
              <a:t>: In </a:t>
            </a:r>
            <a:r>
              <a:rPr lang="en-US" sz="2400" b="1">
                <a:latin typeface="Times New Roman" panose="02020603050405020304" charset="0"/>
                <a:cs typeface="Times New Roman" panose="02020603050405020304" charset="0"/>
              </a:rPr>
              <a:t>closed group</a:t>
            </a:r>
            <a:r>
              <a:rPr lang="en-US" sz="2400">
                <a:latin typeface="Times New Roman" panose="02020603050405020304" charset="0"/>
                <a:cs typeface="Times New Roman" panose="02020603050405020304" charset="0"/>
              </a:rPr>
              <a:t>, only the members of the group can send messages to the other members of the group.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Outsiders cannot send messages to the group as a whole, although they may be able to send messages to individual members.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a:t>
            </a:r>
            <a:r>
              <a:rPr lang="en-US" sz="2400" b="1">
                <a:latin typeface="Times New Roman" panose="02020603050405020304" charset="0"/>
                <a:cs typeface="Times New Roman" panose="02020603050405020304" charset="0"/>
              </a:rPr>
              <a:t>open group</a:t>
            </a:r>
            <a:r>
              <a:rPr lang="en-US" sz="2400">
                <a:latin typeface="Times New Roman" panose="02020603050405020304" charset="0"/>
                <a:cs typeface="Times New Roman" panose="02020603050405020304" charset="0"/>
              </a:rPr>
              <a:t>, any process in the system can send messages to any group.</a:t>
            </a:r>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250950" y="3362325"/>
            <a:ext cx="9679940" cy="3093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140" y="120650"/>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231140" y="729615"/>
            <a:ext cx="11729085" cy="5841365"/>
          </a:xfrm>
        </p:spPr>
        <p:txBody>
          <a:bodyPr/>
          <a:p>
            <a:pPr algn="just"/>
            <a:r>
              <a:rPr lang="en-US" sz="2400" b="1">
                <a:solidFill>
                  <a:srgbClr val="0070C0"/>
                </a:solidFill>
                <a:latin typeface="Times New Roman" panose="02020603050405020304" charset="0"/>
                <a:cs typeface="Times New Roman" panose="02020603050405020304" charset="0"/>
              </a:rPr>
              <a:t>2. Peer Group Vs Hierarchical Group</a:t>
            </a:r>
            <a:r>
              <a:rPr lang="en-US" sz="2400">
                <a:latin typeface="Times New Roman" panose="02020603050405020304" charset="0"/>
                <a:cs typeface="Times New Roman" panose="02020603050405020304" charset="0"/>
              </a:rPr>
              <a:t>: In </a:t>
            </a:r>
            <a:r>
              <a:rPr lang="en-US" sz="2400" b="1">
                <a:latin typeface="Times New Roman" panose="02020603050405020304" charset="0"/>
                <a:cs typeface="Times New Roman" panose="02020603050405020304" charset="0"/>
              </a:rPr>
              <a:t>Peer Group</a:t>
            </a:r>
            <a:r>
              <a:rPr lang="en-US" sz="2400">
                <a:latin typeface="Times New Roman" panose="02020603050405020304" charset="0"/>
                <a:cs typeface="Times New Roman" panose="02020603050405020304" charset="0"/>
              </a:rPr>
              <a:t>, </a:t>
            </a:r>
            <a:r>
              <a:rPr lang="en-US" sz="2400">
                <a:highlight>
                  <a:srgbClr val="FFFF00"/>
                </a:highlight>
                <a:latin typeface="Times New Roman" panose="02020603050405020304" charset="0"/>
                <a:cs typeface="Times New Roman" panose="02020603050405020304" charset="0"/>
              </a:rPr>
              <a:t>all the processes are equal. No one is boss and all the decisions are made collectively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Advantages</a:t>
            </a:r>
            <a:r>
              <a:rPr lang="en-US" sz="2400">
                <a:latin typeface="Times New Roman" panose="02020603050405020304" charset="0"/>
                <a:cs typeface="Times New Roman" panose="02020603050405020304" charset="0"/>
              </a:rPr>
              <a:t>: The peer group is symmetric and has </a:t>
            </a:r>
            <a:r>
              <a:rPr lang="en-US" sz="2400">
                <a:highlight>
                  <a:srgbClr val="00FF00"/>
                </a:highlight>
                <a:latin typeface="Times New Roman" panose="02020603050405020304" charset="0"/>
                <a:cs typeface="Times New Roman" panose="02020603050405020304" charset="0"/>
              </a:rPr>
              <a:t>no single point of failure</a:t>
            </a:r>
            <a:r>
              <a:rPr lang="en-US" sz="2400">
                <a:latin typeface="Times New Roman" panose="02020603050405020304" charset="0"/>
                <a:cs typeface="Times New Roman" panose="02020603050405020304" charset="0"/>
              </a:rPr>
              <a:t>. If one of the processes crashes, the group simply becomes smaller, but can otherwise continue.</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Disadvantage</a:t>
            </a:r>
            <a:r>
              <a:rPr lang="en-US" sz="2400">
                <a:latin typeface="Times New Roman" panose="02020603050405020304" charset="0"/>
                <a:cs typeface="Times New Roman" panose="02020603050405020304" charset="0"/>
              </a:rPr>
              <a:t>: </a:t>
            </a:r>
            <a:r>
              <a:rPr lang="en-US" sz="2400">
                <a:highlight>
                  <a:srgbClr val="00FFFF"/>
                </a:highlight>
                <a:latin typeface="Times New Roman" panose="02020603050405020304" charset="0"/>
                <a:cs typeface="Times New Roman" panose="02020603050405020304" charset="0"/>
              </a:rPr>
              <a:t>Decision making is complicated</a:t>
            </a:r>
            <a:r>
              <a:rPr lang="en-US" sz="2400">
                <a:latin typeface="Times New Roman" panose="02020603050405020304" charset="0"/>
                <a:cs typeface="Times New Roman" panose="02020603050405020304" charset="0"/>
              </a:rPr>
              <a:t>. To decide anything, a vote has to be taken, incurring some delay and overhead.</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In </a:t>
            </a:r>
            <a:r>
              <a:rPr lang="en-US" sz="2400" b="1">
                <a:highlight>
                  <a:srgbClr val="FFFF00"/>
                </a:highlight>
                <a:latin typeface="Times New Roman" panose="02020603050405020304" charset="0"/>
                <a:cs typeface="Times New Roman" panose="02020603050405020304" charset="0"/>
              </a:rPr>
              <a:t>Hierarchical group</a:t>
            </a:r>
            <a:r>
              <a:rPr lang="en-US" sz="2400">
                <a:highlight>
                  <a:srgbClr val="FFFF00"/>
                </a:highlight>
                <a:latin typeface="Times New Roman" panose="02020603050405020304" charset="0"/>
                <a:cs typeface="Times New Roman" panose="02020603050405020304" charset="0"/>
              </a:rPr>
              <a:t> some kind of hierarchy exists. For example, one process is the </a:t>
            </a:r>
            <a:r>
              <a:rPr lang="en-US" sz="2400" b="1">
                <a:highlight>
                  <a:srgbClr val="FFFF00"/>
                </a:highlight>
                <a:latin typeface="Times New Roman" panose="02020603050405020304" charset="0"/>
                <a:cs typeface="Times New Roman" panose="02020603050405020304" charset="0"/>
              </a:rPr>
              <a:t>coordinator</a:t>
            </a:r>
            <a:r>
              <a:rPr lang="en-US" sz="2400">
                <a:highlight>
                  <a:srgbClr val="FFFF00"/>
                </a:highlight>
                <a:latin typeface="Times New Roman" panose="02020603050405020304" charset="0"/>
                <a:cs typeface="Times New Roman" panose="02020603050405020304" charset="0"/>
              </a:rPr>
              <a:t> and all others are </a:t>
            </a:r>
            <a:r>
              <a:rPr lang="en-US" sz="2400" b="1">
                <a:highlight>
                  <a:srgbClr val="FFFF00"/>
                </a:highlight>
                <a:latin typeface="Times New Roman" panose="02020603050405020304" charset="0"/>
                <a:cs typeface="Times New Roman" panose="02020603050405020304" charset="0"/>
              </a:rPr>
              <a:t>workers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this model, when a request for work is generated, either by an external client or by one of the workers, it is sent to the coordinator.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coordinator then decides which worker is best suited to carry it out, and forwards it there.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Here, loss of coordinator brings the entire group to a halt, but as long as it is running, it can make decisions without bothering everyone else.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910"/>
          </a:xfrm>
        </p:spPr>
        <p:txBody>
          <a:bodyPr>
            <a:normAutofit fontScale="90000"/>
          </a:bodyPr>
          <a:p>
            <a:pPr algn="ctr"/>
            <a:r>
              <a:rPr lang="en-US" b="1">
                <a:solidFill>
                  <a:srgbClr val="FF0000"/>
                </a:solidFill>
              </a:rPr>
              <a:t>Distributed Commit</a:t>
            </a:r>
            <a:endParaRPr lang="en-US" b="1">
              <a:solidFill>
                <a:srgbClr val="FF0000"/>
              </a:solidFill>
            </a:endParaRPr>
          </a:p>
        </p:txBody>
      </p:sp>
      <p:sp>
        <p:nvSpPr>
          <p:cNvPr id="3" name="Content Placeholder 2"/>
          <p:cNvSpPr>
            <a:spLocks noGrp="1"/>
          </p:cNvSpPr>
          <p:nvPr>
            <p:ph idx="1"/>
          </p:nvPr>
        </p:nvSpPr>
        <p:spPr>
          <a:xfrm>
            <a:off x="316865" y="1209040"/>
            <a:ext cx="11610975" cy="5362575"/>
          </a:xfrm>
        </p:spPr>
        <p:txBody>
          <a:bodyPr/>
          <a:p>
            <a:pPr algn="just"/>
            <a:r>
              <a:rPr lang="en-US" sz="2400">
                <a:highlight>
                  <a:srgbClr val="FFFF00"/>
                </a:highlight>
                <a:latin typeface="Times New Roman" panose="02020603050405020304" charset="0"/>
                <a:cs typeface="Times New Roman" panose="02020603050405020304" charset="0"/>
              </a:rPr>
              <a:t>A distributed commit in distributed systems refers to the process of ensuring that all nodes or participants in a distributed system agree on whether a particular transaction or operation should be committed (i.e., applied permanently) or aborted</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is crucial for maintaining consistency and reliability in systems where data is replicated across multiple machines or locations.</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Key Concepts of Distributed Commit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Atomicity</a:t>
            </a:r>
            <a:r>
              <a:rPr lang="en-US" sz="2400">
                <a:latin typeface="Times New Roman" panose="02020603050405020304" charset="0"/>
                <a:cs typeface="Times New Roman" panose="02020603050405020304" charset="0"/>
              </a:rPr>
              <a:t>: The process must ensure that either all participants in the transaction commit the operation or none of them do, preserving the atomicity property of transactions.</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Consistency</a:t>
            </a:r>
            <a:r>
              <a:rPr lang="en-US" sz="2400">
                <a:latin typeface="Times New Roman" panose="02020603050405020304" charset="0"/>
                <a:cs typeface="Times New Roman" panose="02020603050405020304" charset="0"/>
              </a:rPr>
              <a:t>: The system should transition from one consistent state to another. The commit process ensures that either all nodes end up with the same data after a transaction or none at all.</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Fault Tolerance</a:t>
            </a:r>
            <a:r>
              <a:rPr lang="en-US" sz="2400">
                <a:latin typeface="Times New Roman" panose="02020603050405020304" charset="0"/>
                <a:cs typeface="Times New Roman" panose="02020603050405020304" charset="0"/>
              </a:rPr>
              <a:t>: The protocol should allow for failures (such as crashes or network partitions) without compromising the consistency of the system.</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120015"/>
            <a:ext cx="10515600" cy="581025"/>
          </a:xfrm>
        </p:spPr>
        <p:txBody>
          <a:bodyPr>
            <a:normAutofit fontScale="90000"/>
          </a:bodyPr>
          <a:p>
            <a:r>
              <a:rPr lang="en-US"/>
              <a:t>Cont..</a:t>
            </a:r>
            <a:endParaRPr lang="en-US"/>
          </a:p>
        </p:txBody>
      </p:sp>
      <p:sp>
        <p:nvSpPr>
          <p:cNvPr id="3" name="Content Placeholder 2"/>
          <p:cNvSpPr>
            <a:spLocks noGrp="1"/>
          </p:cNvSpPr>
          <p:nvPr>
            <p:ph idx="1"/>
          </p:nvPr>
        </p:nvSpPr>
        <p:spPr>
          <a:xfrm>
            <a:off x="390525" y="700405"/>
            <a:ext cx="11548745" cy="5891530"/>
          </a:xfrm>
        </p:spPr>
        <p:txBody>
          <a:bodyPr>
            <a:normAutofit lnSpcReduction="10000"/>
          </a:bodyPr>
          <a:p>
            <a:pPr algn="just"/>
            <a:r>
              <a:rPr lang="en-US" sz="2400" b="1">
                <a:solidFill>
                  <a:srgbClr val="00B050"/>
                </a:solidFill>
                <a:latin typeface="Times New Roman" panose="02020603050405020304" charset="0"/>
                <a:cs typeface="Times New Roman" panose="02020603050405020304" charset="0"/>
              </a:rPr>
              <a:t>Common Distributed Commit Protocols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Two-Phase Commit (2PC)</a:t>
            </a:r>
            <a:r>
              <a:rPr lang="en-US" sz="2400">
                <a:latin typeface="Times New Roman" panose="02020603050405020304" charset="0"/>
                <a:cs typeface="Times New Roman" panose="02020603050405020304" charset="0"/>
              </a:rPr>
              <a:t>: The Two-Phase Commit protocol is one of the most commonly used methods for achieving distributed commit in a distributed system. It involves two phases:</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Phase 1 (Prepare Phase)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coordinator (usually a central server or node) sends a "prepare" message to all participants (nodes involved in the transaction), asking them if they are ready to commit.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participant responds with either a "Yes" (ready to commit) or "No" (unable to commit, usually due to failure or some inconsistency).</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Phase 2 (Commit/Abort Phase)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all participants reply with "Yes", the coordinator sends a "commit" message, instructing all participants to apply the transaction and commit it.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any participant responds with "No", the coordinator sends an "abort" message, and all participants must roll back the transaction.</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Issues</a:t>
            </a:r>
            <a:r>
              <a:rPr lang="en-US" sz="2400">
                <a:latin typeface="Times New Roman" panose="02020603050405020304" charset="0"/>
                <a:cs typeface="Times New Roman" panose="02020603050405020304" charset="0"/>
              </a:rPr>
              <a:t>: 2PC can be </a:t>
            </a:r>
            <a:r>
              <a:rPr lang="en-US" sz="2400" b="1">
                <a:latin typeface="Times New Roman" panose="02020603050405020304" charset="0"/>
                <a:cs typeface="Times New Roman" panose="02020603050405020304" charset="0"/>
              </a:rPr>
              <a:t>blocked</a:t>
            </a:r>
            <a:r>
              <a:rPr lang="en-US" sz="2400">
                <a:latin typeface="Times New Roman" panose="02020603050405020304" charset="0"/>
                <a:cs typeface="Times New Roman" panose="02020603050405020304" charset="0"/>
              </a:rPr>
              <a:t> if a participant or coordinator crashes after the prepare phase but before the commit/abort decision.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4640" y="17335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295275" y="803910"/>
            <a:ext cx="11687175" cy="5788025"/>
          </a:xfrm>
        </p:spPr>
        <p:txBody>
          <a:bodyPr/>
          <a:p>
            <a:pPr algn="just"/>
            <a:r>
              <a:rPr lang="en-US" sz="2400" b="1">
                <a:solidFill>
                  <a:srgbClr val="0070C0"/>
                </a:solidFill>
                <a:latin typeface="Times New Roman" panose="02020603050405020304" charset="0"/>
                <a:cs typeface="Times New Roman" panose="02020603050405020304" charset="0"/>
              </a:rPr>
              <a:t>Three-Phase Commit (3PC)</a:t>
            </a:r>
            <a:r>
              <a:rPr lang="en-US" sz="2400">
                <a:latin typeface="Times New Roman" panose="02020603050405020304" charset="0"/>
                <a:cs typeface="Times New Roman" panose="02020603050405020304" charset="0"/>
              </a:rPr>
              <a:t>: The Three-Phase Commit protocol extends 2PC to address the blocking problem. In 3PC, there are three phases:</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Phase 1 (Can Commit Phase)</a:t>
            </a:r>
            <a:r>
              <a:rPr lang="en-US" sz="2400">
                <a:latin typeface="Times New Roman" panose="02020603050405020304" charset="0"/>
                <a:cs typeface="Times New Roman" panose="02020603050405020304" charset="0"/>
              </a:rPr>
              <a:t>: The coordinator asks if the participants are able to commit.</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Phase 2 (Pre-Commit Phase)</a:t>
            </a:r>
            <a:r>
              <a:rPr lang="en-US" sz="2400">
                <a:latin typeface="Times New Roman" panose="02020603050405020304" charset="0"/>
                <a:cs typeface="Times New Roman" panose="02020603050405020304" charset="0"/>
              </a:rPr>
              <a:t>: The coordinator sends a pre-commit message if all participants agree to commit.</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Phase 3 (Commit Phase)</a:t>
            </a:r>
            <a:r>
              <a:rPr lang="en-US" sz="2400">
                <a:latin typeface="Times New Roman" panose="02020603050405020304" charset="0"/>
                <a:cs typeface="Times New Roman" panose="02020603050405020304" charset="0"/>
              </a:rPr>
              <a:t>: After the pre-commit phase, the coordinator finally instructs the participants to commit the transaction.</a:t>
            </a:r>
            <a:endParaRPr lang="en-US" sz="2400">
              <a:latin typeface="Times New Roman" panose="02020603050405020304" charset="0"/>
              <a:cs typeface="Times New Roman" panose="02020603050405020304" charset="0"/>
            </a:endParaRPr>
          </a:p>
          <a:p>
            <a:pPr algn="just"/>
            <a:r>
              <a:rPr lang="en-US" sz="2400" b="1">
                <a:solidFill>
                  <a:schemeClr val="accent2">
                    <a:lumMod val="75000"/>
                  </a:schemeClr>
                </a:solidFill>
                <a:latin typeface="Times New Roman" panose="02020603050405020304" charset="0"/>
                <a:cs typeface="Times New Roman" panose="02020603050405020304" charset="0"/>
              </a:rPr>
              <a:t>Non-blocking</a:t>
            </a:r>
            <a:r>
              <a:rPr lang="en-US" sz="2400">
                <a:latin typeface="Times New Roman" panose="02020603050405020304" charset="0"/>
                <a:cs typeface="Times New Roman" panose="02020603050405020304" charset="0"/>
              </a:rPr>
              <a:t>: The 3PC protocol is designed to avoid blocking situations by introducing more steps and making it more resilient to failures during the commit process.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However, it is still subject to certain edge cases, especially in the case of network partitions or failures.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4480" y="152400"/>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70205" y="781685"/>
            <a:ext cx="11557635" cy="5778500"/>
          </a:xfrm>
        </p:spPr>
        <p:txBody>
          <a:bodyPr/>
          <a:p>
            <a:pPr algn="just"/>
            <a:r>
              <a:rPr lang="en-US" sz="2400" b="1">
                <a:solidFill>
                  <a:srgbClr val="0070C0"/>
                </a:solidFill>
                <a:latin typeface="Times New Roman" panose="02020603050405020304" charset="0"/>
                <a:cs typeface="Times New Roman" panose="02020603050405020304" charset="0"/>
              </a:rPr>
              <a:t>Paxos Commit</a:t>
            </a:r>
            <a:r>
              <a:rPr lang="en-US" sz="2400">
                <a:latin typeface="Times New Roman" panose="02020603050405020304" charset="0"/>
                <a:cs typeface="Times New Roman" panose="02020603050405020304" charset="0"/>
              </a:rPr>
              <a:t>: Paxos is a </a:t>
            </a:r>
            <a:r>
              <a:rPr lang="en-US" sz="2400" b="1">
                <a:latin typeface="Times New Roman" panose="02020603050405020304" charset="0"/>
                <a:cs typeface="Times New Roman" panose="02020603050405020304" charset="0"/>
              </a:rPr>
              <a:t>consensus algorithm</a:t>
            </a:r>
            <a:r>
              <a:rPr lang="en-US" sz="2400">
                <a:latin typeface="Times New Roman" panose="02020603050405020304" charset="0"/>
                <a:cs typeface="Times New Roman" panose="02020603050405020304" charset="0"/>
              </a:rPr>
              <a:t> that can be used to ensure distributed agreement in a commit process.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works by ensuring that a </a:t>
            </a:r>
            <a:r>
              <a:rPr lang="en-US" sz="2400" b="1">
                <a:latin typeface="Times New Roman" panose="02020603050405020304" charset="0"/>
                <a:cs typeface="Times New Roman" panose="02020603050405020304" charset="0"/>
              </a:rPr>
              <a:t>majority of nodes agree on a decision</a:t>
            </a:r>
            <a:r>
              <a:rPr lang="en-US" sz="2400">
                <a:latin typeface="Times New Roman" panose="02020603050405020304" charset="0"/>
                <a:cs typeface="Times New Roman" panose="02020603050405020304" charset="0"/>
              </a:rPr>
              <a:t>, even in the presence of failures.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Paxos is more complex but highly fault-tolerant and guarantees that the decision to commit or abort is made even in the presence of network partitions or node failures.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Raft Commit</a:t>
            </a:r>
            <a:r>
              <a:rPr lang="en-US" sz="2400">
                <a:latin typeface="Times New Roman" panose="02020603050405020304" charset="0"/>
                <a:cs typeface="Times New Roman" panose="02020603050405020304" charset="0"/>
              </a:rPr>
              <a:t>: Raft is another consensus algorithm similar to Paxos, designed to be more understandable and easier to implement.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Raft ensures </a:t>
            </a:r>
            <a:r>
              <a:rPr lang="en-US" sz="2400" b="1">
                <a:latin typeface="Times New Roman" panose="02020603050405020304" charset="0"/>
                <a:cs typeface="Times New Roman" panose="02020603050405020304" charset="0"/>
              </a:rPr>
              <a:t>distributed consensus</a:t>
            </a:r>
            <a:r>
              <a:rPr lang="en-US" sz="2400">
                <a:latin typeface="Times New Roman" panose="02020603050405020304" charset="0"/>
                <a:cs typeface="Times New Roman" panose="02020603050405020304" charset="0"/>
              </a:rPr>
              <a:t> by having </a:t>
            </a:r>
            <a:r>
              <a:rPr lang="en-US" sz="2400" b="1">
                <a:latin typeface="Times New Roman" panose="02020603050405020304" charset="0"/>
                <a:cs typeface="Times New Roman" panose="02020603050405020304" charset="0"/>
              </a:rPr>
              <a:t>a leader</a:t>
            </a:r>
            <a:r>
              <a:rPr lang="en-US" sz="2400">
                <a:latin typeface="Times New Roman" panose="02020603050405020304" charset="0"/>
                <a:cs typeface="Times New Roman" panose="02020603050405020304" charset="0"/>
              </a:rPr>
              <a:t> that coordinates </a:t>
            </a:r>
            <a:r>
              <a:rPr lang="en-US" sz="2400" b="1">
                <a:latin typeface="Times New Roman" panose="02020603050405020304" charset="0"/>
                <a:cs typeface="Times New Roman" panose="02020603050405020304" charset="0"/>
              </a:rPr>
              <a:t>log replication</a:t>
            </a:r>
            <a:r>
              <a:rPr lang="en-US" sz="2400">
                <a:latin typeface="Times New Roman" panose="02020603050405020304" charset="0"/>
                <a:cs typeface="Times New Roman" panose="02020603050405020304" charset="0"/>
              </a:rPr>
              <a:t> across all nodes.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leader commits a log entry, it guarantees that the operation is consistent and will be applied to all nodes.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7005" y="8826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295275" y="605790"/>
            <a:ext cx="11675745" cy="6040120"/>
          </a:xfrm>
        </p:spPr>
        <p:txBody>
          <a:bodyPr/>
          <a:p>
            <a:pPr algn="just"/>
            <a:r>
              <a:rPr lang="en-US" sz="2400" b="1">
                <a:solidFill>
                  <a:srgbClr val="00B050"/>
                </a:solidFill>
                <a:latin typeface="Times New Roman" panose="02020603050405020304" charset="0"/>
                <a:cs typeface="Times New Roman" panose="02020603050405020304" charset="0"/>
              </a:rPr>
              <a:t>Failure Scenarios and Recovery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Crash Failure</a:t>
            </a:r>
            <a:r>
              <a:rPr lang="en-US" sz="2400">
                <a:latin typeface="Times New Roman" panose="02020603050405020304" charset="0"/>
                <a:cs typeface="Times New Roman" panose="02020603050405020304" charset="0"/>
              </a:rPr>
              <a:t>: If a node crashes during a commit, it must recover the transaction state upon restart.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could involve the use of logs or write-ahead logs (WAL) to determine whether to commit or abort the operation.</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Network Partition</a:t>
            </a:r>
            <a:r>
              <a:rPr lang="en-US" sz="2400">
                <a:latin typeface="Times New Roman" panose="02020603050405020304" charset="0"/>
                <a:cs typeface="Times New Roman" panose="02020603050405020304" charset="0"/>
              </a:rPr>
              <a:t>: If a network partition occurs, some nodes might not be able to communicate with others.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Distributed commit protocols like 3PC or Paxos attempt to handle these scenarios by allowing nodes to proceed with operations while maintaining the consistency of the system.</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Coordinator Failure</a:t>
            </a:r>
            <a:r>
              <a:rPr lang="en-US" sz="2400">
                <a:latin typeface="Times New Roman" panose="02020603050405020304" charset="0"/>
                <a:cs typeface="Times New Roman" panose="02020603050405020304" charset="0"/>
              </a:rPr>
              <a:t>: If the coordinator fails after sending the "prepare" message but before making the final commit/abort decision, the system could get stuck.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avoid this, protocols like Paxos and Raft elect new leaders or coordinators to ensure progress.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2775"/>
          </a:xfrm>
        </p:spPr>
        <p:txBody>
          <a:bodyPr>
            <a:normAutofit fontScale="90000"/>
          </a:bodyPr>
          <a:p>
            <a:pPr algn="ctr"/>
            <a:r>
              <a:rPr lang="en-US" b="1">
                <a:solidFill>
                  <a:srgbClr val="FF0000"/>
                </a:solidFill>
              </a:rPr>
              <a:t>Introduction</a:t>
            </a:r>
            <a:endParaRPr lang="en-US" b="1">
              <a:solidFill>
                <a:srgbClr val="FF0000"/>
              </a:solidFill>
            </a:endParaRPr>
          </a:p>
        </p:txBody>
      </p:sp>
      <p:sp>
        <p:nvSpPr>
          <p:cNvPr id="3" name="Content Placeholder 2"/>
          <p:cNvSpPr>
            <a:spLocks noGrp="1"/>
          </p:cNvSpPr>
          <p:nvPr>
            <p:ph idx="1"/>
          </p:nvPr>
        </p:nvSpPr>
        <p:spPr>
          <a:xfrm>
            <a:off x="379730" y="1134110"/>
            <a:ext cx="11496040" cy="5320030"/>
          </a:xfrm>
        </p:spPr>
        <p:txBody>
          <a:bodyPr/>
          <a:p>
            <a:pPr algn="just"/>
            <a:r>
              <a:rPr lang="en-US" sz="2400">
                <a:highlight>
                  <a:srgbClr val="FFFF00"/>
                </a:highlight>
                <a:latin typeface="Times New Roman" panose="02020603050405020304" charset="0"/>
                <a:cs typeface="Times New Roman" panose="02020603050405020304" charset="0"/>
              </a:rPr>
              <a:t>A system is said to fail when it does not meet its specification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Computer system can fail due to a </a:t>
            </a:r>
            <a:r>
              <a:rPr lang="en-US" sz="2400" b="1">
                <a:latin typeface="Times New Roman" panose="02020603050405020304" charset="0"/>
                <a:cs typeface="Times New Roman" panose="02020603050405020304" charset="0"/>
              </a:rPr>
              <a:t>fault in some component</a:t>
            </a:r>
            <a:r>
              <a:rPr lang="en-US" sz="2400">
                <a:latin typeface="Times New Roman" panose="02020603050405020304" charset="0"/>
                <a:cs typeface="Times New Roman" panose="02020603050405020304" charset="0"/>
              </a:rPr>
              <a:t>, such as a processor, memory, I/O device, cable, or software.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fault is a malfunction, possibly caused by a design error, a manufacturing error, a programming error, physical damage, harsh environmental conditions, unexpected inputs, operator error etc.</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Faults are generally classified as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1. Transient faults</a:t>
            </a:r>
            <a:r>
              <a:rPr lang="en-US" sz="2400">
                <a:latin typeface="Times New Roman" panose="02020603050405020304" charset="0"/>
                <a:cs typeface="Times New Roman" panose="02020603050405020304" charset="0"/>
              </a:rPr>
              <a:t>: It occurs ones and then diappears. If the operation is repeated, the fault goes away. Ex: Birds contact with satellite, lightening, etc.</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2. Intermittent faults</a:t>
            </a:r>
            <a:r>
              <a:rPr lang="en-US" sz="2400">
                <a:latin typeface="Times New Roman" panose="02020603050405020304" charset="0"/>
                <a:cs typeface="Times New Roman" panose="02020603050405020304" charset="0"/>
              </a:rPr>
              <a:t>: It occurs, then vanishes of its own accord, then reappears, and so on. Ex: A loose contact on a connector.</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3. Permanent faults</a:t>
            </a:r>
            <a:r>
              <a:rPr lang="en-US" sz="2400">
                <a:latin typeface="Times New Roman" panose="02020603050405020304" charset="0"/>
                <a:cs typeface="Times New Roman" panose="02020603050405020304" charset="0"/>
              </a:rPr>
              <a:t>: is one that continue to exist until the faulty component is repaired. Ex: Burnt-out chips, software bugs, disk head crashes etc.</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14160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16230" y="772795"/>
            <a:ext cx="11633835" cy="5777230"/>
          </a:xfrm>
        </p:spPr>
        <p:txBody>
          <a:bodyPr>
            <a:normAutofit lnSpcReduction="10000"/>
          </a:bodyPr>
          <a:p>
            <a:pPr algn="just"/>
            <a:r>
              <a:rPr lang="en-US" sz="2400" b="1">
                <a:solidFill>
                  <a:srgbClr val="00B050"/>
                </a:solidFill>
                <a:latin typeface="Times New Roman" panose="02020603050405020304" charset="0"/>
                <a:cs typeface="Times New Roman" panose="02020603050405020304" charset="0"/>
              </a:rPr>
              <a:t>Challenges in Distributed Commit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Latency and Network Partitioning</a:t>
            </a:r>
            <a:r>
              <a:rPr lang="en-US" sz="2400">
                <a:latin typeface="Times New Roman" panose="02020603050405020304" charset="0"/>
                <a:cs typeface="Times New Roman" panose="02020603050405020304" charset="0"/>
              </a:rPr>
              <a:t>: In large distributed systems, communication latency between nodes and network partitioning can cause delays or prevent nodes from agreeing on a commit decision.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Atomicity and Isolation</a:t>
            </a:r>
            <a:r>
              <a:rPr lang="en-US" sz="2400">
                <a:latin typeface="Times New Roman" panose="02020603050405020304" charset="0"/>
                <a:cs typeface="Times New Roman" panose="02020603050405020304" charset="0"/>
              </a:rPr>
              <a:t>: Ensuring that all participants commit or abort at the same time, especially in the face of network or node failures, is difficult but essential to prevent inconsistencies.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Scalability</a:t>
            </a:r>
            <a:r>
              <a:rPr lang="en-US" sz="2400">
                <a:latin typeface="Times New Roman" panose="02020603050405020304" charset="0"/>
                <a:cs typeface="Times New Roman" panose="02020603050405020304" charset="0"/>
              </a:rPr>
              <a:t>: As the number of nodes in the distributed system grows, the overhead of coordinating commit decisions also increases, leading to potential bottlenecks or performance degradation.</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Liveness and Blocking</a:t>
            </a:r>
            <a:r>
              <a:rPr lang="en-US" sz="2400">
                <a:latin typeface="Times New Roman" panose="02020603050405020304" charset="0"/>
                <a:cs typeface="Times New Roman" panose="02020603050405020304" charset="0"/>
              </a:rPr>
              <a:t>: Some protocols, such as 2PC, can potentially block indefinitely in the case of failures or timeouts, which could lead to a system that is not always available.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327025" y="1059815"/>
            <a:ext cx="11590655" cy="5469255"/>
          </a:xfrm>
        </p:spPr>
        <p:txBody>
          <a:bodyPr>
            <a:normAutofit lnSpcReduction="10000"/>
          </a:bodyPr>
          <a:p>
            <a:pPr algn="just"/>
            <a:r>
              <a:rPr lang="en-US" sz="2400">
                <a:latin typeface="Times New Roman" panose="02020603050405020304" charset="0"/>
                <a:cs typeface="Times New Roman" panose="02020603050405020304" charset="0"/>
              </a:rPr>
              <a:t>The goals of desigining and building FT systems is to ensure that the system as a whole continues to function correctly, even in the presence of faults.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some component has a probability p of malfunctioning in a given second of time, the probability of it not failing for k consecutive seconds and then failing is p(1-p)</a:t>
            </a:r>
            <a:r>
              <a:rPr lang="en-US" sz="2400" baseline="30000">
                <a:latin typeface="Times New Roman" panose="02020603050405020304" charset="0"/>
                <a:cs typeface="Times New Roman" panose="02020603050405020304" charset="0"/>
              </a:rPr>
              <a:t>k</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expected time to failure is given by:</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For example</a:t>
            </a:r>
            <a:r>
              <a:rPr lang="en-US" sz="2400">
                <a:latin typeface="Times New Roman" panose="02020603050405020304" charset="0"/>
                <a:cs typeface="Times New Roman" panose="02020603050405020304" charset="0"/>
              </a:rPr>
              <a:t>: if the probability of a crash is 10</a:t>
            </a:r>
            <a:r>
              <a:rPr lang="en-US" sz="2400" baseline="30000">
                <a:latin typeface="Times New Roman" panose="02020603050405020304" charset="0"/>
                <a:cs typeface="Times New Roman" panose="02020603050405020304" charset="0"/>
              </a:rPr>
              <a:t>-6</a:t>
            </a:r>
            <a:r>
              <a:rPr lang="en-US" sz="2400">
                <a:latin typeface="Times New Roman" panose="02020603050405020304" charset="0"/>
                <a:cs typeface="Times New Roman" panose="02020603050405020304" charset="0"/>
              </a:rPr>
              <a:t> per second, the mean time to failure is 10</a:t>
            </a:r>
            <a:r>
              <a:rPr lang="en-US" sz="2400" baseline="30000">
                <a:latin typeface="Times New Roman" panose="02020603050405020304" charset="0"/>
                <a:cs typeface="Times New Roman" panose="02020603050405020304" charset="0"/>
              </a:rPr>
              <a:t>6</a:t>
            </a:r>
            <a:r>
              <a:rPr lang="en-US" sz="2400">
                <a:latin typeface="Times New Roman" panose="02020603050405020304" charset="0"/>
                <a:cs typeface="Times New Roman" panose="02020603050405020304" charset="0"/>
              </a:rPr>
              <a:t> sec.</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961390" y="3196590"/>
            <a:ext cx="10494010" cy="20504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005"/>
          </a:xfrm>
        </p:spPr>
        <p:txBody>
          <a:bodyPr>
            <a:normAutofit fontScale="90000"/>
          </a:bodyPr>
          <a:p>
            <a:pPr algn="ctr"/>
            <a:r>
              <a:rPr lang="en-US" b="1">
                <a:solidFill>
                  <a:srgbClr val="00B050"/>
                </a:solidFill>
              </a:rPr>
              <a:t>System Failures</a:t>
            </a:r>
            <a:endParaRPr lang="en-US" b="1">
              <a:solidFill>
                <a:srgbClr val="00B050"/>
              </a:solidFill>
            </a:endParaRPr>
          </a:p>
        </p:txBody>
      </p:sp>
      <p:sp>
        <p:nvSpPr>
          <p:cNvPr id="3" name="Content Placeholder 2"/>
          <p:cNvSpPr>
            <a:spLocks noGrp="1"/>
          </p:cNvSpPr>
          <p:nvPr>
            <p:ph idx="1"/>
          </p:nvPr>
        </p:nvSpPr>
        <p:spPr>
          <a:xfrm>
            <a:off x="412750" y="1176655"/>
            <a:ext cx="11462385" cy="5330825"/>
          </a:xfrm>
        </p:spPr>
        <p:txBody>
          <a:bodyPr/>
          <a:p>
            <a:pPr algn="just"/>
            <a:r>
              <a:rPr lang="en-US" sz="2400">
                <a:highlight>
                  <a:srgbClr val="FFFF00"/>
                </a:highlight>
                <a:latin typeface="Times New Roman" panose="02020603050405020304" charset="0"/>
                <a:cs typeface="Times New Roman" panose="02020603050405020304" charset="0"/>
              </a:rPr>
              <a:t>Two types of processor faults can occur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1. Fail-Silent Faults</a:t>
            </a:r>
            <a:r>
              <a:rPr lang="en-US" sz="2400">
                <a:latin typeface="Times New Roman" panose="02020603050405020304" charset="0"/>
                <a:cs typeface="Times New Roman" panose="02020603050405020304" charset="0"/>
              </a:rPr>
              <a:t>: In this, a faulty processor just stops and does not respond to susequent input or produce further output, except perhaps to announce that it is no longer functioning.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These are also called fail-stop faults.</a:t>
            </a:r>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2. Byzantine faults</a:t>
            </a:r>
            <a:r>
              <a:rPr lang="en-US" sz="2400">
                <a:latin typeface="Times New Roman" panose="02020603050405020304" charset="0"/>
                <a:cs typeface="Times New Roman" panose="02020603050405020304" charset="0"/>
              </a:rPr>
              <a:t>: A faulty processor continues to run, issuing wrong answers to questions, and possibly working together maliciously with other faulty processors to give the impression that they are all working correctly.</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Synchronous systems</a:t>
            </a:r>
            <a:r>
              <a:rPr lang="en-US" sz="2400">
                <a:latin typeface="Times New Roman" panose="02020603050405020304" charset="0"/>
                <a:cs typeface="Times New Roman" panose="02020603050405020304" charset="0"/>
              </a:rPr>
              <a:t>: A system that has the property of always responding to a message within a known finite bound, if it is working, is said to be synchronous. A system not having this property is said to be Asynchronous.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7685"/>
          </a:xfrm>
        </p:spPr>
        <p:txBody>
          <a:bodyPr>
            <a:normAutofit fontScale="90000"/>
          </a:bodyPr>
          <a:p>
            <a:r>
              <a:rPr lang="en-US"/>
              <a:t>Cont..</a:t>
            </a:r>
            <a:endParaRPr lang="en-US"/>
          </a:p>
        </p:txBody>
      </p:sp>
      <p:sp>
        <p:nvSpPr>
          <p:cNvPr id="3" name="Content Placeholder 2"/>
          <p:cNvSpPr>
            <a:spLocks noGrp="1"/>
          </p:cNvSpPr>
          <p:nvPr>
            <p:ph idx="1"/>
          </p:nvPr>
        </p:nvSpPr>
        <p:spPr>
          <a:xfrm>
            <a:off x="316230" y="1027430"/>
            <a:ext cx="11655425" cy="5553710"/>
          </a:xfrm>
        </p:spPr>
        <p:txBody>
          <a:bodyPr/>
          <a:p>
            <a:pPr algn="just"/>
            <a:r>
              <a:rPr lang="en-US" sz="2400" b="1">
                <a:solidFill>
                  <a:srgbClr val="00B050"/>
                </a:solidFill>
                <a:latin typeface="Times New Roman" panose="02020603050405020304" charset="0"/>
                <a:cs typeface="Times New Roman" panose="02020603050405020304" charset="0"/>
              </a:rPr>
              <a:t>Use of Redundancy</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general approach to fault tolerance is to use redundancy.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Three kinds are possible: information redundancy, time redundancy, and physical redundancy.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With </a:t>
            </a:r>
            <a:r>
              <a:rPr lang="en-US" sz="2400" b="1">
                <a:solidFill>
                  <a:srgbClr val="0070C0"/>
                </a:solidFill>
                <a:latin typeface="Times New Roman" panose="02020603050405020304" charset="0"/>
                <a:cs typeface="Times New Roman" panose="02020603050405020304" charset="0"/>
              </a:rPr>
              <a:t>information redundancy</a:t>
            </a:r>
            <a:r>
              <a:rPr lang="en-US" sz="2400">
                <a:latin typeface="Times New Roman" panose="02020603050405020304" charset="0"/>
                <a:cs typeface="Times New Roman" panose="02020603050405020304" charset="0"/>
              </a:rPr>
              <a:t>, extra bits are added to allow recovery from garbled bits. </a:t>
            </a:r>
            <a:r>
              <a:rPr lang="en-US" sz="2400" b="1">
                <a:latin typeface="Times New Roman" panose="02020603050405020304" charset="0"/>
                <a:cs typeface="Times New Roman" panose="02020603050405020304" charset="0"/>
              </a:rPr>
              <a:t>Example</a:t>
            </a:r>
            <a:r>
              <a:rPr lang="en-US" sz="2400">
                <a:latin typeface="Times New Roman" panose="02020603050405020304" charset="0"/>
                <a:cs typeface="Times New Roman" panose="02020603050405020304" charset="0"/>
              </a:rPr>
              <a:t>: Hamming code.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With </a:t>
            </a:r>
            <a:r>
              <a:rPr lang="en-US" sz="2400" b="1">
                <a:solidFill>
                  <a:srgbClr val="0070C0"/>
                </a:solidFill>
                <a:latin typeface="Times New Roman" panose="02020603050405020304" charset="0"/>
                <a:cs typeface="Times New Roman" panose="02020603050405020304" charset="0"/>
              </a:rPr>
              <a:t>time redundancy</a:t>
            </a:r>
            <a:r>
              <a:rPr lang="en-US" sz="2400">
                <a:latin typeface="Times New Roman" panose="02020603050405020304" charset="0"/>
                <a:cs typeface="Times New Roman" panose="02020603050405020304" charset="0"/>
              </a:rPr>
              <a:t>, an action is performed and then, if need be, it is performed again.  For example if a transaction aborts, it can be redone with no harm.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Time redundancy is especially helpful when the faults are transient or intermittent.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With </a:t>
            </a:r>
            <a:r>
              <a:rPr lang="en-US" sz="2400" b="1">
                <a:solidFill>
                  <a:srgbClr val="0070C0"/>
                </a:solidFill>
                <a:latin typeface="Times New Roman" panose="02020603050405020304" charset="0"/>
                <a:cs typeface="Times New Roman" panose="02020603050405020304" charset="0"/>
              </a:rPr>
              <a:t>physical redundancy</a:t>
            </a:r>
            <a:r>
              <a:rPr lang="en-US" sz="2400">
                <a:latin typeface="Times New Roman" panose="02020603050405020304" charset="0"/>
                <a:cs typeface="Times New Roman" panose="02020603050405020304" charset="0"/>
              </a:rPr>
              <a:t>, extra equipment is added to make it possible for the system as a whole to tolerate the loss or malfunctioning of some components. For example: extra processors can be added to the system so that if a few of them crashes, the system can still function correctly.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0205" y="16319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370205" y="772160"/>
            <a:ext cx="11516360" cy="5756910"/>
          </a:xfrm>
        </p:spPr>
        <p:txBody>
          <a:bodyPr>
            <a:normAutofit fontScale="90000" lnSpcReduction="10000"/>
          </a:bodyPr>
          <a:p>
            <a:pPr algn="just"/>
            <a:r>
              <a:rPr lang="en-US" sz="2400">
                <a:latin typeface="Times New Roman" panose="02020603050405020304" charset="0"/>
                <a:cs typeface="Times New Roman" panose="02020603050405020304" charset="0"/>
              </a:rPr>
              <a:t>There are two ways to organize these extra processors: </a:t>
            </a:r>
            <a:r>
              <a:rPr lang="en-US" sz="2400" b="1">
                <a:latin typeface="Times New Roman" panose="02020603050405020304" charset="0"/>
                <a:cs typeface="Times New Roman" panose="02020603050405020304" charset="0"/>
              </a:rPr>
              <a:t>active replication</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primary backup</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B050"/>
                </a:solidFill>
                <a:latin typeface="Times New Roman" panose="02020603050405020304" charset="0"/>
                <a:cs typeface="Times New Roman" panose="02020603050405020304" charset="0"/>
              </a:rPr>
              <a:t>1. FT using Active Replication (AR)</a:t>
            </a:r>
            <a:r>
              <a:rPr lang="en-US" sz="2400">
                <a:latin typeface="Times New Roman" panose="02020603050405020304" charset="0"/>
                <a:cs typeface="Times New Roman" panose="02020603050405020304" charset="0"/>
              </a:rPr>
              <a:t>: Consider the case of a server. When AR is used, all the processors are used all the times as servers (in parallel) in order to hide faults completly.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AR is a well-known technique for providing FT using physical redundancy.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is also known as </a:t>
            </a:r>
            <a:r>
              <a:rPr lang="en-US" sz="2400" b="1">
                <a:latin typeface="Times New Roman" panose="02020603050405020304" charset="0"/>
                <a:cs typeface="Times New Roman" panose="02020603050405020304" charset="0"/>
              </a:rPr>
              <a:t>state-machine approach</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Consider, for example, the circuit of Fig. 4-21(a) (next slide). Here signals pass through devices A, B, and C in sequence.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one of them is faulty, the final result will probably be wrong.</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Fig. 4-21(b), each device is </a:t>
            </a:r>
            <a:r>
              <a:rPr lang="en-US" sz="2400" b="1">
                <a:latin typeface="Times New Roman" panose="02020603050405020304" charset="0"/>
                <a:cs typeface="Times New Roman" panose="02020603050405020304" charset="0"/>
              </a:rPr>
              <a:t>replicated three times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Following each stage in the circuit is a </a:t>
            </a:r>
            <a:r>
              <a:rPr lang="en-US" sz="2400" b="1">
                <a:latin typeface="Times New Roman" panose="02020603050405020304" charset="0"/>
                <a:cs typeface="Times New Roman" panose="02020603050405020304" charset="0"/>
              </a:rPr>
              <a:t>triplicated voter</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voter is a circuit that has </a:t>
            </a:r>
            <a:r>
              <a:rPr lang="en-US" sz="2400" b="1">
                <a:latin typeface="Times New Roman" panose="02020603050405020304" charset="0"/>
                <a:cs typeface="Times New Roman" panose="02020603050405020304" charset="0"/>
              </a:rPr>
              <a:t>3 inputs</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1 output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chemeClr val="accent2"/>
                </a:solidFill>
                <a:latin typeface="Times New Roman" panose="02020603050405020304" charset="0"/>
                <a:cs typeface="Times New Roman" panose="02020603050405020304" charset="0"/>
              </a:rPr>
              <a:t>If two or three of the inputs are the same, the output is equal to the input. If all three inputs are different, the output is undefined.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kind of design is known as </a:t>
            </a:r>
            <a:r>
              <a:rPr lang="en-US" sz="2400" b="1">
                <a:solidFill>
                  <a:srgbClr val="7030A0"/>
                </a:solidFill>
                <a:latin typeface="Times New Roman" panose="02020603050405020304" charset="0"/>
                <a:cs typeface="Times New Roman" panose="02020603050405020304" charset="0"/>
              </a:rPr>
              <a:t>Triple Modular redundancy (TMR)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1025"/>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1148715" y="1153795"/>
            <a:ext cx="9701530" cy="5003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370205" y="995680"/>
            <a:ext cx="11527155" cy="5532755"/>
          </a:xfrm>
        </p:spPr>
        <p:txBody>
          <a:bodyPr/>
          <a:p>
            <a:r>
              <a:rPr lang="en-US" sz="2400" b="1">
                <a:solidFill>
                  <a:srgbClr val="0070C0"/>
                </a:solidFill>
                <a:latin typeface="Times New Roman" panose="02020603050405020304" charset="0"/>
                <a:cs typeface="Times New Roman" panose="02020603050405020304" charset="0"/>
              </a:rPr>
              <a:t>Different cases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CASE-I</a:t>
            </a:r>
            <a:r>
              <a:rPr lang="en-US" sz="2400">
                <a:latin typeface="Times New Roman" panose="02020603050405020304" charset="0"/>
                <a:cs typeface="Times New Roman" panose="02020603050405020304" charset="0"/>
              </a:rPr>
              <a:t>: Suppose element A2 fails. Each of the voters V1, V2, and V3 gets two good (identical) inputs and one rogue input and each of them outputs the correct value to the second stage. In essence, the effect of A2 failing is completely masked so that the inputs to B1, B2, and B3 are exactly the same as they would have been had no fault occurred. </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CASE-2</a:t>
            </a:r>
            <a:r>
              <a:rPr lang="en-US" sz="2400">
                <a:latin typeface="Times New Roman" panose="02020603050405020304" charset="0"/>
                <a:cs typeface="Times New Roman" panose="02020603050405020304" charset="0"/>
              </a:rPr>
              <a:t>: B3 and C1 are also faulty, in addition to A2. These effects are also marked, so the three final outputs are still correct.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CASE-3</a:t>
            </a:r>
            <a:r>
              <a:rPr lang="en-US" sz="2400">
                <a:latin typeface="Times New Roman" panose="02020603050405020304" charset="0"/>
                <a:cs typeface="Times New Roman" panose="02020603050405020304" charset="0"/>
              </a:rPr>
              <a:t>: A voter is also a component and can also be faulty.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Suppose, for example, that V1 malfunctions. the input to B1 will then be wrong, but as long as everything else works, B2 and B3 will produce the same output and V4, V5, and V6 will all produce the correct result into stage three.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fault in V1 is effectively no different than a fault in B1. In both cases, V1 produces incorrect output, but in both cases it is voted down later.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1660"/>
          </a:xfrm>
        </p:spPr>
        <p:txBody>
          <a:bodyPr>
            <a:normAutofit fontScale="90000"/>
          </a:bodyPr>
          <a:p>
            <a:r>
              <a:rPr lang="en-US"/>
              <a:t>Cont..</a:t>
            </a:r>
            <a:endParaRPr lang="en-US"/>
          </a:p>
        </p:txBody>
      </p:sp>
      <p:sp>
        <p:nvSpPr>
          <p:cNvPr id="3" name="Content Placeholder 2"/>
          <p:cNvSpPr>
            <a:spLocks noGrp="1"/>
          </p:cNvSpPr>
          <p:nvPr>
            <p:ph idx="1"/>
          </p:nvPr>
        </p:nvSpPr>
        <p:spPr>
          <a:xfrm>
            <a:off x="327025" y="1059815"/>
            <a:ext cx="11643995" cy="5500370"/>
          </a:xfrm>
        </p:spPr>
        <p:txBody>
          <a:bodyPr/>
          <a:p>
            <a:pPr algn="just"/>
            <a:r>
              <a:rPr lang="en-US" sz="2400" b="1">
                <a:solidFill>
                  <a:srgbClr val="00B050"/>
                </a:solidFill>
                <a:latin typeface="Times New Roman" panose="02020603050405020304" charset="0"/>
                <a:cs typeface="Times New Roman" panose="02020603050405020304" charset="0"/>
              </a:rPr>
              <a:t>2. FT using Primary-Backup (PB)</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The essential idea of the primary backup method is that at any one instant, one server is the primary and does all the work</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a:t>
            </a:r>
            <a:r>
              <a:rPr lang="en-US" sz="2400">
                <a:highlight>
                  <a:srgbClr val="00FF00"/>
                </a:highlight>
                <a:latin typeface="Times New Roman" panose="02020603050405020304" charset="0"/>
                <a:cs typeface="Times New Roman" panose="02020603050405020304" charset="0"/>
              </a:rPr>
              <a:t>If the primary fails the backup takes over</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Ideally, the cut over should take place in a clean way and be noticed only by the client operating system, not by the application program. </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Primary backup FT has two major advantages over active replication: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First, it is </a:t>
            </a:r>
            <a:r>
              <a:rPr lang="en-US" sz="2400" b="1">
                <a:latin typeface="Times New Roman" panose="02020603050405020304" charset="0"/>
                <a:cs typeface="Times New Roman" panose="02020603050405020304" charset="0"/>
              </a:rPr>
              <a:t>simpler</a:t>
            </a:r>
            <a:r>
              <a:rPr lang="en-US" sz="2400">
                <a:latin typeface="Times New Roman" panose="02020603050405020304" charset="0"/>
                <a:cs typeface="Times New Roman" panose="02020603050405020304" charset="0"/>
              </a:rPr>
              <a:t> during normal operations </a:t>
            </a:r>
            <a:r>
              <a:rPr lang="en-US" sz="2400">
                <a:highlight>
                  <a:srgbClr val="00FFFF"/>
                </a:highlight>
                <a:latin typeface="Times New Roman" panose="02020603050405020304" charset="0"/>
                <a:cs typeface="Times New Roman" panose="02020603050405020304" charset="0"/>
              </a:rPr>
              <a:t>since messages go to just one server (the primary) and not to a whole group</a:t>
            </a:r>
            <a:r>
              <a:rPr lang="en-US" sz="2400">
                <a:latin typeface="Times New Roman" panose="02020603050405020304" charset="0"/>
                <a:cs typeface="Times New Roman" panose="02020603050405020304" charset="0"/>
              </a:rPr>
              <a:t>. Therefore, the problems associated with ordering these messages also disappear.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Second, in practice </a:t>
            </a:r>
            <a:r>
              <a:rPr lang="en-US" sz="2400" b="1">
                <a:latin typeface="Times New Roman" panose="02020603050405020304" charset="0"/>
                <a:cs typeface="Times New Roman" panose="02020603050405020304" charset="0"/>
              </a:rPr>
              <a:t>it requires fewer machines</a:t>
            </a:r>
            <a:r>
              <a:rPr lang="en-US" sz="2400">
                <a:latin typeface="Times New Roman" panose="02020603050405020304" charset="0"/>
                <a:cs typeface="Times New Roman" panose="02020603050405020304" charset="0"/>
              </a:rPr>
              <a:t> because at any instant one primary and one backup is needed. Although, when a backup is put into service as primary, a new backup is needed instantly.</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13802</Words>
  <Application>WPS Presentation</Application>
  <PresentationFormat>Widescreen</PresentationFormat>
  <Paragraphs>191</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Times New Roman</vt:lpstr>
      <vt:lpstr>Calibri Light</vt:lpstr>
      <vt:lpstr>Calibri</vt:lpstr>
      <vt:lpstr>Microsoft YaHei</vt:lpstr>
      <vt:lpstr>Arial Unicode MS</vt:lpstr>
      <vt:lpstr>Office Theme</vt:lpstr>
      <vt:lpstr>Fault-Tolerance</vt:lpstr>
      <vt:lpstr>Introduction</vt:lpstr>
      <vt:lpstr>Cont..</vt:lpstr>
      <vt:lpstr>System Failures</vt:lpstr>
      <vt:lpstr>Cont..</vt:lpstr>
      <vt:lpstr>Cont..</vt:lpstr>
      <vt:lpstr>Cont..</vt:lpstr>
      <vt:lpstr>Cont..</vt:lpstr>
      <vt:lpstr>Cont..</vt:lpstr>
      <vt:lpstr>Cont..</vt:lpstr>
      <vt:lpstr>Cont..</vt:lpstr>
      <vt:lpstr>Process Resilience</vt:lpstr>
      <vt:lpstr>Cont..</vt:lpstr>
      <vt:lpstr>Cont..</vt:lpstr>
      <vt:lpstr>Distributed Commit</vt:lpstr>
      <vt:lpstr>Cont..</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Fault-Tolerance</dc:title>
  <dc:creator/>
  <cp:lastModifiedBy>Saurabh Jha</cp:lastModifiedBy>
  <cp:revision>32</cp:revision>
  <dcterms:created xsi:type="dcterms:W3CDTF">2024-11-04T04:26:00Z</dcterms:created>
  <dcterms:modified xsi:type="dcterms:W3CDTF">2024-11-06T07:20:44Z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265F4386A8CC4C4B9E2FFB14C9AC45DE_12</vt:lpwstr>
  </property>
  <property fmtid="{D5CDD505-2E9C-101B-9397-08002B2CF9AE}" pid="3" name="KSOProductBuildVer">
    <vt:lpwstr>1033-12.2.0.18607</vt:lpwstr>
  </property>
</Properties>
</file>