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1122680"/>
            <a:ext cx="10899775" cy="109918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Processes_and_Processors_in_DS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Lecture-21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585" y="205105"/>
            <a:ext cx="10515600" cy="61277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Implimenting Threads in User Space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" y="932180"/>
            <a:ext cx="11664950" cy="5713730"/>
          </a:xfrm>
        </p:spPr>
        <p:txBody>
          <a:bodyPr>
            <a:normAutofit lnSpcReduction="20000"/>
          </a:bodyPr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this scheme,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we put the thread package entirely in the user 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 space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means that the operating system (OS) is not directly involved in managing the threads.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Instead, the threads are controlled by a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user-level library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 dirty="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OS only sees one process, and it doesn't know how many threads are running inside that process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Thread switching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(moving from one thread to another) is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very fast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because the OS is not involved. The thread library manages everything.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endParaRPr lang="en-US" sz="24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/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Pros: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Fast switching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Because the OS is not involved, threads can quickly switch between tasks.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Custom scheduling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The user-level library can decide how to schedule threads based on specific needs.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 OS help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If one thread is blocked (like waiting for input), the entire process is blocked because the OS doesn't know that there are multiple threads inside.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Font typeface="+mj-lt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 dirty="0"/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025"/>
          </a:xfrm>
        </p:spPr>
        <p:txBody>
          <a:bodyPr>
            <a:normAutofit fontScale="90000"/>
          </a:bodyPr>
          <a:p>
            <a:pPr algn="ctr"/>
            <a:r>
              <a:rPr lang="en-US" b="1" dirty="0">
                <a:solidFill>
                  <a:srgbClr val="FF0000"/>
                </a:solidFill>
                <a:sym typeface="+mn-ea"/>
              </a:rPr>
              <a:t>Implementing Threads in Kernel Space</a:t>
            </a:r>
            <a:endParaRPr lang="en-US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90" y="1165225"/>
            <a:ext cx="11739880" cy="5406390"/>
          </a:xfrm>
        </p:spPr>
        <p:txBody>
          <a:bodyPr/>
          <a:p>
            <a:pPr marL="457200" indent="-457200" algn="just">
              <a:buFont typeface="+mj-lt"/>
              <a:buAutoNum type="alphaUcPeriod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kernel space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the OS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directly manages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threads. The OS knows about all the threads and controls how they run.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lphaU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Thread switching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slower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because the OS is involved and has to manage each switching, but the OS can handle more advanced scheduling, like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prioritizing important tasks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handling blocked threads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Pros: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Better control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The OS can manage all threads and make decisions like prioritizing important threads or helping blocked threads.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Handles blocking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If one thread is blocked, the OS can still run other threads.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Slower switching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Involving the OS makes switching between threads slower than in user space.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570"/>
          </a:xfrm>
        </p:spPr>
        <p:txBody>
          <a:bodyPr>
            <a:normAutofit fontScale="90000"/>
          </a:bodyPr>
          <a:p>
            <a:pPr algn="ctr"/>
            <a:r>
              <a:rPr lang="en-IN" dirty="0">
                <a:solidFill>
                  <a:srgbClr val="FF0000"/>
                </a:solidFill>
                <a:sym typeface="+mn-ea"/>
              </a:rPr>
              <a:t>Scheduler Activation and Upcalls</a:t>
            </a:r>
            <a:endParaRPr lang="en-IN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1122680"/>
            <a:ext cx="11611610" cy="5480050"/>
          </a:xfrm>
        </p:spPr>
        <p:txBody>
          <a:bodyPr>
            <a:normAutofit lnSpcReduction="20000"/>
          </a:bodyPr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Scheduler Activation: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a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hybrid model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that combines the best of both user and kernel space threading. The OS and the user-level thread library work together to manage threads.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kernel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manages resources like the number of CPUs or cores.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user-level library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 manages the threads inside the process and decides how to switch between them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Upcall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An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upcall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a </a:t>
            </a: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notification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the OS (kernel) to the user-level thread library. 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tells the library when more resources (like CPUs) become available or when certain events happen, like a thread becoming unblocked.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Benefits:</a:t>
            </a:r>
            <a:endParaRPr lang="en-US" sz="24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Fast switching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like in user space with the OS's help in managing resources.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OS can provide more resources when needed, and the user-level library can decide how to use them.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845"/>
          </a:xfrm>
        </p:spPr>
        <p:txBody>
          <a:bodyPr>
            <a:normAutofit fontScale="90000"/>
          </a:bodyPr>
          <a:p>
            <a:pPr algn="ctr"/>
            <a:r>
              <a:rPr lang="en-US" b="1"/>
              <a:t>Introduction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1134110"/>
            <a:ext cx="11643995" cy="5372735"/>
          </a:xfrm>
        </p:spPr>
        <p:txBody>
          <a:bodyPr/>
          <a:p>
            <a:pPr algn="l" defTabSz="266700">
              <a:spcAft>
                <a:spcPts val="500"/>
              </a:spcAft>
            </a:pPr>
            <a:r>
              <a:rPr sz="2400" b="1">
                <a:solidFill>
                  <a:srgbClr val="00B05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Processes</a:t>
            </a:r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endParaRPr sz="2400" b="1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defTabSz="266700">
              <a:spcAft>
                <a:spcPts val="500"/>
              </a:spcAft>
            </a:pPr>
            <a:r>
              <a:rPr sz="2400" b="1">
                <a:solidFill>
                  <a:srgbClr val="0070C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Definition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A process is an instance of a program in execution. It is an active entity, with a program counter specifying the next instruction to execute and a set of associated resources (such as memory, files, and I/O devices).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defTabSz="266700">
              <a:spcAft>
                <a:spcPts val="500"/>
              </a:spcAft>
            </a:pPr>
            <a:r>
              <a:rPr sz="2400" b="1">
                <a:solidFill>
                  <a:srgbClr val="0070C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Characteristics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914400" indent="-228600" defTabSz="266700">
              <a:spcAft>
                <a:spcPts val="500"/>
              </a:spcAft>
            </a:pP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Has its own memory space.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914400" indent="-228600" defTabSz="266700">
              <a:spcAft>
                <a:spcPts val="500"/>
              </a:spcAft>
            </a:pP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Can communicate with other processes via Inter-Process Communication (IPC) mechanisms like pipes, shared memory, message queues, etc.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914400" indent="-228600" defTabSz="266700">
              <a:spcAft>
                <a:spcPts val="500"/>
              </a:spcAft>
            </a:pP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More overhead due to context switching.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7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705" y="1166495"/>
            <a:ext cx="11420475" cy="5372735"/>
          </a:xfrm>
        </p:spPr>
        <p:txBody>
          <a:bodyPr/>
          <a:p>
            <a:pPr algn="l" defTabSz="266700">
              <a:spcAft>
                <a:spcPts val="500"/>
              </a:spcAft>
            </a:pPr>
            <a:r>
              <a:rPr sz="2400" b="1">
                <a:solidFill>
                  <a:srgbClr val="00B05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Threads</a:t>
            </a:r>
            <a:r>
              <a:rPr lang="en-US"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endParaRPr sz="2400" b="1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defTabSz="266700">
              <a:spcAft>
                <a:spcPts val="500"/>
              </a:spcAft>
            </a:pPr>
            <a:r>
              <a:rPr sz="2400" b="1">
                <a:solidFill>
                  <a:srgbClr val="0070C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Definition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A thread is the smallest unit of execution within a process. Multiple threads can exist within the same process, sharing the same memory space.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defTabSz="266700">
              <a:spcAft>
                <a:spcPts val="500"/>
              </a:spcAft>
            </a:pPr>
            <a:r>
              <a:rPr sz="2400" b="1">
                <a:solidFill>
                  <a:srgbClr val="0070C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Characteristics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914400" indent="-228600" defTabSz="266700">
              <a:spcAft>
                <a:spcPts val="500"/>
              </a:spcAft>
            </a:pP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Share the same memory space and resources of the process.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914400" indent="-228600" defTabSz="266700">
              <a:spcAft>
                <a:spcPts val="500"/>
              </a:spcAft>
            </a:pP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More efficient than processes due to lower context-switching overhead.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914400" indent="-228600" defTabSz="266700">
              <a:spcAft>
                <a:spcPts val="500"/>
              </a:spcAft>
            </a:pP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Easier and more efficient for communication within the same process.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0" y="109855"/>
            <a:ext cx="10515600" cy="51689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685" y="708025"/>
            <a:ext cx="11686540" cy="5883910"/>
          </a:xfrm>
        </p:spPr>
        <p:txBody>
          <a:bodyPr/>
          <a:p>
            <a:pPr algn="just" defTabSz="266700">
              <a:spcAft>
                <a:spcPts val="500"/>
              </a:spcAft>
            </a:pPr>
            <a:r>
              <a:rPr sz="2400" b="1">
                <a:solidFill>
                  <a:srgbClr val="0070C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Why Use Processes?</a:t>
            </a:r>
            <a:endParaRPr sz="2400" b="1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algn="just" defTabSz="266700">
              <a:spcAft>
                <a:spcPts val="500"/>
              </a:spcAft>
            </a:pPr>
            <a:r>
              <a:rPr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Isolation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Processes are isolated from each other, providing better fault tolerance and security.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algn="just" defTabSz="266700">
              <a:spcAft>
                <a:spcPts val="500"/>
              </a:spcAft>
            </a:pPr>
            <a:r>
              <a:rPr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Resource Management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Suitable for tasks that require a dedicated amount of resources.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defTabSz="266700">
              <a:spcAft>
                <a:spcPts val="500"/>
              </a:spcAft>
            </a:pPr>
            <a:r>
              <a:rPr sz="2400" b="1">
                <a:solidFill>
                  <a:srgbClr val="0070C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Why Use Threads?</a:t>
            </a:r>
            <a:endParaRPr sz="2400" b="1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algn="just" defTabSz="266700">
              <a:spcAft>
                <a:spcPts val="500"/>
              </a:spcAft>
            </a:pPr>
            <a:r>
              <a:rPr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Efficiency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Threads are lightweight compared to processes, allowing faster creation, termination, and context switching.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algn="just" defTabSz="266700">
              <a:spcAft>
                <a:spcPts val="500"/>
              </a:spcAft>
            </a:pPr>
            <a:r>
              <a:rPr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Shared Memory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Easier communication and data sharing since threads within the same process share memory.</a:t>
            </a:r>
            <a:endParaRPr sz="24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457200" indent="-228600" algn="just" defTabSz="266700">
              <a:spcAft>
                <a:spcPts val="500"/>
              </a:spcAft>
            </a:pPr>
            <a:r>
              <a:rPr sz="24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Concurrency</a:t>
            </a:r>
            <a:r>
              <a:rPr sz="24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  <a:sym typeface="+mn-ea"/>
              </a:rPr>
              <a:t>: Useful for performing multiple operations concurrently within the same application.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730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Introduction to Threads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910" y="1144270"/>
            <a:ext cx="11610975" cy="539559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Fig.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4-1(a),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we see a machine with three processes.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process has its own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program counter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its own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stack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its own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register set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its own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address 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processes can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communicate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through the system’s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inter process communication primitives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such as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semaphores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monitors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or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messages passing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3410" y="3338830"/>
            <a:ext cx="8682355" cy="2999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615" y="88265"/>
            <a:ext cx="10515600" cy="53784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" y="626745"/>
            <a:ext cx="11600815" cy="596582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Fig.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4-1(b),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we see another machine with one process.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Only this process contains multiple threads of control just called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threads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or sometimes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lightweight processes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many respects, threads are like little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mini-processes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thread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runs strictly sequentially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has its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own program counter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stack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keep track of where it is.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Threads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share the CPU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just as processes do: first one thread runs, then another does (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time sharing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).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Only on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multiprocessor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do they actually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run in parallel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Threads can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create child threads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can block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waiting for system calls to complete, just like regular processes.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While a thread is blocked another thread in the same process can run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in exactly the same way that when one process blocks, another process in the same machine can run.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All threads have exactly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same address space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" y="151765"/>
            <a:ext cx="10515600" cy="5486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" y="772160"/>
            <a:ext cx="11580495" cy="584009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Like traditional processes (i.e., processes with only one thread), threads can be in any one of several states: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running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blocked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ready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or </a:t>
            </a:r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terminated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Running thread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currently has the CPU and is active.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blocked thread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waiting for another thread to unblock it.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ready thread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scheduled to run, and will as soon as its turn comes up.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Finally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terminated thread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one that has exited,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but which has not yet been collected by its parent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 b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Thread Usage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Threads were invented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allow parallelism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be combined with sequential execution and blocking system calls.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Fig.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4-3(a)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the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dispatcher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reads incoming requests for work from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system mailbox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After examining the request, it chooses an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idle (i.e., blocked) worker thread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and hands it the request.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115" y="194945"/>
            <a:ext cx="10515600" cy="53721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" y="732155"/>
            <a:ext cx="11633200" cy="583946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dispatcher then wakes up the sleeping worker.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When the worker wakes up, it checks to see if the request can be satisfied from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shared block cache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to which all threads have access.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If not, it sends a message to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disk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to get the needed block and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goes to sleep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awaiting completion of the disk operation.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2863215"/>
            <a:ext cx="9989820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90" y="141605"/>
            <a:ext cx="10515600" cy="495935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25" y="636905"/>
            <a:ext cx="11643995" cy="5902325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team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Fig. 4-3(b)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is also a way to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organize a multithreaded process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Here all the threads are equals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and each gets and processes its own request.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There is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no dispatcher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Sometimes work comes in that a thread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cannot handle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especially if each thread is specialised to handle a particular kind of work.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this case,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job queue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can be maintained, with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pending work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kept in the job queue.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With this organization, </a:t>
            </a:r>
            <a:r>
              <a:rPr lang="en-US" sz="2400">
                <a:highlight>
                  <a:srgbClr val="00FF00"/>
                </a:highlight>
                <a:latin typeface="Times New Roman" panose="02020603050405020304" charset="0"/>
                <a:cs typeface="Times New Roman" panose="02020603050405020304" charset="0"/>
              </a:rPr>
              <a:t>a thread should check the job queue before looking in the system mailbox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Threads can also be organized in the </a:t>
            </a:r>
            <a:r>
              <a:rPr lang="en-US" sz="24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pipeline model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as shown in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Fig. 4-3(c)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this model, </a:t>
            </a:r>
            <a:r>
              <a:rPr lang="en-US" sz="2400">
                <a:highlight>
                  <a:srgbClr val="00FFFF"/>
                </a:highlight>
                <a:latin typeface="Times New Roman" panose="02020603050405020304" charset="0"/>
                <a:cs typeface="Times New Roman" panose="02020603050405020304" charset="0"/>
              </a:rPr>
              <a:t>the first thread generates some data and passes them on to the next thread for processing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data continues from thread to thread, with processing going on at each step.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6736</Words>
  <Application>WPS Presentation</Application>
  <PresentationFormat>Widescreen</PresentationFormat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Processes_and_Processors_in_DS</vt:lpstr>
      <vt:lpstr>Introduction</vt:lpstr>
      <vt:lpstr>Cont..</vt:lpstr>
      <vt:lpstr>Cont..</vt:lpstr>
      <vt:lpstr>Introduction to Threads</vt:lpstr>
      <vt:lpstr>Cont..</vt:lpstr>
      <vt:lpstr>Cont..</vt:lpstr>
      <vt:lpstr>Cont..</vt:lpstr>
      <vt:lpstr>Cont..</vt:lpstr>
      <vt:lpstr>Implimenting Threads in User Space</vt:lpstr>
      <vt:lpstr>Implementing Threads in Kernel Space</vt:lpstr>
      <vt:lpstr>Scheduler Activation and Upcalls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Processes_and_Processors_in_DS</dc:title>
  <dc:creator/>
  <cp:lastModifiedBy>Saurabh Jha</cp:lastModifiedBy>
  <cp:revision>20</cp:revision>
  <dcterms:created xsi:type="dcterms:W3CDTF">2024-09-29T15:39:00Z</dcterms:created>
  <dcterms:modified xsi:type="dcterms:W3CDTF">2024-10-03T07:07:54Z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AFDEEFF76BA04E93B23CFFFAE23F8284_12</vt:lpwstr>
  </property>
  <property fmtid="{D5CDD505-2E9C-101B-9397-08002B2CF9AE}" pid="3" name="KSOProductBuildVer">
    <vt:lpwstr>1033-12.2.0.18283</vt:lpwstr>
  </property>
</Properties>
</file>