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17348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Threads_and_RPC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Lecture-22</a:t>
            </a:r>
            <a:endParaRPr lang="en-US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730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910" y="1080135"/>
            <a:ext cx="11632565" cy="5490845"/>
          </a:xfrm>
        </p:spPr>
        <p:txBody>
          <a:bodyPr/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other way to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locate idle workstations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is to use a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client-driven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approach.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When the </a:t>
            </a:r>
            <a:r>
              <a:rPr lang="en-US" sz="2400" b="1" i="1">
                <a:latin typeface="Times New Roman" panose="02020603050405020304" charset="0"/>
                <a:cs typeface="Times New Roman" panose="02020603050405020304" charset="0"/>
              </a:rPr>
              <a:t>remote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is invoked, it broadcasts a request saying what program it wants to run, how much memory it needs, etc.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These details are not needed if all the workstations are identical, but if the system is heterogeneous and not every program can run on every workstation they are essential.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When the replies come back, </a:t>
            </a:r>
            <a:r>
              <a:rPr lang="en-US" sz="2400" b="1" i="1">
                <a:latin typeface="Times New Roman" panose="02020603050405020304" charset="0"/>
                <a:cs typeface="Times New Roman" panose="02020603050405020304" charset="0"/>
              </a:rPr>
              <a:t>remote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picks one and sets it up.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One nice twist is to have idle workstations delay their responses slightly, with the delay being proportional to the current load.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this way, the reply from the least heavily loaded machine will come back first and be selected.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345" y="152400"/>
            <a:ext cx="10515600" cy="516890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025" y="669925"/>
            <a:ext cx="11643995" cy="5858510"/>
          </a:xfrm>
        </p:spPr>
        <p:txBody>
          <a:bodyPr>
            <a:normAutofit lnSpcReduction="10000"/>
          </a:bodyPr>
          <a:p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Processor Pool Model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Instead of dedicating workstations to individual users, a pool of processors is maintained that can be dynamically allocated to tasks.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Mechanism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Users submit tasks to the system.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system allocates processors from the pool based on the task requirements.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Advantages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High flexibility in resource allocation.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Efficient utilization of processing power, especially in environments with varying workloads.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Disadvantages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Increased overhead in managing the processor pool.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Potential for contention if multiple tasks require a large number of processors simultaneously.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zh-CN" sz="2400" dirty="0"/>
          </a:p>
          <a:p>
            <a:endParaRPr lang="en-US" altLang="zh-CN" sz="24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800"/>
          </a:xfrm>
        </p:spPr>
        <p:txBody>
          <a:bodyPr>
            <a:normAutofit fontScale="90000"/>
          </a:bodyPr>
          <a:p>
            <a:pPr algn="ctr"/>
            <a:r>
              <a:rPr lang="en-US" b="1">
                <a:solidFill>
                  <a:srgbClr val="FF0000"/>
                </a:solidFill>
              </a:rPr>
              <a:t>Introduction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410" y="1144905"/>
            <a:ext cx="11643995" cy="5425440"/>
          </a:xfrm>
        </p:spPr>
        <p:txBody>
          <a:bodyPr>
            <a:normAutofit lnSpcReduction="10000"/>
          </a:bodyPr>
          <a:p>
            <a:r>
              <a:rPr lang="en-US" sz="2400" b="1">
                <a:solidFill>
                  <a:srgbClr val="7030A0"/>
                </a:solidFill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How a thread in one process can call a thread on another process on same machine?</a:t>
            </a:r>
            <a:endParaRPr lang="en-US" sz="2400"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When a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server thread </a:t>
            </a:r>
            <a:r>
              <a:rPr lang="en-US" sz="2400" b="1" i="1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starts up, it 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exports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its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interface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by telling the kernel about it.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highlight>
                  <a:srgbClr val="00FF00"/>
                </a:highlight>
                <a:latin typeface="Times New Roman" panose="02020603050405020304" charset="0"/>
                <a:cs typeface="Times New Roman" panose="02020603050405020304" charset="0"/>
              </a:rPr>
              <a:t>The interface defines which procedures are callable, what their parameters are, and so on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When a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client thread </a:t>
            </a:r>
            <a:r>
              <a:rPr lang="en-US" sz="2400" b="1" i="1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starts up, it 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imports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 the interface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from the kernel and is given a 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special identifier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to use for the call.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highlight>
                  <a:srgbClr val="00FFFF"/>
                </a:highlight>
                <a:latin typeface="Times New Roman" panose="02020603050405020304" charset="0"/>
                <a:cs typeface="Times New Roman" panose="02020603050405020304" charset="0"/>
              </a:rPr>
              <a:t>The kernel now knows that </a:t>
            </a:r>
            <a:r>
              <a:rPr lang="en-US" sz="2400" i="1">
                <a:highlight>
                  <a:srgbClr val="00FFFF"/>
                </a:highlight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2400">
                <a:highlight>
                  <a:srgbClr val="00FFFF"/>
                </a:highlight>
                <a:latin typeface="Times New Roman" panose="02020603050405020304" charset="0"/>
                <a:cs typeface="Times New Roman" panose="02020603050405020304" charset="0"/>
              </a:rPr>
              <a:t> is going to call </a:t>
            </a:r>
            <a:r>
              <a:rPr lang="en-US" sz="2400" i="1">
                <a:highlight>
                  <a:srgbClr val="00FFFF"/>
                </a:highlight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sz="2400">
                <a:highlight>
                  <a:srgbClr val="00FFFF"/>
                </a:highlight>
                <a:latin typeface="Times New Roman" panose="02020603050405020304" charset="0"/>
                <a:cs typeface="Times New Roman" panose="02020603050405020304" charset="0"/>
              </a:rPr>
              <a:t> later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and creates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special data structures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to prepare for the call.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One of these data structures is an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argument stack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that is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shared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by both </a:t>
            </a:r>
            <a:r>
              <a:rPr lang="en-US" sz="2400" i="1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and </a:t>
            </a:r>
            <a:r>
              <a:rPr lang="en-US" sz="2400" i="1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and is mapped into both of their address spaces.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To call the server, </a:t>
            </a:r>
            <a:r>
              <a:rPr lang="en-US" sz="2400" i="1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pushes the arguments on to the shared stack using the normal procedure passing conventions, and then traps to the kernel, putting the special identifier in a register.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server then changes the client’s memory map to put the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client in the server’s address space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and </a:t>
            </a:r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start the client thread executing the server procedure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435" y="163195"/>
            <a:ext cx="10515600" cy="495935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70" y="749935"/>
            <a:ext cx="11643995" cy="5788660"/>
          </a:xfrm>
        </p:spPr>
        <p:txBody>
          <a:bodyPr>
            <a:normAutofit lnSpcReduction="10000"/>
          </a:bodyPr>
          <a:p>
            <a:pPr algn="just"/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Another technique to speed up RPCs is based on the observation that when a server thread </a:t>
            </a:r>
            <a:r>
              <a:rPr lang="en-US" sz="2400" b="1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blocks</a:t>
            </a:r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 waiting for a new request, it really does not have any important context information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Therefore, when a thread has finished carrying out a request, it simply vanishes and its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stack and context information are discarded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highlight>
                  <a:srgbClr val="00FF00"/>
                </a:highlight>
                <a:latin typeface="Times New Roman" panose="02020603050405020304" charset="0"/>
                <a:cs typeface="Times New Roman" panose="02020603050405020304" charset="0"/>
              </a:rPr>
              <a:t>When a new message comes in to a server’s machine, the server kernel creates a </a:t>
            </a:r>
            <a:r>
              <a:rPr lang="en-US" sz="2400" b="1">
                <a:highlight>
                  <a:srgbClr val="00FF00"/>
                </a:highlight>
                <a:latin typeface="Times New Roman" panose="02020603050405020304" charset="0"/>
                <a:cs typeface="Times New Roman" panose="02020603050405020304" charset="0"/>
              </a:rPr>
              <a:t>new thread</a:t>
            </a:r>
            <a:r>
              <a:rPr lang="en-US" sz="2400">
                <a:highlight>
                  <a:srgbClr val="00FF00"/>
                </a:highlight>
                <a:latin typeface="Times New Roman" panose="02020603050405020304" charset="0"/>
                <a:cs typeface="Times New Roman" panose="02020603050405020304" charset="0"/>
              </a:rPr>
              <a:t> to service the request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Furthermore, </a:t>
            </a:r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it maps the message into the server’s address space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and </a:t>
            </a:r>
            <a:r>
              <a:rPr lang="en-US" sz="2400">
                <a:highlight>
                  <a:srgbClr val="00FFFF"/>
                </a:highlight>
                <a:latin typeface="Times New Roman" panose="02020603050405020304" charset="0"/>
                <a:cs typeface="Times New Roman" panose="02020603050405020304" charset="0"/>
              </a:rPr>
              <a:t>sets up the new thread’s stack to access the message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This scheme is called as “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implicit receive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”.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thread that is created spontaneously to handle an incoming RPC is referred to as a “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pop-up thread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”.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This method has several advantages over conventional RPC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Threads do not have to block waiting for new work. Thus, no context has to be saved.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Creating a new thread is cheaper than restoring an existing one, since no context has to be restored.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980"/>
          </a:xfrm>
        </p:spPr>
        <p:txBody>
          <a:bodyPr>
            <a:normAutofit fontScale="90000"/>
          </a:bodyPr>
          <a:p>
            <a:pPr algn="ctr"/>
            <a:r>
              <a:rPr lang="en-US" b="1">
                <a:solidFill>
                  <a:srgbClr val="FF0000"/>
                </a:solidFill>
              </a:rPr>
              <a:t>System Models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70" y="1080135"/>
            <a:ext cx="11601450" cy="5523230"/>
          </a:xfrm>
        </p:spPr>
        <p:txBody>
          <a:bodyPr/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processors in a distributed system can be organized in two ways: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workstation model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processor pool model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 b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The Workstation model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work station (WS) model consists of workstations that are high-end personal computers scattered throughout a building or campus and connected by a high speed LAN.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Some of the workstations may be in offices, and thus implicitly dedicated to a single user, whereas others may be in public areas and have several different users during the course of a day.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both cases, at any instant of time, a workstation either has a single user logged into it, and thus has an owner or it is idle.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8640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50" y="1028065"/>
            <a:ext cx="11547475" cy="5510530"/>
          </a:xfrm>
        </p:spPr>
        <p:txBody>
          <a:bodyPr>
            <a:normAutofit lnSpcReduction="10000"/>
          </a:bodyPr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some systems the workstations have local disks and in others they do not.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later are universally called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diskless workstations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but the former are variously known as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diskful workstations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or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disky workstations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Diskless workstations provide symmetry and flexibility.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 user can walk up to any workstation in the system and log in.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Since all his files are on the file server, one diskless workstation is as good as another.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228600" marR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Advantages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kumimoji="0" lang="en-US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228600" marR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Users have control over their work environment.</a:t>
            </a:r>
            <a:endParaRPr kumimoji="0" lang="en-US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228600" marR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Can handle moderate workloads effectively.</a:t>
            </a:r>
            <a:endParaRPr kumimoji="0" lang="en-US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228600" marR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Disadvantages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kumimoji="0" lang="en-US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228600" marR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Underutilization of resources if the 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workstation is idle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kumimoji="0" lang="en-US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marL="228600" marR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Scalability issues when workload exceeds the capacity of a single workstation.</a:t>
            </a:r>
            <a:endParaRPr kumimoji="0" lang="en-US" sz="2400" b="0" i="0" u="none" strike="noStrike" kern="1200" cap="none" spc="0" normalizeH="0" baseline="0" noProof="1" dirty="0">
              <a:solidFill>
                <a:schemeClr val="tx1"/>
              </a:solidFill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845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865" y="995045"/>
            <a:ext cx="11633200" cy="5618480"/>
          </a:xfrm>
        </p:spPr>
        <p:txBody>
          <a:bodyPr/>
          <a:p>
            <a:pPr algn="just"/>
            <a:r>
              <a:rPr lang="en-US" sz="2400" b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Using Idle Workstations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research on idle workstation has centered on solving these problems: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1. How is an idle workstation found?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2. How can a remote process be run transparently?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3. What happens if the machine’s owner comes back?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 b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What is an idle workstation?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 WS with no one logged in at the console.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many systems, even if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no one logged in there may be dozens of processes running: such as clock daemons, mail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daemons, news daemons etc. In this case, the WS is not idle.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If no one has touched the keyboard or mouse for several minutes and no user-initiated processes are running, the WS can said to be idle.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730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275" y="984885"/>
            <a:ext cx="11611610" cy="5575300"/>
          </a:xfrm>
        </p:spPr>
        <p:txBody>
          <a:bodyPr/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algorithms used to locate idle WS can be divided into two categories: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server driven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and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client driven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the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former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when a WS goes idle, and thus becomes a potential computer server, it announces its availability.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It can do this by entering its name, network address, and properties in a </a:t>
            </a:r>
            <a:r>
              <a:rPr lang="en-US" sz="2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registry file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or database.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Later, when a user wants to execute a command on an ideal workstation, he types: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</a:t>
            </a:r>
            <a:r>
              <a:rPr lang="en-US" sz="2400" b="1" i="1">
                <a:latin typeface="Times New Roman" panose="02020603050405020304" charset="0"/>
                <a:cs typeface="Times New Roman" panose="02020603050405020304" charset="0"/>
              </a:rPr>
              <a:t>remote command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and the remote program looks in the registry to find a suitable idle workstation.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Each machine maintains its own private copy of the registry. The advantage of this is less overhead in finding an idle WS.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disadvantage is requiring all machines to do the work of maintaining the registry.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1820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115" y="1069975"/>
            <a:ext cx="11664950" cy="5490210"/>
          </a:xfrm>
        </p:spPr>
        <p:txBody>
          <a:bodyPr/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Whether there is one registry or many, there is a potential danger of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race conditions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occurring.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If two users invoke the </a:t>
            </a:r>
            <a:r>
              <a:rPr lang="en-US" sz="2400" b="1" i="1">
                <a:latin typeface="Times New Roman" panose="02020603050405020304" charset="0"/>
                <a:cs typeface="Times New Roman" panose="02020603050405020304" charset="0"/>
              </a:rPr>
              <a:t>remote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command simultaneously, and both of them discover that the same machine is idle, they may both try to start up processes there at the same time.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To detect and avoid this situation, the remote program can check with the idol workstation, which, if still free, removes itself from the registry and gives the go-ahead sign.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At this point, the caller can send over its environment and start the remote process, as shown in the figure (next slide).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410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2190" y="1289685"/>
            <a:ext cx="10342245" cy="4986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6501</Words>
  <Application>WPS Presentation</Application>
  <PresentationFormat>Widescreen</PresentationFormat>
  <Paragraphs>113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Times New Roman</vt:lpstr>
      <vt:lpstr>Calibri Light</vt:lpstr>
      <vt:lpstr>Calibri</vt:lpstr>
      <vt:lpstr>Microsoft YaHei</vt:lpstr>
      <vt:lpstr>Arial Unicode MS</vt:lpstr>
      <vt:lpstr>Office Theme</vt:lpstr>
      <vt:lpstr>Threads_and_RPC</vt:lpstr>
      <vt:lpstr>Introduction</vt:lpstr>
      <vt:lpstr>Cont..</vt:lpstr>
      <vt:lpstr>System Models</vt:lpstr>
      <vt:lpstr>Cont..</vt:lpstr>
      <vt:lpstr>Cont..</vt:lpstr>
      <vt:lpstr>Cont..</vt:lpstr>
      <vt:lpstr>Cont..</vt:lpstr>
      <vt:lpstr>Cont..</vt:lpstr>
      <vt:lpstr>Cont..</vt:lpstr>
      <vt:lpstr>Cont..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Threads_and_RPC</dc:title>
  <dc:creator/>
  <cp:lastModifiedBy>Saurabh Jha</cp:lastModifiedBy>
  <cp:revision>18</cp:revision>
  <dcterms:created xsi:type="dcterms:W3CDTF">2024-10-01T13:35:00Z</dcterms:created>
  <dcterms:modified xsi:type="dcterms:W3CDTF">2024-10-18T04:47:25Z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134ACA0F0C4443CDA5DABD35D8570B6D_12</vt:lpwstr>
  </property>
  <property fmtid="{D5CDD505-2E9C-101B-9397-08002B2CF9AE}" pid="3" name="KSOProductBuildVer">
    <vt:lpwstr>1033-12.2.0.18607</vt:lpwstr>
  </property>
</Properties>
</file>