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675130"/>
          </a:xfrm>
        </p:spPr>
        <p:txBody>
          <a:bodyPr>
            <a:normAutofit fontScale="90000"/>
          </a:bodyPr>
          <a:lstStyle/>
          <a:p>
            <a:r>
              <a:rPr lang="en-US" b="1" dirty="0">
                <a:solidFill>
                  <a:srgbClr val="FF0000"/>
                </a:solidFill>
              </a:rPr>
              <a:t>Replica Management and Consistency Protocols</a:t>
            </a:r>
            <a:endParaRPr lang="en-US" b="1" dirty="0">
              <a:solidFill>
                <a:srgbClr val="FF0000"/>
              </a:solidFill>
            </a:endParaRPr>
          </a:p>
        </p:txBody>
      </p:sp>
      <p:sp>
        <p:nvSpPr>
          <p:cNvPr id="3" name="Subtitle 2"/>
          <p:cNvSpPr>
            <a:spLocks noGrp="1"/>
          </p:cNvSpPr>
          <p:nvPr>
            <p:ph type="subTitle" idx="1"/>
          </p:nvPr>
        </p:nvSpPr>
        <p:spPr/>
        <p:txBody>
          <a:bodyPr/>
          <a:lstStyle/>
          <a:p>
            <a:r>
              <a:rPr lang="en-US" b="1"/>
              <a:t>Lecture-27</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8660"/>
          </a:xfrm>
        </p:spPr>
        <p:txBody>
          <a:bodyPr>
            <a:normAutofit fontScale="90000"/>
          </a:bodyPr>
          <a:p>
            <a:pPr algn="ctr"/>
            <a:r>
              <a:rPr lang="en-US" b="1">
                <a:solidFill>
                  <a:srgbClr val="FF0000"/>
                </a:solidFill>
              </a:rPr>
              <a:t>Replica Management</a:t>
            </a:r>
            <a:endParaRPr lang="en-US" b="1">
              <a:solidFill>
                <a:srgbClr val="FF0000"/>
              </a:solidFill>
            </a:endParaRPr>
          </a:p>
        </p:txBody>
      </p:sp>
      <p:sp>
        <p:nvSpPr>
          <p:cNvPr id="3" name="Content Placeholder 2"/>
          <p:cNvSpPr>
            <a:spLocks noGrp="1"/>
          </p:cNvSpPr>
          <p:nvPr>
            <p:ph idx="1"/>
          </p:nvPr>
        </p:nvSpPr>
        <p:spPr>
          <a:xfrm>
            <a:off x="327025" y="1165860"/>
            <a:ext cx="11612245" cy="5426710"/>
          </a:xfrm>
        </p:spPr>
        <p:txBody>
          <a:bodyPr/>
          <a:p>
            <a:pPr algn="just"/>
            <a:r>
              <a:rPr lang="en-US" sz="2400" b="1">
                <a:latin typeface="Times New Roman" panose="02020603050405020304" charset="0"/>
                <a:cs typeface="Times New Roman" panose="02020603050405020304" charset="0"/>
              </a:rPr>
              <a:t>Replication</a:t>
            </a:r>
            <a:r>
              <a:rPr lang="en-US" sz="2400">
                <a:latin typeface="Times New Roman" panose="02020603050405020304" charset="0"/>
                <a:cs typeface="Times New Roman" panose="02020603050405020304" charset="0"/>
              </a:rPr>
              <a:t> is an important property in a distributed system. In other words, multiple copies of the selected files are maintained, with each copy on a separate file server.</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The reasons for replication are as follows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1. To increase reliability by having independent backups of each file.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2. To allow file access to occur even if one file server is down.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3. To split the workloads over multiple servers.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first two points are related to improve </a:t>
            </a:r>
            <a:r>
              <a:rPr lang="en-US" sz="2400" b="1">
                <a:latin typeface="Times New Roman" panose="02020603050405020304" charset="0"/>
                <a:cs typeface="Times New Roman" panose="02020603050405020304" charset="0"/>
              </a:rPr>
              <a:t>reliability</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availability</a:t>
            </a:r>
            <a:r>
              <a:rPr lang="en-US" sz="2400">
                <a:latin typeface="Times New Roman" panose="02020603050405020304" charset="0"/>
                <a:cs typeface="Times New Roman" panose="02020603050405020304" charset="0"/>
              </a:rPr>
              <a:t>. The third is concerned with the </a:t>
            </a:r>
            <a:r>
              <a:rPr lang="en-US" sz="2400" b="1">
                <a:latin typeface="Times New Roman" panose="02020603050405020304" charset="0"/>
                <a:cs typeface="Times New Roman" panose="02020603050405020304" charset="0"/>
              </a:rPr>
              <a:t>performance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key issue relating to replication is </a:t>
            </a:r>
            <a:r>
              <a:rPr lang="en-US" sz="2400" b="1">
                <a:latin typeface="Times New Roman" panose="02020603050405020304" charset="0"/>
                <a:cs typeface="Times New Roman" panose="02020603050405020304" charset="0"/>
              </a:rPr>
              <a:t>transparency</a:t>
            </a:r>
            <a:r>
              <a:rPr lang="en-US" sz="2400">
                <a:latin typeface="Times New Roman" panose="02020603050405020304" charset="0"/>
                <a:cs typeface="Times New Roman" panose="02020603050405020304" charset="0"/>
              </a:rPr>
              <a:t>. Whether the users are fully aware of the replication process and can even control it? Or the system does everything without user intervention?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the latter case, we say that the system is </a:t>
            </a:r>
            <a:r>
              <a:rPr lang="en-US" sz="2400" b="1">
                <a:solidFill>
                  <a:srgbClr val="FF0000"/>
                </a:solidFill>
                <a:latin typeface="Times New Roman" panose="02020603050405020304" charset="0"/>
                <a:cs typeface="Times New Roman" panose="02020603050405020304" charset="0"/>
              </a:rPr>
              <a:t>replication transparent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7820" y="15176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337820" y="700405"/>
            <a:ext cx="11611610" cy="5828030"/>
          </a:xfrm>
        </p:spPr>
        <p:txBody>
          <a:bodyPr/>
          <a:p>
            <a:r>
              <a:rPr lang="en-US" sz="2400" b="1">
                <a:solidFill>
                  <a:srgbClr val="00B050"/>
                </a:solidFill>
                <a:latin typeface="Times New Roman" panose="02020603050405020304" charset="0"/>
                <a:cs typeface="Times New Roman" panose="02020603050405020304" charset="0"/>
              </a:rPr>
              <a:t>Ways of performing replication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1. Explicit file replication</a:t>
            </a:r>
            <a:r>
              <a:rPr lang="en-US" sz="2400">
                <a:latin typeface="Times New Roman" panose="02020603050405020304" charset="0"/>
                <a:cs typeface="Times New Roman" panose="02020603050405020304" charset="0"/>
              </a:rPr>
              <a:t>: The first way, shown in Fig. 5-12(a), is for the programmer to control the entire process.</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642620" y="2002155"/>
            <a:ext cx="10927080" cy="4376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306070" y="973455"/>
            <a:ext cx="11675110" cy="5586730"/>
          </a:xfrm>
        </p:spPr>
        <p:txBody>
          <a:bodyPr>
            <a:normAutofit lnSpcReduction="10000"/>
          </a:bodyPr>
          <a:p>
            <a:pPr algn="just"/>
            <a:r>
              <a:rPr lang="en-US" sz="2400">
                <a:latin typeface="Times New Roman" panose="02020603050405020304" charset="0"/>
                <a:cs typeface="Times New Roman" panose="02020603050405020304" charset="0"/>
              </a:rPr>
              <a:t>When a process creates a file, it does so on one specific server. Then it can make additional copies on other servers, if desired.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directory server permits multiple copies of a file, the network addresses of all the copies can then be associated with the file name, as shown at the bottom of Fig. 5-12(a), so that when the name is looked up, all copies will be found.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a:t>
            </a:r>
            <a:r>
              <a:rPr lang="en-US" sz="2400" b="1">
                <a:latin typeface="Times New Roman" panose="02020603050405020304" charset="0"/>
                <a:cs typeface="Times New Roman" panose="02020603050405020304" charset="0"/>
              </a:rPr>
              <a:t>Fig. 5-12(b)</a:t>
            </a:r>
            <a:r>
              <a:rPr lang="en-US" sz="2400">
                <a:latin typeface="Times New Roman" panose="02020603050405020304" charset="0"/>
                <a:cs typeface="Times New Roman" panose="02020603050405020304" charset="0"/>
              </a:rPr>
              <a:t>, an alternative approach is used called as “</a:t>
            </a:r>
            <a:r>
              <a:rPr lang="en-US" sz="2400" b="1">
                <a:solidFill>
                  <a:srgbClr val="FF0000"/>
                </a:solidFill>
                <a:latin typeface="Times New Roman" panose="02020603050405020304" charset="0"/>
                <a:cs typeface="Times New Roman" panose="02020603050405020304" charset="0"/>
              </a:rPr>
              <a:t>Lazy replication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Here, only one copy of each file is created, on some server. Later, the server itself makes replicas on other servers automatically, without the programmer’s knowledge.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system must be smart enough to be able to retrieve any of these copies if needed.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making copies in the background like this, it is important to pay attention to the possibility that the file might change before the copies can be made.</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Fig. 3-12(c)</a:t>
            </a:r>
            <a:r>
              <a:rPr lang="en-US" sz="2400">
                <a:latin typeface="Times New Roman" panose="02020603050405020304" charset="0"/>
                <a:cs typeface="Times New Roman" panose="02020603050405020304" charset="0"/>
              </a:rPr>
              <a:t> shows a way of replication known as “</a:t>
            </a:r>
            <a:r>
              <a:rPr lang="en-US" sz="2400" b="1">
                <a:solidFill>
                  <a:srgbClr val="FF0000"/>
                </a:solidFill>
                <a:latin typeface="Times New Roman" panose="02020603050405020304" charset="0"/>
                <a:cs typeface="Times New Roman" panose="02020603050405020304" charset="0"/>
              </a:rPr>
              <a:t>Group communication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this scheme, all WRITE system calls are simultaneously transmitted to all the servers, so extra copies are made at the same time the original is made.</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1820"/>
          </a:xfrm>
        </p:spPr>
        <p:txBody>
          <a:bodyPr>
            <a:normAutofit fontScale="90000"/>
          </a:bodyPr>
          <a:p>
            <a:r>
              <a:rPr lang="en-US"/>
              <a:t>Cont..</a:t>
            </a:r>
            <a:endParaRPr lang="en-US"/>
          </a:p>
        </p:txBody>
      </p:sp>
      <p:sp>
        <p:nvSpPr>
          <p:cNvPr id="3" name="Content Placeholder 2"/>
          <p:cNvSpPr>
            <a:spLocks noGrp="1"/>
          </p:cNvSpPr>
          <p:nvPr>
            <p:ph idx="1"/>
          </p:nvPr>
        </p:nvSpPr>
        <p:spPr>
          <a:xfrm>
            <a:off x="337820" y="1102360"/>
            <a:ext cx="11601450" cy="5436870"/>
          </a:xfrm>
        </p:spPr>
        <p:txBody>
          <a:bodyPr/>
          <a:p>
            <a:pPr algn="just"/>
            <a:r>
              <a:rPr lang="en-US" sz="2400">
                <a:latin typeface="Times New Roman" panose="02020603050405020304" charset="0"/>
                <a:cs typeface="Times New Roman" panose="02020603050405020304" charset="0"/>
              </a:rPr>
              <a:t>There are two principal differences between lazy replication and using a group.</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First, with lazy replication one server is addressed rather than a group.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Second, lazy replication happens in the background, when the server has some free time whereas when group communication is used, all copies are made at the same time.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Update Protocols</a:t>
            </a:r>
            <a:r>
              <a:rPr lang="en-US" sz="2400">
                <a:latin typeface="Times New Roman" panose="02020603050405020304" charset="0"/>
                <a:cs typeface="Times New Roman" panose="02020603050405020304" charset="0"/>
              </a:rPr>
              <a:t>: Used to modify the existing replicas.</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Primary copy replication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this replication, one server is designated as the primary and all the others are secondaries.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a replicated file is to be updated, the change is sent to the primary server, which makes the change locally and then sends commands to the secondaries, ordering them to change, too.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Reads can be done from any copy, primary or secondary.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2615"/>
          </a:xfrm>
        </p:spPr>
        <p:txBody>
          <a:bodyPr>
            <a:normAutofit fontScale="90000"/>
          </a:bodyPr>
          <a:p>
            <a:r>
              <a:rPr lang="en-US"/>
              <a:t>Cont..</a:t>
            </a:r>
            <a:endParaRPr lang="en-US"/>
          </a:p>
        </p:txBody>
      </p:sp>
      <p:sp>
        <p:nvSpPr>
          <p:cNvPr id="3" name="Content Placeholder 2"/>
          <p:cNvSpPr>
            <a:spLocks noGrp="1"/>
          </p:cNvSpPr>
          <p:nvPr>
            <p:ph idx="1"/>
          </p:nvPr>
        </p:nvSpPr>
        <p:spPr>
          <a:xfrm>
            <a:off x="262890" y="1037590"/>
            <a:ext cx="11729720" cy="5554345"/>
          </a:xfrm>
        </p:spPr>
        <p:txBody>
          <a:bodyPr/>
          <a:p>
            <a:pPr algn="just"/>
            <a:r>
              <a:rPr lang="en-US" sz="2400">
                <a:latin typeface="Times New Roman" panose="02020603050405020304" charset="0"/>
                <a:cs typeface="Times New Roman" panose="02020603050405020304" charset="0"/>
              </a:rPr>
              <a:t>The disadvantage of this method is that if the primary is down, no updates can be performed.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get around this asymmetry, </a:t>
            </a:r>
            <a:r>
              <a:rPr lang="en-US" sz="2400" b="1">
                <a:latin typeface="Times New Roman" panose="02020603050405020304" charset="0"/>
                <a:cs typeface="Times New Roman" panose="02020603050405020304" charset="0"/>
              </a:rPr>
              <a:t>Gifford (1979)</a:t>
            </a:r>
            <a:r>
              <a:rPr lang="en-US" sz="2400">
                <a:latin typeface="Times New Roman" panose="02020603050405020304" charset="0"/>
                <a:cs typeface="Times New Roman" panose="02020603050405020304" charset="0"/>
              </a:rPr>
              <a:t> proposed a more robust method, known as </a:t>
            </a:r>
            <a:r>
              <a:rPr lang="en-US" sz="2400" b="1">
                <a:solidFill>
                  <a:srgbClr val="FF0000"/>
                </a:solidFill>
                <a:latin typeface="Times New Roman" panose="02020603050405020304" charset="0"/>
                <a:cs typeface="Times New Roman" panose="02020603050405020304" charset="0"/>
              </a:rPr>
              <a:t>voting</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basic idea is to require clients to request and acquire the permission of </a:t>
            </a:r>
            <a:r>
              <a:rPr lang="en-US" sz="2400" b="1">
                <a:latin typeface="Times New Roman" panose="02020603050405020304" charset="0"/>
                <a:cs typeface="Times New Roman" panose="02020603050405020304" charset="0"/>
              </a:rPr>
              <a:t>multiple servers</a:t>
            </a:r>
            <a:r>
              <a:rPr lang="en-US" sz="2400">
                <a:latin typeface="Times New Roman" panose="02020603050405020304" charset="0"/>
                <a:cs typeface="Times New Roman" panose="02020603050405020304" charset="0"/>
              </a:rPr>
              <a:t> before either reading or writing a replicated file.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As a simple example of how the algorithm works, suppose that a file is replicated on N servers.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We could make a rule stating that to update a file, a client must first contact at least half the server + 1 (</a:t>
            </a:r>
            <a:r>
              <a:rPr lang="en-US" sz="2400" b="1">
                <a:latin typeface="Times New Roman" panose="02020603050405020304" charset="0"/>
                <a:cs typeface="Times New Roman" panose="02020603050405020304" charset="0"/>
              </a:rPr>
              <a:t>a majority</a:t>
            </a:r>
            <a:r>
              <a:rPr lang="en-US" sz="2400">
                <a:latin typeface="Times New Roman" panose="02020603050405020304" charset="0"/>
                <a:cs typeface="Times New Roman" panose="02020603050405020304" charset="0"/>
              </a:rPr>
              <a:t>) and get them to agree to do the update.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Once they have agreed, the file is changed and a new </a:t>
            </a:r>
            <a:r>
              <a:rPr lang="en-US" sz="2400" b="1">
                <a:latin typeface="Times New Roman" panose="02020603050405020304" charset="0"/>
                <a:cs typeface="Times New Roman" panose="02020603050405020304" charset="0"/>
              </a:rPr>
              <a:t>version number</a:t>
            </a:r>
            <a:r>
              <a:rPr lang="en-US" sz="2400">
                <a:latin typeface="Times New Roman" panose="02020603050405020304" charset="0"/>
                <a:cs typeface="Times New Roman" panose="02020603050405020304" charset="0"/>
              </a:rPr>
              <a:t> is associated with the new file.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version number is used to identify the version of the file and is the same for all the newly updated files.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316865" y="1069975"/>
            <a:ext cx="11547475" cy="5426710"/>
          </a:xfrm>
        </p:spPr>
        <p:txBody>
          <a:bodyPr/>
          <a:p>
            <a:pPr algn="just"/>
            <a:r>
              <a:rPr lang="en-US" sz="2400">
                <a:latin typeface="Times New Roman" panose="02020603050405020304" charset="0"/>
                <a:cs typeface="Times New Roman" panose="02020603050405020304" charset="0"/>
              </a:rPr>
              <a:t>In the </a:t>
            </a:r>
            <a:r>
              <a:rPr lang="en-US" sz="2400" b="1">
                <a:latin typeface="Times New Roman" panose="02020603050405020304" charset="0"/>
                <a:cs typeface="Times New Roman" panose="02020603050405020304" charset="0"/>
              </a:rPr>
              <a:t>Gifford’s scheme</a:t>
            </a:r>
            <a:r>
              <a:rPr lang="en-US" sz="2400">
                <a:latin typeface="Times New Roman" panose="02020603050405020304" charset="0"/>
                <a:cs typeface="Times New Roman" panose="02020603050405020304" charset="0"/>
              </a:rPr>
              <a:t>, to </a:t>
            </a:r>
            <a:r>
              <a:rPr lang="en-US" sz="2400" b="1">
                <a:latin typeface="Times New Roman" panose="02020603050405020304" charset="0"/>
                <a:cs typeface="Times New Roman" panose="02020603050405020304" charset="0"/>
              </a:rPr>
              <a:t>read</a:t>
            </a:r>
            <a:r>
              <a:rPr lang="en-US" sz="2400">
                <a:latin typeface="Times New Roman" panose="02020603050405020304" charset="0"/>
                <a:cs typeface="Times New Roman" panose="02020603050405020304" charset="0"/>
              </a:rPr>
              <a:t> a file of which </a:t>
            </a:r>
            <a:r>
              <a:rPr lang="en-US" sz="2400" b="1">
                <a:latin typeface="Times New Roman" panose="02020603050405020304" charset="0"/>
                <a:cs typeface="Times New Roman" panose="02020603050405020304" charset="0"/>
              </a:rPr>
              <a:t>N replicas</a:t>
            </a:r>
            <a:r>
              <a:rPr lang="en-US" sz="2400">
                <a:latin typeface="Times New Roman" panose="02020603050405020304" charset="0"/>
                <a:cs typeface="Times New Roman" panose="02020603050405020304" charset="0"/>
              </a:rPr>
              <a:t> exist, a client needs to assemble a </a:t>
            </a:r>
            <a:r>
              <a:rPr lang="en-US" sz="2400" b="1">
                <a:latin typeface="Times New Roman" panose="02020603050405020304" charset="0"/>
                <a:cs typeface="Times New Roman" panose="02020603050405020304" charset="0"/>
              </a:rPr>
              <a:t>read quorum</a:t>
            </a:r>
            <a:r>
              <a:rPr lang="en-US" sz="2400">
                <a:latin typeface="Times New Roman" panose="02020603050405020304" charset="0"/>
                <a:cs typeface="Times New Roman" panose="02020603050405020304" charset="0"/>
              </a:rPr>
              <a:t>, an arbitrary collection of any </a:t>
            </a:r>
            <a:r>
              <a:rPr lang="en-US" sz="2400" b="1">
                <a:latin typeface="Times New Roman" panose="02020603050405020304" charset="0"/>
                <a:cs typeface="Times New Roman" panose="02020603050405020304" charset="0"/>
              </a:rPr>
              <a:t>N</a:t>
            </a:r>
            <a:r>
              <a:rPr lang="en-US" sz="2400" b="1" baseline="-25000">
                <a:latin typeface="Times New Roman" panose="02020603050405020304" charset="0"/>
                <a:cs typeface="Times New Roman" panose="02020603050405020304" charset="0"/>
              </a:rPr>
              <a:t>r</a:t>
            </a:r>
            <a:r>
              <a:rPr lang="en-US" sz="2400">
                <a:latin typeface="Times New Roman" panose="02020603050405020304" charset="0"/>
                <a:cs typeface="Times New Roman" panose="02020603050405020304" charset="0"/>
              </a:rPr>
              <a:t> servers or more.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Similarly, to modify a file, a </a:t>
            </a:r>
            <a:r>
              <a:rPr lang="en-US" sz="2400" b="1">
                <a:latin typeface="Times New Roman" panose="02020603050405020304" charset="0"/>
                <a:cs typeface="Times New Roman" panose="02020603050405020304" charset="0"/>
              </a:rPr>
              <a:t>write quorum</a:t>
            </a:r>
            <a:r>
              <a:rPr lang="en-US" sz="2400">
                <a:latin typeface="Times New Roman" panose="02020603050405020304" charset="0"/>
                <a:cs typeface="Times New Roman" panose="02020603050405020304" charset="0"/>
              </a:rPr>
              <a:t> of at least </a:t>
            </a:r>
            <a:r>
              <a:rPr lang="en-US" sz="2400" b="1">
                <a:latin typeface="Times New Roman" panose="02020603050405020304" charset="0"/>
                <a:cs typeface="Times New Roman" panose="02020603050405020304" charset="0"/>
              </a:rPr>
              <a:t>N</a:t>
            </a:r>
            <a:r>
              <a:rPr lang="en-US" sz="2400" b="1" baseline="-25000">
                <a:latin typeface="Times New Roman" panose="02020603050405020304" charset="0"/>
                <a:cs typeface="Times New Roman" panose="02020603050405020304" charset="0"/>
              </a:rPr>
              <a:t>w</a:t>
            </a:r>
            <a:r>
              <a:rPr lang="en-US" sz="2400">
                <a:latin typeface="Times New Roman" panose="02020603050405020304" charset="0"/>
                <a:cs typeface="Times New Roman" panose="02020603050405020304" charset="0"/>
              </a:rPr>
              <a:t> servers are required.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values of Nr and Nw are subject to the constraint that </a:t>
            </a:r>
            <a:r>
              <a:rPr lang="en-US" sz="2400" b="1">
                <a:latin typeface="Times New Roman" panose="02020603050405020304" charset="0"/>
                <a:cs typeface="Times New Roman" panose="02020603050405020304" charset="0"/>
              </a:rPr>
              <a:t>Nr + Nw &gt; N</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Only after the appropriate number of servers has agreed to participate can a file be read or written.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see how this algorithm works, consider </a:t>
            </a:r>
            <a:r>
              <a:rPr lang="en-US" sz="2400" b="1">
                <a:latin typeface="Times New Roman" panose="02020603050405020304" charset="0"/>
                <a:cs typeface="Times New Roman" panose="02020603050405020304" charset="0"/>
              </a:rPr>
              <a:t>Fig. 5-13(a)</a:t>
            </a:r>
            <a:r>
              <a:rPr lang="en-US" sz="2400">
                <a:latin typeface="Times New Roman" panose="02020603050405020304" charset="0"/>
                <a:cs typeface="Times New Roman" panose="02020603050405020304" charset="0"/>
              </a:rPr>
              <a:t> which has N</a:t>
            </a:r>
            <a:r>
              <a:rPr lang="en-US" sz="2400" baseline="-25000">
                <a:latin typeface="Times New Roman" panose="02020603050405020304" charset="0"/>
                <a:cs typeface="Times New Roman" panose="02020603050405020304" charset="0"/>
              </a:rPr>
              <a:t>r</a:t>
            </a:r>
            <a:r>
              <a:rPr lang="en-US" sz="2400">
                <a:latin typeface="Times New Roman" panose="02020603050405020304" charset="0"/>
                <a:cs typeface="Times New Roman" panose="02020603050405020304" charset="0"/>
              </a:rPr>
              <a:t> = 3 and N</a:t>
            </a:r>
            <a:r>
              <a:rPr lang="en-US" sz="2400" baseline="-25000">
                <a:latin typeface="Times New Roman" panose="02020603050405020304" charset="0"/>
                <a:cs typeface="Times New Roman" panose="02020603050405020304" charset="0"/>
              </a:rPr>
              <a:t>w</a:t>
            </a:r>
            <a:r>
              <a:rPr lang="en-US" sz="2400">
                <a:latin typeface="Times New Roman" panose="02020603050405020304" charset="0"/>
                <a:cs typeface="Times New Roman" panose="02020603050405020304" charset="0"/>
              </a:rPr>
              <a:t> = 10.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Imagine that the most recent write quorum consisted of the 10 servers C through L.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All of these get the new version and the new version number.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Any subsequent read quorum of 3 servers will have to contain at least one member of this set.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client looks at the version numbers, it will know which is most recent and take that one.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5455" y="237490"/>
            <a:ext cx="10515600" cy="570230"/>
          </a:xfrm>
        </p:spPr>
        <p:txBody>
          <a:bodyPr>
            <a:normAutofit fontScale="90000"/>
          </a:bodyPr>
          <a:p>
            <a:r>
              <a:rPr lang="en-US"/>
              <a:t>Cont..</a:t>
            </a:r>
            <a:endParaRPr lang="en-US"/>
          </a:p>
        </p:txBody>
      </p:sp>
      <p:pic>
        <p:nvPicPr>
          <p:cNvPr id="4" name="Content Placeholder 3"/>
          <p:cNvPicPr>
            <a:picLocks noChangeAspect="1"/>
          </p:cNvPicPr>
          <p:nvPr>
            <p:ph idx="1"/>
          </p:nvPr>
        </p:nvPicPr>
        <p:blipFill>
          <a:blip r:embed="rId1"/>
          <a:stretch>
            <a:fillRect/>
          </a:stretch>
        </p:blipFill>
        <p:spPr>
          <a:xfrm>
            <a:off x="719455" y="937895"/>
            <a:ext cx="10879455" cy="3869055"/>
          </a:xfrm>
          <a:prstGeom prst="rect">
            <a:avLst/>
          </a:prstGeom>
        </p:spPr>
      </p:pic>
      <p:sp>
        <p:nvSpPr>
          <p:cNvPr id="5" name="Text Box 4"/>
          <p:cNvSpPr txBox="1"/>
          <p:nvPr/>
        </p:nvSpPr>
        <p:spPr>
          <a:xfrm>
            <a:off x="718820" y="5089525"/>
            <a:ext cx="10777220" cy="1198880"/>
          </a:xfrm>
          <a:prstGeom prst="rect">
            <a:avLst/>
          </a:prstGeom>
          <a:noFill/>
        </p:spPr>
        <p:txBody>
          <a:bodyPr wrap="square" rtlCol="0">
            <a:spAutoFit/>
          </a:bodyPr>
          <a:p>
            <a:pPr algn="just"/>
            <a:r>
              <a:rPr lang="en-US" sz="2400">
                <a:latin typeface="Times New Roman" panose="02020603050405020304" charset="0"/>
                <a:cs typeface="Times New Roman" panose="02020603050405020304" charset="0"/>
                <a:sym typeface="+mn-ea"/>
              </a:rPr>
              <a:t>In </a:t>
            </a:r>
            <a:r>
              <a:rPr lang="en-US" sz="2400" b="1">
                <a:latin typeface="Times New Roman" panose="02020603050405020304" charset="0"/>
                <a:cs typeface="Times New Roman" panose="02020603050405020304" charset="0"/>
                <a:sym typeface="+mn-ea"/>
              </a:rPr>
              <a:t>Fig. 5-13(c)</a:t>
            </a:r>
            <a:r>
              <a:rPr lang="en-US" sz="2400">
                <a:latin typeface="Times New Roman" panose="02020603050405020304" charset="0"/>
                <a:cs typeface="Times New Roman" panose="02020603050405020304" charset="0"/>
                <a:sym typeface="+mn-ea"/>
              </a:rPr>
              <a:t>, N</a:t>
            </a:r>
            <a:r>
              <a:rPr lang="en-US" sz="2400" baseline="-25000">
                <a:latin typeface="Times New Roman" panose="02020603050405020304" charset="0"/>
                <a:cs typeface="Times New Roman" panose="02020603050405020304" charset="0"/>
                <a:sym typeface="+mn-ea"/>
              </a:rPr>
              <a:t>r</a:t>
            </a:r>
            <a:r>
              <a:rPr lang="en-US" sz="2400">
                <a:latin typeface="Times New Roman" panose="02020603050405020304" charset="0"/>
                <a:cs typeface="Times New Roman" panose="02020603050405020304" charset="0"/>
                <a:sym typeface="+mn-ea"/>
              </a:rPr>
              <a:t> = 1, making it possible to read a replicated file by finding any copy and using it.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However, write updates need to acquire all copies.</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4660</Words>
  <Application>WPS Presentation</Application>
  <PresentationFormat>Widescreen</PresentationFormat>
  <Paragraphs>71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 Management and Consistency Protocols</dc:title>
  <dc:creator/>
  <cp:lastModifiedBy>Saurabh Jha</cp:lastModifiedBy>
  <cp:revision>10</cp:revision>
  <dcterms:created xsi:type="dcterms:W3CDTF">2024-10-29T17:22:45Z</dcterms:created>
  <dcterms:modified xsi:type="dcterms:W3CDTF">2024-10-29T18:44:34Z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3ACD500CA7E0407197A917EAAC38EB0C_12</vt:lpwstr>
  </property>
  <property fmtid="{D5CDD505-2E9C-101B-9397-08002B2CF9AE}" pid="3" name="KSOProductBuildVer">
    <vt:lpwstr>1033-12.2.0.18607</vt:lpwstr>
  </property>
</Properties>
</file>