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3"/>
    <p:sldId id="258" r:id="rId4"/>
    <p:sldId id="259" r:id="rId5"/>
    <p:sldId id="260" r:id="rId7"/>
    <p:sldId id="261" r:id="rId8"/>
    <p:sldId id="262" r:id="rId9"/>
    <p:sldId id="263" r:id="rId10"/>
    <p:sldId id="264" r:id="rId11"/>
    <p:sldId id="265" r:id="rId12"/>
    <p:sldId id="266" r:id="rId13"/>
    <p:sldId id="268" r:id="rId14"/>
    <p:sldId id="269" r:id="rId15"/>
    <p:sldId id="2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844040" y="1490980"/>
            <a:ext cx="8566150" cy="2502535"/>
          </a:xfrm>
          <a:prstGeom prst="rect">
            <a:avLst/>
          </a:prstGeom>
          <a:noFill/>
        </p:spPr>
        <p:txBody>
          <a:bodyPr wrap="square" rtlCol="0" anchor="t">
            <a:noAutofit/>
          </a:bodyPr>
          <a:p>
            <a:pPr algn="ctr"/>
            <a:r>
              <a:rPr lang="en-US" sz="6000" b="1">
                <a:solidFill>
                  <a:schemeClr val="accent6">
                    <a:lumMod val="50000"/>
                  </a:schemeClr>
                </a:solidFill>
                <a:latin typeface="Times New Roman" panose="02020603050405020304" charset="0"/>
                <a:cs typeface="Times New Roman" panose="02020603050405020304" charset="0"/>
                <a:sym typeface="+mn-ea"/>
              </a:rPr>
              <a:t>Processor allocation algorithms</a:t>
            </a:r>
            <a:endParaRPr lang="en-US" sz="6000" b="1">
              <a:solidFill>
                <a:schemeClr val="accent6">
                  <a:lumMod val="50000"/>
                </a:schemeClr>
              </a:solidFill>
              <a:latin typeface="Times New Roman" panose="02020603050405020304" charset="0"/>
              <a:cs typeface="Times New Roman" panose="02020603050405020304"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804285" y="183515"/>
            <a:ext cx="4584065" cy="521970"/>
          </a:xfrm>
          <a:prstGeom prst="rect">
            <a:avLst/>
          </a:prstGeom>
          <a:noFill/>
        </p:spPr>
        <p:txBody>
          <a:bodyPr wrap="square" rtlCol="0" anchor="t">
            <a:spAutoFit/>
          </a:bodyPr>
          <a:p>
            <a:pPr indent="0" algn="ctr">
              <a:buFont typeface="Wingdings" panose="05000000000000000000" charset="0"/>
              <a:buNone/>
            </a:pPr>
            <a:r>
              <a:rPr lang="en-US" sz="2800" b="1">
                <a:solidFill>
                  <a:schemeClr val="accent6">
                    <a:lumMod val="20000"/>
                    <a:lumOff val="80000"/>
                  </a:schemeClr>
                </a:solidFill>
                <a:highlight>
                  <a:srgbClr val="0000FF"/>
                </a:highlight>
                <a:latin typeface="Times New Roman" panose="02020603050405020304" charset="0"/>
                <a:cs typeface="Times New Roman" panose="02020603050405020304" charset="0"/>
                <a:sym typeface="+mn-ea"/>
              </a:rPr>
              <a:t>Receiver-Initiated algorithm</a:t>
            </a:r>
            <a:endParaRPr lang="en-US" sz="2800" b="1">
              <a:solidFill>
                <a:schemeClr val="accent6">
                  <a:lumMod val="20000"/>
                  <a:lumOff val="80000"/>
                </a:schemeClr>
              </a:solidFill>
              <a:highlight>
                <a:srgbClr val="0000FF"/>
              </a:highlight>
              <a:latin typeface="Times New Roman" panose="02020603050405020304" charset="0"/>
              <a:cs typeface="Times New Roman" panose="02020603050405020304" charset="0"/>
              <a:sym typeface="+mn-ea"/>
            </a:endParaRPr>
          </a:p>
        </p:txBody>
      </p:sp>
      <p:sp>
        <p:nvSpPr>
          <p:cNvPr id="2" name="Text Box 1"/>
          <p:cNvSpPr txBox="1"/>
          <p:nvPr/>
        </p:nvSpPr>
        <p:spPr>
          <a:xfrm>
            <a:off x="1312545" y="1691005"/>
            <a:ext cx="9036050" cy="3476625"/>
          </a:xfrm>
          <a:prstGeom prst="rect">
            <a:avLst/>
          </a:prstGeom>
          <a:noFill/>
        </p:spPr>
        <p:txBody>
          <a:bodyPr wrap="square" rtlCol="0" anchor="t">
            <a:spAutoFit/>
          </a:bodyPr>
          <a:p>
            <a:pPr marL="342900" indent="-342900" algn="just">
              <a:buFont typeface="Wingdings" panose="05000000000000000000" charset="0"/>
              <a:buChar char="q"/>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Another algorithm exists which is initiated by an underloaded receiver. Here, whenever a process finishes, the system checks to see if it has enough work.</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If that machine has nothing to offer then another machine is asked.</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indent="0" algn="just">
              <a:buFont typeface="Wingdings" panose="05000000000000000000" charset="0"/>
              <a:buNone/>
            </a:pP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If no work is found with ‘N’ probes, the receiver temporarily stops asking, completes any work it has queued up &amp; tries again when the next process finishes.</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If no work is available, the machine goes idle &amp; after some interval it starts probing again.</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91540" y="120015"/>
            <a:ext cx="10515600" cy="644525"/>
          </a:xfrm>
        </p:spPr>
        <p:txBody>
          <a:bodyPr>
            <a:normAutofit fontScale="90000"/>
          </a:bodyPr>
          <a:p>
            <a:pPr algn="ctr"/>
            <a:r>
              <a:rPr lang="en-US" b="1">
                <a:solidFill>
                  <a:srgbClr val="FF0000"/>
                </a:solidFill>
              </a:rPr>
              <a:t>Bidding Algorithm</a:t>
            </a:r>
            <a:endParaRPr lang="en-US" b="1">
              <a:solidFill>
                <a:srgbClr val="FF0000"/>
              </a:solidFill>
            </a:endParaRPr>
          </a:p>
        </p:txBody>
      </p:sp>
      <p:sp>
        <p:nvSpPr>
          <p:cNvPr id="3" name="Content Placeholder 2"/>
          <p:cNvSpPr>
            <a:spLocks noGrp="1"/>
          </p:cNvSpPr>
          <p:nvPr>
            <p:ph idx="1"/>
          </p:nvPr>
        </p:nvSpPr>
        <p:spPr>
          <a:xfrm>
            <a:off x="316230" y="835660"/>
            <a:ext cx="11665585" cy="5788660"/>
          </a:xfrm>
        </p:spPr>
        <p:txBody>
          <a:bodyPr>
            <a:normAutofit/>
          </a:bodyPr>
          <a:p>
            <a:pPr algn="just"/>
            <a:r>
              <a:rPr lang="en-US" sz="2400">
                <a:latin typeface="Times New Roman" panose="02020603050405020304" charset="0"/>
                <a:cs typeface="Times New Roman" panose="02020603050405020304" charset="0"/>
              </a:rPr>
              <a:t>Another class of algorithms tries to turn the computer system into a miniature economy, with buyers and sellers of services and prices set by supply and demand.</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 The key players in the economy are the </a:t>
            </a:r>
            <a:r>
              <a:rPr lang="en-US" sz="2400" b="1">
                <a:latin typeface="Times New Roman" panose="02020603050405020304" charset="0"/>
                <a:cs typeface="Times New Roman" panose="02020603050405020304" charset="0"/>
              </a:rPr>
              <a:t>processes</a:t>
            </a:r>
            <a:r>
              <a:rPr lang="en-US" sz="2400">
                <a:latin typeface="Times New Roman" panose="02020603050405020304" charset="0"/>
                <a:cs typeface="Times New Roman" panose="02020603050405020304" charset="0"/>
              </a:rPr>
              <a:t>, </a:t>
            </a:r>
            <a:r>
              <a:rPr lang="en-US" sz="2400">
                <a:highlight>
                  <a:srgbClr val="FFFF00"/>
                </a:highlight>
                <a:latin typeface="Times New Roman" panose="02020603050405020304" charset="0"/>
                <a:cs typeface="Times New Roman" panose="02020603050405020304" charset="0"/>
              </a:rPr>
              <a:t>which must buy CPU time to get their work done</a:t>
            </a:r>
            <a:r>
              <a:rPr lang="en-US" sz="2400">
                <a:latin typeface="Times New Roman" panose="02020603050405020304" charset="0"/>
                <a:cs typeface="Times New Roman" panose="02020603050405020304" charset="0"/>
              </a:rPr>
              <a:t>, and </a:t>
            </a:r>
            <a:r>
              <a:rPr lang="en-US" sz="2400" b="1">
                <a:latin typeface="Times New Roman" panose="02020603050405020304" charset="0"/>
                <a:cs typeface="Times New Roman" panose="02020603050405020304" charset="0"/>
              </a:rPr>
              <a:t>processors</a:t>
            </a:r>
            <a:r>
              <a:rPr lang="en-US" sz="2400">
                <a:latin typeface="Times New Roman" panose="02020603050405020304" charset="0"/>
                <a:cs typeface="Times New Roman" panose="02020603050405020304" charset="0"/>
              </a:rPr>
              <a:t>, </a:t>
            </a:r>
            <a:r>
              <a:rPr lang="en-US" sz="2400">
                <a:highlight>
                  <a:srgbClr val="00FF00"/>
                </a:highlight>
                <a:latin typeface="Times New Roman" panose="02020603050405020304" charset="0"/>
                <a:cs typeface="Times New Roman" panose="02020603050405020304" charset="0"/>
              </a:rPr>
              <a:t>which auction their cycles off to the highest bidder</a:t>
            </a: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a:p>
            <a:pPr algn="just"/>
            <a:r>
              <a:rPr lang="en-US" sz="2400">
                <a:highlight>
                  <a:srgbClr val="00FFFF"/>
                </a:highlight>
                <a:latin typeface="Times New Roman" panose="02020603050405020304" charset="0"/>
                <a:cs typeface="Times New Roman" panose="02020603050405020304" charset="0"/>
              </a:rPr>
              <a:t>Each processor advertises its approximate price by putting it in a publicly readable file</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This price is not guaranteed, but gives an indication of what the service is worth. </a:t>
            </a:r>
            <a:endParaRPr lang="en-US" sz="2400">
              <a:latin typeface="Times New Roman" panose="02020603050405020304" charset="0"/>
              <a:cs typeface="Times New Roman" panose="02020603050405020304" charset="0"/>
            </a:endParaRPr>
          </a:p>
          <a:p>
            <a:pPr algn="just"/>
            <a:r>
              <a:rPr lang="en-US" sz="2400">
                <a:highlight>
                  <a:srgbClr val="FFFF00"/>
                </a:highlight>
                <a:latin typeface="Times New Roman" panose="02020603050405020304" charset="0"/>
                <a:cs typeface="Times New Roman" panose="02020603050405020304" charset="0"/>
              </a:rPr>
              <a:t>Different processors may have different prices, depending on their speed, memory size, presence of floating point hardware, and other features</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An indication of the service provided such as expected response time, can also be published.</a:t>
            </a:r>
            <a:endParaRPr lang="en-US" sz="2400">
              <a:latin typeface="Times New Roman" panose="02020603050405020304" charset="0"/>
              <a:cs typeface="Times New Roman" panose="02020603050405020304" charset="0"/>
            </a:endParaRPr>
          </a:p>
          <a:p>
            <a:pPr algn="just"/>
            <a:r>
              <a:rPr lang="en-US" sz="2400">
                <a:highlight>
                  <a:srgbClr val="00FF00"/>
                </a:highlight>
                <a:latin typeface="Times New Roman" panose="02020603050405020304" charset="0"/>
                <a:cs typeface="Times New Roman" panose="02020603050405020304" charset="0"/>
              </a:rPr>
              <a:t>When a process wants to start up a child process it goes around and checks out who is currently offering the service that it needs</a:t>
            </a:r>
            <a:r>
              <a:rPr lang="en-US" sz="2400">
                <a:latin typeface="Times New Roman" panose="02020603050405020304" charset="0"/>
                <a:cs typeface="Times New Roman" panose="02020603050405020304" charset="0"/>
              </a:rPr>
              <a:t>.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It then determines the set of processors whose service it can afford.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rPr>
              <a:t>From this set, it computes the best candidate, where best may mean cheapest, fastest, or best price/performance, depending on the application. </a:t>
            </a:r>
            <a:endParaRPr lang="en-US" sz="2400">
              <a:latin typeface="Times New Roman" panose="02020603050405020304" charset="0"/>
              <a:cs typeface="Times New Roman" panose="02020603050405020304" charset="0"/>
            </a:endParaRPr>
          </a:p>
          <a:p>
            <a:pPr algn="just"/>
            <a:endParaRPr lang="en-US" sz="2400">
              <a:latin typeface="Times New Roman" panose="02020603050405020304" charset="0"/>
              <a:cs typeface="Times New Roman" panose="0202060305040502030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38200" y="365125"/>
            <a:ext cx="10515600" cy="633730"/>
          </a:xfrm>
        </p:spPr>
        <p:txBody>
          <a:bodyPr>
            <a:normAutofit fontScale="90000"/>
          </a:bodyPr>
          <a:p>
            <a:r>
              <a:rPr lang="en-US"/>
              <a:t>Cont..</a:t>
            </a:r>
            <a:endParaRPr lang="en-US"/>
          </a:p>
        </p:txBody>
      </p:sp>
      <p:sp>
        <p:nvSpPr>
          <p:cNvPr id="3" name="Content Placeholder 2"/>
          <p:cNvSpPr>
            <a:spLocks noGrp="1"/>
          </p:cNvSpPr>
          <p:nvPr>
            <p:ph idx="1"/>
          </p:nvPr>
        </p:nvSpPr>
        <p:spPr>
          <a:xfrm>
            <a:off x="360045" y="1176655"/>
            <a:ext cx="11483975" cy="5000625"/>
          </a:xfrm>
        </p:spPr>
        <p:txBody>
          <a:bodyPr/>
          <a:p>
            <a:pPr algn="just"/>
            <a:r>
              <a:rPr lang="en-US" sz="2400">
                <a:latin typeface="Times New Roman" panose="02020603050405020304" charset="0"/>
                <a:cs typeface="Times New Roman" panose="02020603050405020304" charset="0"/>
                <a:sym typeface="+mn-ea"/>
              </a:rPr>
              <a:t>It then generates a bid and sends the bid to its first choice.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sym typeface="+mn-ea"/>
              </a:rPr>
              <a:t>The bid may be higher or lower than the advertised price. </a:t>
            </a:r>
            <a:endParaRPr lang="en-US" sz="2400">
              <a:latin typeface="Times New Roman" panose="02020603050405020304" charset="0"/>
              <a:cs typeface="Times New Roman" panose="02020603050405020304" charset="0"/>
            </a:endParaRPr>
          </a:p>
          <a:p>
            <a:pPr algn="just"/>
            <a:r>
              <a:rPr lang="en-US" sz="2400">
                <a:latin typeface="Times New Roman" panose="02020603050405020304" charset="0"/>
                <a:cs typeface="Times New Roman" panose="02020603050405020304" charset="0"/>
                <a:sym typeface="+mn-ea"/>
              </a:rPr>
              <a:t>Processors collect all the bids sent to them, and make a choice by picking the highest one. the winners and losers are informed, and the winning process is executed.</a:t>
            </a:r>
            <a:endParaRPr lang="en-US" sz="2400">
              <a:latin typeface="Times New Roman" panose="02020603050405020304" charset="0"/>
              <a:cs typeface="Times New Roman" panose="02020603050405020304" charset="0"/>
            </a:endParaRPr>
          </a:p>
          <a:p>
            <a:endParaRPr lang="en-US" sz="2400">
              <a:latin typeface="Times New Roman" panose="02020603050405020304" charset="0"/>
              <a:cs typeface="Times New Roman" panose="0202060305040502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p:blipFill>
        <p:spPr>
          <a:xfrm>
            <a:off x="38735" y="-5080"/>
            <a:ext cx="12113260" cy="6832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6060" y="184150"/>
            <a:ext cx="6096000" cy="521970"/>
          </a:xfrm>
          <a:prstGeom prst="rect">
            <a:avLst/>
          </a:prstGeom>
          <a:noFill/>
        </p:spPr>
        <p:txBody>
          <a:bodyPr wrap="square" rtlCol="0" anchor="t">
            <a:spAutoFit/>
          </a:bodyPr>
          <a:p>
            <a:r>
              <a:rPr lang="en-US" sz="2800" b="1">
                <a:gradFill>
                  <a:gsLst>
                    <a:gs pos="0">
                      <a:srgbClr val="007BD3"/>
                    </a:gs>
                    <a:gs pos="100000">
                      <a:srgbClr val="034373"/>
                    </a:gs>
                  </a:gsLst>
                  <a:lin scaled="0"/>
                </a:gradFill>
                <a:highlight>
                  <a:srgbClr val="FFFF00"/>
                </a:highlight>
                <a:latin typeface="Times New Roman" panose="02020603050405020304" charset="0"/>
                <a:cs typeface="Times New Roman" panose="02020603050405020304" charset="0"/>
                <a:sym typeface="+mn-ea"/>
              </a:rPr>
              <a:t>Processor allocation algorithms</a:t>
            </a:r>
            <a:endParaRPr lang="en-US" sz="2800" b="1">
              <a:gradFill>
                <a:gsLst>
                  <a:gs pos="0">
                    <a:srgbClr val="007BD3"/>
                  </a:gs>
                  <a:gs pos="100000">
                    <a:srgbClr val="034373"/>
                  </a:gs>
                </a:gsLst>
                <a:lin scaled="0"/>
              </a:gradFill>
              <a:highlight>
                <a:srgbClr val="FFFF00"/>
              </a:highlight>
              <a:latin typeface="Times New Roman" panose="02020603050405020304" charset="0"/>
              <a:cs typeface="Times New Roman" panose="02020603050405020304" charset="0"/>
              <a:sym typeface="+mn-ea"/>
            </a:endParaRPr>
          </a:p>
        </p:txBody>
      </p:sp>
      <p:sp>
        <p:nvSpPr>
          <p:cNvPr id="3" name="Text Box 2"/>
          <p:cNvSpPr txBox="1"/>
          <p:nvPr/>
        </p:nvSpPr>
        <p:spPr>
          <a:xfrm>
            <a:off x="1344295" y="1760220"/>
            <a:ext cx="9014460" cy="3169285"/>
          </a:xfrm>
          <a:prstGeom prst="rect">
            <a:avLst/>
          </a:prstGeom>
          <a:noFill/>
        </p:spPr>
        <p:txBody>
          <a:bodyPr wrap="square" rtlCol="0" anchor="t">
            <a:spAutoFit/>
          </a:bodyPr>
          <a:p>
            <a:pPr marL="342900" indent="-342900" algn="just">
              <a:buFont typeface="Wingdings" panose="05000000000000000000" charset="0"/>
              <a:buChar char="q"/>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A distributed system consists of multiple processors &amp; thus some algorithm is needed to decide which process should run on which machine.</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indent="0" algn="just">
              <a:buFont typeface="Wingdings" panose="05000000000000000000" charset="0"/>
              <a:buNone/>
            </a:pP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Some important algorithms which cover wide range of capabilities include:</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indent="0" algn="just">
              <a:buFont typeface="Wingdings" panose="05000000000000000000" charset="0"/>
              <a:buNone/>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          </a:t>
            </a:r>
            <a:r>
              <a:rPr lang="en-US" sz="2000" b="1">
                <a:solidFill>
                  <a:srgbClr val="C00000"/>
                </a:solidFill>
                <a:latin typeface="Times New Roman" panose="02020603050405020304" charset="0"/>
                <a:cs typeface="Times New Roman" panose="02020603050405020304" charset="0"/>
                <a:sym typeface="+mn-ea"/>
              </a:rPr>
              <a:t>Graph-Theoretic</a:t>
            </a:r>
            <a:endParaRPr lang="en-US" sz="2000" b="1">
              <a:solidFill>
                <a:srgbClr val="C00000"/>
              </a:solidFill>
              <a:latin typeface="Times New Roman" panose="02020603050405020304" charset="0"/>
              <a:cs typeface="Times New Roman" panose="02020603050405020304" charset="0"/>
              <a:sym typeface="+mn-ea"/>
            </a:endParaRPr>
          </a:p>
          <a:p>
            <a:pPr indent="0" algn="just">
              <a:buFont typeface="Wingdings" panose="05000000000000000000" charset="0"/>
              <a:buNone/>
            </a:pPr>
            <a:r>
              <a:rPr lang="en-US" sz="2000" b="1">
                <a:solidFill>
                  <a:srgbClr val="C00000"/>
                </a:solidFill>
                <a:latin typeface="Times New Roman" panose="02020603050405020304" charset="0"/>
                <a:cs typeface="Times New Roman" panose="02020603050405020304" charset="0"/>
                <a:sym typeface="+mn-ea"/>
              </a:rPr>
              <a:t>          Centralized</a:t>
            </a:r>
            <a:endParaRPr lang="en-US" sz="2000" b="1">
              <a:solidFill>
                <a:srgbClr val="C00000"/>
              </a:solidFill>
              <a:latin typeface="Times New Roman" panose="02020603050405020304" charset="0"/>
              <a:cs typeface="Times New Roman" panose="02020603050405020304" charset="0"/>
              <a:sym typeface="+mn-ea"/>
            </a:endParaRPr>
          </a:p>
          <a:p>
            <a:pPr indent="0" algn="just">
              <a:buFont typeface="Wingdings" panose="05000000000000000000" charset="0"/>
              <a:buNone/>
            </a:pPr>
            <a:r>
              <a:rPr lang="en-US" sz="2000" b="1">
                <a:solidFill>
                  <a:srgbClr val="C00000"/>
                </a:solidFill>
                <a:latin typeface="Times New Roman" panose="02020603050405020304" charset="0"/>
                <a:cs typeface="Times New Roman" panose="02020603050405020304" charset="0"/>
                <a:sym typeface="+mn-ea"/>
              </a:rPr>
              <a:t>          Hierarchical</a:t>
            </a:r>
            <a:endParaRPr lang="en-US" sz="2000" b="1">
              <a:solidFill>
                <a:srgbClr val="C00000"/>
              </a:solidFill>
              <a:latin typeface="Times New Roman" panose="02020603050405020304" charset="0"/>
              <a:cs typeface="Times New Roman" panose="02020603050405020304" charset="0"/>
              <a:sym typeface="+mn-ea"/>
            </a:endParaRPr>
          </a:p>
          <a:p>
            <a:pPr indent="0" algn="just">
              <a:buFont typeface="Wingdings" panose="05000000000000000000" charset="0"/>
              <a:buNone/>
            </a:pPr>
            <a:r>
              <a:rPr lang="en-US" sz="2000" b="1">
                <a:solidFill>
                  <a:srgbClr val="C00000"/>
                </a:solidFill>
                <a:latin typeface="Times New Roman" panose="02020603050405020304" charset="0"/>
                <a:cs typeface="Times New Roman" panose="02020603050405020304" charset="0"/>
                <a:sym typeface="+mn-ea"/>
              </a:rPr>
              <a:t>          Sender-Initiated</a:t>
            </a:r>
            <a:endParaRPr lang="en-US" sz="2000" b="1">
              <a:solidFill>
                <a:srgbClr val="C00000"/>
              </a:solidFill>
              <a:latin typeface="Times New Roman" panose="02020603050405020304" charset="0"/>
              <a:cs typeface="Times New Roman" panose="02020603050405020304" charset="0"/>
              <a:sym typeface="+mn-ea"/>
            </a:endParaRPr>
          </a:p>
          <a:p>
            <a:pPr indent="0" algn="just">
              <a:buFont typeface="Wingdings" panose="05000000000000000000" charset="0"/>
              <a:buNone/>
            </a:pPr>
            <a:r>
              <a:rPr lang="en-US" sz="2000" b="1">
                <a:solidFill>
                  <a:srgbClr val="C00000"/>
                </a:solidFill>
                <a:latin typeface="Times New Roman" panose="02020603050405020304" charset="0"/>
                <a:cs typeface="Times New Roman" panose="02020603050405020304" charset="0"/>
                <a:sym typeface="+mn-ea"/>
              </a:rPr>
              <a:t>          Receiver-Initiated and Bidding</a:t>
            </a:r>
            <a:endParaRPr lang="en-US" sz="2000" b="1">
              <a:solidFill>
                <a:srgbClr val="C00000"/>
              </a:solidFill>
              <a:latin typeface="Times New Roman" panose="02020603050405020304" charset="0"/>
              <a:cs typeface="Times New Roman" panose="020206030504050203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00300" y="124460"/>
            <a:ext cx="7298690" cy="521970"/>
          </a:xfrm>
          <a:prstGeom prst="rect">
            <a:avLst/>
          </a:prstGeom>
          <a:noFill/>
        </p:spPr>
        <p:txBody>
          <a:bodyPr wrap="square" rtlCol="0" anchor="t">
            <a:spAutoFit/>
          </a:bodyPr>
          <a:p>
            <a:pPr indent="0" algn="ctr">
              <a:buFont typeface="Wingdings" panose="05000000000000000000" charset="0"/>
              <a:buNone/>
            </a:pPr>
            <a:r>
              <a:rPr lang="en-US" sz="2800" b="1">
                <a:solidFill>
                  <a:schemeClr val="accent6">
                    <a:lumMod val="20000"/>
                    <a:lumOff val="80000"/>
                  </a:schemeClr>
                </a:solidFill>
                <a:highlight>
                  <a:srgbClr val="0000FF"/>
                </a:highlight>
                <a:latin typeface="Times New Roman" panose="02020603050405020304" charset="0"/>
                <a:cs typeface="Times New Roman" panose="02020603050405020304" charset="0"/>
                <a:sym typeface="+mn-ea"/>
              </a:rPr>
              <a:t>Graph-Theoretic Deterministic algorithm</a:t>
            </a:r>
            <a:endParaRPr lang="en-US" sz="2800" b="1">
              <a:solidFill>
                <a:schemeClr val="accent6">
                  <a:lumMod val="20000"/>
                  <a:lumOff val="80000"/>
                </a:schemeClr>
              </a:solidFill>
              <a:highlight>
                <a:srgbClr val="0000FF"/>
              </a:highlight>
              <a:latin typeface="Times New Roman" panose="02020603050405020304" charset="0"/>
              <a:cs typeface="Times New Roman" panose="02020603050405020304" charset="0"/>
              <a:sym typeface="+mn-ea"/>
            </a:endParaRPr>
          </a:p>
        </p:txBody>
      </p:sp>
      <p:sp>
        <p:nvSpPr>
          <p:cNvPr id="3" name="Text Box 2"/>
          <p:cNvSpPr txBox="1"/>
          <p:nvPr/>
        </p:nvSpPr>
        <p:spPr>
          <a:xfrm>
            <a:off x="694055" y="929640"/>
            <a:ext cx="10568940" cy="3476625"/>
          </a:xfrm>
          <a:prstGeom prst="rect">
            <a:avLst/>
          </a:prstGeom>
          <a:noFill/>
        </p:spPr>
        <p:txBody>
          <a:bodyPr wrap="square" rtlCol="0" anchor="t">
            <a:spAutoFit/>
          </a:bodyPr>
          <a:p>
            <a:pPr marL="342900" indent="-342900" algn="just">
              <a:buFont typeface="Wingdings" panose="05000000000000000000" charset="0"/>
              <a:buChar char="q"/>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This algorithm is applicable for systems consisting of processes with known CPU-memory requirements and a known matrix giving the </a:t>
            </a:r>
            <a:r>
              <a:rPr lang="en-US" sz="2000" b="1" i="1">
                <a:solidFill>
                  <a:schemeClr val="tx1"/>
                </a:solidFill>
                <a:latin typeface="Times New Roman" panose="02020603050405020304" charset="0"/>
                <a:cs typeface="Times New Roman" panose="02020603050405020304" charset="0"/>
                <a:sym typeface="+mn-ea"/>
              </a:rPr>
              <a:t>average traffic</a:t>
            </a: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 between each pair of processes.</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Idea is to minimize network traffic.</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indent="0" algn="just">
              <a:buFont typeface="Wingdings" panose="05000000000000000000" charset="0"/>
              <a:buNone/>
            </a:pP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System is denoted as a weighted graph with each node being a process &amp; each arc represents flow of msges between 2 processes.</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The problem is reduced to finding a way to partition the graph into </a:t>
            </a:r>
            <a:r>
              <a:rPr lang="en-US" sz="2000" b="1" i="1">
                <a:solidFill>
                  <a:schemeClr val="tx1"/>
                </a:solidFill>
                <a:latin typeface="Times New Roman" panose="02020603050405020304" charset="0"/>
                <a:cs typeface="Times New Roman" panose="02020603050405020304" charset="0"/>
                <a:sym typeface="+mn-ea"/>
              </a:rPr>
              <a:t>k disjoint sub-graphs</a:t>
            </a: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 (with total CPU &amp; memory needs below some limits in each sub-graph) so that network traffic is reduced.</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p:txBody>
      </p:sp>
      <p:sp>
        <p:nvSpPr>
          <p:cNvPr id="4" name="Text Box 3"/>
          <p:cNvSpPr txBox="1"/>
          <p:nvPr/>
        </p:nvSpPr>
        <p:spPr>
          <a:xfrm>
            <a:off x="3341370" y="5100320"/>
            <a:ext cx="6938010" cy="953135"/>
          </a:xfrm>
          <a:prstGeom prst="rect">
            <a:avLst/>
          </a:prstGeom>
          <a:noFill/>
        </p:spPr>
        <p:txBody>
          <a:bodyPr wrap="square" rtlCol="0" anchor="t">
            <a:spAutoFit/>
          </a:bodyPr>
          <a:p>
            <a:pPr indent="0" algn="ctr">
              <a:buFont typeface="Wingdings" panose="05000000000000000000" charset="0"/>
              <a:buNone/>
            </a:pPr>
            <a:r>
              <a:rPr lang="en-US" sz="2800" b="1" i="1">
                <a:gradFill>
                  <a:gsLst>
                    <a:gs pos="0">
                      <a:srgbClr val="14CD68"/>
                    </a:gs>
                    <a:gs pos="100000">
                      <a:srgbClr val="035C7D"/>
                    </a:gs>
                  </a:gsLst>
                  <a:lin scaled="0"/>
                </a:gradFill>
                <a:latin typeface="Times New Roman" panose="02020603050405020304" charset="0"/>
                <a:cs typeface="Times New Roman" panose="02020603050405020304" charset="0"/>
                <a:sym typeface="+mn-ea"/>
              </a:rPr>
              <a:t>An example shows 2 ways of partitioning the same graph yielding 2 different network loads.</a:t>
            </a:r>
            <a:endParaRPr lang="en-US" sz="2800" b="1" i="1">
              <a:gradFill>
                <a:gsLst>
                  <a:gs pos="0">
                    <a:srgbClr val="14CD68"/>
                  </a:gs>
                  <a:gs pos="100000">
                    <a:srgbClr val="035C7D"/>
                  </a:gs>
                </a:gsLst>
                <a:lin scaled="0"/>
              </a:gradFill>
              <a:latin typeface="Times New Roman" panose="02020603050405020304" charset="0"/>
              <a:cs typeface="Times New Roman" panose="02020603050405020304" charset="0"/>
              <a:sym typeface="+mn-ea"/>
            </a:endParaRPr>
          </a:p>
        </p:txBody>
      </p:sp>
      <p:sp>
        <p:nvSpPr>
          <p:cNvPr id="5" name="Notched Right Arrow 4"/>
          <p:cNvSpPr/>
          <p:nvPr/>
        </p:nvSpPr>
        <p:spPr>
          <a:xfrm>
            <a:off x="10427970" y="5106035"/>
            <a:ext cx="1362710" cy="947420"/>
          </a:xfrm>
          <a:prstGeom prst="notchedRightArrow">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Object 1"/>
          <p:cNvGraphicFramePr/>
          <p:nvPr/>
        </p:nvGraphicFramePr>
        <p:xfrm>
          <a:off x="105410" y="135255"/>
          <a:ext cx="4490720" cy="2793365"/>
        </p:xfrm>
        <a:graphic>
          <a:graphicData uri="http://schemas.openxmlformats.org/presentationml/2006/ole">
            <mc:AlternateContent xmlns:mc="http://schemas.openxmlformats.org/markup-compatibility/2006">
              <mc:Choice xmlns:v="urn:schemas-microsoft-com:vml" Requires="v">
                <p:oleObj spid="_x0000_s3" name="" r:id="rId1" imgW="2070100" imgH="1600200" progId="Paint.Picture">
                  <p:embed/>
                </p:oleObj>
              </mc:Choice>
              <mc:Fallback>
                <p:oleObj name="" r:id="rId1" imgW="2070100" imgH="1600200" progId="Paint.Picture">
                  <p:embed/>
                  <p:pic>
                    <p:nvPicPr>
                      <p:cNvPr id="0" name="Picture 2"/>
                      <p:cNvPicPr/>
                      <p:nvPr/>
                    </p:nvPicPr>
                    <p:blipFill>
                      <a:blip r:embed="rId2"/>
                      <a:stretch>
                        <a:fillRect/>
                      </a:stretch>
                    </p:blipFill>
                    <p:spPr>
                      <a:xfrm>
                        <a:off x="105410" y="135255"/>
                        <a:ext cx="4490720" cy="2793365"/>
                      </a:xfrm>
                      <a:prstGeom prst="rect">
                        <a:avLst/>
                      </a:prstGeom>
                    </p:spPr>
                  </p:pic>
                </p:oleObj>
              </mc:Fallback>
            </mc:AlternateContent>
          </a:graphicData>
        </a:graphic>
      </p:graphicFrame>
      <p:sp>
        <p:nvSpPr>
          <p:cNvPr id="4" name="Text Box 3"/>
          <p:cNvSpPr txBox="1"/>
          <p:nvPr/>
        </p:nvSpPr>
        <p:spPr>
          <a:xfrm>
            <a:off x="4775835" y="104140"/>
            <a:ext cx="7266305" cy="2553335"/>
          </a:xfrm>
          <a:prstGeom prst="rect">
            <a:avLst/>
          </a:prstGeom>
          <a:noFill/>
        </p:spPr>
        <p:txBody>
          <a:bodyPr wrap="square" rtlCol="0" anchor="t">
            <a:spAutoFit/>
          </a:bodyPr>
          <a:p>
            <a:pPr marL="342900" indent="-342900" algn="just">
              <a:buFont typeface="Arial" panose="020B0604020202020204" pitchFamily="34" charset="0"/>
              <a:buChar char="•"/>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In (a), the graph is partitioned with processes A, E &amp; G on one processor, processes B,F &amp; H on second while processes C, D &amp; I on the third.</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algn="just"/>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Arial" panose="020B0604020202020204" pitchFamily="34" charset="0"/>
              <a:buChar char="•"/>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The total network traffic is the sum of the arcs intersected by the dotted cut lines (30 units).</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indent="0" algn="just">
              <a:buFont typeface="Arial" panose="020B0604020202020204" pitchFamily="34" charset="0"/>
              <a:buNone/>
            </a:pPr>
            <a:r>
              <a:rPr lang="en-US" sz="2000" b="1">
                <a:gradFill>
                  <a:gsLst>
                    <a:gs pos="0">
                      <a:srgbClr val="E30000"/>
                    </a:gs>
                    <a:gs pos="100000">
                      <a:srgbClr val="760303"/>
                    </a:gs>
                  </a:gsLst>
                  <a:lin scaled="0"/>
                </a:gradFill>
                <a:latin typeface="Times New Roman" panose="02020603050405020304" charset="0"/>
                <a:cs typeface="Times New Roman" panose="02020603050405020304" charset="0"/>
                <a:sym typeface="+mn-ea"/>
              </a:rPr>
              <a:t>           AB(3) + BE(2) + GH(4) + EH(4) </a:t>
            </a:r>
            <a:endParaRPr lang="en-US" sz="2000" b="1">
              <a:gradFill>
                <a:gsLst>
                  <a:gs pos="0">
                    <a:srgbClr val="E30000"/>
                  </a:gs>
                  <a:gs pos="100000">
                    <a:srgbClr val="760303"/>
                  </a:gs>
                </a:gsLst>
                <a:lin scaled="0"/>
              </a:gradFill>
              <a:latin typeface="Times New Roman" panose="02020603050405020304" charset="0"/>
              <a:cs typeface="Times New Roman" panose="02020603050405020304" charset="0"/>
              <a:sym typeface="+mn-ea"/>
            </a:endParaRPr>
          </a:p>
          <a:p>
            <a:pPr indent="0" algn="just">
              <a:buFont typeface="Arial" panose="020B0604020202020204" pitchFamily="34" charset="0"/>
              <a:buNone/>
            </a:pPr>
            <a:r>
              <a:rPr lang="en-US" sz="2000" b="1">
                <a:gradFill>
                  <a:gsLst>
                    <a:gs pos="0">
                      <a:srgbClr val="E30000"/>
                    </a:gs>
                    <a:gs pos="100000">
                      <a:srgbClr val="760303"/>
                    </a:gs>
                  </a:gsLst>
                  <a:lin scaled="0"/>
                </a:gradFill>
                <a:latin typeface="Times New Roman" panose="02020603050405020304" charset="0"/>
                <a:cs typeface="Times New Roman" panose="02020603050405020304" charset="0"/>
                <a:sym typeface="+mn-ea"/>
              </a:rPr>
              <a:t>           + BC(2) + CF(8) + IF(5) + HI(2) = 30</a:t>
            </a:r>
            <a:endParaRPr lang="en-US" sz="2000" b="1">
              <a:gradFill>
                <a:gsLst>
                  <a:gs pos="0">
                    <a:srgbClr val="E30000"/>
                  </a:gs>
                  <a:gs pos="100000">
                    <a:srgbClr val="760303"/>
                  </a:gs>
                </a:gsLst>
                <a:lin scaled="0"/>
              </a:gradFill>
              <a:latin typeface="Times New Roman" panose="02020603050405020304" charset="0"/>
              <a:cs typeface="Times New Roman" panose="02020603050405020304" charset="0"/>
              <a:sym typeface="+mn-ea"/>
            </a:endParaRPr>
          </a:p>
        </p:txBody>
      </p:sp>
      <p:graphicFrame>
        <p:nvGraphicFramePr>
          <p:cNvPr id="5" name="Object 4"/>
          <p:cNvGraphicFramePr/>
          <p:nvPr/>
        </p:nvGraphicFramePr>
        <p:xfrm>
          <a:off x="106045" y="3402330"/>
          <a:ext cx="4405630" cy="2860040"/>
        </p:xfrm>
        <a:graphic>
          <a:graphicData uri="http://schemas.openxmlformats.org/presentationml/2006/ole">
            <mc:AlternateContent xmlns:mc="http://schemas.openxmlformats.org/markup-compatibility/2006">
              <mc:Choice xmlns:v="urn:schemas-microsoft-com:vml" Requires="v">
                <p:oleObj spid="_x0000_s6" name="" r:id="rId3" imgW="2076450" imgH="1600200" progId="Paint.Picture">
                  <p:embed/>
                </p:oleObj>
              </mc:Choice>
              <mc:Fallback>
                <p:oleObj name="" r:id="rId3" imgW="2076450" imgH="1600200" progId="Paint.Picture">
                  <p:embed/>
                  <p:pic>
                    <p:nvPicPr>
                      <p:cNvPr id="0" name="Picture 5"/>
                      <p:cNvPicPr/>
                      <p:nvPr/>
                    </p:nvPicPr>
                    <p:blipFill>
                      <a:blip r:embed="rId4"/>
                      <a:stretch>
                        <a:fillRect/>
                      </a:stretch>
                    </p:blipFill>
                    <p:spPr>
                      <a:xfrm>
                        <a:off x="106045" y="3402330"/>
                        <a:ext cx="4405630" cy="2860040"/>
                      </a:xfrm>
                      <a:prstGeom prst="rect">
                        <a:avLst/>
                      </a:prstGeom>
                    </p:spPr>
                  </p:pic>
                </p:oleObj>
              </mc:Fallback>
            </mc:AlternateContent>
          </a:graphicData>
        </a:graphic>
      </p:graphicFrame>
      <p:sp>
        <p:nvSpPr>
          <p:cNvPr id="7" name="Text Box 6"/>
          <p:cNvSpPr txBox="1"/>
          <p:nvPr/>
        </p:nvSpPr>
        <p:spPr>
          <a:xfrm>
            <a:off x="4816475" y="3453130"/>
            <a:ext cx="7266940" cy="1322070"/>
          </a:xfrm>
          <a:prstGeom prst="rect">
            <a:avLst/>
          </a:prstGeom>
          <a:noFill/>
        </p:spPr>
        <p:txBody>
          <a:bodyPr wrap="square" rtlCol="0" anchor="t">
            <a:spAutoFit/>
          </a:bodyPr>
          <a:p>
            <a:pPr marL="342900" indent="-342900">
              <a:buFont typeface="Arial" panose="020B0604020202020204" pitchFamily="34" charset="0"/>
              <a:buChar char="•"/>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In (b), a different partitioning is followed which yields less network traffic (28 units).</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r>
              <a:rPr lang="en-US" sz="2000" b="1">
                <a:gradFill>
                  <a:gsLst>
                    <a:gs pos="0">
                      <a:srgbClr val="E30000"/>
                    </a:gs>
                    <a:gs pos="100000">
                      <a:srgbClr val="760303"/>
                    </a:gs>
                  </a:gsLst>
                  <a:lin scaled="0"/>
                </a:gradFill>
                <a:latin typeface="Times New Roman" panose="02020603050405020304" charset="0"/>
                <a:cs typeface="Times New Roman" panose="02020603050405020304" charset="0"/>
                <a:sym typeface="+mn-ea"/>
              </a:rPr>
              <a:t>           AB(3) + BE(2) + GH(4) + EH(4)</a:t>
            </a:r>
            <a:endParaRPr lang="en-US" sz="2000" b="1">
              <a:gradFill>
                <a:gsLst>
                  <a:gs pos="0">
                    <a:srgbClr val="E30000"/>
                  </a:gs>
                  <a:gs pos="100000">
                    <a:srgbClr val="760303"/>
                  </a:gs>
                </a:gsLst>
                <a:lin scaled="0"/>
              </a:gradFill>
              <a:latin typeface="Times New Roman" panose="02020603050405020304" charset="0"/>
              <a:cs typeface="Times New Roman" panose="02020603050405020304" charset="0"/>
              <a:sym typeface="+mn-ea"/>
            </a:endParaRPr>
          </a:p>
          <a:p>
            <a:pPr algn="just"/>
            <a:r>
              <a:rPr lang="en-US" sz="2000" b="1">
                <a:gradFill>
                  <a:gsLst>
                    <a:gs pos="0">
                      <a:srgbClr val="E30000"/>
                    </a:gs>
                    <a:gs pos="100000">
                      <a:srgbClr val="760303"/>
                    </a:gs>
                  </a:gsLst>
                  <a:lin scaled="0"/>
                </a:gradFill>
                <a:latin typeface="Times New Roman" panose="02020603050405020304" charset="0"/>
                <a:cs typeface="Times New Roman" panose="02020603050405020304" charset="0"/>
                <a:sym typeface="+mn-ea"/>
              </a:rPr>
              <a:t>           + CI(5) + CD(3) + IF(5) + HI(2) = 28</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p:txBody>
      </p:sp>
      <p:sp>
        <p:nvSpPr>
          <p:cNvPr id="8" name="Text Box 7"/>
          <p:cNvSpPr txBox="1"/>
          <p:nvPr/>
        </p:nvSpPr>
        <p:spPr>
          <a:xfrm>
            <a:off x="6293485" y="5533390"/>
            <a:ext cx="5681345" cy="1198880"/>
          </a:xfrm>
          <a:prstGeom prst="rect">
            <a:avLst/>
          </a:prstGeom>
          <a:noFill/>
        </p:spPr>
        <p:txBody>
          <a:bodyPr wrap="square" rtlCol="0" anchor="t">
            <a:spAutoFit/>
          </a:bodyPr>
          <a:p>
            <a:pPr algn="ctr">
              <a:lnSpc>
                <a:spcPct val="100000"/>
              </a:lnSpc>
            </a:pPr>
            <a:r>
              <a:rPr lang="en-US" sz="2400" b="1" i="1">
                <a:solidFill>
                  <a:schemeClr val="tx1">
                    <a:lumMod val="50000"/>
                    <a:lumOff val="50000"/>
                  </a:schemeClr>
                </a:solidFill>
                <a:latin typeface="Times New Roman" panose="02020603050405020304" charset="0"/>
                <a:cs typeface="Times New Roman" panose="02020603050405020304" charset="0"/>
                <a:sym typeface="+mn-ea"/>
              </a:rPr>
              <a:t>Assuming that it meets all memory &amp; CPU constraints, option (b) is a better choice since it requires less communication.</a:t>
            </a:r>
            <a:endParaRPr lang="en-US" sz="2400" b="1" i="1">
              <a:solidFill>
                <a:schemeClr val="tx1">
                  <a:lumMod val="50000"/>
                  <a:lumOff val="50000"/>
                </a:schemeClr>
              </a:solidFill>
              <a:latin typeface="Times New Roman" panose="02020603050405020304" charset="0"/>
              <a:cs typeface="Times New Roman" panose="02020603050405020304" charset="0"/>
              <a:sym typeface="+mn-ea"/>
            </a:endParaRPr>
          </a:p>
        </p:txBody>
      </p:sp>
      <p:sp>
        <p:nvSpPr>
          <p:cNvPr id="9" name="Text Box 8"/>
          <p:cNvSpPr txBox="1"/>
          <p:nvPr/>
        </p:nvSpPr>
        <p:spPr>
          <a:xfrm>
            <a:off x="357505" y="2966085"/>
            <a:ext cx="11473815" cy="398780"/>
          </a:xfrm>
          <a:prstGeom prst="rect">
            <a:avLst/>
          </a:prstGeom>
          <a:noFill/>
        </p:spPr>
        <p:txBody>
          <a:bodyPr wrap="square" rtlCol="0" anchor="t">
            <a:spAutoFit/>
          </a:bodyPr>
          <a:p>
            <a:pPr algn="ctr"/>
            <a:r>
              <a:rPr lang="en-US" sz="2000" b="1">
                <a:solidFill>
                  <a:schemeClr val="tx1"/>
                </a:solidFill>
                <a:latin typeface="Times New Roman" panose="02020603050405020304" charset="0"/>
                <a:cs typeface="Times New Roman" panose="02020603050405020304" charset="0"/>
                <a:sym typeface="+mn-ea"/>
              </a:rPr>
              <a:t>=============================================================================</a:t>
            </a:r>
            <a:endParaRPr lang="en-US" sz="2000" b="1">
              <a:solidFill>
                <a:schemeClr val="tx1"/>
              </a:solidFill>
              <a:latin typeface="Times New Roman" panose="02020603050405020304" charset="0"/>
              <a:cs typeface="Times New Roman" panose="0202060305040502030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00525" y="144780"/>
            <a:ext cx="3689985" cy="521970"/>
          </a:xfrm>
          <a:prstGeom prst="rect">
            <a:avLst/>
          </a:prstGeom>
          <a:noFill/>
        </p:spPr>
        <p:txBody>
          <a:bodyPr wrap="square" rtlCol="0" anchor="t">
            <a:spAutoFit/>
          </a:bodyPr>
          <a:p>
            <a:pPr indent="0" algn="ctr">
              <a:buFont typeface="Wingdings" panose="05000000000000000000" charset="0"/>
              <a:buNone/>
            </a:pPr>
            <a:r>
              <a:rPr lang="en-US" sz="2800" b="1">
                <a:solidFill>
                  <a:schemeClr val="accent6">
                    <a:lumMod val="20000"/>
                    <a:lumOff val="80000"/>
                  </a:schemeClr>
                </a:solidFill>
                <a:highlight>
                  <a:srgbClr val="0000FF"/>
                </a:highlight>
                <a:latin typeface="Times New Roman" panose="02020603050405020304" charset="0"/>
                <a:cs typeface="Times New Roman" panose="02020603050405020304" charset="0"/>
                <a:sym typeface="+mn-ea"/>
              </a:rPr>
              <a:t>Centralized algorithm</a:t>
            </a:r>
            <a:endParaRPr lang="en-US" sz="2800" b="1">
              <a:solidFill>
                <a:schemeClr val="accent6">
                  <a:lumMod val="20000"/>
                  <a:lumOff val="80000"/>
                </a:schemeClr>
              </a:solidFill>
              <a:highlight>
                <a:srgbClr val="0000FF"/>
              </a:highlight>
              <a:latin typeface="Times New Roman" panose="02020603050405020304" charset="0"/>
              <a:cs typeface="Times New Roman" panose="02020603050405020304" charset="0"/>
              <a:sym typeface="+mn-ea"/>
            </a:endParaRPr>
          </a:p>
        </p:txBody>
      </p:sp>
      <p:sp>
        <p:nvSpPr>
          <p:cNvPr id="3" name="Text Box 2"/>
          <p:cNvSpPr txBox="1"/>
          <p:nvPr/>
        </p:nvSpPr>
        <p:spPr>
          <a:xfrm>
            <a:off x="162560" y="1049020"/>
            <a:ext cx="11824970" cy="5323205"/>
          </a:xfrm>
          <a:prstGeom prst="rect">
            <a:avLst/>
          </a:prstGeom>
          <a:noFill/>
        </p:spPr>
        <p:txBody>
          <a:bodyPr wrap="square" rtlCol="0" anchor="t">
            <a:spAutoFit/>
          </a:bodyPr>
          <a:p>
            <a:pPr marL="342900" indent="-342900" algn="just">
              <a:buFont typeface="Wingdings" panose="05000000000000000000" charset="0"/>
              <a:buChar char="q"/>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Graph based algorithm have limited application as they need complete information in advance.</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Centralized algorithm is also called </a:t>
            </a:r>
            <a:r>
              <a:rPr lang="en-US" sz="2000" b="1">
                <a:solidFill>
                  <a:srgbClr val="FF0000"/>
                </a:solidFill>
                <a:latin typeface="Times New Roman" panose="02020603050405020304" charset="0"/>
                <a:cs typeface="Times New Roman" panose="02020603050405020304" charset="0"/>
                <a:sym typeface="+mn-ea"/>
              </a:rPr>
              <a:t>up-down algorithm</a:t>
            </a: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 where the coordinator mantains a usage table with one entry per user. (initially zero).</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indent="0" algn="just">
              <a:buFont typeface="Wingdings" panose="05000000000000000000" charset="0"/>
              <a:buNone/>
            </a:pP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When a process is to be created &amp; the machine that created it decides that the process is to be run elsewhere, it asks the usage table coordinator to allocate it a processor. If there is one available &amp; no one else wants it, the request is granted. If no processors are free, the request is denied.</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When a user is running processes on other user’s machines, it accumulates </a:t>
            </a:r>
            <a:r>
              <a:rPr lang="en-US" sz="2000" b="1">
                <a:solidFill>
                  <a:srgbClr val="FF0000"/>
                </a:solidFill>
                <a:latin typeface="Times New Roman" panose="02020603050405020304" charset="0"/>
                <a:cs typeface="Times New Roman" panose="02020603050405020304" charset="0"/>
                <a:sym typeface="+mn-ea"/>
              </a:rPr>
              <a:t>penalty points</a:t>
            </a: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 which are added to its usage table entry. When it has unsatisfied requests pending, penalty points are subtracted from its usage table entry. When no requests are pending &amp; no processors are being used, the usage table entry is moved a certain no of points closer to zero, until it reaches zero. This way, the score gets up &amp; down and hence the name.</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Usage table entries can be positive, negative or zero. A +ve score means that it has surplus resources, -ve score means that it needs resources while a zero score is neutral.</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0980" y="789940"/>
            <a:ext cx="6032500" cy="1938020"/>
          </a:xfrm>
          <a:prstGeom prst="rect">
            <a:avLst/>
          </a:prstGeom>
          <a:noFill/>
        </p:spPr>
        <p:txBody>
          <a:bodyPr wrap="square" rtlCol="0" anchor="t">
            <a:spAutoFit/>
          </a:bodyPr>
          <a:p>
            <a:pPr marL="342900" indent="-342900" algn="just">
              <a:buFont typeface="Wingdings" panose="05000000000000000000" charset="0"/>
              <a:buChar char="Ø"/>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When a processor becomes free, the pending request whose owner has the least score wins. Thus a user with no processor &amp; who had a longer pending request will win over someone who is using many processors. Thus, the resources are allocated fairly.</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p:txBody>
      </p:sp>
      <p:sp>
        <p:nvSpPr>
          <p:cNvPr id="3" name="Text Box 2"/>
          <p:cNvSpPr txBox="1"/>
          <p:nvPr/>
        </p:nvSpPr>
        <p:spPr>
          <a:xfrm>
            <a:off x="93980" y="151765"/>
            <a:ext cx="6958330" cy="521970"/>
          </a:xfrm>
          <a:prstGeom prst="rect">
            <a:avLst/>
          </a:prstGeom>
          <a:noFill/>
        </p:spPr>
        <p:txBody>
          <a:bodyPr wrap="square" rtlCol="0" anchor="t">
            <a:spAutoFit/>
          </a:bodyPr>
          <a:p>
            <a:r>
              <a:rPr lang="en-US" sz="2800" b="1">
                <a:solidFill>
                  <a:schemeClr val="accent4">
                    <a:lumMod val="60000"/>
                    <a:lumOff val="40000"/>
                  </a:schemeClr>
                </a:solidFill>
                <a:highlight>
                  <a:srgbClr val="FF0000"/>
                </a:highlight>
                <a:latin typeface="Times New Roman" panose="02020603050405020304" charset="0"/>
                <a:cs typeface="Times New Roman" panose="02020603050405020304" charset="0"/>
                <a:sym typeface="+mn-ea"/>
              </a:rPr>
              <a:t>Heuristic used for processor allocation:::::</a:t>
            </a:r>
            <a:endParaRPr lang="en-US" sz="2800" b="1">
              <a:solidFill>
                <a:schemeClr val="accent4">
                  <a:lumMod val="60000"/>
                  <a:lumOff val="40000"/>
                </a:schemeClr>
              </a:solidFill>
              <a:highlight>
                <a:srgbClr val="FF0000"/>
              </a:highlight>
              <a:latin typeface="Times New Roman" panose="02020603050405020304" charset="0"/>
              <a:cs typeface="Times New Roman" panose="02020603050405020304" charset="0"/>
              <a:sym typeface="+mn-ea"/>
            </a:endParaRPr>
          </a:p>
        </p:txBody>
      </p:sp>
      <p:pic>
        <p:nvPicPr>
          <p:cNvPr id="4" name="Picture 3"/>
          <p:cNvPicPr>
            <a:picLocks noChangeAspect="1"/>
          </p:cNvPicPr>
          <p:nvPr/>
        </p:nvPicPr>
        <p:blipFill>
          <a:blip r:embed="rId1"/>
          <a:stretch>
            <a:fillRect/>
          </a:stretch>
        </p:blipFill>
        <p:spPr>
          <a:xfrm>
            <a:off x="4578350" y="2388235"/>
            <a:ext cx="7240905" cy="4191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200525" y="144780"/>
            <a:ext cx="3689985" cy="521970"/>
          </a:xfrm>
          <a:prstGeom prst="rect">
            <a:avLst/>
          </a:prstGeom>
          <a:noFill/>
        </p:spPr>
        <p:txBody>
          <a:bodyPr wrap="square" rtlCol="0" anchor="t">
            <a:spAutoFit/>
          </a:bodyPr>
          <a:p>
            <a:pPr indent="0" algn="ctr">
              <a:buFont typeface="Wingdings" panose="05000000000000000000" charset="0"/>
              <a:buNone/>
            </a:pPr>
            <a:r>
              <a:rPr lang="en-US" sz="2800" b="1">
                <a:solidFill>
                  <a:schemeClr val="accent6">
                    <a:lumMod val="20000"/>
                    <a:lumOff val="80000"/>
                  </a:schemeClr>
                </a:solidFill>
                <a:highlight>
                  <a:srgbClr val="0000FF"/>
                </a:highlight>
                <a:latin typeface="Times New Roman" panose="02020603050405020304" charset="0"/>
                <a:cs typeface="Times New Roman" panose="02020603050405020304" charset="0"/>
                <a:sym typeface="+mn-ea"/>
              </a:rPr>
              <a:t>Hierarchical algorithm</a:t>
            </a:r>
            <a:endParaRPr lang="en-US" sz="2800" b="1">
              <a:solidFill>
                <a:schemeClr val="accent6">
                  <a:lumMod val="20000"/>
                  <a:lumOff val="80000"/>
                </a:schemeClr>
              </a:solidFill>
              <a:highlight>
                <a:srgbClr val="0000FF"/>
              </a:highlight>
              <a:latin typeface="Times New Roman" panose="02020603050405020304" charset="0"/>
              <a:cs typeface="Times New Roman" panose="02020603050405020304" charset="0"/>
              <a:sym typeface="+mn-ea"/>
            </a:endParaRPr>
          </a:p>
        </p:txBody>
      </p:sp>
      <p:sp>
        <p:nvSpPr>
          <p:cNvPr id="3" name="Text Box 2"/>
          <p:cNvSpPr txBox="1"/>
          <p:nvPr/>
        </p:nvSpPr>
        <p:spPr>
          <a:xfrm>
            <a:off x="630555" y="1642745"/>
            <a:ext cx="10654030" cy="4092575"/>
          </a:xfrm>
          <a:prstGeom prst="rect">
            <a:avLst/>
          </a:prstGeom>
          <a:noFill/>
        </p:spPr>
        <p:txBody>
          <a:bodyPr wrap="square" rtlCol="0" anchor="t">
            <a:spAutoFit/>
          </a:bodyPr>
          <a:p>
            <a:pPr marL="342900" indent="-342900">
              <a:buFont typeface="Wingdings" panose="05000000000000000000" charset="0"/>
              <a:buChar char="q"/>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Centralized algorithms fail to scale well in large systems due to single point of failure.</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buFont typeface="Wingdings" panose="05000000000000000000" charset="0"/>
              <a:buChar char="q"/>
            </a:pP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An hierarchical approach organizes machines like people in corporate where some are workers &amp; others are managers.</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For a grp of ‘k’ workers, 1 manager keeps track of machines that are busy/idle. For a large network, multiple managers or sub-managers are asigned as they work in a hierarchy.</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If a manager crashes/fails, one of the direct subordinate is promoted as the acting manager &amp; this decision is made by the earlier manager which failed or in an autocratic manner by the earlier manager’s superior.</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15265" y="323215"/>
            <a:ext cx="11719560" cy="1014730"/>
          </a:xfrm>
          <a:prstGeom prst="rect">
            <a:avLst/>
          </a:prstGeom>
          <a:noFill/>
        </p:spPr>
        <p:txBody>
          <a:bodyPr wrap="square" rtlCol="0" anchor="t">
            <a:spAutoFit/>
          </a:bodyPr>
          <a:p>
            <a:pPr marL="342900" indent="-342900" algn="just">
              <a:buFont typeface="Wingdings" panose="05000000000000000000" charset="0"/>
              <a:buChar char="v"/>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To avoid a single manager at the top, it can be truncated to have a committee as the ultimate authority. When a member of the rulling commitee malfunctions, the remaining members promote someone one level down as replacement.</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p:txBody>
      </p:sp>
      <p:graphicFrame>
        <p:nvGraphicFramePr>
          <p:cNvPr id="3" name="Object 2"/>
          <p:cNvGraphicFramePr/>
          <p:nvPr/>
        </p:nvGraphicFramePr>
        <p:xfrm>
          <a:off x="2207260" y="1355090"/>
          <a:ext cx="7642225" cy="2453640"/>
        </p:xfrm>
        <a:graphic>
          <a:graphicData uri="http://schemas.openxmlformats.org/presentationml/2006/ole">
            <mc:AlternateContent xmlns:mc="http://schemas.openxmlformats.org/markup-compatibility/2006">
              <mc:Choice xmlns:v="urn:schemas-microsoft-com:vml" Requires="v">
                <p:oleObj spid="_x0000_s4" name="" r:id="rId1" imgW="4476750" imgH="1504950" progId="Paint.Picture">
                  <p:embed/>
                </p:oleObj>
              </mc:Choice>
              <mc:Fallback>
                <p:oleObj name="" r:id="rId1" imgW="4476750" imgH="1504950" progId="Paint.Picture">
                  <p:embed/>
                  <p:pic>
                    <p:nvPicPr>
                      <p:cNvPr id="0" name="Picture 3"/>
                      <p:cNvPicPr/>
                      <p:nvPr/>
                    </p:nvPicPr>
                    <p:blipFill>
                      <a:blip r:embed="rId2"/>
                      <a:stretch>
                        <a:fillRect/>
                      </a:stretch>
                    </p:blipFill>
                    <p:spPr>
                      <a:xfrm>
                        <a:off x="2207260" y="1355090"/>
                        <a:ext cx="7642225" cy="2453640"/>
                      </a:xfrm>
                      <a:prstGeom prst="rect">
                        <a:avLst/>
                      </a:prstGeom>
                    </p:spPr>
                  </p:pic>
                </p:oleObj>
              </mc:Fallback>
            </mc:AlternateContent>
          </a:graphicData>
        </a:graphic>
      </p:graphicFrame>
      <p:sp>
        <p:nvSpPr>
          <p:cNvPr id="5" name="Text Box 4"/>
          <p:cNvSpPr txBox="1"/>
          <p:nvPr/>
        </p:nvSpPr>
        <p:spPr>
          <a:xfrm>
            <a:off x="215265" y="3995420"/>
            <a:ext cx="11720195" cy="2245360"/>
          </a:xfrm>
          <a:prstGeom prst="rect">
            <a:avLst/>
          </a:prstGeom>
          <a:noFill/>
        </p:spPr>
        <p:txBody>
          <a:bodyPr wrap="square" rtlCol="0" anchor="t">
            <a:spAutoFit/>
          </a:bodyPr>
          <a:p>
            <a:pPr marL="342900" indent="-342900" algn="just">
              <a:buFont typeface="Wingdings" panose="05000000000000000000" charset="0"/>
              <a:buChar char="v"/>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If the manager receiving the request think it has very few processors available, it passes the request upward in the tree to its boss. If the boss can’t handle it either, the request continues propagating upward until it reaches a level that has enough available workers at its disposal.</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v"/>
            </a:pP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v"/>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 At that point, the manager splits the request into parts &amp; sends them to the managers below it &amp; the process continues until the allocation hits bottom level. At the bottom level, the processors are marked as “busy”.</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3804285" y="183515"/>
            <a:ext cx="4584065" cy="521970"/>
          </a:xfrm>
          <a:prstGeom prst="rect">
            <a:avLst/>
          </a:prstGeom>
          <a:noFill/>
        </p:spPr>
        <p:txBody>
          <a:bodyPr wrap="square" rtlCol="0" anchor="t">
            <a:spAutoFit/>
          </a:bodyPr>
          <a:p>
            <a:pPr indent="0" algn="ctr">
              <a:buFont typeface="Wingdings" panose="05000000000000000000" charset="0"/>
              <a:buNone/>
            </a:pPr>
            <a:r>
              <a:rPr lang="en-US" sz="2800" b="1">
                <a:solidFill>
                  <a:schemeClr val="accent6">
                    <a:lumMod val="20000"/>
                    <a:lumOff val="80000"/>
                  </a:schemeClr>
                </a:solidFill>
                <a:highlight>
                  <a:srgbClr val="0000FF"/>
                </a:highlight>
                <a:latin typeface="Times New Roman" panose="02020603050405020304" charset="0"/>
                <a:cs typeface="Times New Roman" panose="02020603050405020304" charset="0"/>
                <a:sym typeface="+mn-ea"/>
              </a:rPr>
              <a:t>Sender-Initiated algorithm</a:t>
            </a:r>
            <a:endParaRPr lang="en-US" sz="2800" b="1">
              <a:solidFill>
                <a:schemeClr val="accent6">
                  <a:lumMod val="20000"/>
                  <a:lumOff val="80000"/>
                </a:schemeClr>
              </a:solidFill>
              <a:highlight>
                <a:srgbClr val="0000FF"/>
              </a:highlight>
              <a:latin typeface="Times New Roman" panose="02020603050405020304" charset="0"/>
              <a:cs typeface="Times New Roman" panose="02020603050405020304" charset="0"/>
              <a:sym typeface="+mn-ea"/>
            </a:endParaRPr>
          </a:p>
        </p:txBody>
      </p:sp>
      <p:sp>
        <p:nvSpPr>
          <p:cNvPr id="4" name="Text Box 3"/>
          <p:cNvSpPr txBox="1"/>
          <p:nvPr/>
        </p:nvSpPr>
        <p:spPr>
          <a:xfrm>
            <a:off x="1578610" y="1771015"/>
            <a:ext cx="8802370" cy="3784600"/>
          </a:xfrm>
          <a:prstGeom prst="rect">
            <a:avLst/>
          </a:prstGeom>
          <a:noFill/>
        </p:spPr>
        <p:txBody>
          <a:bodyPr wrap="square" rtlCol="0" anchor="t">
            <a:spAutoFit/>
          </a:bodyPr>
          <a:p>
            <a:pPr marL="342900" indent="-342900" algn="just">
              <a:buFont typeface="Wingdings" panose="05000000000000000000" charset="0"/>
              <a:buChar char="q"/>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When a process is created, the machine on which it originates send probe msges to a randomly chosen machine asking if its load is below certain threshold value. </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indent="0" algn="just">
              <a:buFont typeface="Wingdings" panose="05000000000000000000" charset="0"/>
              <a:buNone/>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                  </a:t>
            </a:r>
            <a:r>
              <a:rPr lang="en-US" sz="2000" b="1">
                <a:solidFill>
                  <a:srgbClr val="C00000"/>
                </a:solidFill>
                <a:latin typeface="Times New Roman" panose="02020603050405020304" charset="0"/>
                <a:cs typeface="Times New Roman" panose="02020603050405020304" charset="0"/>
                <a:sym typeface="+mn-ea"/>
              </a:rPr>
              <a:t>If so, the process is sent there.</a:t>
            </a:r>
            <a:endParaRPr lang="en-US" sz="2000" b="1">
              <a:solidFill>
                <a:srgbClr val="C00000"/>
              </a:solidFill>
              <a:latin typeface="Times New Roman" panose="02020603050405020304" charset="0"/>
              <a:cs typeface="Times New Roman" panose="02020603050405020304" charset="0"/>
              <a:sym typeface="+mn-ea"/>
            </a:endParaRPr>
          </a:p>
          <a:p>
            <a:pPr indent="0" algn="just">
              <a:buFont typeface="Wingdings" panose="05000000000000000000" charset="0"/>
              <a:buNone/>
            </a:pPr>
            <a:r>
              <a:rPr lang="en-US" sz="2000" b="1">
                <a:solidFill>
                  <a:srgbClr val="C00000"/>
                </a:solidFill>
                <a:latin typeface="Times New Roman" panose="02020603050405020304" charset="0"/>
                <a:cs typeface="Times New Roman" panose="02020603050405020304" charset="0"/>
                <a:sym typeface="+mn-ea"/>
              </a:rPr>
              <a:t>                  If not, another machine is chosen for probing.</a:t>
            </a:r>
            <a:endParaRPr lang="en-US" sz="2000" b="1">
              <a:solidFill>
                <a:srgbClr val="C00000"/>
              </a:soli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If no suitable host is found within ‘N’ probes, the algorithm terminates &amp; the process runs on the originating machine.</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a:p>
            <a:pPr marL="342900" indent="-342900" algn="just">
              <a:buFont typeface="Wingdings" panose="05000000000000000000" charset="0"/>
              <a:buChar char="q"/>
            </a:pPr>
            <a:r>
              <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rPr>
              <a:t>It should be noted that under heavy load, all machines  will constantly send probes to other machines in an attempt to find one that is willing to accept more work. </a:t>
            </a:r>
            <a:endParaRPr lang="en-US" sz="2000" b="1">
              <a:gradFill>
                <a:gsLst>
                  <a:gs pos="0">
                    <a:srgbClr val="007BD3"/>
                  </a:gs>
                  <a:gs pos="100000">
                    <a:srgbClr val="034373"/>
                  </a:gs>
                </a:gsLst>
                <a:lin scaled="0"/>
              </a:gradFill>
              <a:latin typeface="Times New Roman" panose="02020603050405020304" charset="0"/>
              <a:cs typeface="Times New Roman" panose="02020603050405020304"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7043</Words>
  <Application>WPS Presentation</Application>
  <PresentationFormat>Widescreen</PresentationFormat>
  <Paragraphs>114</Paragraphs>
  <Slides>13</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13</vt:i4>
      </vt:variant>
    </vt:vector>
  </HeadingPairs>
  <TitlesOfParts>
    <vt:vector size="26" baseType="lpstr">
      <vt:lpstr>Arial</vt:lpstr>
      <vt:lpstr>SimSun</vt:lpstr>
      <vt:lpstr>Wingdings</vt:lpstr>
      <vt:lpstr>Times New Roman</vt:lpstr>
      <vt:lpstr>Wingdings</vt:lpstr>
      <vt:lpstr>Microsoft YaHei</vt:lpstr>
      <vt:lpstr>Arial Unicode MS</vt:lpstr>
      <vt:lpstr>Calibri Light</vt:lpstr>
      <vt:lpstr>Calibri</vt:lpstr>
      <vt:lpstr>Office Theme</vt:lpstr>
      <vt:lpstr>Paint.Picture</vt:lpstr>
      <vt:lpstr>Paint.Picture</vt:lpstr>
      <vt:lpstr>Paint.Picture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Bidding Algorithm</vt:lpstr>
      <vt:lpstr>Cont..</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KIIT0001</dc:creator>
  <cp:lastModifiedBy>Saurabh Jha</cp:lastModifiedBy>
  <cp:revision>6</cp:revision>
  <dcterms:created xsi:type="dcterms:W3CDTF">2024-09-30T07:14:00Z</dcterms:created>
  <dcterms:modified xsi:type="dcterms:W3CDTF">2024-10-21T02:21:28Z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62CE399C095E43B8B873F4ABC4A4C16C_11</vt:lpwstr>
  </property>
  <property fmtid="{D5CDD505-2E9C-101B-9397-08002B2CF9AE}" pid="3" name="KSOProductBuildVer">
    <vt:lpwstr>1033-12.2.0.18607</vt:lpwstr>
  </property>
</Properties>
</file>