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303" r:id="rId4"/>
    <p:sldId id="260" r:id="rId5"/>
    <p:sldId id="304" r:id="rId6"/>
    <p:sldId id="261" r:id="rId7"/>
    <p:sldId id="343" r:id="rId8"/>
    <p:sldId id="344" r:id="rId9"/>
    <p:sldId id="345" r:id="rId10"/>
    <p:sldId id="341" r:id="rId11"/>
    <p:sldId id="342" r:id="rId12"/>
    <p:sldId id="265" r:id="rId13"/>
    <p:sldId id="307" r:id="rId14"/>
    <p:sldId id="267" r:id="rId15"/>
    <p:sldId id="268" r:id="rId16"/>
    <p:sldId id="269" r:id="rId17"/>
    <p:sldId id="308" r:id="rId18"/>
    <p:sldId id="272" r:id="rId19"/>
    <p:sldId id="273" r:id="rId20"/>
    <p:sldId id="274" r:id="rId21"/>
    <p:sldId id="309" r:id="rId22"/>
    <p:sldId id="310" r:id="rId23"/>
    <p:sldId id="275" r:id="rId24"/>
    <p:sldId id="276" r:id="rId25"/>
    <p:sldId id="277" r:id="rId26"/>
    <p:sldId id="311" r:id="rId27"/>
    <p:sldId id="279" r:id="rId2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C33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showGuides="1">
      <p:cViewPr varScale="1">
        <p:scale>
          <a:sx n="124" d="100"/>
          <a:sy n="124" d="100"/>
        </p:scale>
        <p:origin x="15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035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
            <a:pPr lvl="0" eaLnBrk="1" hangingPunct="1">
              <a:buNone/>
            </a:pPr>
            <a:endParaRPr lang="en-US" altLang="zh-TW" sz="1200" dirty="0">
              <a:latin typeface="Times New Roman" panose="02020603050405020304" pitchFamily="18" charset="0"/>
            </a:endParaRPr>
          </a:p>
        </p:txBody>
      </p:sp>
      <p:sp>
        <p:nvSpPr>
          <p:cNvPr id="10035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
            <a:pPr lvl="0" algn="r" eaLnBrk="1" hangingPunct="1">
              <a:buNone/>
            </a:pPr>
            <a:endParaRPr lang="en-US" altLang="zh-TW" sz="1200" dirty="0">
              <a:latin typeface="Times New Roman" panose="02020603050405020304" pitchFamily="18" charset="0"/>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035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
            <a:pPr lvl="0"/>
            <a:r>
              <a:rPr lang="zh-TW" altLang="en-US" dirty="0"/>
              <a:t>按一下以編輯母片</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10035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
            <a:pPr lvl="0" eaLnBrk="1" hangingPunct="1">
              <a:buNone/>
            </a:pPr>
            <a:endParaRPr lang="en-US" altLang="zh-TW" sz="1200" dirty="0">
              <a:latin typeface="Times New Roman" panose="02020603050405020304" pitchFamily="18" charset="0"/>
            </a:endParaRPr>
          </a:p>
        </p:txBody>
      </p:sp>
      <p:sp>
        <p:nvSpPr>
          <p:cNvPr id="10035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zh-TW" altLang="en-US" sz="1200" dirty="0">
                <a:latin typeface="Times New Roman" panose="02020603050405020304" pitchFamily="18" charset="0"/>
              </a:rPr>
            </a:fld>
            <a:endParaRPr lang="zh-TW"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2889250"/>
            <a:ext cx="8610600" cy="201613"/>
            <a:chOff x="144" y="1680"/>
            <a:chExt cx="5424" cy="144"/>
          </a:xfrm>
        </p:grpSpPr>
        <p:sp>
          <p:nvSpPr>
            <p:cNvPr id="12" name="Rectangle 8"/>
            <p:cNvSpPr>
              <a:spLocks noChangeArrowheads="1"/>
            </p:cNvSpPr>
            <p:nvPr/>
          </p:nvSpPr>
          <p:spPr bwMode="auto">
            <a:xfrm>
              <a:off x="144" y="1680"/>
              <a:ext cx="1808" cy="144"/>
            </a:xfrm>
            <a:prstGeom prst="rect">
              <a:avLst/>
            </a:prstGeom>
            <a:solidFill>
              <a:schemeClr val="bg2"/>
            </a:solidFill>
            <a:ln>
              <a:noFill/>
            </a:ln>
            <a:effectLst/>
          </p:spPr>
          <p:txBody>
            <a:bodyPr wrap="none" anchor="ctr"/>
            <a:lstStyle>
              <a:lvl1pPr>
                <a:defRPr kumimoji="1">
                  <a:solidFill>
                    <a:schemeClr val="tx1"/>
                  </a:solidFill>
                  <a:latin typeface="Verdana" panose="020B0604030504040204" pitchFamily="34" charset="0"/>
                  <a:ea typeface="PMingLiU" pitchFamily="18" charset="-120"/>
                </a:defRPr>
              </a:lvl1pPr>
              <a:lvl2pPr marL="742950" indent="-285750">
                <a:defRPr kumimoji="1">
                  <a:solidFill>
                    <a:schemeClr val="tx1"/>
                  </a:solidFill>
                  <a:latin typeface="Verdana" panose="020B0604030504040204" pitchFamily="34" charset="0"/>
                  <a:ea typeface="PMingLiU" pitchFamily="18" charset="-120"/>
                </a:defRPr>
              </a:lvl2pPr>
              <a:lvl3pPr marL="1143000" indent="-228600">
                <a:defRPr kumimoji="1">
                  <a:solidFill>
                    <a:schemeClr val="tx1"/>
                  </a:solidFill>
                  <a:latin typeface="Verdana" panose="020B0604030504040204" pitchFamily="34" charset="0"/>
                  <a:ea typeface="PMingLiU" pitchFamily="18" charset="-120"/>
                </a:defRPr>
              </a:lvl3pPr>
              <a:lvl4pPr marL="1600200" indent="-228600">
                <a:defRPr kumimoji="1">
                  <a:solidFill>
                    <a:schemeClr val="tx1"/>
                  </a:solidFill>
                  <a:latin typeface="Verdana" panose="020B0604030504040204" pitchFamily="34" charset="0"/>
                  <a:ea typeface="PMingLiU" pitchFamily="18" charset="-120"/>
                </a:defRPr>
              </a:lvl4pPr>
              <a:lvl5pPr marL="2057400" indent="-228600">
                <a:defRPr kumimoji="1">
                  <a:solidFill>
                    <a:schemeClr val="tx1"/>
                  </a:solidFill>
                  <a:latin typeface="Verdan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Verdana" panose="020B0604030504040204" pitchFamily="34" charset="0"/>
                <a:ea typeface="PMingLiU" pitchFamily="18" charset="-120"/>
                <a:cs typeface="+mn-cs"/>
              </a:endParaRPr>
            </a:p>
          </p:txBody>
        </p:sp>
        <p:sp>
          <p:nvSpPr>
            <p:cNvPr id="13" name="Rectangle 9"/>
            <p:cNvSpPr>
              <a:spLocks noChangeArrowheads="1"/>
            </p:cNvSpPr>
            <p:nvPr/>
          </p:nvSpPr>
          <p:spPr bwMode="auto">
            <a:xfrm>
              <a:off x="1952" y="1680"/>
              <a:ext cx="1808" cy="144"/>
            </a:xfrm>
            <a:prstGeom prst="rect">
              <a:avLst/>
            </a:prstGeom>
            <a:solidFill>
              <a:schemeClr val="accent1"/>
            </a:solidFill>
            <a:ln>
              <a:noFill/>
            </a:ln>
            <a:effectLst/>
          </p:spPr>
          <p:txBody>
            <a:bodyPr wrap="none" anchor="ctr"/>
            <a:lstStyle>
              <a:lvl1pPr>
                <a:defRPr kumimoji="1">
                  <a:solidFill>
                    <a:schemeClr val="tx1"/>
                  </a:solidFill>
                  <a:latin typeface="Verdana" panose="020B0604030504040204" pitchFamily="34" charset="0"/>
                  <a:ea typeface="PMingLiU" pitchFamily="18" charset="-120"/>
                </a:defRPr>
              </a:lvl1pPr>
              <a:lvl2pPr marL="742950" indent="-285750">
                <a:defRPr kumimoji="1">
                  <a:solidFill>
                    <a:schemeClr val="tx1"/>
                  </a:solidFill>
                  <a:latin typeface="Verdana" panose="020B0604030504040204" pitchFamily="34" charset="0"/>
                  <a:ea typeface="PMingLiU" pitchFamily="18" charset="-120"/>
                </a:defRPr>
              </a:lvl2pPr>
              <a:lvl3pPr marL="1143000" indent="-228600">
                <a:defRPr kumimoji="1">
                  <a:solidFill>
                    <a:schemeClr val="tx1"/>
                  </a:solidFill>
                  <a:latin typeface="Verdana" panose="020B0604030504040204" pitchFamily="34" charset="0"/>
                  <a:ea typeface="PMingLiU" pitchFamily="18" charset="-120"/>
                </a:defRPr>
              </a:lvl3pPr>
              <a:lvl4pPr marL="1600200" indent="-228600">
                <a:defRPr kumimoji="1">
                  <a:solidFill>
                    <a:schemeClr val="tx1"/>
                  </a:solidFill>
                  <a:latin typeface="Verdana" panose="020B0604030504040204" pitchFamily="34" charset="0"/>
                  <a:ea typeface="PMingLiU" pitchFamily="18" charset="-120"/>
                </a:defRPr>
              </a:lvl4pPr>
              <a:lvl5pPr marL="2057400" indent="-228600">
                <a:defRPr kumimoji="1">
                  <a:solidFill>
                    <a:schemeClr val="tx1"/>
                  </a:solidFill>
                  <a:latin typeface="Verdan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Verdana" panose="020B0604030504040204" pitchFamily="34" charset="0"/>
                <a:ea typeface="PMingLiU" pitchFamily="18" charset="-120"/>
                <a:cs typeface="+mn-cs"/>
              </a:endParaRPr>
            </a:p>
          </p:txBody>
        </p:sp>
        <p:sp>
          <p:nvSpPr>
            <p:cNvPr id="14" name="Rectangle 10"/>
            <p:cNvSpPr>
              <a:spLocks noChangeArrowheads="1"/>
            </p:cNvSpPr>
            <p:nvPr/>
          </p:nvSpPr>
          <p:spPr bwMode="auto">
            <a:xfrm>
              <a:off x="3760" y="1680"/>
              <a:ext cx="1808" cy="144"/>
            </a:xfrm>
            <a:prstGeom prst="rect">
              <a:avLst/>
            </a:prstGeom>
            <a:solidFill>
              <a:schemeClr val="tx2"/>
            </a:solidFill>
            <a:ln>
              <a:noFill/>
            </a:ln>
            <a:effectLst/>
          </p:spPr>
          <p:txBody>
            <a:bodyPr wrap="none" anchor="ctr"/>
            <a:lstStyle>
              <a:lvl1pPr>
                <a:defRPr kumimoji="1">
                  <a:solidFill>
                    <a:schemeClr val="tx1"/>
                  </a:solidFill>
                  <a:latin typeface="Verdana" panose="020B0604030504040204" pitchFamily="34" charset="0"/>
                  <a:ea typeface="PMingLiU" pitchFamily="18" charset="-120"/>
                </a:defRPr>
              </a:lvl1pPr>
              <a:lvl2pPr marL="742950" indent="-285750">
                <a:defRPr kumimoji="1">
                  <a:solidFill>
                    <a:schemeClr val="tx1"/>
                  </a:solidFill>
                  <a:latin typeface="Verdana" panose="020B0604030504040204" pitchFamily="34" charset="0"/>
                  <a:ea typeface="PMingLiU" pitchFamily="18" charset="-120"/>
                </a:defRPr>
              </a:lvl2pPr>
              <a:lvl3pPr marL="1143000" indent="-228600">
                <a:defRPr kumimoji="1">
                  <a:solidFill>
                    <a:schemeClr val="tx1"/>
                  </a:solidFill>
                  <a:latin typeface="Verdana" panose="020B0604030504040204" pitchFamily="34" charset="0"/>
                  <a:ea typeface="PMingLiU" pitchFamily="18" charset="-120"/>
                </a:defRPr>
              </a:lvl3pPr>
              <a:lvl4pPr marL="1600200" indent="-228600">
                <a:defRPr kumimoji="1">
                  <a:solidFill>
                    <a:schemeClr val="tx1"/>
                  </a:solidFill>
                  <a:latin typeface="Verdana" panose="020B0604030504040204" pitchFamily="34" charset="0"/>
                  <a:ea typeface="PMingLiU" pitchFamily="18" charset="-120"/>
                </a:defRPr>
              </a:lvl4pPr>
              <a:lvl5pPr marL="2057400" indent="-228600">
                <a:defRPr kumimoji="1">
                  <a:solidFill>
                    <a:schemeClr val="tx1"/>
                  </a:solidFill>
                  <a:latin typeface="Verdan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Verdana" panose="020B0604030504040204" pitchFamily="34" charset="0"/>
                <a:ea typeface="PMingLiU" pitchFamily="18" charset="-120"/>
                <a:cs typeface="+mn-cs"/>
              </a:endParaRPr>
            </a:p>
          </p:txBody>
        </p:sp>
      </p:grpSp>
      <p:sp>
        <p:nvSpPr>
          <p:cNvPr id="98306"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zh-TW" altLang="en-US" noProof="0"/>
              <a:t>按一下以編輯母片標題樣式</a:t>
            </a:r>
            <a:endParaRPr lang="zh-TW" altLang="en-US" noProof="0"/>
          </a:p>
        </p:txBody>
      </p:sp>
      <p:sp>
        <p:nvSpPr>
          <p:cNvPr id="98307"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zh-TW" altLang="en-US" noProof="0"/>
              <a:t>按一下以編輯母片副標題樣式</a:t>
            </a:r>
            <a:endParaRPr lang="zh-TW" altLang="en-US" noProof="0"/>
          </a:p>
        </p:txBody>
      </p:sp>
      <p:sp>
        <p:nvSpPr>
          <p:cNvPr id="15" name="Rectangle 4"/>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p>
            <a:pPr eaLnBrk="1" hangingPunct="1">
              <a:buNone/>
            </a:pPr>
            <a:endParaRPr lang="en-US" altLang="zh-TW" dirty="0"/>
          </a:p>
        </p:txBody>
      </p:sp>
      <p:sp>
        <p:nvSpPr>
          <p:cNvPr id="16"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p>
            <a:pPr algn="ctr" eaLnBrk="1" hangingPunct="1">
              <a:buNone/>
            </a:pPr>
            <a:endParaRPr lang="en-US" altLang="zh-TW" dirty="0"/>
          </a:p>
        </p:txBody>
      </p:sp>
      <p:sp>
        <p:nvSpPr>
          <p:cNvPr id="17" name="Rectangle 6"/>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p>
            <a:pPr algn="r" eaLnBrk="1" hangingPunct="1">
              <a:buNone/>
            </a:pPr>
            <a:fld id="{9A0DB2DC-4C9A-4742-B13C-FB6460FD3503}" type="slidenum">
              <a:rPr lang="zh-TW" altLang="en-US" dirty="0"/>
            </a:fld>
            <a:endParaRPr lang="zh-TW"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5" name="Footer Placeholder 4"/>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14550" cy="6248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52400"/>
            <a:ext cx="6191250" cy="6248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5" name="Footer Placeholder 4"/>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5" name="Footer Placeholder 4"/>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5" name="Footer Placeholder 4"/>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036638"/>
            <a:ext cx="4152900" cy="53641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62500" y="1036638"/>
            <a:ext cx="4152900" cy="53641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6" name="Footer Placeholder 5"/>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8" name="Footer Placeholder 7"/>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4" name="Footer Placeholder 3"/>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3" name="Footer Placeholder 2"/>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6" name="Footer Placeholder 5"/>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1"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lvl="0" eaLnBrk="1" hangingPunct="1">
              <a:buNone/>
            </a:pPr>
            <a:endParaRPr lang="en-US" altLang="zh-TW" dirty="0">
              <a:latin typeface="Verdana" panose="020B0604030504040204" pitchFamily="34" charset="0"/>
            </a:endParaRPr>
          </a:p>
        </p:txBody>
      </p:sp>
      <p:sp>
        <p:nvSpPr>
          <p:cNvPr id="6" name="Footer Placeholder 5"/>
          <p:cNvSpPr>
            <a:spLocks noGrp="1"/>
          </p:cNvSpPr>
          <p:nvPr>
            <p:ph type="ftr" sz="quarter" idx="11"/>
          </p:nvPr>
        </p:nvSpPr>
        <p:spPr/>
        <p:txBody>
          <a:bodyPr/>
          <a:p>
            <a:pPr lvl="0" eaLnBrk="1" hangingPunct="1">
              <a:buNone/>
            </a:pPr>
            <a:endParaRPr lang="en-US" altLang="zh-TW" dirty="0">
              <a:latin typeface="Verdana" panose="020B0604030504040204" pitchFamily="34" charset="0"/>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152400"/>
            <a:ext cx="8458200" cy="757238"/>
          </a:xfrm>
          <a:prstGeom prst="rect">
            <a:avLst/>
          </a:prstGeom>
          <a:noFill/>
          <a:ln w="9525">
            <a:noFill/>
          </a:ln>
        </p:spPr>
        <p:txBody>
          <a:bodyPr anchor="b" anchorCtr="0"/>
          <a:p>
            <a:pPr lvl="0"/>
            <a:r>
              <a:rPr lang="zh-TW" altLang="en-US" dirty="0"/>
              <a:t>按一下以編輯母片標題樣式</a:t>
            </a:r>
            <a:endParaRPr lang="zh-TW" altLang="en-US" dirty="0"/>
          </a:p>
        </p:txBody>
      </p:sp>
      <p:sp>
        <p:nvSpPr>
          <p:cNvPr id="1027" name="Rectangle 3"/>
          <p:cNvSpPr>
            <a:spLocks noGrp="1"/>
          </p:cNvSpPr>
          <p:nvPr>
            <p:ph type="body" idx="1"/>
          </p:nvPr>
        </p:nvSpPr>
        <p:spPr>
          <a:xfrm>
            <a:off x="457200" y="1036638"/>
            <a:ext cx="8458200" cy="5364162"/>
          </a:xfrm>
          <a:prstGeom prst="rect">
            <a:avLst/>
          </a:prstGeom>
          <a:noFill/>
          <a:ln w="9525">
            <a:noFill/>
          </a:ln>
        </p:spPr>
        <p:txBody>
          <a:bodyPr/>
          <a:p>
            <a:pPr lvl="0"/>
            <a:r>
              <a:rPr lang="zh-TW" altLang="en-US" dirty="0"/>
              <a:t>按一下以編輯母片</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97284" name="Rectangle 4"/>
          <p:cNvSpPr>
            <a:spLocks noGrp="1" noChangeArrowheads="1"/>
          </p:cNvSpPr>
          <p:nvPr>
            <p:ph type="dt" sz="half" idx="2"/>
          </p:nvPr>
        </p:nvSpPr>
        <p:spPr bwMode="auto">
          <a:xfrm>
            <a:off x="457200" y="6553200"/>
            <a:ext cx="2133600" cy="304800"/>
          </a:xfrm>
          <a:prstGeom prst="rect">
            <a:avLst/>
          </a:prstGeom>
          <a:noFill/>
          <a:ln>
            <a:noFill/>
          </a:ln>
          <a:effectLst/>
        </p:spPr>
        <p:txBody>
          <a:bodyPr vert="horz" wrap="square" lIns="91440" tIns="45720" rIns="91440" bIns="45720" numCol="1" anchor="t" anchorCtr="0" compatLnSpc="1"/>
          <a:lstStyle>
            <a:lvl1pPr>
              <a:defRPr sz="1000"/>
            </a:lvl1pPr>
          </a:lstStyle>
          <a:p>
            <a:pPr lvl="0" eaLnBrk="1" hangingPunct="1">
              <a:buNone/>
            </a:pPr>
            <a:endParaRPr lang="en-US" altLang="zh-TW" dirty="0">
              <a:latin typeface="Verdana" panose="020B0604030504040204" pitchFamily="34" charset="0"/>
            </a:endParaRPr>
          </a:p>
        </p:txBody>
      </p:sp>
      <p:sp>
        <p:nvSpPr>
          <p:cNvPr id="97285" name="Rectangle 5"/>
          <p:cNvSpPr>
            <a:spLocks noGrp="1" noChangeArrowheads="1"/>
          </p:cNvSpPr>
          <p:nvPr>
            <p:ph type="ftr" sz="quarter" idx="3"/>
          </p:nvPr>
        </p:nvSpPr>
        <p:spPr bwMode="auto">
          <a:xfrm>
            <a:off x="3124200" y="6553200"/>
            <a:ext cx="2895600" cy="304800"/>
          </a:xfrm>
          <a:prstGeom prst="rect">
            <a:avLst/>
          </a:prstGeom>
          <a:noFill/>
          <a:ln>
            <a:noFill/>
          </a:ln>
          <a:effectLst/>
        </p:spPr>
        <p:txBody>
          <a:bodyPr vert="horz" wrap="square" lIns="91440" tIns="45720" rIns="91440" bIns="45720" numCol="1" anchor="t" anchorCtr="0" compatLnSpc="1"/>
          <a:lstStyle>
            <a:lvl1pPr algn="ctr">
              <a:defRPr sz="1000"/>
            </a:lvl1pPr>
          </a:lstStyle>
          <a:p>
            <a:pPr lvl="0" eaLnBrk="1" hangingPunct="1">
              <a:buNone/>
            </a:pPr>
            <a:endParaRPr lang="en-US" altLang="zh-TW" dirty="0">
              <a:latin typeface="Verdana" panose="020B0604030504040204" pitchFamily="34" charset="0"/>
            </a:endParaRPr>
          </a:p>
        </p:txBody>
      </p:sp>
      <p:sp>
        <p:nvSpPr>
          <p:cNvPr id="97286" name="Rectangle 6"/>
          <p:cNvSpPr>
            <a:spLocks noGrp="1" noChangeArrowheads="1"/>
          </p:cNvSpPr>
          <p:nvPr>
            <p:ph type="sldNum" sz="quarter" idx="4"/>
          </p:nvPr>
        </p:nvSpPr>
        <p:spPr bwMode="auto">
          <a:xfrm>
            <a:off x="7010400" y="6553200"/>
            <a:ext cx="1905000" cy="304800"/>
          </a:xfrm>
          <a:prstGeom prst="rect">
            <a:avLst/>
          </a:prstGeom>
          <a:noFill/>
          <a:ln>
            <a:noFill/>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zh-TW" altLang="en-US" dirty="0">
                <a:latin typeface="Verdana" panose="020B0604030504040204" pitchFamily="34" charset="0"/>
              </a:rPr>
            </a:fld>
            <a:endParaRPr lang="zh-TW" altLang="en-US" dirty="0">
              <a:latin typeface="Verdana" panose="020B0604030504040204" pitchFamily="34" charset="0"/>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p:spPr>
        <p:txBody>
          <a:bodyPr wrap="none" anchor="ctr"/>
          <a:p>
            <a:pPr lvl="0" algn="ctr" eaLnBrk="1" hangingPunct="1"/>
            <a:endParaRPr lang="zh-TW" altLang="en-US" sz="2400" dirty="0">
              <a:latin typeface="Times New Roman" panose="02020603050405020304" pitchFamily="18" charset="0"/>
            </a:endParaRPr>
          </a:p>
        </p:txBody>
      </p:sp>
      <p:sp>
        <p:nvSpPr>
          <p:cNvPr id="1032" name="Line 8"/>
          <p:cNvSpPr/>
          <p:nvPr/>
        </p:nvSpPr>
        <p:spPr>
          <a:xfrm>
            <a:off x="463550" y="965200"/>
            <a:ext cx="8077200" cy="0"/>
          </a:xfrm>
          <a:prstGeom prst="line">
            <a:avLst/>
          </a:prstGeom>
          <a:ln w="19050" cap="flat" cmpd="sng">
            <a:solidFill>
              <a:schemeClr val="tx2"/>
            </a:solidFill>
            <a:prstDash val="solid"/>
            <a:headEnd type="none" w="med" len="med"/>
            <a:tailEnd type="none" w="med" len="med"/>
          </a:ln>
        </p:spPr>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p:spPr>
        <p:txBody>
          <a:bodyPr wrap="none" anchor="ctr"/>
          <a:p>
            <a:pPr lvl="0" algn="ctr" eaLnBrk="1" hangingPunct="1"/>
            <a:endParaRPr lang="zh-TW" altLang="en-US" sz="2400" dirty="0">
              <a:latin typeface="Times New Roman" panose="02020603050405020304"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p:spPr>
        <p:txBody>
          <a:bodyPr wrap="none" anchor="ctr"/>
          <a:p>
            <a:pPr lvl="0" algn="ctr" eaLnBrk="1" hangingPunct="1"/>
            <a:endParaRPr lang="zh-TW" altLang="en-US" sz="24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Garamond" panose="02020404030301010803" pitchFamily="18" charset="0"/>
          <a:ea typeface="PMingLiU" pitchFamily="18" charset="-120"/>
        </a:defRPr>
      </a:lvl2pPr>
      <a:lvl3pPr algn="l" rtl="0" eaLnBrk="0" fontAlgn="base" hangingPunct="0">
        <a:spcBef>
          <a:spcPct val="0"/>
        </a:spcBef>
        <a:spcAft>
          <a:spcPct val="0"/>
        </a:spcAft>
        <a:defRPr kumimoji="1" sz="4400">
          <a:solidFill>
            <a:schemeClr val="tx2"/>
          </a:solidFill>
          <a:latin typeface="Garamond" panose="02020404030301010803" pitchFamily="18" charset="0"/>
          <a:ea typeface="PMingLiU" pitchFamily="18" charset="-120"/>
        </a:defRPr>
      </a:lvl3pPr>
      <a:lvl4pPr algn="l" rtl="0" eaLnBrk="0" fontAlgn="base" hangingPunct="0">
        <a:spcBef>
          <a:spcPct val="0"/>
        </a:spcBef>
        <a:spcAft>
          <a:spcPct val="0"/>
        </a:spcAft>
        <a:defRPr kumimoji="1" sz="4400">
          <a:solidFill>
            <a:schemeClr val="tx2"/>
          </a:solidFill>
          <a:latin typeface="Garamond" panose="02020404030301010803" pitchFamily="18" charset="0"/>
          <a:ea typeface="PMingLiU" pitchFamily="18" charset="-120"/>
        </a:defRPr>
      </a:lvl4pPr>
      <a:lvl5pPr algn="l" rtl="0" eaLnBrk="0" fontAlgn="base" hangingPunct="0">
        <a:spcBef>
          <a:spcPct val="0"/>
        </a:spcBef>
        <a:spcAft>
          <a:spcPct val="0"/>
        </a:spcAft>
        <a:defRPr kumimoji="1" sz="4400">
          <a:solidFill>
            <a:schemeClr val="tx2"/>
          </a:solidFill>
          <a:latin typeface="Garamond" panose="02020404030301010803" pitchFamily="18" charset="0"/>
          <a:ea typeface="PMingLiU" pitchFamily="18" charset="-120"/>
        </a:defRPr>
      </a:lvl5pPr>
      <a:lvl6pPr marL="457200" algn="l" rtl="0" fontAlgn="base">
        <a:spcBef>
          <a:spcPct val="0"/>
        </a:spcBef>
        <a:spcAft>
          <a:spcPct val="0"/>
        </a:spcAft>
        <a:defRPr kumimoji="1" sz="4400">
          <a:solidFill>
            <a:schemeClr val="tx2"/>
          </a:solidFill>
          <a:latin typeface="Garamond" panose="02020404030301010803" pitchFamily="18" charset="0"/>
          <a:ea typeface="PMingLiU" pitchFamily="18" charset="-120"/>
        </a:defRPr>
      </a:lvl6pPr>
      <a:lvl7pPr marL="914400" algn="l" rtl="0" fontAlgn="base">
        <a:spcBef>
          <a:spcPct val="0"/>
        </a:spcBef>
        <a:spcAft>
          <a:spcPct val="0"/>
        </a:spcAft>
        <a:defRPr kumimoji="1" sz="4400">
          <a:solidFill>
            <a:schemeClr val="tx2"/>
          </a:solidFill>
          <a:latin typeface="Garamond" panose="02020404030301010803" pitchFamily="18" charset="0"/>
          <a:ea typeface="PMingLiU" pitchFamily="18" charset="-120"/>
        </a:defRPr>
      </a:lvl7pPr>
      <a:lvl8pPr marL="1371600" algn="l" rtl="0" fontAlgn="base">
        <a:spcBef>
          <a:spcPct val="0"/>
        </a:spcBef>
        <a:spcAft>
          <a:spcPct val="0"/>
        </a:spcAft>
        <a:defRPr kumimoji="1" sz="4400">
          <a:solidFill>
            <a:schemeClr val="tx2"/>
          </a:solidFill>
          <a:latin typeface="Garamond" panose="02020404030301010803" pitchFamily="18" charset="0"/>
          <a:ea typeface="PMingLiU" pitchFamily="18" charset="-120"/>
        </a:defRPr>
      </a:lvl8pPr>
      <a:lvl9pPr marL="1828800" algn="l" rtl="0" fontAlgn="base">
        <a:spcBef>
          <a:spcPct val="0"/>
        </a:spcBef>
        <a:spcAft>
          <a:spcPct val="0"/>
        </a:spcAft>
        <a:defRPr kumimoji="1" sz="4400">
          <a:solidFill>
            <a:schemeClr val="tx2"/>
          </a:solidFill>
          <a:latin typeface="Garamond" panose="02020404030301010803" pitchFamily="18" charset="0"/>
          <a:ea typeface="PMingLiU"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6"/>
          <p:cNvSpPr txBox="1">
            <a:spLocks noGrp="1"/>
          </p:cNvSpPr>
          <p:nvPr>
            <p:ph type="sldNum" sz="quarter" idx="4"/>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4099" name="Rectangle 2"/>
          <p:cNvSpPr>
            <a:spLocks noGrp="1"/>
          </p:cNvSpPr>
          <p:nvPr>
            <p:ph type="ctrTitle"/>
          </p:nvPr>
        </p:nvSpPr>
        <p:spPr>
          <a:xfrm>
            <a:off x="685800" y="911225"/>
            <a:ext cx="7772400" cy="1654175"/>
          </a:xfrm>
        </p:spPr>
        <p:txBody>
          <a:bodyPr vert="horz" wrap="square" lIns="91440" tIns="45720" rIns="91440" bIns="45720" anchor="b" anchorCtr="0"/>
          <a:p>
            <a:pPr eaLnBrk="1" hangingPunct="1">
              <a:buClrTx/>
              <a:buSzTx/>
              <a:buFontTx/>
            </a:pPr>
            <a:r>
              <a:rPr kumimoji="1" lang="en-IE" altLang="en-US" kern="1200" dirty="0">
                <a:latin typeface="+mj-lt"/>
                <a:ea typeface="+mj-ea"/>
                <a:cs typeface="+mj-cs"/>
              </a:rPr>
              <a:t>Data-Centric Consistency Models</a:t>
            </a:r>
            <a:endParaRPr kumimoji="1" lang="en-US" altLang="zh-TW" kern="1200" dirty="0">
              <a:latin typeface="+mj-lt"/>
              <a:ea typeface="+mj-ea"/>
              <a:cs typeface="+mj-cs"/>
            </a:endParaRPr>
          </a:p>
        </p:txBody>
      </p:sp>
      <p:sp>
        <p:nvSpPr>
          <p:cNvPr id="4100" name="Rectangle 3"/>
          <p:cNvSpPr>
            <a:spLocks noGrp="1" noChangeArrowheads="1"/>
          </p:cNvSpPr>
          <p:nvPr>
            <p:ph type="subTitle" idx="1"/>
          </p:nvPr>
        </p:nvSpPr>
        <p:spPr>
          <a:xfrm>
            <a:off x="2354263" y="6426200"/>
            <a:ext cx="7370763" cy="695325"/>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1" lang="en-GB" altLang="en-US" sz="2800" b="0" i="0" u="none" strike="noStrike" kern="1200" cap="none" spc="0" normalizeH="0" baseline="0" noProof="0" dirty="0">
                <a:ln>
                  <a:noFill/>
                </a:ln>
                <a:solidFill>
                  <a:schemeClr val="tx2"/>
                </a:solidFill>
                <a:effectLst/>
                <a:uLnTx/>
                <a:uFillTx/>
                <a:latin typeface="+mj-lt"/>
                <a:ea typeface="+mj-ea"/>
                <a:cs typeface="+mj-cs"/>
              </a:rPr>
              <a:t>School Of Computer Engineering, KIIT DU</a:t>
            </a:r>
            <a:endParaRPr kumimoji="1" lang="en-GB" altLang="en-US" sz="28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3315" name="Rectangle 2"/>
          <p:cNvSpPr>
            <a:spLocks noGrp="1"/>
          </p:cNvSpPr>
          <p:nvPr>
            <p:ph type="title"/>
          </p:nvPr>
        </p:nvSpPr>
        <p:spPr/>
        <p:txBody>
          <a:bodyPr vert="horz" wrap="square" lIns="91440" tIns="45720" rIns="91440" bIns="45720" anchor="b" anchorCtr="0"/>
          <a:p>
            <a:pPr eaLnBrk="1" hangingPunct="1"/>
            <a:r>
              <a:rPr lang="en-US" altLang="zh-TW" sz="3600" dirty="0"/>
              <a:t>Linearizability and Sequential Consistency (2)</a:t>
            </a:r>
            <a:endParaRPr lang="en-US" altLang="zh-TW" sz="3600" dirty="0"/>
          </a:p>
        </p:txBody>
      </p:sp>
      <p:sp>
        <p:nvSpPr>
          <p:cNvPr id="13316" name="Rectangle 3"/>
          <p:cNvSpPr>
            <a:spLocks noGrp="1"/>
          </p:cNvSpPr>
          <p:nvPr>
            <p:ph idx="1"/>
          </p:nvPr>
        </p:nvSpPr>
        <p:spPr/>
        <p:txBody>
          <a:bodyPr vert="horz" wrap="square" lIns="91440" tIns="45720" rIns="91440" bIns="45720" anchor="t" anchorCtr="0"/>
          <a:p>
            <a:pPr eaLnBrk="1" hangingPunct="1">
              <a:lnSpc>
                <a:spcPct val="90000"/>
              </a:lnSpc>
            </a:pPr>
            <a:r>
              <a:rPr lang="en-US" altLang="zh-TW" sz="2400" dirty="0"/>
              <a:t>Four valid execution sequences for the processes of the previous slide.  The vertical axis is time.</a:t>
            </a:r>
            <a:endParaRPr lang="en-US" altLang="zh-TW" sz="2400" dirty="0"/>
          </a:p>
        </p:txBody>
      </p:sp>
      <p:graphicFrame>
        <p:nvGraphicFramePr>
          <p:cNvPr id="13317" name="Table 13316"/>
          <p:cNvGraphicFramePr/>
          <p:nvPr/>
        </p:nvGraphicFramePr>
        <p:xfrm>
          <a:off x="725488" y="2068513"/>
          <a:ext cx="7981950" cy="3997325"/>
        </p:xfrm>
        <a:graphic>
          <a:graphicData uri="http://schemas.openxmlformats.org/drawingml/2006/table">
            <a:tbl>
              <a:tblPr/>
              <a:tblGrid>
                <a:gridCol w="1995488"/>
                <a:gridCol w="1995487"/>
                <a:gridCol w="1995488"/>
                <a:gridCol w="1995487"/>
              </a:tblGrid>
              <a:tr h="39973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PMingLiU" pitchFamily="18" charset="-12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5pPr>
                    </a:lstStyle>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x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((y, z);</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y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(x, z);</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z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(x, y);</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Prints:  001011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Signature:</a:t>
                      </a:r>
                      <a:br>
                        <a:rPr lang="en-US" altLang="zh-TW" sz="1600" dirty="0">
                          <a:latin typeface="Arial" panose="020B0604020202020204" pitchFamily="34" charset="0"/>
                        </a:rPr>
                      </a:br>
                      <a:r>
                        <a:rPr lang="en-US" altLang="zh-TW" sz="1600" dirty="0">
                          <a:latin typeface="Arial" panose="020B0604020202020204" pitchFamily="34" charset="0"/>
                        </a:rPr>
                        <a:t>   001011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        (a)</a:t>
                      </a:r>
                      <a:endParaRPr lang="en-US" altLang="zh-TW" sz="1600" dirty="0">
                        <a:latin typeface="Arial" panose="020B0604020202020204" pitchFamily="34"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PMingLiU" pitchFamily="18" charset="-12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5pPr>
                    </a:lstStyle>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x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y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(x,z);</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print(y, z);</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z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(x, y);</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Prints: 101011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Signature:</a:t>
                      </a:r>
                      <a:br>
                        <a:rPr lang="en-US" altLang="zh-TW" sz="1600" dirty="0">
                          <a:latin typeface="Arial" panose="020B0604020202020204" pitchFamily="34" charset="0"/>
                        </a:rPr>
                      </a:br>
                      <a:r>
                        <a:rPr lang="en-US" altLang="zh-TW" sz="1600" dirty="0">
                          <a:latin typeface="Arial" panose="020B0604020202020204" pitchFamily="34" charset="0"/>
                        </a:rPr>
                        <a:t>   101011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        (b)</a:t>
                      </a:r>
                      <a:endParaRPr lang="en-US" altLang="zh-TW" sz="1600" dirty="0">
                        <a:latin typeface="Arial" panose="020B0604020202020204" pitchFamily="34"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PMingLiU" pitchFamily="18" charset="-12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5pPr>
                    </a:lstStyle>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y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z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(x, y);</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(x, z);</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x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(y, z);</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Prints: 010111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Signature:</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   110101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      (c)</a:t>
                      </a:r>
                      <a:endParaRPr lang="en-US" altLang="zh-TW" sz="1600" dirty="0">
                        <a:latin typeface="Arial" panose="020B0604020202020204" pitchFamily="34" charset="0"/>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PMingLiU" pitchFamily="18" charset="-12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PMingLiU" pitchFamily="18" charset="-120"/>
                          <a:cs typeface="+mn-cs"/>
                        </a:defRPr>
                      </a:lvl5pPr>
                    </a:lstStyle>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y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x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z = 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(x, z);</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(y, z);</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 (x, y);</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Prints: 111111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Signature:</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   111111</a:t>
                      </a:r>
                      <a:endParaRPr lang="en-US" altLang="zh-TW" sz="1600" dirty="0">
                        <a:latin typeface="Arial" panose="020B0604020202020204" pitchFamily="34" charset="0"/>
                      </a:endParaRPr>
                    </a:p>
                    <a:p>
                      <a:pPr lvl="0" eaLnBrk="1" hangingPunct="1">
                        <a:spcBef>
                          <a:spcPct val="20000"/>
                        </a:spcBef>
                        <a:buClr>
                          <a:schemeClr val="bg2"/>
                        </a:buClr>
                        <a:buSzPct val="75000"/>
                        <a:buFont typeface="Wingdings" panose="05000000000000000000" pitchFamily="2" charset="2"/>
                        <a:buNone/>
                      </a:pPr>
                      <a:r>
                        <a:rPr lang="en-US" altLang="zh-TW" sz="1600" dirty="0">
                          <a:latin typeface="Arial" panose="020B0604020202020204" pitchFamily="34" charset="0"/>
                        </a:rPr>
                        <a:t>      (d)</a:t>
                      </a:r>
                      <a:endParaRPr lang="en-US" altLang="zh-TW" sz="1600" dirty="0">
                        <a:latin typeface="Arial" panose="020B0604020202020204" pitchFamily="34" charset="0"/>
                      </a:endParaRPr>
                    </a:p>
                  </a:txBody>
                  <a:tcPr>
                    <a:lnL>
                      <a:noFill/>
                    </a:lnL>
                    <a:lnR>
                      <a:noFill/>
                    </a:lnR>
                    <a:lnT>
                      <a:noFill/>
                    </a:lnT>
                    <a:lnB>
                      <a:noFill/>
                    </a:lnB>
                    <a:lnTlToBr>
                      <a:noFill/>
                    </a:lnTlToBr>
                    <a:lnBlToTr>
                      <a:noFill/>
                    </a:lnBlToTr>
                    <a:noFill/>
                  </a:tcPr>
                </a:tc>
              </a:tr>
            </a:tbl>
          </a:graphicData>
        </a:graphic>
      </p:graphicFrame>
      <p:sp>
        <p:nvSpPr>
          <p:cNvPr id="13322" name="Text Box 19"/>
          <p:cNvSpPr txBox="1"/>
          <p:nvPr/>
        </p:nvSpPr>
        <p:spPr>
          <a:xfrm>
            <a:off x="693738" y="6134100"/>
            <a:ext cx="4879975" cy="3667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0" lvl="0" indent="0" eaLnBrk="1" hangingPunct="1">
              <a:spcBef>
                <a:spcPct val="0"/>
              </a:spcBef>
              <a:buClrTx/>
              <a:buSzTx/>
              <a:buFontTx/>
              <a:buNone/>
            </a:pPr>
            <a:r>
              <a:rPr lang="en-US" altLang="zh-TW" sz="1800" dirty="0"/>
              <a:t>But, for instance, </a:t>
            </a:r>
            <a:r>
              <a:rPr lang="en-US" altLang="zh-TW" sz="1800" dirty="0">
                <a:solidFill>
                  <a:srgbClr val="FF0000"/>
                </a:solidFill>
              </a:rPr>
              <a:t>001001</a:t>
            </a:r>
            <a:r>
              <a:rPr lang="en-US" altLang="zh-TW" sz="1800" dirty="0"/>
              <a:t> is not allowed.</a:t>
            </a:r>
            <a:endParaRPr lang="en-US" altLang="zh-TW"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4339" name="Rectangle 2"/>
          <p:cNvSpPr>
            <a:spLocks noGrp="1"/>
          </p:cNvSpPr>
          <p:nvPr>
            <p:ph type="title"/>
          </p:nvPr>
        </p:nvSpPr>
        <p:spPr/>
        <p:txBody>
          <a:bodyPr vert="horz" wrap="square" lIns="91440" tIns="45720" rIns="91440" bIns="45720" anchor="b" anchorCtr="0"/>
          <a:p>
            <a:pPr eaLnBrk="1" hangingPunct="1"/>
            <a:r>
              <a:rPr lang="en-US" altLang="zh-TW" dirty="0"/>
              <a:t>Causal Consistency</a:t>
            </a:r>
            <a:endParaRPr lang="en-US" altLang="zh-TW" dirty="0"/>
          </a:p>
        </p:txBody>
      </p:sp>
      <p:sp>
        <p:nvSpPr>
          <p:cNvPr id="14340" name="Rectangle 3"/>
          <p:cNvSpPr>
            <a:spLocks noGrp="1"/>
          </p:cNvSpPr>
          <p:nvPr>
            <p:ph idx="1"/>
          </p:nvPr>
        </p:nvSpPr>
        <p:spPr>
          <a:xfrm>
            <a:off x="412750" y="1087438"/>
            <a:ext cx="8553450" cy="5618162"/>
          </a:xfrm>
        </p:spPr>
        <p:txBody>
          <a:bodyPr vert="horz" wrap="square" lIns="91440" tIns="45720" rIns="91440" bIns="45720" anchor="t" anchorCtr="0"/>
          <a:p>
            <a:pPr eaLnBrk="1" hangingPunct="1"/>
            <a:r>
              <a:rPr lang="en-IE" altLang="en-US" dirty="0"/>
              <a:t>This model distinguishes between events that are </a:t>
            </a:r>
            <a:r>
              <a:rPr lang="en-IE" altLang="en-US" dirty="0">
                <a:latin typeface="Arial" panose="020B0604020202020204" pitchFamily="34" charset="0"/>
              </a:rPr>
              <a:t>“</a:t>
            </a:r>
            <a:r>
              <a:rPr lang="en-IE" altLang="en-US" dirty="0"/>
              <a:t>causally related</a:t>
            </a:r>
            <a:r>
              <a:rPr lang="en-IE" altLang="en-US" dirty="0">
                <a:latin typeface="Arial" panose="020B0604020202020204" pitchFamily="34" charset="0"/>
              </a:rPr>
              <a:t>”</a:t>
            </a:r>
            <a:r>
              <a:rPr lang="en-IE" altLang="en-US" dirty="0"/>
              <a:t> and those that are not.</a:t>
            </a:r>
            <a:endParaRPr lang="en-IE" altLang="en-US" dirty="0"/>
          </a:p>
          <a:p>
            <a:pPr eaLnBrk="1" hangingPunct="1"/>
            <a:endParaRPr lang="en-IE" altLang="en-US" dirty="0"/>
          </a:p>
          <a:p>
            <a:pPr eaLnBrk="1" hangingPunct="1"/>
            <a:r>
              <a:rPr lang="en-IE" altLang="en-US" i="1" dirty="0"/>
              <a:t>If event B is caused or influenced by an earlier event A, then causal consistency requires that every other process see event A, then event B.</a:t>
            </a:r>
            <a:endParaRPr lang="en-IE" altLang="en-US" i="1" dirty="0"/>
          </a:p>
          <a:p>
            <a:pPr eaLnBrk="1" hangingPunct="1"/>
            <a:endParaRPr lang="en-IE" altLang="en-US" dirty="0"/>
          </a:p>
          <a:p>
            <a:pPr eaLnBrk="1" hangingPunct="1"/>
            <a:r>
              <a:rPr lang="en-IE" altLang="en-US" dirty="0"/>
              <a:t>Operations that are not causally related are said to be </a:t>
            </a:r>
            <a:r>
              <a:rPr lang="en-IE" altLang="en-US" i="1" dirty="0"/>
              <a:t>concurrent</a:t>
            </a:r>
            <a:r>
              <a:rPr lang="en-IE" altLang="en-US" dirty="0"/>
              <a:t>.</a:t>
            </a:r>
            <a:endParaRPr lang="en-GB"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5363" name="Rectangle 2"/>
          <p:cNvSpPr>
            <a:spLocks noGrp="1"/>
          </p:cNvSpPr>
          <p:nvPr>
            <p:ph type="title"/>
          </p:nvPr>
        </p:nvSpPr>
        <p:spPr/>
        <p:txBody>
          <a:bodyPr vert="horz" wrap="square" lIns="91440" tIns="45720" rIns="91440" bIns="45720" anchor="b" anchorCtr="0"/>
          <a:p>
            <a:pPr eaLnBrk="1" hangingPunct="1"/>
            <a:r>
              <a:rPr lang="en-IE" altLang="en-US" dirty="0"/>
              <a:t>More on Causal Consistency</a:t>
            </a:r>
            <a:endParaRPr lang="en-GB" altLang="en-US" dirty="0"/>
          </a:p>
        </p:txBody>
      </p:sp>
      <p:sp>
        <p:nvSpPr>
          <p:cNvPr id="15364" name="Rectangle 3"/>
          <p:cNvSpPr>
            <a:spLocks noGrp="1"/>
          </p:cNvSpPr>
          <p:nvPr>
            <p:ph idx="1"/>
          </p:nvPr>
        </p:nvSpPr>
        <p:spPr>
          <a:xfrm>
            <a:off x="385763" y="1071563"/>
            <a:ext cx="8609012" cy="5481637"/>
          </a:xfrm>
        </p:spPr>
        <p:txBody>
          <a:bodyPr vert="horz" wrap="square" lIns="91440" tIns="45720" rIns="91440" bIns="45720" anchor="t" anchorCtr="0"/>
          <a:p>
            <a:pPr eaLnBrk="1" hangingPunct="1"/>
            <a:r>
              <a:rPr lang="en-IE" altLang="en-US" sz="2000" dirty="0"/>
              <a:t>A causally consistent data-store obeys this condition:</a:t>
            </a:r>
            <a:endParaRPr lang="en-IE" altLang="en-US" sz="2000" dirty="0"/>
          </a:p>
          <a:p>
            <a:pPr algn="just" eaLnBrk="1" hangingPunct="1"/>
            <a:r>
              <a:rPr lang="en-IE" altLang="en-US" sz="2400" i="1" dirty="0">
                <a:latin typeface="Times New Roman" panose="02020603050405020304" pitchFamily="18" charset="0"/>
                <a:cs typeface="Times New Roman" panose="02020603050405020304" pitchFamily="18" charset="0"/>
              </a:rPr>
              <a:t>Writes that are potentially causally related must be seen by all processes in the same order.  Concurrent writes may be seen in a different order on different machines (i.e., by different processes).</a:t>
            </a:r>
            <a:endParaRPr lang="en-IE" altLang="en-US" i="1" dirty="0"/>
          </a:p>
          <a:p>
            <a:pPr eaLnBrk="1" hangingPunct="1"/>
            <a:endParaRPr lang="en-IE" altLang="en-US" i="1" dirty="0"/>
          </a:p>
          <a:p>
            <a:pPr eaLnBrk="1" hangingPunct="1"/>
            <a:endParaRPr lang="en-GB" altLang="en-US" dirty="0"/>
          </a:p>
        </p:txBody>
      </p:sp>
      <p:pic>
        <p:nvPicPr>
          <p:cNvPr id="15365" name="Picture 4"/>
          <p:cNvPicPr>
            <a:picLocks noChangeAspect="1"/>
          </p:cNvPicPr>
          <p:nvPr/>
        </p:nvPicPr>
        <p:blipFill>
          <a:blip r:embed="rId1"/>
          <a:srcRect l="31000" t="50034" r="28648" b="44267"/>
          <a:stretch>
            <a:fillRect/>
          </a:stretch>
        </p:blipFill>
        <p:spPr>
          <a:xfrm>
            <a:off x="592455" y="2670810"/>
            <a:ext cx="8262620" cy="1652270"/>
          </a:xfrm>
          <a:prstGeom prst="rect">
            <a:avLst/>
          </a:prstGeom>
          <a:noFill/>
          <a:ln w="9525">
            <a:noFill/>
          </a:ln>
        </p:spPr>
      </p:pic>
      <p:sp>
        <p:nvSpPr>
          <p:cNvPr id="15366" name="Rectangle 5"/>
          <p:cNvSpPr/>
          <p:nvPr/>
        </p:nvSpPr>
        <p:spPr>
          <a:xfrm>
            <a:off x="386080" y="4421505"/>
            <a:ext cx="8608695" cy="1054100"/>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342900" lvl="0" indent="-342900" algn="ctr" eaLnBrk="1" hangingPunct="1">
              <a:lnSpc>
                <a:spcPct val="90000"/>
              </a:lnSpc>
              <a:buClr>
                <a:schemeClr val="accent2"/>
              </a:buClr>
              <a:buSzTx/>
              <a:buFontTx/>
              <a:buNone/>
            </a:pPr>
            <a:r>
              <a:rPr lang="en-US" altLang="zh-TW" sz="2400" dirty="0">
                <a:latin typeface="Times New Roman" panose="02020603050405020304" pitchFamily="18" charset="0"/>
              </a:rPr>
              <a:t>This sequence is allowed with a causally-consistent store, but not with sequentially or strictly consistent store.  </a:t>
            </a:r>
            <a:endParaRPr lang="en-US" altLang="zh-TW" sz="2400" dirty="0">
              <a:latin typeface="Times New Roman" panose="02020603050405020304" pitchFamily="18" charset="0"/>
            </a:endParaRPr>
          </a:p>
          <a:p>
            <a:pPr marL="342900" lvl="0" indent="-342900" algn="l" eaLnBrk="1" hangingPunct="1">
              <a:lnSpc>
                <a:spcPct val="90000"/>
              </a:lnSpc>
              <a:buClr>
                <a:schemeClr val="accent2"/>
              </a:buClr>
              <a:buSzTx/>
              <a:buFontTx/>
              <a:buNone/>
            </a:pPr>
            <a:r>
              <a:rPr lang="en-US" altLang="zh-TW" sz="2400" b="1" dirty="0">
                <a:latin typeface="Times New Roman" panose="02020603050405020304" pitchFamily="18" charset="0"/>
              </a:rPr>
              <a:t>Note</a:t>
            </a:r>
            <a:r>
              <a:rPr lang="en-US" altLang="zh-TW" sz="2400" dirty="0">
                <a:latin typeface="Times New Roman" panose="02020603050405020304" pitchFamily="18" charset="0"/>
              </a:rPr>
              <a:t>: It is assumed that W</a:t>
            </a:r>
            <a:r>
              <a:rPr lang="en-US" altLang="zh-TW" sz="2400" baseline="-25000" dirty="0">
                <a:latin typeface="Times New Roman" panose="02020603050405020304" pitchFamily="18" charset="0"/>
              </a:rPr>
              <a:t>2</a:t>
            </a:r>
            <a:r>
              <a:rPr lang="en-US" altLang="zh-TW" sz="2400" dirty="0">
                <a:latin typeface="Times New Roman" panose="02020603050405020304" pitchFamily="18" charset="0"/>
              </a:rPr>
              <a:t>(x)b and W</a:t>
            </a:r>
            <a:r>
              <a:rPr lang="en-US" altLang="zh-TW" sz="2400" baseline="-25000" dirty="0">
                <a:latin typeface="Times New Roman" panose="02020603050405020304" pitchFamily="18" charset="0"/>
              </a:rPr>
              <a:t>1</a:t>
            </a:r>
            <a:r>
              <a:rPr lang="en-US" altLang="zh-TW" sz="2400" dirty="0">
                <a:latin typeface="Times New Roman" panose="02020603050405020304" pitchFamily="18" charset="0"/>
              </a:rPr>
              <a:t>(x)c are concurrent, so it is not required that all processes see them in the same order.</a:t>
            </a:r>
            <a:endParaRPr lang="en-US" altLang="zh-TW" sz="24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6387" name="AutoShape 2"/>
          <p:cNvSpPr>
            <a:spLocks noChangeAspect="1"/>
          </p:cNvSpPr>
          <p:nvPr>
            <p:ph type="title"/>
          </p:nvPr>
        </p:nvSpPr>
        <p:spPr/>
        <p:txBody>
          <a:bodyPr vert="horz" wrap="square" lIns="91440" tIns="45720" rIns="91440" bIns="45720" anchor="b" anchorCtr="0"/>
          <a:p>
            <a:pPr eaLnBrk="1" hangingPunct="1"/>
            <a:r>
              <a:rPr lang="en-US" altLang="zh-TW" dirty="0"/>
              <a:t>Another Causal Consistency Example</a:t>
            </a:r>
            <a:endParaRPr lang="en-US" altLang="zh-TW" dirty="0"/>
          </a:p>
        </p:txBody>
      </p:sp>
      <p:sp>
        <p:nvSpPr>
          <p:cNvPr id="16388" name="Rectangle 3"/>
          <p:cNvSpPr>
            <a:spLocks noGrp="1"/>
          </p:cNvSpPr>
          <p:nvPr>
            <p:ph idx="1"/>
          </p:nvPr>
        </p:nvSpPr>
        <p:spPr>
          <a:xfrm>
            <a:off x="338138" y="5068888"/>
            <a:ext cx="8805862" cy="1789112"/>
          </a:xfrm>
        </p:spPr>
        <p:txBody>
          <a:bodyPr vert="horz" wrap="square" lIns="91440" tIns="45720" rIns="91440" bIns="45720" anchor="t" anchorCtr="0"/>
          <a:p>
            <a:pPr marL="609600" indent="-609600" eaLnBrk="1" hangingPunct="1">
              <a:lnSpc>
                <a:spcPct val="90000"/>
              </a:lnSpc>
              <a:buFontTx/>
              <a:buAutoNum type="alphaLcParenR"/>
            </a:pPr>
            <a:r>
              <a:rPr lang="en-US" altLang="zh-TW" sz="2000" dirty="0">
                <a:solidFill>
                  <a:srgbClr val="0000FF"/>
                </a:solidFill>
              </a:rPr>
              <a:t>Violation of causal-consistency</a:t>
            </a:r>
            <a:r>
              <a:rPr lang="en-US" altLang="zh-TW" sz="2000" dirty="0"/>
              <a:t> </a:t>
            </a:r>
            <a:r>
              <a:rPr lang="en-US" altLang="zh-TW" sz="2000" dirty="0">
                <a:latin typeface="Times New Roman" panose="02020603050405020304" pitchFamily="18" charset="0"/>
              </a:rPr>
              <a:t>–</a:t>
            </a:r>
            <a:r>
              <a:rPr lang="en-US" altLang="zh-TW" sz="2000" dirty="0"/>
              <a:t> P2</a:t>
            </a:r>
            <a:r>
              <a:rPr lang="en-US" altLang="zh-TW" sz="2000" dirty="0">
                <a:latin typeface="Times New Roman" panose="02020603050405020304" pitchFamily="18" charset="0"/>
              </a:rPr>
              <a:t>’</a:t>
            </a:r>
            <a:r>
              <a:rPr lang="en-US" altLang="zh-TW" sz="2000" dirty="0"/>
              <a:t>s write is related to P1</a:t>
            </a:r>
            <a:r>
              <a:rPr lang="en-US" altLang="zh-TW" sz="2000" dirty="0">
                <a:latin typeface="Times New Roman" panose="02020603050405020304" pitchFamily="18" charset="0"/>
              </a:rPr>
              <a:t>’</a:t>
            </a:r>
            <a:r>
              <a:rPr lang="en-US" altLang="zh-TW" sz="2000" dirty="0"/>
              <a:t>s write due to the read on </a:t>
            </a:r>
            <a:r>
              <a:rPr lang="en-US" altLang="zh-TW" sz="2000" dirty="0">
                <a:latin typeface="Times New Roman" panose="02020603050405020304" pitchFamily="18" charset="0"/>
              </a:rPr>
              <a:t>‘</a:t>
            </a:r>
            <a:r>
              <a:rPr lang="en-US" altLang="zh-TW" sz="2000" dirty="0"/>
              <a:t>x</a:t>
            </a:r>
            <a:r>
              <a:rPr lang="en-US" altLang="zh-TW" sz="2000" dirty="0">
                <a:latin typeface="Times New Roman" panose="02020603050405020304" pitchFamily="18" charset="0"/>
              </a:rPr>
              <a:t>’</a:t>
            </a:r>
            <a:r>
              <a:rPr lang="en-US" altLang="zh-TW" sz="2000" dirty="0"/>
              <a:t> giving </a:t>
            </a:r>
            <a:r>
              <a:rPr lang="en-US" altLang="zh-TW" sz="2000" dirty="0">
                <a:latin typeface="Times New Roman" panose="02020603050405020304" pitchFamily="18" charset="0"/>
              </a:rPr>
              <a:t>‘</a:t>
            </a:r>
            <a:r>
              <a:rPr lang="en-US" altLang="zh-TW" sz="2000" dirty="0"/>
              <a:t>a</a:t>
            </a:r>
            <a:r>
              <a:rPr lang="en-US" altLang="zh-TW" sz="2000" dirty="0">
                <a:latin typeface="Times New Roman" panose="02020603050405020304" pitchFamily="18" charset="0"/>
              </a:rPr>
              <a:t>’</a:t>
            </a:r>
            <a:r>
              <a:rPr lang="en-US" altLang="zh-TW" sz="2000" dirty="0"/>
              <a:t> (all processes must see them in the same order).</a:t>
            </a:r>
            <a:endParaRPr lang="en-US" altLang="zh-TW" sz="2000" dirty="0"/>
          </a:p>
          <a:p>
            <a:pPr marL="609600" indent="-609600" eaLnBrk="1" hangingPunct="1">
              <a:lnSpc>
                <a:spcPct val="90000"/>
              </a:lnSpc>
              <a:buFontTx/>
              <a:buAutoNum type="alphaLcParenR"/>
            </a:pPr>
            <a:r>
              <a:rPr lang="en-US" altLang="zh-TW" sz="2000" dirty="0">
                <a:solidFill>
                  <a:srgbClr val="0000FF"/>
                </a:solidFill>
              </a:rPr>
              <a:t>A causally-consistent data-store</a:t>
            </a:r>
            <a:r>
              <a:rPr lang="en-US" altLang="zh-TW" sz="2000" dirty="0"/>
              <a:t>: the read has been removed, so the two writes are now </a:t>
            </a:r>
            <a:r>
              <a:rPr lang="en-US" altLang="zh-TW" sz="2000" i="1" dirty="0"/>
              <a:t>concurrent</a:t>
            </a:r>
            <a:r>
              <a:rPr lang="en-US" altLang="zh-TW" sz="2000" dirty="0"/>
              <a:t>.  The reads by P3 and P4 are now OK.</a:t>
            </a:r>
            <a:endParaRPr lang="en-US" altLang="zh-TW" sz="2000" dirty="0"/>
          </a:p>
        </p:txBody>
      </p:sp>
      <p:pic>
        <p:nvPicPr>
          <p:cNvPr id="16389" name="Picture 5"/>
          <p:cNvPicPr>
            <a:picLocks noChangeAspect="1"/>
          </p:cNvPicPr>
          <p:nvPr/>
        </p:nvPicPr>
        <p:blipFill>
          <a:blip r:embed="rId1"/>
          <a:srcRect l="19455" t="48489" r="48531" b="43655"/>
          <a:stretch>
            <a:fillRect/>
          </a:stretch>
        </p:blipFill>
        <p:spPr>
          <a:xfrm>
            <a:off x="1752600" y="1028700"/>
            <a:ext cx="5705475" cy="1981200"/>
          </a:xfrm>
          <a:prstGeom prst="rect">
            <a:avLst/>
          </a:prstGeom>
          <a:noFill/>
          <a:ln w="9525">
            <a:noFill/>
          </a:ln>
        </p:spPr>
      </p:pic>
      <p:pic>
        <p:nvPicPr>
          <p:cNvPr id="16390" name="Picture 7"/>
          <p:cNvPicPr>
            <a:picLocks noChangeAspect="1"/>
          </p:cNvPicPr>
          <p:nvPr/>
        </p:nvPicPr>
        <p:blipFill>
          <a:blip r:embed="rId1"/>
          <a:srcRect l="51950" t="48489" r="11545" b="43655"/>
          <a:stretch>
            <a:fillRect/>
          </a:stretch>
        </p:blipFill>
        <p:spPr>
          <a:xfrm>
            <a:off x="1447800" y="3009900"/>
            <a:ext cx="6505575" cy="1981200"/>
          </a:xfrm>
          <a:prstGeom prst="rect">
            <a:avLst/>
          </a:prstGeom>
          <a:noFill/>
          <a:ln w="9525">
            <a:noFill/>
          </a:ln>
        </p:spPr>
      </p:pic>
      <p:sp>
        <p:nvSpPr>
          <p:cNvPr id="16391" name="Text Box 8"/>
          <p:cNvSpPr txBox="1"/>
          <p:nvPr/>
        </p:nvSpPr>
        <p:spPr>
          <a:xfrm>
            <a:off x="5313363" y="2654300"/>
            <a:ext cx="1189037" cy="3667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0" lvl="0" indent="0" eaLnBrk="1" hangingPunct="1">
              <a:spcBef>
                <a:spcPct val="0"/>
              </a:spcBef>
              <a:buClrTx/>
              <a:buSzTx/>
              <a:buFontTx/>
              <a:buNone/>
            </a:pPr>
            <a:r>
              <a:rPr lang="en-US" altLang="zh-TW" sz="1800" dirty="0">
                <a:solidFill>
                  <a:srgbClr val="FF0000"/>
                </a:solidFill>
              </a:rPr>
              <a:t>incorrect</a:t>
            </a:r>
            <a:endParaRPr lang="en-US" altLang="zh-TW" sz="1800" dirty="0">
              <a:solidFill>
                <a:srgbClr val="FF0000"/>
              </a:solidFill>
            </a:endParaRPr>
          </a:p>
        </p:txBody>
      </p:sp>
      <p:sp>
        <p:nvSpPr>
          <p:cNvPr id="16392" name="Text Box 10"/>
          <p:cNvSpPr txBox="1"/>
          <p:nvPr/>
        </p:nvSpPr>
        <p:spPr>
          <a:xfrm>
            <a:off x="5399088" y="4597400"/>
            <a:ext cx="981075" cy="366713"/>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0" lvl="0" indent="0" eaLnBrk="1" hangingPunct="1">
              <a:spcBef>
                <a:spcPct val="0"/>
              </a:spcBef>
              <a:buClrTx/>
              <a:buSzTx/>
              <a:buFontTx/>
              <a:buNone/>
            </a:pPr>
            <a:r>
              <a:rPr lang="en-US" altLang="zh-TW" sz="1800" dirty="0">
                <a:solidFill>
                  <a:srgbClr val="FF0000"/>
                </a:solidFill>
              </a:rPr>
              <a:t>correct</a:t>
            </a:r>
            <a:endParaRPr lang="en-US" altLang="zh-TW" sz="18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7411" name="Rectangle 2"/>
          <p:cNvSpPr>
            <a:spLocks noGrp="1"/>
          </p:cNvSpPr>
          <p:nvPr>
            <p:ph type="title"/>
          </p:nvPr>
        </p:nvSpPr>
        <p:spPr/>
        <p:txBody>
          <a:bodyPr vert="horz" wrap="square" lIns="91440" tIns="45720" rIns="91440" bIns="45720" anchor="b" anchorCtr="0"/>
          <a:p>
            <a:pPr eaLnBrk="1" hangingPunct="1"/>
            <a:r>
              <a:rPr lang="en-US" altLang="zh-TW" dirty="0"/>
              <a:t>FIFO Consistency</a:t>
            </a:r>
            <a:endParaRPr lang="en-US" altLang="zh-TW" dirty="0"/>
          </a:p>
        </p:txBody>
      </p:sp>
      <p:sp>
        <p:nvSpPr>
          <p:cNvPr id="17412" name="Rectangle 3"/>
          <p:cNvSpPr>
            <a:spLocks noGrp="1"/>
          </p:cNvSpPr>
          <p:nvPr>
            <p:ph idx="1"/>
          </p:nvPr>
        </p:nvSpPr>
        <p:spPr>
          <a:xfrm>
            <a:off x="427038" y="1101725"/>
            <a:ext cx="8555037" cy="5637213"/>
          </a:xfrm>
        </p:spPr>
        <p:txBody>
          <a:bodyPr vert="horz" wrap="square" lIns="91440" tIns="45720" rIns="91440" bIns="45720" anchor="t" anchorCtr="0"/>
          <a:p>
            <a:pPr eaLnBrk="1" hangingPunct="1"/>
            <a:r>
              <a:rPr lang="en-US" altLang="zh-TW" sz="2400" dirty="0"/>
              <a:t>Defined as follows:</a:t>
            </a:r>
            <a:endParaRPr lang="en-US" altLang="zh-TW" sz="2400" dirty="0"/>
          </a:p>
          <a:p>
            <a:pPr eaLnBrk="1" hangingPunct="1"/>
            <a:endParaRPr lang="en-US" altLang="zh-TW" sz="2400" dirty="0"/>
          </a:p>
          <a:p>
            <a:pPr eaLnBrk="1" hangingPunct="1">
              <a:buNone/>
            </a:pPr>
            <a:r>
              <a:rPr lang="en-US" altLang="zh-TW" sz="2400" i="1" dirty="0">
                <a:solidFill>
                  <a:srgbClr val="0000FF"/>
                </a:solidFill>
              </a:rPr>
              <a:t>Writes done by a single process are seen by all other processes in the order in which they were issued, but writes from different processes may be seen in a different order by different processes.</a:t>
            </a:r>
            <a:endParaRPr lang="en-US" altLang="zh-TW" sz="2400" i="1" dirty="0">
              <a:solidFill>
                <a:srgbClr val="0000FF"/>
              </a:solidFill>
            </a:endParaRPr>
          </a:p>
          <a:p>
            <a:pPr eaLnBrk="1" hangingPunct="1"/>
            <a:endParaRPr lang="en-US" altLang="zh-TW" sz="2400" dirty="0"/>
          </a:p>
          <a:p>
            <a:pPr eaLnBrk="1" hangingPunct="1"/>
            <a:r>
              <a:rPr lang="en-US" altLang="zh-TW" sz="2400" dirty="0"/>
              <a:t>This is also called </a:t>
            </a:r>
            <a:r>
              <a:rPr lang="en-US" altLang="zh-TW" sz="2400" dirty="0">
                <a:latin typeface="Times New Roman" panose="02020603050405020304" pitchFamily="18" charset="0"/>
              </a:rPr>
              <a:t>“</a:t>
            </a:r>
            <a:r>
              <a:rPr lang="en-US" altLang="zh-TW" sz="2400" dirty="0">
                <a:solidFill>
                  <a:srgbClr val="FF0000"/>
                </a:solidFill>
              </a:rPr>
              <a:t>PRAM Consistency</a:t>
            </a:r>
            <a:r>
              <a:rPr lang="en-US" altLang="zh-TW" sz="2400" dirty="0">
                <a:latin typeface="Times New Roman" panose="02020603050405020304" pitchFamily="18" charset="0"/>
              </a:rPr>
              <a:t>”</a:t>
            </a:r>
            <a:r>
              <a:rPr lang="en-US" altLang="zh-TW" sz="2400" dirty="0"/>
              <a:t> </a:t>
            </a:r>
            <a:r>
              <a:rPr lang="en-US" altLang="zh-TW" sz="2400" dirty="0">
                <a:latin typeface="Times New Roman" panose="02020603050405020304" pitchFamily="18" charset="0"/>
              </a:rPr>
              <a:t>–</a:t>
            </a:r>
            <a:r>
              <a:rPr lang="en-US" altLang="zh-TW" sz="2400" dirty="0"/>
              <a:t> Pipelined RAM.</a:t>
            </a:r>
            <a:endParaRPr lang="en-US" altLang="zh-TW" sz="2400" dirty="0"/>
          </a:p>
          <a:p>
            <a:pPr eaLnBrk="1" hangingPunct="1"/>
            <a:r>
              <a:rPr lang="en-US" altLang="zh-TW" sz="2400" dirty="0"/>
              <a:t>The attractive characteristic of FIFO is that </a:t>
            </a:r>
            <a:r>
              <a:rPr lang="en-US" altLang="zh-TW" sz="2400" dirty="0">
                <a:solidFill>
                  <a:srgbClr val="0000FF"/>
                </a:solidFill>
              </a:rPr>
              <a:t>it is easy to implement</a:t>
            </a:r>
            <a:r>
              <a:rPr lang="en-US" altLang="zh-TW" sz="2400" dirty="0"/>
              <a:t>. There are no guarantees about the order in which different processes see writes </a:t>
            </a:r>
            <a:r>
              <a:rPr lang="en-US" altLang="zh-TW" sz="2400" dirty="0">
                <a:latin typeface="Times New Roman" panose="02020603050405020304" pitchFamily="18" charset="0"/>
              </a:rPr>
              <a:t>–</a:t>
            </a:r>
            <a:r>
              <a:rPr lang="en-US" altLang="zh-TW" sz="2400" dirty="0"/>
              <a:t> except that two or more writes from a single process must be seen in order.</a:t>
            </a:r>
            <a:endParaRPr lang="en-US" altLang="zh-TW"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8435" name="Rectangle 2"/>
          <p:cNvSpPr>
            <a:spLocks noGrp="1"/>
          </p:cNvSpPr>
          <p:nvPr>
            <p:ph type="title"/>
          </p:nvPr>
        </p:nvSpPr>
        <p:spPr/>
        <p:txBody>
          <a:bodyPr vert="horz" wrap="square" lIns="91440" tIns="45720" rIns="91440" bIns="45720" anchor="b" anchorCtr="0"/>
          <a:p>
            <a:pPr eaLnBrk="1" hangingPunct="1"/>
            <a:r>
              <a:rPr lang="en-US" altLang="zh-TW" dirty="0"/>
              <a:t>FIFO Consistency Example</a:t>
            </a:r>
            <a:endParaRPr lang="en-US" altLang="zh-TW" dirty="0"/>
          </a:p>
        </p:txBody>
      </p:sp>
      <p:sp>
        <p:nvSpPr>
          <p:cNvPr id="18436" name="Rectangle 3"/>
          <p:cNvSpPr>
            <a:spLocks noGrp="1"/>
          </p:cNvSpPr>
          <p:nvPr>
            <p:ph idx="1"/>
          </p:nvPr>
        </p:nvSpPr>
        <p:spPr>
          <a:xfrm>
            <a:off x="447675" y="4762500"/>
            <a:ext cx="8588375" cy="1562100"/>
          </a:xfrm>
        </p:spPr>
        <p:txBody>
          <a:bodyPr vert="horz" wrap="square" lIns="91440" tIns="45720" rIns="91440" bIns="45720" anchor="t" anchorCtr="0"/>
          <a:p>
            <a:pPr eaLnBrk="1" hangingPunct="1"/>
            <a:r>
              <a:rPr lang="en-US" altLang="zh-TW" sz="2400" dirty="0"/>
              <a:t>A valid sequence of FIFO consistency events.</a:t>
            </a:r>
            <a:endParaRPr lang="en-US" altLang="zh-TW" sz="2400" dirty="0"/>
          </a:p>
          <a:p>
            <a:pPr eaLnBrk="1" hangingPunct="1"/>
            <a:r>
              <a:rPr lang="en-US" altLang="zh-TW" sz="2400" dirty="0"/>
              <a:t>Note that none of the consistency models studied so far would allow this sequence of events.</a:t>
            </a:r>
            <a:endParaRPr lang="en-US" altLang="zh-TW" sz="2400" dirty="0"/>
          </a:p>
        </p:txBody>
      </p:sp>
      <p:pic>
        <p:nvPicPr>
          <p:cNvPr id="18437" name="Picture 5"/>
          <p:cNvPicPr>
            <a:picLocks noChangeAspect="1"/>
          </p:cNvPicPr>
          <p:nvPr/>
        </p:nvPicPr>
        <p:blipFill>
          <a:blip r:embed="rId1"/>
          <a:srcRect l="31854" t="47734" r="29716" b="43202"/>
          <a:stretch>
            <a:fillRect/>
          </a:stretch>
        </p:blipFill>
        <p:spPr>
          <a:xfrm>
            <a:off x="385763" y="1409700"/>
            <a:ext cx="8262937" cy="2757488"/>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9459" name="Rectangle 2"/>
          <p:cNvSpPr>
            <a:spLocks noGrp="1"/>
          </p:cNvSpPr>
          <p:nvPr>
            <p:ph type="title"/>
          </p:nvPr>
        </p:nvSpPr>
        <p:spPr/>
        <p:txBody>
          <a:bodyPr vert="horz" wrap="square" lIns="91440" tIns="45720" rIns="91440" bIns="45720" anchor="b" anchorCtr="0"/>
          <a:p>
            <a:pPr eaLnBrk="1" hangingPunct="1"/>
            <a:r>
              <a:rPr lang="en-IE" altLang="en-US" dirty="0"/>
              <a:t>Introducing Weak Consistency</a:t>
            </a:r>
            <a:endParaRPr lang="en-GB" altLang="en-US" dirty="0"/>
          </a:p>
        </p:txBody>
      </p:sp>
      <p:sp>
        <p:nvSpPr>
          <p:cNvPr id="19460" name="Rectangle 3"/>
          <p:cNvSpPr>
            <a:spLocks noGrp="1"/>
          </p:cNvSpPr>
          <p:nvPr>
            <p:ph idx="1"/>
          </p:nvPr>
        </p:nvSpPr>
        <p:spPr>
          <a:xfrm>
            <a:off x="406400" y="1060450"/>
            <a:ext cx="8270875" cy="5492750"/>
          </a:xfrm>
        </p:spPr>
        <p:txBody>
          <a:bodyPr vert="horz" wrap="square" lIns="91440" tIns="45720" rIns="91440" bIns="45720" anchor="t" anchorCtr="0"/>
          <a:p>
            <a:pPr algn="just" eaLnBrk="1" hangingPunct="1"/>
            <a:r>
              <a:rPr lang="en-IE" altLang="en-US" sz="2400" b="1" dirty="0">
                <a:latin typeface="Times New Roman" panose="02020603050405020304" pitchFamily="18" charset="0"/>
                <a:cs typeface="Times New Roman" panose="02020603050405020304" pitchFamily="18" charset="0"/>
              </a:rPr>
              <a:t>Weak consistency</a:t>
            </a:r>
            <a:r>
              <a:rPr lang="en-IE" altLang="en-US" sz="2400" dirty="0">
                <a:latin typeface="Times New Roman" panose="02020603050405020304" pitchFamily="18" charset="0"/>
                <a:cs typeface="Times New Roman" panose="02020603050405020304" pitchFamily="18" charset="0"/>
              </a:rPr>
              <a:t> in distributed systems refers to a model where </a:t>
            </a:r>
            <a:r>
              <a:rPr lang="en-IE" altLang="en-US" sz="2400" dirty="0">
                <a:highlight>
                  <a:srgbClr val="FFFF00"/>
                </a:highlight>
                <a:latin typeface="Times New Roman" panose="02020603050405020304" pitchFamily="18" charset="0"/>
                <a:cs typeface="Times New Roman" panose="02020603050405020304" pitchFamily="18" charset="0"/>
              </a:rPr>
              <a:t>updates to a system may not be immediately visible to all nodes or clients</a:t>
            </a:r>
            <a:r>
              <a:rPr lang="en-IE" altLang="en-US" sz="2400" dirty="0">
                <a:latin typeface="Times New Roman" panose="02020603050405020304" pitchFamily="18" charset="0"/>
                <a:cs typeface="Times New Roman" panose="02020603050405020304" pitchFamily="18" charset="0"/>
              </a:rPr>
              <a:t>. In contrast to strong consistency, which ensures that all reads return the most recent write, weak consistency allows for a scenario where different nodes might return different values for the same data at the same time.</a:t>
            </a:r>
            <a:endParaRPr lang="en-IE" altLang="en-US" dirty="0"/>
          </a:p>
          <a:p>
            <a:pPr eaLnBrk="1" hangingPunct="1"/>
            <a:endParaRPr lang="en-IE" altLang="en-US" sz="2400" dirty="0">
              <a:latin typeface="Times New Roman" panose="02020603050405020304" pitchFamily="18" charset="0"/>
              <a:cs typeface="Times New Roman" panose="02020603050405020304" pitchFamily="18" charset="0"/>
            </a:endParaRPr>
          </a:p>
          <a:p>
            <a:pPr algn="just" eaLnBrk="1" hangingPunct="1"/>
            <a:r>
              <a:rPr lang="en-IE" altLang="en-US" sz="2400" dirty="0">
                <a:latin typeface="Times New Roman" panose="02020603050405020304" pitchFamily="18" charset="0"/>
                <a:cs typeface="Times New Roman" panose="02020603050405020304" pitchFamily="18" charset="0"/>
              </a:rPr>
              <a:t>This model introduces the notion of a “</a:t>
            </a:r>
            <a:r>
              <a:rPr lang="en-IE" altLang="en-US" sz="2400" dirty="0">
                <a:solidFill>
                  <a:srgbClr val="FF0000"/>
                </a:solidFill>
                <a:latin typeface="Times New Roman" panose="02020603050405020304" pitchFamily="18" charset="0"/>
                <a:cs typeface="Times New Roman" panose="02020603050405020304" pitchFamily="18" charset="0"/>
              </a:rPr>
              <a:t>synchronization variable</a:t>
            </a:r>
            <a:r>
              <a:rPr lang="en-IE" altLang="en-US" sz="2400" dirty="0">
                <a:latin typeface="Times New Roman" panose="02020603050405020304" pitchFamily="18" charset="0"/>
                <a:cs typeface="Times New Roman" panose="02020603050405020304" pitchFamily="18" charset="0"/>
              </a:rPr>
              <a:t>”, which is used update all copies of the data-store.</a:t>
            </a: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20483" name="Rectangle 2"/>
          <p:cNvSpPr>
            <a:spLocks noGrp="1"/>
          </p:cNvSpPr>
          <p:nvPr>
            <p:ph type="title"/>
          </p:nvPr>
        </p:nvSpPr>
        <p:spPr/>
        <p:txBody>
          <a:bodyPr vert="horz" wrap="square" lIns="91440" tIns="45720" rIns="91440" bIns="45720" anchor="b" anchorCtr="0"/>
          <a:p>
            <a:pPr eaLnBrk="1" hangingPunct="1"/>
            <a:r>
              <a:rPr lang="en-US" altLang="zh-TW" dirty="0"/>
              <a:t>Weak Consistency Properties</a:t>
            </a:r>
            <a:endParaRPr lang="en-US" altLang="zh-TW" dirty="0"/>
          </a:p>
        </p:txBody>
      </p:sp>
      <p:sp>
        <p:nvSpPr>
          <p:cNvPr id="20484" name="Rectangle 3"/>
          <p:cNvSpPr>
            <a:spLocks noGrp="1"/>
          </p:cNvSpPr>
          <p:nvPr>
            <p:ph idx="1"/>
          </p:nvPr>
        </p:nvSpPr>
        <p:spPr>
          <a:xfrm>
            <a:off x="427038" y="1371600"/>
            <a:ext cx="8412162" cy="5300663"/>
          </a:xfrm>
        </p:spPr>
        <p:txBody>
          <a:bodyPr vert="horz" wrap="square" lIns="91440" tIns="45720" rIns="91440" bIns="45720" anchor="t" anchorCtr="0"/>
          <a:p>
            <a:pPr marL="609600" indent="-609600" algn="just" eaLnBrk="1" hangingPunct="1">
              <a:lnSpc>
                <a:spcPct val="90000"/>
              </a:lnSpc>
            </a:pPr>
            <a:r>
              <a:rPr lang="en-US" altLang="zh-TW" dirty="0"/>
              <a:t>The three properties of Weak Consistency:</a:t>
            </a:r>
            <a:endParaRPr lang="en-US" altLang="zh-TW" dirty="0"/>
          </a:p>
          <a:p>
            <a:pPr marL="609600" indent="-609600" algn="just" eaLnBrk="1" hangingPunct="1">
              <a:lnSpc>
                <a:spcPct val="90000"/>
              </a:lnSpc>
              <a:buFontTx/>
              <a:buAutoNum type="arabicPeriod"/>
            </a:pPr>
            <a:r>
              <a:rPr lang="en-US" altLang="zh-TW" dirty="0"/>
              <a:t>Accesses to synchronization variables associated with a data-store are </a:t>
            </a:r>
            <a:r>
              <a:rPr lang="en-US" altLang="zh-TW" i="1" dirty="0">
                <a:solidFill>
                  <a:srgbClr val="FF0000"/>
                </a:solidFill>
              </a:rPr>
              <a:t>sequentially consistent</a:t>
            </a:r>
            <a:r>
              <a:rPr lang="en-US" altLang="zh-TW" dirty="0"/>
              <a:t>.</a:t>
            </a:r>
            <a:endParaRPr lang="en-US" altLang="zh-TW" dirty="0"/>
          </a:p>
          <a:p>
            <a:pPr marL="609600" indent="-609600" algn="just" eaLnBrk="1" hangingPunct="1">
              <a:lnSpc>
                <a:spcPct val="90000"/>
              </a:lnSpc>
              <a:buFontTx/>
              <a:buAutoNum type="arabicPeriod"/>
            </a:pPr>
            <a:r>
              <a:rPr lang="en-US" altLang="zh-TW" dirty="0">
                <a:solidFill>
                  <a:srgbClr val="0000FF"/>
                </a:solidFill>
              </a:rPr>
              <a:t>No operation on a synchronization variable is allowed to be performed</a:t>
            </a:r>
            <a:r>
              <a:rPr lang="en-US" altLang="zh-TW" dirty="0"/>
              <a:t> until all previous writes have been completed everywhere.</a:t>
            </a:r>
            <a:endParaRPr lang="en-US" altLang="zh-TW" dirty="0"/>
          </a:p>
          <a:p>
            <a:pPr marL="609600" indent="-609600" algn="just" eaLnBrk="1" hangingPunct="1">
              <a:lnSpc>
                <a:spcPct val="90000"/>
              </a:lnSpc>
              <a:buFontTx/>
              <a:buAutoNum type="arabicPeriod"/>
            </a:pPr>
            <a:r>
              <a:rPr lang="en-US" altLang="zh-TW" dirty="0"/>
              <a:t>No read or write operation on data items are allowed to be performed until all previous operations to synchronization variables have been performed.</a:t>
            </a:r>
            <a:endParaRPr lang="en-US" altLang="zh-TW"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21507" name="Rectangle 2"/>
          <p:cNvSpPr>
            <a:spLocks noGrp="1"/>
          </p:cNvSpPr>
          <p:nvPr>
            <p:ph type="title"/>
          </p:nvPr>
        </p:nvSpPr>
        <p:spPr/>
        <p:txBody>
          <a:bodyPr vert="horz" wrap="square" lIns="91440" tIns="45720" rIns="91440" bIns="45720" anchor="b" anchorCtr="0"/>
          <a:p>
            <a:pPr eaLnBrk="1" hangingPunct="1"/>
            <a:r>
              <a:rPr lang="en-US" altLang="zh-TW" dirty="0"/>
              <a:t>Weak Consistency: What It Means</a:t>
            </a:r>
            <a:endParaRPr lang="en-US" altLang="zh-TW" dirty="0"/>
          </a:p>
        </p:txBody>
      </p:sp>
      <p:sp>
        <p:nvSpPr>
          <p:cNvPr id="21508" name="Rectangle 3"/>
          <p:cNvSpPr>
            <a:spLocks noGrp="1"/>
          </p:cNvSpPr>
          <p:nvPr>
            <p:ph idx="1"/>
          </p:nvPr>
        </p:nvSpPr>
        <p:spPr>
          <a:xfrm>
            <a:off x="433388" y="1111250"/>
            <a:ext cx="8385175" cy="5494338"/>
          </a:xfrm>
        </p:spPr>
        <p:txBody>
          <a:bodyPr vert="horz" wrap="square" lIns="91440" tIns="45720" rIns="91440" bIns="45720" anchor="t" anchorCtr="0"/>
          <a:p>
            <a:pPr eaLnBrk="1" hangingPunct="1"/>
            <a:r>
              <a:rPr lang="en-US" altLang="zh-TW" sz="2400" dirty="0"/>
              <a:t>So </a:t>
            </a:r>
            <a:r>
              <a:rPr lang="en-US" altLang="zh-TW" sz="2400" dirty="0">
                <a:latin typeface="Times New Roman" panose="02020603050405020304" pitchFamily="18" charset="0"/>
              </a:rPr>
              <a:t>…</a:t>
            </a:r>
            <a:endParaRPr lang="en-US" altLang="zh-TW" sz="2400" dirty="0"/>
          </a:p>
          <a:p>
            <a:pPr eaLnBrk="1" hangingPunct="1"/>
            <a:endParaRPr lang="en-US" altLang="zh-TW" sz="2400" dirty="0"/>
          </a:p>
          <a:p>
            <a:pPr eaLnBrk="1" hangingPunct="1"/>
            <a:r>
              <a:rPr lang="en-US" altLang="zh-TW" sz="2400" dirty="0"/>
              <a:t>By doing a sync., a process can </a:t>
            </a:r>
            <a:r>
              <a:rPr lang="en-US" altLang="zh-TW" sz="2400" i="1" dirty="0">
                <a:solidFill>
                  <a:srgbClr val="0000FF"/>
                </a:solidFill>
              </a:rPr>
              <a:t>force</a:t>
            </a:r>
            <a:r>
              <a:rPr lang="en-US" altLang="zh-TW" sz="2400" dirty="0"/>
              <a:t> the just written value out to all the other replicas.</a:t>
            </a:r>
            <a:endParaRPr lang="en-US" altLang="zh-TW" sz="2400" dirty="0"/>
          </a:p>
          <a:p>
            <a:pPr eaLnBrk="1" hangingPunct="1"/>
            <a:r>
              <a:rPr lang="en-US" altLang="zh-TW" sz="2400" dirty="0"/>
              <a:t>Also, by doing a sync., a process can be </a:t>
            </a:r>
            <a:r>
              <a:rPr lang="en-US" altLang="zh-TW" sz="2400" i="1" dirty="0">
                <a:solidFill>
                  <a:srgbClr val="0000FF"/>
                </a:solidFill>
              </a:rPr>
              <a:t>sure</a:t>
            </a:r>
            <a:r>
              <a:rPr lang="en-US" altLang="zh-TW" sz="2400" dirty="0"/>
              <a:t> it</a:t>
            </a:r>
            <a:r>
              <a:rPr lang="en-US" altLang="zh-TW" sz="2400" dirty="0">
                <a:latin typeface="Times New Roman" panose="02020603050405020304" pitchFamily="18" charset="0"/>
              </a:rPr>
              <a:t>’</a:t>
            </a:r>
            <a:r>
              <a:rPr lang="en-US" altLang="zh-TW" sz="2400" dirty="0"/>
              <a:t>s getting the most recently written value before it reads.</a:t>
            </a:r>
            <a:endParaRPr lang="en-US" altLang="zh-TW" sz="2400" dirty="0"/>
          </a:p>
          <a:p>
            <a:pPr eaLnBrk="1" hangingPunct="1"/>
            <a:endParaRPr lang="en-US" altLang="zh-TW" sz="2400" dirty="0"/>
          </a:p>
          <a:p>
            <a:pPr eaLnBrk="1" hangingPunct="1"/>
            <a:r>
              <a:rPr lang="en-US" altLang="zh-TW" sz="2400" dirty="0"/>
              <a:t>In essence, the weak consistency models enforce consistency on a </a:t>
            </a:r>
            <a:r>
              <a:rPr lang="en-US" altLang="zh-TW" sz="2400" i="1" dirty="0">
                <a:solidFill>
                  <a:srgbClr val="FF0000"/>
                </a:solidFill>
              </a:rPr>
              <a:t>group of operations</a:t>
            </a:r>
            <a:r>
              <a:rPr lang="en-US" altLang="zh-TW" sz="2400" dirty="0"/>
              <a:t>, as opposed to individual reads and writes (as is the case with strict, sequential, causal and FIFO consistency).</a:t>
            </a:r>
            <a:endParaRPr lang="en-US" altLang="zh-TW"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pic>
        <p:nvPicPr>
          <p:cNvPr id="22531" name="Picture 5"/>
          <p:cNvPicPr>
            <a:picLocks noChangeAspect="1"/>
          </p:cNvPicPr>
          <p:nvPr/>
        </p:nvPicPr>
        <p:blipFill>
          <a:blip r:embed="rId1"/>
          <a:srcRect l="19669" t="47885" r="48958" b="42749"/>
          <a:stretch>
            <a:fillRect/>
          </a:stretch>
        </p:blipFill>
        <p:spPr>
          <a:xfrm>
            <a:off x="1930400" y="1012825"/>
            <a:ext cx="5468938" cy="2309813"/>
          </a:xfrm>
          <a:prstGeom prst="rect">
            <a:avLst/>
          </a:prstGeom>
          <a:noFill/>
          <a:ln w="9525">
            <a:noFill/>
          </a:ln>
        </p:spPr>
      </p:pic>
      <p:sp>
        <p:nvSpPr>
          <p:cNvPr id="22532" name="Rectangle 2"/>
          <p:cNvSpPr>
            <a:spLocks noGrp="1"/>
          </p:cNvSpPr>
          <p:nvPr>
            <p:ph type="title"/>
          </p:nvPr>
        </p:nvSpPr>
        <p:spPr/>
        <p:txBody>
          <a:bodyPr vert="horz" wrap="square" lIns="91440" tIns="45720" rIns="91440" bIns="45720" anchor="b" anchorCtr="0"/>
          <a:p>
            <a:pPr eaLnBrk="1" hangingPunct="1"/>
            <a:r>
              <a:rPr lang="en-US" altLang="zh-TW" dirty="0"/>
              <a:t>Weak Consistency Examples</a:t>
            </a:r>
            <a:endParaRPr lang="en-US" altLang="zh-TW" dirty="0"/>
          </a:p>
        </p:txBody>
      </p:sp>
      <p:pic>
        <p:nvPicPr>
          <p:cNvPr id="22533" name="Picture 6"/>
          <p:cNvPicPr>
            <a:picLocks noChangeAspect="1"/>
          </p:cNvPicPr>
          <p:nvPr/>
        </p:nvPicPr>
        <p:blipFill>
          <a:blip r:embed="rId1"/>
          <a:srcRect l="52377" t="47885" r="16890" b="42749"/>
          <a:stretch>
            <a:fillRect/>
          </a:stretch>
        </p:blipFill>
        <p:spPr>
          <a:xfrm>
            <a:off x="1749425" y="3044825"/>
            <a:ext cx="5303838" cy="2287588"/>
          </a:xfrm>
          <a:prstGeom prst="rect">
            <a:avLst/>
          </a:prstGeom>
          <a:noFill/>
          <a:ln w="9525">
            <a:noFill/>
          </a:ln>
        </p:spPr>
      </p:pic>
      <p:sp>
        <p:nvSpPr>
          <p:cNvPr id="22534" name="Rectangle 3"/>
          <p:cNvSpPr>
            <a:spLocks noGrp="1"/>
          </p:cNvSpPr>
          <p:nvPr>
            <p:ph idx="1"/>
          </p:nvPr>
        </p:nvSpPr>
        <p:spPr>
          <a:xfrm>
            <a:off x="385763" y="4989513"/>
            <a:ext cx="8758237" cy="1868487"/>
          </a:xfrm>
        </p:spPr>
        <p:txBody>
          <a:bodyPr vert="horz" wrap="square" lIns="91440" tIns="45720" rIns="91440" bIns="45720" anchor="t" anchorCtr="0"/>
          <a:p>
            <a:pPr marL="609600" indent="-609600" eaLnBrk="1" hangingPunct="1">
              <a:lnSpc>
                <a:spcPct val="90000"/>
              </a:lnSpc>
              <a:buFontTx/>
              <a:buAutoNum type="alphaLcParenR"/>
            </a:pPr>
            <a:r>
              <a:rPr lang="en-US" altLang="zh-TW" sz="2000" dirty="0"/>
              <a:t>A valid sequence of events for weak consistency. This is because P2 and P3 have yet to synchronize, so there</a:t>
            </a:r>
            <a:r>
              <a:rPr lang="en-US" altLang="zh-TW" sz="2000" dirty="0">
                <a:latin typeface="Times New Roman" panose="02020603050405020304" pitchFamily="18" charset="0"/>
              </a:rPr>
              <a:t>’</a:t>
            </a:r>
            <a:r>
              <a:rPr lang="en-US" altLang="zh-TW" sz="2000" dirty="0"/>
              <a:t>s no guarantees about the value in </a:t>
            </a:r>
            <a:r>
              <a:rPr lang="en-US" altLang="zh-TW" sz="2000" dirty="0">
                <a:latin typeface="Times New Roman" panose="02020603050405020304" pitchFamily="18" charset="0"/>
              </a:rPr>
              <a:t>‘</a:t>
            </a:r>
            <a:r>
              <a:rPr lang="en-US" altLang="zh-TW" sz="2000" dirty="0"/>
              <a:t>x</a:t>
            </a:r>
            <a:r>
              <a:rPr lang="en-US" altLang="zh-TW" sz="2000" dirty="0">
                <a:latin typeface="Times New Roman" panose="02020603050405020304" pitchFamily="18" charset="0"/>
              </a:rPr>
              <a:t>’</a:t>
            </a:r>
            <a:r>
              <a:rPr lang="en-US" altLang="zh-TW" sz="2000" dirty="0"/>
              <a:t>.</a:t>
            </a:r>
            <a:endParaRPr lang="en-US" altLang="zh-TW" sz="2000" dirty="0"/>
          </a:p>
          <a:p>
            <a:pPr marL="609600" indent="-609600" eaLnBrk="1" hangingPunct="1">
              <a:lnSpc>
                <a:spcPct val="90000"/>
              </a:lnSpc>
              <a:buFontTx/>
              <a:buAutoNum type="alphaLcParenR"/>
            </a:pPr>
            <a:r>
              <a:rPr lang="en-US" altLang="zh-TW" sz="2000" dirty="0"/>
              <a:t>An invalid sequence for weak consistency. P2 has synchronized, so it cannot read </a:t>
            </a:r>
            <a:r>
              <a:rPr lang="en-US" altLang="zh-TW" sz="2000" dirty="0">
                <a:latin typeface="Times New Roman" panose="02020603050405020304" pitchFamily="18" charset="0"/>
              </a:rPr>
              <a:t>‘</a:t>
            </a:r>
            <a:r>
              <a:rPr lang="en-US" altLang="zh-TW" sz="2000" dirty="0"/>
              <a:t>a</a:t>
            </a:r>
            <a:r>
              <a:rPr lang="en-US" altLang="zh-TW" sz="2000" dirty="0">
                <a:latin typeface="Times New Roman" panose="02020603050405020304" pitchFamily="18" charset="0"/>
              </a:rPr>
              <a:t>’</a:t>
            </a:r>
            <a:r>
              <a:rPr lang="en-US" altLang="zh-TW" sz="2000" dirty="0"/>
              <a:t> from </a:t>
            </a:r>
            <a:r>
              <a:rPr lang="en-US" altLang="zh-TW" sz="2000" dirty="0">
                <a:latin typeface="Times New Roman" panose="02020603050405020304" pitchFamily="18" charset="0"/>
              </a:rPr>
              <a:t>‘</a:t>
            </a:r>
            <a:r>
              <a:rPr lang="en-US" altLang="zh-TW" sz="2000" dirty="0"/>
              <a:t>x</a:t>
            </a:r>
            <a:r>
              <a:rPr lang="en-US" altLang="zh-TW" sz="2000" dirty="0">
                <a:latin typeface="Times New Roman" panose="02020603050405020304" pitchFamily="18" charset="0"/>
              </a:rPr>
              <a:t>’</a:t>
            </a:r>
            <a:r>
              <a:rPr lang="en-US" altLang="zh-TW" sz="2000" dirty="0"/>
              <a:t> </a:t>
            </a:r>
            <a:r>
              <a:rPr lang="en-US" altLang="zh-TW" sz="2000" dirty="0">
                <a:latin typeface="Times New Roman" panose="02020603050405020304" pitchFamily="18" charset="0"/>
              </a:rPr>
              <a:t>–</a:t>
            </a:r>
            <a:r>
              <a:rPr lang="en-US" altLang="zh-TW" sz="2000" dirty="0"/>
              <a:t> it should be getting </a:t>
            </a:r>
            <a:r>
              <a:rPr lang="en-US" altLang="zh-TW" sz="2000" dirty="0">
                <a:latin typeface="Times New Roman" panose="02020603050405020304" pitchFamily="18" charset="0"/>
              </a:rPr>
              <a:t>‘</a:t>
            </a:r>
            <a:r>
              <a:rPr lang="en-US" altLang="zh-TW" sz="2000" dirty="0"/>
              <a:t>b</a:t>
            </a:r>
            <a:r>
              <a:rPr lang="en-US" altLang="zh-TW" sz="2000" dirty="0">
                <a:latin typeface="Times New Roman" panose="02020603050405020304" pitchFamily="18" charset="0"/>
              </a:rPr>
              <a:t>’</a:t>
            </a:r>
            <a:r>
              <a:rPr lang="en-US" altLang="zh-TW" sz="2000" dirty="0"/>
              <a:t>.</a:t>
            </a:r>
            <a:endParaRPr lang="en-US" altLang="zh-TW" sz="2000" dirty="0"/>
          </a:p>
        </p:txBody>
      </p:sp>
      <p:sp>
        <p:nvSpPr>
          <p:cNvPr id="22535" name="Text Box 7"/>
          <p:cNvSpPr txBox="1"/>
          <p:nvPr/>
        </p:nvSpPr>
        <p:spPr>
          <a:xfrm>
            <a:off x="4767263" y="2528888"/>
            <a:ext cx="3757612" cy="3048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0" lvl="0" indent="0" eaLnBrk="1" hangingPunct="1">
              <a:spcBef>
                <a:spcPct val="0"/>
              </a:spcBef>
              <a:buClrTx/>
              <a:buSzTx/>
              <a:buFontTx/>
              <a:buNone/>
            </a:pPr>
            <a:r>
              <a:rPr lang="en-US" altLang="zh-TW" sz="1400" dirty="0">
                <a:solidFill>
                  <a:srgbClr val="FF0000"/>
                </a:solidFill>
              </a:rPr>
              <a:t>before sync., any results are acceptable</a:t>
            </a:r>
            <a:endParaRPr lang="en-US" altLang="zh-TW" sz="1400" dirty="0">
              <a:solidFill>
                <a:srgbClr val="FF0000"/>
              </a:solidFill>
            </a:endParaRPr>
          </a:p>
        </p:txBody>
      </p:sp>
      <p:sp>
        <p:nvSpPr>
          <p:cNvPr id="22536" name="Rectangle 8"/>
          <p:cNvSpPr/>
          <p:nvPr/>
        </p:nvSpPr>
        <p:spPr>
          <a:xfrm>
            <a:off x="4465638" y="1520825"/>
            <a:ext cx="207962" cy="257175"/>
          </a:xfrm>
          <a:prstGeom prst="rect">
            <a:avLst/>
          </a:prstGeom>
          <a:noFill/>
          <a:ln w="19050" cap="flat" cmpd="sng">
            <a:solidFill>
              <a:srgbClr val="CC3300"/>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p>
        </p:txBody>
      </p:sp>
      <p:sp>
        <p:nvSpPr>
          <p:cNvPr id="22537" name="Rectangle 9"/>
          <p:cNvSpPr/>
          <p:nvPr/>
        </p:nvSpPr>
        <p:spPr>
          <a:xfrm>
            <a:off x="6653213" y="1831975"/>
            <a:ext cx="207962" cy="257175"/>
          </a:xfrm>
          <a:prstGeom prst="rect">
            <a:avLst/>
          </a:prstGeom>
          <a:noFill/>
          <a:ln w="19050" cap="flat" cmpd="sng">
            <a:solidFill>
              <a:srgbClr val="CC3300"/>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p>
        </p:txBody>
      </p:sp>
      <p:sp>
        <p:nvSpPr>
          <p:cNvPr id="22538" name="Rectangle 10"/>
          <p:cNvSpPr/>
          <p:nvPr/>
        </p:nvSpPr>
        <p:spPr>
          <a:xfrm>
            <a:off x="6653213" y="2154238"/>
            <a:ext cx="207962" cy="257175"/>
          </a:xfrm>
          <a:prstGeom prst="rect">
            <a:avLst/>
          </a:prstGeom>
          <a:noFill/>
          <a:ln w="19050" cap="flat" cmpd="sng">
            <a:solidFill>
              <a:srgbClr val="CC3300"/>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p>
        </p:txBody>
      </p:sp>
      <p:sp>
        <p:nvSpPr>
          <p:cNvPr id="22539" name="Text Box 11"/>
          <p:cNvSpPr txBox="1"/>
          <p:nvPr/>
        </p:nvSpPr>
        <p:spPr>
          <a:xfrm>
            <a:off x="5648325" y="4194175"/>
            <a:ext cx="908050" cy="3048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0" lvl="0" indent="0" eaLnBrk="1" hangingPunct="1">
              <a:spcBef>
                <a:spcPct val="0"/>
              </a:spcBef>
              <a:buClrTx/>
              <a:buSzTx/>
              <a:buFontTx/>
              <a:buNone/>
            </a:pPr>
            <a:r>
              <a:rPr lang="en-US" altLang="zh-TW" sz="1400" dirty="0">
                <a:solidFill>
                  <a:srgbClr val="FF0000"/>
                </a:solidFill>
              </a:rPr>
              <a:t>Wrong!!</a:t>
            </a:r>
            <a:endParaRPr lang="en-US" altLang="zh-TW" sz="14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5123" name="Rectangle 2"/>
          <p:cNvSpPr>
            <a:spLocks noGrp="1"/>
          </p:cNvSpPr>
          <p:nvPr>
            <p:ph type="title"/>
          </p:nvPr>
        </p:nvSpPr>
        <p:spPr/>
        <p:txBody>
          <a:bodyPr vert="horz" wrap="square" lIns="91440" tIns="45720" rIns="91440" bIns="45720" anchor="b" anchorCtr="0"/>
          <a:p>
            <a:pPr eaLnBrk="1" hangingPunct="1"/>
            <a:r>
              <a:rPr lang="en-IE" altLang="en-US" dirty="0"/>
              <a:t>Data-Centric Consistency Models</a:t>
            </a:r>
            <a:endParaRPr lang="en-GB" altLang="en-US" dirty="0"/>
          </a:p>
        </p:txBody>
      </p:sp>
      <p:sp>
        <p:nvSpPr>
          <p:cNvPr id="5124" name="Rectangle 3"/>
          <p:cNvSpPr>
            <a:spLocks noGrp="1"/>
          </p:cNvSpPr>
          <p:nvPr>
            <p:ph idx="1"/>
          </p:nvPr>
        </p:nvSpPr>
        <p:spPr>
          <a:xfrm>
            <a:off x="412750" y="1162050"/>
            <a:ext cx="8528050" cy="1219200"/>
          </a:xfrm>
        </p:spPr>
        <p:txBody>
          <a:bodyPr vert="horz" wrap="square" lIns="91440" tIns="45720" rIns="91440" bIns="45720" anchor="t" anchorCtr="0"/>
          <a:p>
            <a:pPr eaLnBrk="1" hangingPunct="1">
              <a:lnSpc>
                <a:spcPct val="80000"/>
              </a:lnSpc>
            </a:pPr>
            <a:r>
              <a:rPr lang="en-IE" altLang="en-US" sz="1600" dirty="0"/>
              <a:t>A data-store can be read from or written to by any process in a distributed system.</a:t>
            </a:r>
            <a:endParaRPr lang="en-IE" altLang="en-US" sz="1600" dirty="0"/>
          </a:p>
          <a:p>
            <a:pPr eaLnBrk="1" hangingPunct="1">
              <a:lnSpc>
                <a:spcPct val="80000"/>
              </a:lnSpc>
            </a:pPr>
            <a:r>
              <a:rPr lang="en-IE" altLang="en-US" sz="1600" dirty="0"/>
              <a:t>A local copy of the data-store (replica) can support </a:t>
            </a:r>
            <a:r>
              <a:rPr lang="en-IE" altLang="en-US" sz="1600" dirty="0">
                <a:latin typeface="Arial" panose="020B0604020202020204" pitchFamily="34" charset="0"/>
              </a:rPr>
              <a:t>“</a:t>
            </a:r>
            <a:r>
              <a:rPr lang="en-IE" altLang="en-US" sz="1600" dirty="0"/>
              <a:t>fast reads</a:t>
            </a:r>
            <a:r>
              <a:rPr lang="en-IE" altLang="en-US" sz="1600" dirty="0">
                <a:latin typeface="Arial" panose="020B0604020202020204" pitchFamily="34" charset="0"/>
              </a:rPr>
              <a:t>”</a:t>
            </a:r>
            <a:r>
              <a:rPr lang="en-IE" altLang="en-US" sz="1600" dirty="0"/>
              <a:t>.</a:t>
            </a:r>
            <a:endParaRPr lang="en-IE" altLang="en-US" sz="1600" dirty="0"/>
          </a:p>
          <a:p>
            <a:pPr eaLnBrk="1" hangingPunct="1">
              <a:lnSpc>
                <a:spcPct val="80000"/>
              </a:lnSpc>
            </a:pPr>
            <a:r>
              <a:rPr lang="en-IE" altLang="en-US" sz="1600" dirty="0"/>
              <a:t>However, a </a:t>
            </a:r>
            <a:r>
              <a:rPr lang="en-IE" altLang="en-US" sz="1600" dirty="0">
                <a:solidFill>
                  <a:srgbClr val="0000FF"/>
                </a:solidFill>
              </a:rPr>
              <a:t>write</a:t>
            </a:r>
            <a:r>
              <a:rPr lang="en-IE" altLang="en-US" sz="1600" dirty="0"/>
              <a:t> to a local replica needs to </a:t>
            </a:r>
            <a:r>
              <a:rPr lang="en-IE" altLang="en-US" sz="1600" dirty="0">
                <a:solidFill>
                  <a:srgbClr val="0000FF"/>
                </a:solidFill>
              </a:rPr>
              <a:t>be propagated to </a:t>
            </a:r>
            <a:r>
              <a:rPr lang="en-IE" altLang="en-US" sz="1600" i="1" dirty="0">
                <a:solidFill>
                  <a:srgbClr val="0000FF"/>
                </a:solidFill>
              </a:rPr>
              <a:t>all</a:t>
            </a:r>
            <a:r>
              <a:rPr lang="en-IE" altLang="en-US" sz="1600" dirty="0">
                <a:solidFill>
                  <a:srgbClr val="0000FF"/>
                </a:solidFill>
              </a:rPr>
              <a:t> remote replicas</a:t>
            </a:r>
            <a:r>
              <a:rPr lang="en-IE" altLang="en-US" sz="1600" dirty="0"/>
              <a:t>.</a:t>
            </a:r>
            <a:endParaRPr lang="en-GB" altLang="en-US" sz="1600" dirty="0"/>
          </a:p>
        </p:txBody>
      </p:sp>
      <p:pic>
        <p:nvPicPr>
          <p:cNvPr id="5125" name="Picture 4"/>
          <p:cNvPicPr>
            <a:picLocks noChangeAspect="1"/>
          </p:cNvPicPr>
          <p:nvPr/>
        </p:nvPicPr>
        <p:blipFill>
          <a:blip r:embed="rId1"/>
          <a:srcRect l="32710" t="45468" r="30144" b="39879"/>
          <a:stretch>
            <a:fillRect/>
          </a:stretch>
        </p:blipFill>
        <p:spPr>
          <a:xfrm>
            <a:off x="2133600" y="2630488"/>
            <a:ext cx="5954713" cy="3324225"/>
          </a:xfrm>
          <a:prstGeom prst="rect">
            <a:avLst/>
          </a:prstGeom>
          <a:noFill/>
          <a:ln w="9525">
            <a:noFill/>
          </a:ln>
        </p:spPr>
      </p:pic>
      <p:sp>
        <p:nvSpPr>
          <p:cNvPr id="5126" name="Rectangle 5"/>
          <p:cNvSpPr/>
          <p:nvPr/>
        </p:nvSpPr>
        <p:spPr>
          <a:xfrm>
            <a:off x="304800" y="6024563"/>
            <a:ext cx="8574088" cy="728662"/>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342900" lvl="0" indent="-342900" algn="ctr" eaLnBrk="1" hangingPunct="1">
              <a:buClr>
                <a:schemeClr val="accent2"/>
              </a:buClr>
              <a:buSzTx/>
              <a:buFontTx/>
              <a:buChar char="•"/>
            </a:pPr>
            <a:r>
              <a:rPr lang="en-IE" altLang="en-US" sz="2000" dirty="0">
                <a:latin typeface="Times New Roman" panose="02020603050405020304" pitchFamily="18" charset="0"/>
              </a:rPr>
              <a:t>Various consistency models help to understand the various mechanisms used to achieve and enable this.</a:t>
            </a:r>
            <a:endParaRPr lang="en-GB" altLang="en-US" sz="2000"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23555" name="Rectangle 2"/>
          <p:cNvSpPr>
            <a:spLocks noGrp="1"/>
          </p:cNvSpPr>
          <p:nvPr>
            <p:ph type="title"/>
          </p:nvPr>
        </p:nvSpPr>
        <p:spPr/>
        <p:txBody>
          <a:bodyPr vert="horz" wrap="square" lIns="91440" tIns="45720" rIns="91440" bIns="45720" anchor="b" anchorCtr="0"/>
          <a:p>
            <a:pPr eaLnBrk="1" hangingPunct="1"/>
            <a:r>
              <a:rPr lang="en-IE" altLang="en-US" dirty="0"/>
              <a:t>Introducing Release Consistency</a:t>
            </a:r>
            <a:endParaRPr lang="en-GB" altLang="en-US" dirty="0"/>
          </a:p>
        </p:txBody>
      </p:sp>
      <p:sp>
        <p:nvSpPr>
          <p:cNvPr id="23556" name="Rectangle 3"/>
          <p:cNvSpPr>
            <a:spLocks noGrp="1"/>
          </p:cNvSpPr>
          <p:nvPr>
            <p:ph idx="1"/>
          </p:nvPr>
        </p:nvSpPr>
        <p:spPr>
          <a:xfrm>
            <a:off x="400050" y="1077913"/>
            <a:ext cx="8513763" cy="5688012"/>
          </a:xfrm>
        </p:spPr>
        <p:txBody>
          <a:bodyPr vert="horz" wrap="square" lIns="91440" tIns="45720" rIns="91440" bIns="45720" anchor="t" anchorCtr="0"/>
          <a:p>
            <a:pPr eaLnBrk="1" hangingPunct="1">
              <a:lnSpc>
                <a:spcPct val="90000"/>
              </a:lnSpc>
            </a:pPr>
            <a:r>
              <a:rPr lang="en-IE" altLang="en-US" dirty="0"/>
              <a:t>Question: how does a weakly consistent data-store know that the sync is the result of a read or a write?</a:t>
            </a:r>
            <a:endParaRPr lang="en-IE" altLang="en-US" dirty="0"/>
          </a:p>
          <a:p>
            <a:pPr eaLnBrk="1" hangingPunct="1">
              <a:lnSpc>
                <a:spcPct val="90000"/>
              </a:lnSpc>
            </a:pPr>
            <a:endParaRPr lang="en-IE" altLang="en-US" dirty="0"/>
          </a:p>
          <a:p>
            <a:pPr eaLnBrk="1" hangingPunct="1">
              <a:lnSpc>
                <a:spcPct val="90000"/>
              </a:lnSpc>
            </a:pPr>
            <a:r>
              <a:rPr lang="en-IE" altLang="en-US" dirty="0"/>
              <a:t>Answer: It doesn</a:t>
            </a:r>
            <a:r>
              <a:rPr lang="en-IE" altLang="en-US" dirty="0">
                <a:latin typeface="Arial" panose="020B0604020202020204" pitchFamily="34" charset="0"/>
              </a:rPr>
              <a:t>’</a:t>
            </a:r>
            <a:r>
              <a:rPr lang="en-IE" altLang="en-US" dirty="0"/>
              <a:t>t!</a:t>
            </a:r>
            <a:endParaRPr lang="en-IE" altLang="en-US" dirty="0"/>
          </a:p>
          <a:p>
            <a:pPr eaLnBrk="1" hangingPunct="1">
              <a:lnSpc>
                <a:spcPct val="90000"/>
              </a:lnSpc>
            </a:pPr>
            <a:endParaRPr lang="en-IE" altLang="en-US" dirty="0"/>
          </a:p>
          <a:p>
            <a:pPr eaLnBrk="1" hangingPunct="1">
              <a:lnSpc>
                <a:spcPct val="90000"/>
              </a:lnSpc>
            </a:pPr>
            <a:r>
              <a:rPr lang="en-IE" altLang="en-US" dirty="0"/>
              <a:t>It is possible to implement efficiencies if the data-store is able to determine whether the sync is a read or write.</a:t>
            </a:r>
            <a:endParaRPr lang="en-IE" altLang="en-US" dirty="0"/>
          </a:p>
          <a:p>
            <a:pPr eaLnBrk="1" hangingPunct="1">
              <a:lnSpc>
                <a:spcPct val="90000"/>
              </a:lnSpc>
            </a:pPr>
            <a:endParaRPr lang="en-IE" altLang="en-US" dirty="0"/>
          </a:p>
          <a:p>
            <a:pPr eaLnBrk="1" hangingPunct="1">
              <a:lnSpc>
                <a:spcPct val="90000"/>
              </a:lnSpc>
            </a:pPr>
            <a:r>
              <a:rPr lang="en-IE" altLang="en-US" dirty="0"/>
              <a:t>Two sync variables can be used, </a:t>
            </a:r>
            <a:r>
              <a:rPr lang="en-IE" altLang="en-US" dirty="0">
                <a:latin typeface="Arial" panose="020B0604020202020204" pitchFamily="34" charset="0"/>
              </a:rPr>
              <a:t>“</a:t>
            </a:r>
            <a:r>
              <a:rPr lang="en-IE" altLang="en-US" dirty="0">
                <a:solidFill>
                  <a:srgbClr val="0000FF"/>
                </a:solidFill>
              </a:rPr>
              <a:t>acquire</a:t>
            </a:r>
            <a:r>
              <a:rPr lang="en-IE" altLang="en-US" dirty="0">
                <a:latin typeface="Arial" panose="020B0604020202020204" pitchFamily="34" charset="0"/>
              </a:rPr>
              <a:t>”</a:t>
            </a:r>
            <a:r>
              <a:rPr lang="en-IE" altLang="en-US" dirty="0"/>
              <a:t> and </a:t>
            </a:r>
            <a:r>
              <a:rPr lang="en-IE" altLang="en-US" dirty="0">
                <a:latin typeface="Arial" panose="020B0604020202020204" pitchFamily="34" charset="0"/>
              </a:rPr>
              <a:t>“</a:t>
            </a:r>
            <a:r>
              <a:rPr lang="en-IE" altLang="en-US" dirty="0">
                <a:solidFill>
                  <a:srgbClr val="0000FF"/>
                </a:solidFill>
              </a:rPr>
              <a:t>release</a:t>
            </a:r>
            <a:r>
              <a:rPr lang="en-IE" altLang="en-US" dirty="0">
                <a:latin typeface="Arial" panose="020B0604020202020204" pitchFamily="34" charset="0"/>
              </a:rPr>
              <a:t>”</a:t>
            </a:r>
            <a:r>
              <a:rPr lang="en-IE" altLang="en-US" dirty="0"/>
              <a:t>, and their use leads to the </a:t>
            </a:r>
            <a:r>
              <a:rPr lang="en-IE" altLang="en-US" dirty="0">
                <a:latin typeface="Arial" panose="020B0604020202020204" pitchFamily="34" charset="0"/>
              </a:rPr>
              <a:t>“</a:t>
            </a:r>
            <a:r>
              <a:rPr lang="en-IE" altLang="en-US" dirty="0"/>
              <a:t>Release Consistency</a:t>
            </a:r>
            <a:r>
              <a:rPr lang="en-IE" altLang="en-US" dirty="0">
                <a:latin typeface="Arial" panose="020B0604020202020204" pitchFamily="34" charset="0"/>
              </a:rPr>
              <a:t>”</a:t>
            </a:r>
            <a:r>
              <a:rPr lang="en-IE" altLang="en-US" dirty="0"/>
              <a:t> model.</a:t>
            </a:r>
            <a:endParaRPr lang="en-GB"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24579" name="Rectangle 2"/>
          <p:cNvSpPr>
            <a:spLocks noGrp="1"/>
          </p:cNvSpPr>
          <p:nvPr>
            <p:ph type="title"/>
          </p:nvPr>
        </p:nvSpPr>
        <p:spPr/>
        <p:txBody>
          <a:bodyPr vert="horz" wrap="square" lIns="91440" tIns="45720" rIns="91440" bIns="45720" anchor="b" anchorCtr="0"/>
          <a:p>
            <a:pPr eaLnBrk="1" hangingPunct="1"/>
            <a:r>
              <a:rPr lang="en-IE" altLang="en-US" dirty="0"/>
              <a:t>Release Consistency</a:t>
            </a:r>
            <a:endParaRPr lang="en-GB" altLang="en-US" dirty="0"/>
          </a:p>
        </p:txBody>
      </p:sp>
      <p:sp>
        <p:nvSpPr>
          <p:cNvPr id="24580" name="Rectangle 3"/>
          <p:cNvSpPr>
            <a:spLocks noGrp="1"/>
          </p:cNvSpPr>
          <p:nvPr>
            <p:ph idx="1"/>
          </p:nvPr>
        </p:nvSpPr>
        <p:spPr>
          <a:xfrm>
            <a:off x="427038" y="1216025"/>
            <a:ext cx="8364537" cy="5468938"/>
          </a:xfrm>
        </p:spPr>
        <p:txBody>
          <a:bodyPr vert="horz" wrap="square" lIns="91440" tIns="45720" rIns="91440" bIns="45720" anchor="t" anchorCtr="0"/>
          <a:p>
            <a:pPr eaLnBrk="1" hangingPunct="1"/>
            <a:r>
              <a:rPr lang="en-IE" altLang="en-US" dirty="0"/>
              <a:t>Defined as follows:</a:t>
            </a:r>
            <a:endParaRPr lang="en-IE" altLang="en-US" dirty="0"/>
          </a:p>
          <a:p>
            <a:pPr eaLnBrk="1" hangingPunct="1"/>
            <a:endParaRPr lang="en-IE" altLang="en-US" dirty="0"/>
          </a:p>
          <a:p>
            <a:pPr algn="ctr" eaLnBrk="1" hangingPunct="1">
              <a:buNone/>
            </a:pPr>
            <a:r>
              <a:rPr lang="en-IE" altLang="en-US" i="1" dirty="0">
                <a:solidFill>
                  <a:srgbClr val="0000FF"/>
                </a:solidFill>
              </a:rPr>
              <a:t>When a process does an </a:t>
            </a:r>
            <a:r>
              <a:rPr lang="en-IE" altLang="en-US" i="1" dirty="0">
                <a:solidFill>
                  <a:srgbClr val="0000FF"/>
                </a:solidFill>
                <a:latin typeface="Arial" panose="020B0604020202020204" pitchFamily="34" charset="0"/>
              </a:rPr>
              <a:t>“</a:t>
            </a:r>
            <a:r>
              <a:rPr lang="en-IE" altLang="en-US" i="1" dirty="0">
                <a:solidFill>
                  <a:srgbClr val="0000FF"/>
                </a:solidFill>
              </a:rPr>
              <a:t>acquire</a:t>
            </a:r>
            <a:r>
              <a:rPr lang="en-IE" altLang="en-US" i="1" dirty="0">
                <a:solidFill>
                  <a:srgbClr val="0000FF"/>
                </a:solidFill>
                <a:latin typeface="Arial" panose="020B0604020202020204" pitchFamily="34" charset="0"/>
              </a:rPr>
              <a:t>”</a:t>
            </a:r>
            <a:r>
              <a:rPr lang="en-IE" altLang="en-US" i="1" dirty="0">
                <a:solidFill>
                  <a:srgbClr val="0000FF"/>
                </a:solidFill>
              </a:rPr>
              <a:t>, the data-store will ensure that all the local copies of the protected data are brought up to date to be consistent with the remote ones if needs be.</a:t>
            </a:r>
            <a:endParaRPr lang="en-IE" altLang="en-US" i="1" dirty="0">
              <a:solidFill>
                <a:srgbClr val="0000FF"/>
              </a:solidFill>
            </a:endParaRPr>
          </a:p>
          <a:p>
            <a:pPr eaLnBrk="1" hangingPunct="1"/>
            <a:endParaRPr lang="en-IE" altLang="en-US" i="1" dirty="0"/>
          </a:p>
          <a:p>
            <a:pPr algn="ctr" eaLnBrk="1" hangingPunct="1">
              <a:buNone/>
            </a:pPr>
            <a:r>
              <a:rPr lang="en-IE" altLang="en-US" i="1" dirty="0">
                <a:solidFill>
                  <a:srgbClr val="0000FF"/>
                </a:solidFill>
              </a:rPr>
              <a:t>When a </a:t>
            </a:r>
            <a:r>
              <a:rPr lang="en-IE" altLang="en-US" i="1" dirty="0">
                <a:solidFill>
                  <a:srgbClr val="0000FF"/>
                </a:solidFill>
                <a:latin typeface="Arial" panose="020B0604020202020204" pitchFamily="34" charset="0"/>
              </a:rPr>
              <a:t>“</a:t>
            </a:r>
            <a:r>
              <a:rPr lang="en-IE" altLang="en-US" i="1" dirty="0">
                <a:solidFill>
                  <a:srgbClr val="0000FF"/>
                </a:solidFill>
              </a:rPr>
              <a:t>release</a:t>
            </a:r>
            <a:r>
              <a:rPr lang="en-IE" altLang="en-US" i="1" dirty="0">
                <a:solidFill>
                  <a:srgbClr val="0000FF"/>
                </a:solidFill>
                <a:latin typeface="Arial" panose="020B0604020202020204" pitchFamily="34" charset="0"/>
              </a:rPr>
              <a:t>”</a:t>
            </a:r>
            <a:r>
              <a:rPr lang="en-IE" altLang="en-US" i="1" dirty="0">
                <a:solidFill>
                  <a:srgbClr val="0000FF"/>
                </a:solidFill>
              </a:rPr>
              <a:t> is done, protected data that have been changed are prop</a:t>
            </a:r>
            <a:r>
              <a:rPr lang="en-IE" altLang="zh-TW" i="1" dirty="0">
                <a:solidFill>
                  <a:srgbClr val="0000FF"/>
                </a:solidFill>
              </a:rPr>
              <a:t>a</a:t>
            </a:r>
            <a:r>
              <a:rPr lang="en-IE" altLang="en-US" i="1" dirty="0">
                <a:solidFill>
                  <a:srgbClr val="0000FF"/>
                </a:solidFill>
              </a:rPr>
              <a:t>gated out to the local copies of the data-store.</a:t>
            </a:r>
            <a:endParaRPr lang="en-GB" altLang="en-US" i="1" dirty="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25603" name="Rectangle 2"/>
          <p:cNvSpPr>
            <a:spLocks noGrp="1"/>
          </p:cNvSpPr>
          <p:nvPr>
            <p:ph type="title"/>
          </p:nvPr>
        </p:nvSpPr>
        <p:spPr/>
        <p:txBody>
          <a:bodyPr vert="horz" wrap="square" lIns="91440" tIns="45720" rIns="91440" bIns="45720" anchor="b" anchorCtr="0"/>
          <a:p>
            <a:pPr eaLnBrk="1" hangingPunct="1"/>
            <a:r>
              <a:rPr lang="en-US" altLang="zh-TW" dirty="0"/>
              <a:t>Release Consistency Example</a:t>
            </a:r>
            <a:endParaRPr lang="en-US" altLang="zh-TW" dirty="0"/>
          </a:p>
        </p:txBody>
      </p:sp>
      <p:sp>
        <p:nvSpPr>
          <p:cNvPr id="25604" name="Rectangle 3"/>
          <p:cNvSpPr>
            <a:spLocks noGrp="1"/>
          </p:cNvSpPr>
          <p:nvPr>
            <p:ph idx="1"/>
          </p:nvPr>
        </p:nvSpPr>
        <p:spPr>
          <a:xfrm>
            <a:off x="392113" y="3400425"/>
            <a:ext cx="8507412" cy="2906713"/>
          </a:xfrm>
        </p:spPr>
        <p:txBody>
          <a:bodyPr vert="horz" wrap="square" lIns="91440" tIns="45720" rIns="91440" bIns="45720" anchor="t" anchorCtr="0"/>
          <a:p>
            <a:pPr eaLnBrk="1" hangingPunct="1">
              <a:lnSpc>
                <a:spcPct val="90000"/>
              </a:lnSpc>
            </a:pPr>
            <a:r>
              <a:rPr lang="en-US" altLang="zh-TW" sz="2400" dirty="0"/>
              <a:t>A valid event sequence for release consistency.</a:t>
            </a:r>
            <a:endParaRPr lang="en-US" altLang="zh-TW" sz="2400" dirty="0"/>
          </a:p>
          <a:p>
            <a:pPr eaLnBrk="1" hangingPunct="1">
              <a:lnSpc>
                <a:spcPct val="90000"/>
              </a:lnSpc>
            </a:pPr>
            <a:endParaRPr lang="en-US" altLang="zh-TW" sz="2400" dirty="0"/>
          </a:p>
          <a:p>
            <a:pPr eaLnBrk="1" hangingPunct="1">
              <a:lnSpc>
                <a:spcPct val="90000"/>
              </a:lnSpc>
            </a:pPr>
            <a:r>
              <a:rPr lang="en-US" altLang="zh-TW" sz="2400" dirty="0">
                <a:highlight>
                  <a:srgbClr val="FFFF00"/>
                </a:highlight>
              </a:rPr>
              <a:t>Process P3 has not performed an </a:t>
            </a:r>
            <a:r>
              <a:rPr lang="en-US" altLang="zh-TW" sz="2400" i="1" dirty="0">
                <a:highlight>
                  <a:srgbClr val="FFFF00"/>
                </a:highlight>
              </a:rPr>
              <a:t>acquire</a:t>
            </a:r>
            <a:r>
              <a:rPr lang="en-US" altLang="zh-TW" sz="2400" dirty="0">
                <a:highlight>
                  <a:srgbClr val="FFFF00"/>
                </a:highlight>
              </a:rPr>
              <a:t>, so there are no guarantees that the read of </a:t>
            </a:r>
            <a:r>
              <a:rPr lang="en-US" altLang="zh-TW" sz="2400" dirty="0">
                <a:highlight>
                  <a:srgbClr val="FFFF00"/>
                </a:highlight>
                <a:latin typeface="Times New Roman" panose="02020603050405020304" pitchFamily="18" charset="0"/>
              </a:rPr>
              <a:t>‘</a:t>
            </a:r>
            <a:r>
              <a:rPr lang="en-US" altLang="zh-TW" sz="2400" dirty="0">
                <a:highlight>
                  <a:srgbClr val="FFFF00"/>
                </a:highlight>
              </a:rPr>
              <a:t>x</a:t>
            </a:r>
            <a:r>
              <a:rPr lang="en-US" altLang="zh-TW" sz="2400" dirty="0">
                <a:highlight>
                  <a:srgbClr val="FFFF00"/>
                </a:highlight>
                <a:latin typeface="Times New Roman" panose="02020603050405020304" pitchFamily="18" charset="0"/>
              </a:rPr>
              <a:t>’</a:t>
            </a:r>
            <a:r>
              <a:rPr lang="en-US" altLang="zh-TW" sz="2400" dirty="0">
                <a:highlight>
                  <a:srgbClr val="FFFF00"/>
                </a:highlight>
              </a:rPr>
              <a:t> is consistent</a:t>
            </a:r>
            <a:r>
              <a:rPr lang="en-US" altLang="zh-TW" sz="2400" dirty="0"/>
              <a:t>.  The data-store is simply not obligated to provide the correct answer.</a:t>
            </a:r>
            <a:endParaRPr lang="en-US" altLang="zh-TW" sz="2400" dirty="0"/>
          </a:p>
          <a:p>
            <a:pPr eaLnBrk="1" hangingPunct="1">
              <a:lnSpc>
                <a:spcPct val="90000"/>
              </a:lnSpc>
            </a:pPr>
            <a:r>
              <a:rPr lang="en-US" altLang="zh-TW" sz="2400" dirty="0"/>
              <a:t>P2 does perform an </a:t>
            </a:r>
            <a:r>
              <a:rPr lang="en-US" altLang="zh-TW" sz="2400" i="1" dirty="0"/>
              <a:t>acquire</a:t>
            </a:r>
            <a:r>
              <a:rPr lang="en-US" altLang="zh-TW" sz="2400" dirty="0"/>
              <a:t>, so its read of </a:t>
            </a:r>
            <a:r>
              <a:rPr lang="en-US" altLang="zh-TW" sz="2400" dirty="0">
                <a:latin typeface="Times New Roman" panose="02020603050405020304" pitchFamily="18" charset="0"/>
              </a:rPr>
              <a:t>‘</a:t>
            </a:r>
            <a:r>
              <a:rPr lang="en-US" altLang="zh-TW" sz="2400" dirty="0"/>
              <a:t>x</a:t>
            </a:r>
            <a:r>
              <a:rPr lang="en-US" altLang="zh-TW" sz="2400" dirty="0">
                <a:latin typeface="Times New Roman" panose="02020603050405020304" pitchFamily="18" charset="0"/>
              </a:rPr>
              <a:t>’</a:t>
            </a:r>
            <a:r>
              <a:rPr lang="en-US" altLang="zh-TW" sz="2400" dirty="0"/>
              <a:t> is consistent.</a:t>
            </a:r>
            <a:endParaRPr lang="en-US" altLang="zh-TW" sz="2400" dirty="0"/>
          </a:p>
        </p:txBody>
      </p:sp>
      <p:pic>
        <p:nvPicPr>
          <p:cNvPr id="25605" name="Picture 5"/>
          <p:cNvPicPr>
            <a:picLocks noChangeAspect="1"/>
          </p:cNvPicPr>
          <p:nvPr/>
        </p:nvPicPr>
        <p:blipFill>
          <a:blip r:embed="rId1"/>
          <a:srcRect l="27792" t="49245" r="24345" b="43353"/>
          <a:stretch>
            <a:fillRect/>
          </a:stretch>
        </p:blipFill>
        <p:spPr>
          <a:xfrm>
            <a:off x="428625" y="1298575"/>
            <a:ext cx="8529638" cy="18669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26627" name="Rectangle 2"/>
          <p:cNvSpPr>
            <a:spLocks noGrp="1"/>
          </p:cNvSpPr>
          <p:nvPr>
            <p:ph type="title"/>
          </p:nvPr>
        </p:nvSpPr>
        <p:spPr/>
        <p:txBody>
          <a:bodyPr vert="horz" wrap="square" lIns="91440" tIns="45720" rIns="91440" bIns="45720" anchor="b" anchorCtr="0"/>
          <a:p>
            <a:pPr eaLnBrk="1" hangingPunct="1"/>
            <a:r>
              <a:rPr lang="en-US" altLang="zh-TW" dirty="0"/>
              <a:t>Release Consistency Rules</a:t>
            </a:r>
            <a:endParaRPr lang="en-US" altLang="zh-TW" dirty="0"/>
          </a:p>
        </p:txBody>
      </p:sp>
      <p:sp>
        <p:nvSpPr>
          <p:cNvPr id="26628" name="Rectangle 3"/>
          <p:cNvSpPr>
            <a:spLocks noGrp="1"/>
          </p:cNvSpPr>
          <p:nvPr>
            <p:ph idx="1"/>
          </p:nvPr>
        </p:nvSpPr>
        <p:spPr>
          <a:xfrm>
            <a:off x="439738" y="1096963"/>
            <a:ext cx="8401050" cy="5456237"/>
          </a:xfrm>
        </p:spPr>
        <p:txBody>
          <a:bodyPr vert="horz" wrap="square" lIns="91440" tIns="45720" rIns="91440" bIns="45720" anchor="t" anchorCtr="0"/>
          <a:p>
            <a:pPr marL="609600" indent="-609600" eaLnBrk="1" hangingPunct="1">
              <a:lnSpc>
                <a:spcPct val="90000"/>
              </a:lnSpc>
            </a:pPr>
            <a:r>
              <a:rPr lang="en-US" altLang="zh-TW" dirty="0"/>
              <a:t>A distributed data-store is </a:t>
            </a:r>
            <a:r>
              <a:rPr lang="en-US" altLang="zh-TW" dirty="0">
                <a:latin typeface="Times New Roman" panose="02020603050405020304" pitchFamily="18" charset="0"/>
              </a:rPr>
              <a:t>“</a:t>
            </a:r>
            <a:r>
              <a:rPr lang="en-US" altLang="zh-TW" dirty="0"/>
              <a:t>Release Consistent</a:t>
            </a:r>
            <a:r>
              <a:rPr lang="en-US" altLang="zh-TW" dirty="0">
                <a:latin typeface="Times New Roman" panose="02020603050405020304" pitchFamily="18" charset="0"/>
              </a:rPr>
              <a:t>”</a:t>
            </a:r>
            <a:r>
              <a:rPr lang="en-US" altLang="zh-TW" dirty="0"/>
              <a:t> if it obeys the following rules:</a:t>
            </a:r>
            <a:endParaRPr lang="en-US" altLang="zh-TW" dirty="0"/>
          </a:p>
          <a:p>
            <a:pPr marL="609600" indent="-609600" eaLnBrk="1" hangingPunct="1">
              <a:lnSpc>
                <a:spcPct val="90000"/>
              </a:lnSpc>
            </a:pPr>
            <a:endParaRPr lang="en-US" altLang="zh-TW" dirty="0"/>
          </a:p>
          <a:p>
            <a:pPr marL="609600" indent="-609600" eaLnBrk="1" hangingPunct="1">
              <a:lnSpc>
                <a:spcPct val="90000"/>
              </a:lnSpc>
              <a:buFontTx/>
              <a:buAutoNum type="arabicPeriod"/>
            </a:pPr>
            <a:r>
              <a:rPr lang="en-US" altLang="zh-TW" dirty="0">
                <a:solidFill>
                  <a:srgbClr val="0000FF"/>
                </a:solidFill>
              </a:rPr>
              <a:t>Before a read or write operation on shared data is performed, all previous acquires done by the process must have completed successfully.</a:t>
            </a:r>
            <a:endParaRPr lang="en-US" altLang="zh-TW" dirty="0">
              <a:solidFill>
                <a:srgbClr val="0000FF"/>
              </a:solidFill>
            </a:endParaRPr>
          </a:p>
          <a:p>
            <a:pPr marL="609600" indent="-609600" eaLnBrk="1" hangingPunct="1">
              <a:lnSpc>
                <a:spcPct val="90000"/>
              </a:lnSpc>
              <a:buFontTx/>
              <a:buAutoNum type="arabicPeriod"/>
            </a:pPr>
            <a:r>
              <a:rPr lang="en-US" altLang="zh-TW" dirty="0">
                <a:solidFill>
                  <a:srgbClr val="0000FF"/>
                </a:solidFill>
              </a:rPr>
              <a:t>Before a release is allowed to be performed, all previous reads and writes by the process must have completed.</a:t>
            </a:r>
            <a:endParaRPr lang="en-US" altLang="zh-TW" dirty="0">
              <a:solidFill>
                <a:srgbClr val="0000FF"/>
              </a:solidFill>
            </a:endParaRPr>
          </a:p>
          <a:p>
            <a:pPr marL="609600" indent="-609600" eaLnBrk="1" hangingPunct="1">
              <a:lnSpc>
                <a:spcPct val="90000"/>
              </a:lnSpc>
              <a:buFontTx/>
              <a:buAutoNum type="arabicPeriod"/>
            </a:pPr>
            <a:r>
              <a:rPr lang="en-US" altLang="zh-TW" dirty="0">
                <a:solidFill>
                  <a:srgbClr val="0000FF"/>
                </a:solidFill>
              </a:rPr>
              <a:t>Accesses to synchronization variables are </a:t>
            </a:r>
            <a:r>
              <a:rPr lang="en-US" altLang="zh-TW" i="1" dirty="0">
                <a:solidFill>
                  <a:srgbClr val="0000FF"/>
                </a:solidFill>
              </a:rPr>
              <a:t>FIFO consistent </a:t>
            </a:r>
            <a:r>
              <a:rPr lang="en-US" altLang="zh-TW" dirty="0">
                <a:solidFill>
                  <a:srgbClr val="0000FF"/>
                </a:solidFill>
              </a:rPr>
              <a:t>(sequential consistency is not required).</a:t>
            </a:r>
            <a:endParaRPr lang="en-US" altLang="zh-TW" dirty="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27651" name="Rectangle 2"/>
          <p:cNvSpPr>
            <a:spLocks noGrp="1"/>
          </p:cNvSpPr>
          <p:nvPr>
            <p:ph type="title"/>
          </p:nvPr>
        </p:nvSpPr>
        <p:spPr/>
        <p:txBody>
          <a:bodyPr vert="horz" wrap="square" lIns="91440" tIns="45720" rIns="91440" bIns="45720" anchor="b" anchorCtr="0"/>
          <a:p>
            <a:pPr eaLnBrk="1" hangingPunct="1"/>
            <a:r>
              <a:rPr lang="en-US" altLang="zh-TW" dirty="0"/>
              <a:t>Introducing Entry Consistency</a:t>
            </a:r>
            <a:endParaRPr lang="en-US" altLang="zh-TW" dirty="0"/>
          </a:p>
        </p:txBody>
      </p:sp>
      <p:sp>
        <p:nvSpPr>
          <p:cNvPr id="27652" name="Rectangle 3"/>
          <p:cNvSpPr>
            <a:spLocks noGrp="1"/>
          </p:cNvSpPr>
          <p:nvPr>
            <p:ph idx="1"/>
          </p:nvPr>
        </p:nvSpPr>
        <p:spPr>
          <a:xfrm>
            <a:off x="406400" y="1139825"/>
            <a:ext cx="8405813" cy="5538788"/>
          </a:xfrm>
        </p:spPr>
        <p:txBody>
          <a:bodyPr vert="horz" wrap="square" lIns="91440" tIns="45720" rIns="91440" bIns="45720" anchor="t" anchorCtr="0"/>
          <a:p>
            <a:pPr marL="533400" indent="-533400" eaLnBrk="1" hangingPunct="1"/>
            <a:r>
              <a:rPr lang="en-US" altLang="zh-TW" sz="2400" dirty="0"/>
              <a:t>A different twist on things is </a:t>
            </a:r>
            <a:r>
              <a:rPr lang="en-US" altLang="zh-TW" sz="2400" dirty="0">
                <a:latin typeface="Times New Roman" panose="02020603050405020304" pitchFamily="18" charset="0"/>
              </a:rPr>
              <a:t>“</a:t>
            </a:r>
            <a:r>
              <a:rPr lang="en-US" altLang="zh-TW" sz="2400" dirty="0"/>
              <a:t>Entry Consistency</a:t>
            </a:r>
            <a:r>
              <a:rPr lang="en-US" altLang="zh-TW" sz="2400" dirty="0">
                <a:latin typeface="Times New Roman" panose="02020603050405020304" pitchFamily="18" charset="0"/>
              </a:rPr>
              <a:t>”</a:t>
            </a:r>
            <a:r>
              <a:rPr lang="en-US" altLang="zh-TW" sz="2400" dirty="0"/>
              <a:t>. Acquire and release are still used, and the data-store meets the following conditions:</a:t>
            </a:r>
            <a:endParaRPr lang="en-US" altLang="zh-TW" sz="2400" dirty="0"/>
          </a:p>
          <a:p>
            <a:pPr marL="914400" lvl="1" indent="-457200" algn="just" eaLnBrk="1" hangingPunct="1">
              <a:buFontTx/>
              <a:buAutoNum type="arabicPeriod"/>
            </a:pPr>
            <a:r>
              <a:rPr lang="en-US" altLang="zh-TW" sz="2000" dirty="0"/>
              <a:t>An acquire access of a synchronization variable is not allowed to perform with respect to a process until all updates to the guarded shared data have been performed with respect to that process.</a:t>
            </a:r>
            <a:endParaRPr lang="en-US" altLang="zh-TW" sz="2000" dirty="0"/>
          </a:p>
          <a:p>
            <a:pPr marL="914400" lvl="1" indent="-457200" algn="just" eaLnBrk="1" hangingPunct="1">
              <a:buFontTx/>
              <a:buAutoNum type="arabicPeriod"/>
            </a:pPr>
            <a:r>
              <a:rPr lang="en-US" altLang="zh-TW" sz="2000" dirty="0"/>
              <a:t>Before an exclusive mode access to a synchronization variable by a process is allowed to perform with respect to that process, no other process may hold the synchronization variable, not even in nonexclusive mode.</a:t>
            </a:r>
            <a:endParaRPr lang="en-US" altLang="zh-TW" sz="2000" dirty="0"/>
          </a:p>
          <a:p>
            <a:pPr marL="914400" lvl="1" indent="-457200" algn="just" eaLnBrk="1" hangingPunct="1">
              <a:buFontTx/>
              <a:buAutoNum type="arabicPeriod"/>
            </a:pPr>
            <a:r>
              <a:rPr lang="en-US" altLang="zh-TW" sz="2000" dirty="0"/>
              <a:t>After an exclusive mode access to a synchronization variable has been performed, any other process's next nonexclusive mode access to that synchronization variable may not be performed until it has performed with respect to that variable's owner.</a:t>
            </a:r>
            <a:r>
              <a:rPr lang="en-US" altLang="zh-TW" dirty="0"/>
              <a:t> </a:t>
            </a:r>
            <a:endParaRPr lang="en-US" altLang="zh-TW"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28675" name="Rectangle 2"/>
          <p:cNvSpPr>
            <a:spLocks noGrp="1"/>
          </p:cNvSpPr>
          <p:nvPr>
            <p:ph type="title"/>
          </p:nvPr>
        </p:nvSpPr>
        <p:spPr/>
        <p:txBody>
          <a:bodyPr vert="horz" wrap="square" lIns="91440" tIns="45720" rIns="91440" bIns="45720" anchor="b" anchorCtr="0"/>
          <a:p>
            <a:pPr eaLnBrk="1" hangingPunct="1"/>
            <a:r>
              <a:rPr lang="en-IE" altLang="en-US" dirty="0"/>
              <a:t>Entry Consistency: What It Means</a:t>
            </a:r>
            <a:endParaRPr lang="en-GB" altLang="en-US" dirty="0"/>
          </a:p>
        </p:txBody>
      </p:sp>
      <p:sp>
        <p:nvSpPr>
          <p:cNvPr id="28676" name="Rectangle 3"/>
          <p:cNvSpPr>
            <a:spLocks noGrp="1"/>
          </p:cNvSpPr>
          <p:nvPr>
            <p:ph idx="1"/>
          </p:nvPr>
        </p:nvSpPr>
        <p:spPr>
          <a:xfrm>
            <a:off x="373063" y="1119188"/>
            <a:ext cx="8683625" cy="5738812"/>
          </a:xfrm>
        </p:spPr>
        <p:txBody>
          <a:bodyPr vert="horz" wrap="square" lIns="91440" tIns="45720" rIns="91440" bIns="45720" anchor="t" anchorCtr="0"/>
          <a:p>
            <a:pPr eaLnBrk="1" hangingPunct="1"/>
            <a:r>
              <a:rPr lang="en-IE" altLang="en-US" dirty="0"/>
              <a:t>So, at an </a:t>
            </a:r>
            <a:r>
              <a:rPr lang="en-IE" altLang="en-US" i="1" dirty="0"/>
              <a:t>acquire</a:t>
            </a:r>
            <a:r>
              <a:rPr lang="en-IE" altLang="en-US" dirty="0"/>
              <a:t>, all remote changes to guarded data must be brought up to date.</a:t>
            </a:r>
            <a:endParaRPr lang="en-IE" altLang="en-US" dirty="0"/>
          </a:p>
          <a:p>
            <a:pPr eaLnBrk="1" hangingPunct="1"/>
            <a:r>
              <a:rPr lang="en-IE" altLang="en-US" dirty="0">
                <a:highlight>
                  <a:srgbClr val="FFFF00"/>
                </a:highlight>
              </a:rPr>
              <a:t>Before a write to a data item, a process must ensure that no other process is trying to write </a:t>
            </a:r>
            <a:r>
              <a:rPr lang="en-IE" altLang="en-US" i="1" dirty="0">
                <a:highlight>
                  <a:srgbClr val="FFFF00"/>
                </a:highlight>
              </a:rPr>
              <a:t>at the same time</a:t>
            </a:r>
            <a:r>
              <a:rPr lang="en-IE" altLang="en-US" dirty="0"/>
              <a:t>. </a:t>
            </a:r>
            <a:endParaRPr lang="en-IE" altLang="en-US" dirty="0"/>
          </a:p>
          <a:p>
            <a:pPr eaLnBrk="1" hangingPunct="1"/>
            <a:endParaRPr lang="en-GB" altLang="en-US" dirty="0"/>
          </a:p>
        </p:txBody>
      </p:sp>
      <p:pic>
        <p:nvPicPr>
          <p:cNvPr id="28677" name="Picture 4"/>
          <p:cNvPicPr>
            <a:picLocks noChangeAspect="1"/>
          </p:cNvPicPr>
          <p:nvPr/>
        </p:nvPicPr>
        <p:blipFill>
          <a:blip r:embed="rId1"/>
          <a:srcRect l="28220" t="49396" r="23250" b="43958"/>
          <a:stretch>
            <a:fillRect/>
          </a:stretch>
        </p:blipFill>
        <p:spPr>
          <a:xfrm>
            <a:off x="334963" y="3778250"/>
            <a:ext cx="8648700" cy="1676400"/>
          </a:xfrm>
          <a:prstGeom prst="rect">
            <a:avLst/>
          </a:prstGeom>
          <a:noFill/>
          <a:ln w="9525">
            <a:noFill/>
          </a:ln>
        </p:spPr>
      </p:pic>
      <p:sp>
        <p:nvSpPr>
          <p:cNvPr id="28678" name="Rectangle 5"/>
          <p:cNvSpPr/>
          <p:nvPr/>
        </p:nvSpPr>
        <p:spPr>
          <a:xfrm>
            <a:off x="385763" y="5395913"/>
            <a:ext cx="8569325" cy="1462087"/>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umimoji="1" kern="1200">
                <a:solidFill>
                  <a:schemeClr val="tx1"/>
                </a:solidFill>
                <a:latin typeface="+mn-lt"/>
                <a:ea typeface="+mn-ea"/>
                <a:cs typeface="+mn-cs"/>
              </a:defRPr>
            </a:lvl5pPr>
          </a:lstStyle>
          <a:p>
            <a:pPr marL="342900" lvl="0" indent="-342900" algn="ctr" eaLnBrk="1" hangingPunct="1">
              <a:buClr>
                <a:schemeClr val="accent2"/>
              </a:buClr>
              <a:buSzTx/>
              <a:buFontTx/>
              <a:buNone/>
            </a:pPr>
            <a:r>
              <a:rPr lang="en-US" altLang="zh-TW" dirty="0">
                <a:latin typeface="Times New Roman" panose="02020603050405020304" pitchFamily="18" charset="0"/>
              </a:rPr>
              <a:t>Locks associate with individual data items, as opposed to the entire data-store. Note: P2’s read on ‘y’ returns NIL as no locks have been requested.</a:t>
            </a:r>
            <a:endParaRPr lang="en-US" altLang="zh-TW"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29699" name="Rectangle 2"/>
          <p:cNvSpPr>
            <a:spLocks noGrp="1"/>
          </p:cNvSpPr>
          <p:nvPr>
            <p:ph type="title"/>
          </p:nvPr>
        </p:nvSpPr>
        <p:spPr/>
        <p:txBody>
          <a:bodyPr vert="horz" wrap="square" lIns="91440" tIns="45720" rIns="91440" bIns="45720" anchor="b" anchorCtr="0"/>
          <a:p>
            <a:pPr eaLnBrk="1" hangingPunct="1"/>
            <a:r>
              <a:rPr lang="en-US" altLang="zh-TW" dirty="0"/>
              <a:t>Summary of Consistency Models</a:t>
            </a:r>
            <a:endParaRPr lang="en-US" altLang="zh-TW" dirty="0"/>
          </a:p>
        </p:txBody>
      </p:sp>
      <p:sp>
        <p:nvSpPr>
          <p:cNvPr id="29700" name="Rectangle 3"/>
          <p:cNvSpPr>
            <a:spLocks noGrp="1"/>
          </p:cNvSpPr>
          <p:nvPr>
            <p:ph idx="1"/>
          </p:nvPr>
        </p:nvSpPr>
        <p:spPr>
          <a:xfrm>
            <a:off x="457200" y="1036638"/>
            <a:ext cx="8458200" cy="1347787"/>
          </a:xfrm>
        </p:spPr>
        <p:txBody>
          <a:bodyPr vert="horz" wrap="square" lIns="91440" tIns="45720" rIns="91440" bIns="45720" anchor="t" anchorCtr="0"/>
          <a:p>
            <a:pPr marL="609600" indent="-609600" eaLnBrk="1" hangingPunct="1">
              <a:lnSpc>
                <a:spcPct val="90000"/>
              </a:lnSpc>
              <a:buFontTx/>
              <a:buAutoNum type="alphaLcParenR"/>
            </a:pPr>
            <a:r>
              <a:rPr lang="en-US" altLang="zh-TW" sz="1600" dirty="0"/>
              <a:t>Consistency models that do not use synchronization operations.</a:t>
            </a:r>
            <a:endParaRPr lang="en-US" altLang="zh-TW" sz="1600" dirty="0"/>
          </a:p>
          <a:p>
            <a:pPr marL="609600" indent="-609600" eaLnBrk="1" hangingPunct="1">
              <a:lnSpc>
                <a:spcPct val="90000"/>
              </a:lnSpc>
              <a:buFontTx/>
              <a:buAutoNum type="alphaLcParenR"/>
            </a:pPr>
            <a:r>
              <a:rPr lang="en-US" altLang="zh-TW" sz="1600" dirty="0"/>
              <a:t>Models that do use synchronization operations.  (These require additional programming constructs, and allow programmers to treat the data-store </a:t>
            </a:r>
            <a:r>
              <a:rPr lang="en-US" altLang="zh-TW" sz="1600" i="1" dirty="0"/>
              <a:t>as if it is sequentially consistent</a:t>
            </a:r>
            <a:r>
              <a:rPr lang="en-US" altLang="zh-TW" sz="1600" dirty="0"/>
              <a:t>, when in fact it is not. They </a:t>
            </a:r>
            <a:r>
              <a:rPr lang="en-US" altLang="zh-TW" sz="1600" dirty="0">
                <a:latin typeface="Times New Roman" panose="02020603050405020304" pitchFamily="18" charset="0"/>
              </a:rPr>
              <a:t>“</a:t>
            </a:r>
            <a:r>
              <a:rPr lang="en-US" altLang="zh-TW" sz="1600" dirty="0"/>
              <a:t>should</a:t>
            </a:r>
            <a:r>
              <a:rPr lang="en-US" altLang="zh-TW" sz="1600" dirty="0">
                <a:latin typeface="Times New Roman" panose="02020603050405020304" pitchFamily="18" charset="0"/>
              </a:rPr>
              <a:t>”</a:t>
            </a:r>
            <a:r>
              <a:rPr lang="en-US" altLang="zh-TW" sz="1600" dirty="0"/>
              <a:t> also offer the best performance).</a:t>
            </a:r>
            <a:endParaRPr lang="en-US" altLang="zh-TW" sz="1600" dirty="0"/>
          </a:p>
        </p:txBody>
      </p:sp>
      <p:graphicFrame>
        <p:nvGraphicFramePr>
          <p:cNvPr id="25681" name="Group 81"/>
          <p:cNvGraphicFramePr>
            <a:graphicFrameLocks noGrp="1"/>
          </p:cNvGraphicFramePr>
          <p:nvPr/>
        </p:nvGraphicFramePr>
        <p:xfrm>
          <a:off x="360363" y="2278063"/>
          <a:ext cx="8591550" cy="4579938"/>
        </p:xfrm>
        <a:graphic>
          <a:graphicData uri="http://schemas.openxmlformats.org/drawingml/2006/table">
            <a:tbl>
              <a:tblPr/>
              <a:tblGrid>
                <a:gridCol w="1474787"/>
                <a:gridCol w="7116763"/>
              </a:tblGrid>
              <a:tr h="306388">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1" i="0" u="none" strike="noStrike" cap="none" normalizeH="0" baseline="0">
                          <a:ln>
                            <a:noFill/>
                          </a:ln>
                          <a:solidFill>
                            <a:schemeClr val="tx1"/>
                          </a:solidFill>
                          <a:effectLst/>
                          <a:latin typeface="Arial" panose="020B0604020202020204" pitchFamily="34" charset="0"/>
                          <a:ea typeface="PMingLiU" pitchFamily="18" charset="-120"/>
                        </a:rPr>
                        <a:t>Consistency</a:t>
                      </a:r>
                      <a:endParaRPr kumimoji="1" lang="en-US" altLang="zh-TW" sz="1200" b="1"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1" i="0" u="none" strike="noStrike" cap="none" normalizeH="0" baseline="0">
                          <a:ln>
                            <a:noFill/>
                          </a:ln>
                          <a:solidFill>
                            <a:schemeClr val="tx1"/>
                          </a:solidFill>
                          <a:effectLst/>
                          <a:latin typeface="Arial" panose="020B0604020202020204" pitchFamily="34" charset="0"/>
                          <a:ea typeface="PMingLiU" pitchFamily="18" charset="-120"/>
                        </a:rPr>
                        <a:t>Description</a:t>
                      </a:r>
                      <a:endParaRPr kumimoji="1" lang="en-US" altLang="zh-TW" sz="1200" b="1"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Strict</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Absolute time ordering of all shared accesses matters.</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7">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Linearizability</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All processes must see all shared accesses in the same order.  Accesses are furthermore ordered according to a (nonunique) global timestamp.</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7">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Sequential</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All processes see all shared accesses in the same order.  Accesses are not ordered in time.</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Causal</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All processes see causally-related shared accesses in the same order.</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7">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FIFO</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All processes see writes from each other in the order they were used.  Writes from different processes may not always be seen in that order.</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1" lang="en-GB" altLang="en-US"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(a)</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1" i="0" u="none" strike="noStrike" cap="none" normalizeH="0" baseline="0">
                          <a:ln>
                            <a:noFill/>
                          </a:ln>
                          <a:solidFill>
                            <a:schemeClr val="tx1"/>
                          </a:solidFill>
                          <a:effectLst/>
                          <a:latin typeface="Arial" panose="020B0604020202020204" pitchFamily="34" charset="0"/>
                          <a:ea typeface="PMingLiU" pitchFamily="18" charset="-120"/>
                        </a:rPr>
                        <a:t>Consistency</a:t>
                      </a:r>
                      <a:endParaRPr kumimoji="1" lang="en-US" altLang="zh-TW" sz="1200" b="1"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1" i="0" u="none" strike="noStrike" cap="none" normalizeH="0" baseline="0">
                          <a:ln>
                            <a:noFill/>
                          </a:ln>
                          <a:solidFill>
                            <a:schemeClr val="tx1"/>
                          </a:solidFill>
                          <a:effectLst/>
                          <a:latin typeface="Arial" panose="020B0604020202020204" pitchFamily="34" charset="0"/>
                          <a:ea typeface="PMingLiU" pitchFamily="18" charset="-120"/>
                        </a:rPr>
                        <a:t>Description</a:t>
                      </a:r>
                      <a:endParaRPr kumimoji="1" lang="en-US" altLang="zh-TW" sz="1200" b="1"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1313">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Weak</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Shared data can be counted on to be consistent only after a synchronization is done.</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Release</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Shared data are made consistent when a critical region is exited.</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7">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Entry</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Shared data pertaining to a critical region are made consistent when a critical region is entered.</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1" lang="en-GB" altLang="en-US"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rPr>
                        <a:t>(b)</a:t>
                      </a:r>
                      <a:endParaRPr kumimoji="1" lang="en-US" altLang="zh-TW" sz="1200" b="0" i="0" u="none" strike="noStrike" cap="none" normalizeH="0" baseline="0">
                        <a:ln>
                          <a:noFill/>
                        </a:ln>
                        <a:solidFill>
                          <a:schemeClr val="tx1"/>
                        </a:solidFill>
                        <a:effectLst/>
                        <a:latin typeface="Arial" panose="020B0604020202020204" pitchFamily="34" charset="0"/>
                        <a:ea typeface="PMingLiU" pitchFamily="18" charset="-120"/>
                      </a:endParaRP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6147" name="Rectangle 2"/>
          <p:cNvSpPr>
            <a:spLocks noGrp="1"/>
          </p:cNvSpPr>
          <p:nvPr>
            <p:ph type="title"/>
          </p:nvPr>
        </p:nvSpPr>
        <p:spPr/>
        <p:txBody>
          <a:bodyPr vert="horz" wrap="square" lIns="91440" tIns="45720" rIns="91440" bIns="45720" anchor="b" anchorCtr="0"/>
          <a:p>
            <a:pPr eaLnBrk="1" hangingPunct="1"/>
            <a:r>
              <a:rPr lang="en-US" altLang="zh-TW" dirty="0"/>
              <a:t>What is a Consistency Model?</a:t>
            </a:r>
            <a:endParaRPr lang="en-US" altLang="zh-TW" dirty="0"/>
          </a:p>
        </p:txBody>
      </p:sp>
      <p:sp>
        <p:nvSpPr>
          <p:cNvPr id="6148" name="Rectangle 3"/>
          <p:cNvSpPr>
            <a:spLocks noGrp="1"/>
          </p:cNvSpPr>
          <p:nvPr>
            <p:ph idx="1"/>
          </p:nvPr>
        </p:nvSpPr>
        <p:spPr>
          <a:xfrm>
            <a:off x="433388" y="1150938"/>
            <a:ext cx="8521700" cy="5073650"/>
          </a:xfrm>
        </p:spPr>
        <p:txBody>
          <a:bodyPr vert="horz" wrap="square" lIns="91440" tIns="45720" rIns="91440" bIns="45720" anchor="t" anchorCtr="0"/>
          <a:p>
            <a:pPr eaLnBrk="1" hangingPunct="1"/>
            <a:r>
              <a:rPr lang="en-US" altLang="zh-TW" sz="2400" dirty="0"/>
              <a:t>A </a:t>
            </a:r>
            <a:r>
              <a:rPr lang="en-US" altLang="zh-TW" sz="2400" dirty="0">
                <a:latin typeface="Times New Roman" panose="02020603050405020304" pitchFamily="18" charset="0"/>
              </a:rPr>
              <a:t>“</a:t>
            </a:r>
            <a:r>
              <a:rPr lang="en-US" altLang="zh-TW" sz="2400" dirty="0"/>
              <a:t>consistency model</a:t>
            </a:r>
            <a:r>
              <a:rPr lang="en-US" altLang="zh-TW" sz="2400" dirty="0">
                <a:latin typeface="Times New Roman" panose="02020603050405020304" pitchFamily="18" charset="0"/>
              </a:rPr>
              <a:t>”</a:t>
            </a:r>
            <a:r>
              <a:rPr lang="en-US" altLang="zh-TW" sz="2400" dirty="0"/>
              <a:t> is a CONTRACT between a DS (data-store) and its processes.</a:t>
            </a:r>
            <a:endParaRPr lang="en-US" altLang="zh-TW" sz="2400" dirty="0"/>
          </a:p>
          <a:p>
            <a:pPr eaLnBrk="1" hangingPunct="1"/>
            <a:endParaRPr lang="en-US" altLang="zh-TW" sz="2400" dirty="0"/>
          </a:p>
          <a:p>
            <a:pPr eaLnBrk="1" hangingPunct="1"/>
            <a:r>
              <a:rPr lang="en-US" altLang="zh-TW" sz="2400" dirty="0"/>
              <a:t>If the processes agree to the rules, the data-store will perform properly and as advertised.</a:t>
            </a:r>
            <a:endParaRPr lang="en-US" altLang="zh-TW" sz="2400" dirty="0"/>
          </a:p>
          <a:p>
            <a:pPr eaLnBrk="1" hangingPunct="1"/>
            <a:endParaRPr lang="en-US" altLang="zh-TW" sz="2400" dirty="0"/>
          </a:p>
          <a:p>
            <a:pPr eaLnBrk="1" hangingPunct="1"/>
            <a:r>
              <a:rPr lang="en-US" altLang="zh-TW" sz="2400" dirty="0"/>
              <a:t>We start with </a:t>
            </a:r>
            <a:r>
              <a:rPr lang="en-US" altLang="zh-TW" sz="2400" i="1" dirty="0"/>
              <a:t>Strict Consistency</a:t>
            </a:r>
            <a:r>
              <a:rPr lang="en-US" altLang="zh-TW" sz="2400" dirty="0"/>
              <a:t>, which is defined as:</a:t>
            </a:r>
            <a:endParaRPr lang="en-US" altLang="zh-TW" sz="2400" dirty="0"/>
          </a:p>
          <a:p>
            <a:pPr eaLnBrk="1" hangingPunct="1"/>
            <a:endParaRPr lang="en-US" altLang="zh-TW" sz="2400" i="1" dirty="0"/>
          </a:p>
          <a:p>
            <a:pPr eaLnBrk="1" hangingPunct="1"/>
            <a:r>
              <a:rPr lang="en-US" altLang="zh-TW" sz="2400" i="1" dirty="0">
                <a:solidFill>
                  <a:srgbClr val="0000FF"/>
                </a:solidFill>
              </a:rPr>
              <a:t>Any read on a data item </a:t>
            </a:r>
            <a:r>
              <a:rPr lang="en-US" altLang="zh-TW" sz="2400" i="1" dirty="0">
                <a:solidFill>
                  <a:srgbClr val="0000FF"/>
                </a:solidFill>
                <a:latin typeface="Times New Roman" panose="02020603050405020304" pitchFamily="18" charset="0"/>
              </a:rPr>
              <a:t>‘</a:t>
            </a:r>
            <a:r>
              <a:rPr lang="en-US" altLang="zh-TW" sz="2400" i="1" dirty="0">
                <a:solidFill>
                  <a:srgbClr val="0000FF"/>
                </a:solidFill>
              </a:rPr>
              <a:t>x</a:t>
            </a:r>
            <a:r>
              <a:rPr lang="en-US" altLang="zh-TW" sz="2400" i="1" dirty="0">
                <a:solidFill>
                  <a:srgbClr val="0000FF"/>
                </a:solidFill>
                <a:latin typeface="Times New Roman" panose="02020603050405020304" pitchFamily="18" charset="0"/>
              </a:rPr>
              <a:t>’</a:t>
            </a:r>
            <a:r>
              <a:rPr lang="en-US" altLang="zh-TW" sz="2400" i="1" dirty="0">
                <a:solidFill>
                  <a:srgbClr val="0000FF"/>
                </a:solidFill>
              </a:rPr>
              <a:t> returns a value corresponding to the result of the most recent write on </a:t>
            </a:r>
            <a:r>
              <a:rPr lang="en-US" altLang="zh-TW" sz="2400" i="1" dirty="0">
                <a:solidFill>
                  <a:srgbClr val="0000FF"/>
                </a:solidFill>
                <a:latin typeface="Times New Roman" panose="02020603050405020304" pitchFamily="18" charset="0"/>
              </a:rPr>
              <a:t>‘</a:t>
            </a:r>
            <a:r>
              <a:rPr lang="en-US" altLang="zh-TW" sz="2400" i="1" dirty="0">
                <a:solidFill>
                  <a:srgbClr val="0000FF"/>
                </a:solidFill>
              </a:rPr>
              <a:t>x</a:t>
            </a:r>
            <a:r>
              <a:rPr lang="en-US" altLang="zh-TW" sz="2400" i="1" dirty="0">
                <a:solidFill>
                  <a:srgbClr val="0000FF"/>
                </a:solidFill>
                <a:latin typeface="Times New Roman" panose="02020603050405020304" pitchFamily="18" charset="0"/>
              </a:rPr>
              <a:t>’</a:t>
            </a:r>
            <a:r>
              <a:rPr lang="en-US" altLang="zh-TW" sz="2400" i="1" dirty="0">
                <a:solidFill>
                  <a:srgbClr val="0000FF"/>
                </a:solidFill>
              </a:rPr>
              <a:t> (regardless of where the write occurred).</a:t>
            </a:r>
            <a:endParaRPr lang="en-US" altLang="zh-TW" sz="2400" i="1" dirty="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7171" name="Rectangle 2"/>
          <p:cNvSpPr>
            <a:spLocks noGrp="1"/>
          </p:cNvSpPr>
          <p:nvPr>
            <p:ph type="title"/>
          </p:nvPr>
        </p:nvSpPr>
        <p:spPr/>
        <p:txBody>
          <a:bodyPr vert="horz" wrap="square" lIns="91440" tIns="45720" rIns="91440" bIns="45720" anchor="b" anchorCtr="0"/>
          <a:p>
            <a:pPr eaLnBrk="1" hangingPunct="1"/>
            <a:r>
              <a:rPr lang="en-IE" altLang="en-US" dirty="0"/>
              <a:t>Consistency Model Diagram Notation</a:t>
            </a:r>
            <a:endParaRPr lang="en-GB" altLang="en-US" dirty="0"/>
          </a:p>
        </p:txBody>
      </p:sp>
      <p:sp>
        <p:nvSpPr>
          <p:cNvPr id="7172" name="Rectangle 3"/>
          <p:cNvSpPr>
            <a:spLocks noGrp="1"/>
          </p:cNvSpPr>
          <p:nvPr>
            <p:ph idx="1"/>
          </p:nvPr>
        </p:nvSpPr>
        <p:spPr>
          <a:xfrm>
            <a:off x="447675" y="1119188"/>
            <a:ext cx="8412163" cy="5505450"/>
          </a:xfrm>
        </p:spPr>
        <p:txBody>
          <a:bodyPr vert="horz" wrap="square" lIns="91440" tIns="45720" rIns="91440" bIns="45720" anchor="t" anchorCtr="0"/>
          <a:p>
            <a:pPr eaLnBrk="1" hangingPunct="1"/>
            <a:r>
              <a:rPr lang="en-IE" altLang="en-US" dirty="0"/>
              <a:t>W</a:t>
            </a:r>
            <a:r>
              <a:rPr lang="en-IE" altLang="en-US" baseline="-25000" dirty="0"/>
              <a:t>i</a:t>
            </a:r>
            <a:r>
              <a:rPr lang="en-IE" altLang="en-US" dirty="0"/>
              <a:t>(x)a </a:t>
            </a:r>
            <a:r>
              <a:rPr lang="en-IE" altLang="en-US" dirty="0">
                <a:latin typeface="Arial" panose="020B0604020202020204" pitchFamily="34" charset="0"/>
              </a:rPr>
              <a:t>–</a:t>
            </a:r>
            <a:r>
              <a:rPr lang="en-IE" altLang="en-US" dirty="0"/>
              <a:t> a write by process </a:t>
            </a:r>
            <a:r>
              <a:rPr lang="en-IE" altLang="en-US" dirty="0">
                <a:latin typeface="Arial" panose="020B0604020202020204" pitchFamily="34" charset="0"/>
              </a:rPr>
              <a:t>‘</a:t>
            </a:r>
            <a:r>
              <a:rPr lang="en-IE" altLang="en-US" dirty="0"/>
              <a:t>i</a:t>
            </a:r>
            <a:r>
              <a:rPr lang="en-IE" altLang="en-US" dirty="0">
                <a:latin typeface="Arial" panose="020B0604020202020204" pitchFamily="34" charset="0"/>
              </a:rPr>
              <a:t>’</a:t>
            </a:r>
            <a:r>
              <a:rPr lang="en-IE" altLang="en-US" dirty="0"/>
              <a:t> to item </a:t>
            </a:r>
            <a:r>
              <a:rPr lang="en-IE" altLang="en-US" dirty="0">
                <a:latin typeface="Arial" panose="020B0604020202020204" pitchFamily="34" charset="0"/>
              </a:rPr>
              <a:t>‘</a:t>
            </a:r>
            <a:r>
              <a:rPr lang="en-IE" altLang="en-US" dirty="0"/>
              <a:t>x</a:t>
            </a:r>
            <a:r>
              <a:rPr lang="en-IE" altLang="en-US" dirty="0">
                <a:latin typeface="Arial" panose="020B0604020202020204" pitchFamily="34" charset="0"/>
              </a:rPr>
              <a:t>’</a:t>
            </a:r>
            <a:r>
              <a:rPr lang="en-IE" altLang="en-US" dirty="0"/>
              <a:t> with a value of </a:t>
            </a:r>
            <a:r>
              <a:rPr lang="en-IE" altLang="en-US" dirty="0">
                <a:latin typeface="Arial" panose="020B0604020202020204" pitchFamily="34" charset="0"/>
              </a:rPr>
              <a:t>‘</a:t>
            </a:r>
            <a:r>
              <a:rPr lang="en-IE" altLang="en-US" dirty="0"/>
              <a:t>a</a:t>
            </a:r>
            <a:r>
              <a:rPr lang="en-IE" altLang="en-US" dirty="0">
                <a:latin typeface="Arial" panose="020B0604020202020204" pitchFamily="34" charset="0"/>
              </a:rPr>
              <a:t>’</a:t>
            </a:r>
            <a:r>
              <a:rPr lang="en-IE" altLang="en-US" dirty="0"/>
              <a:t>.  That is, </a:t>
            </a:r>
            <a:r>
              <a:rPr lang="en-IE" altLang="en-US" dirty="0">
                <a:latin typeface="Arial" panose="020B0604020202020204" pitchFamily="34" charset="0"/>
              </a:rPr>
              <a:t>‘</a:t>
            </a:r>
            <a:r>
              <a:rPr lang="en-IE" altLang="en-US" dirty="0"/>
              <a:t>x</a:t>
            </a:r>
            <a:r>
              <a:rPr lang="en-IE" altLang="en-US" dirty="0">
                <a:latin typeface="Arial" panose="020B0604020202020204" pitchFamily="34" charset="0"/>
              </a:rPr>
              <a:t>’</a:t>
            </a:r>
            <a:r>
              <a:rPr lang="en-IE" altLang="en-US" dirty="0"/>
              <a:t> is set to </a:t>
            </a:r>
            <a:r>
              <a:rPr lang="en-IE" altLang="en-US" dirty="0">
                <a:latin typeface="Arial" panose="020B0604020202020204" pitchFamily="34" charset="0"/>
              </a:rPr>
              <a:t>‘</a:t>
            </a:r>
            <a:r>
              <a:rPr lang="en-IE" altLang="en-US" dirty="0"/>
              <a:t>a</a:t>
            </a:r>
            <a:r>
              <a:rPr lang="en-IE" altLang="en-US" dirty="0">
                <a:latin typeface="Arial" panose="020B0604020202020204" pitchFamily="34" charset="0"/>
              </a:rPr>
              <a:t>’</a:t>
            </a:r>
            <a:r>
              <a:rPr lang="en-IE" altLang="en-US" dirty="0"/>
              <a:t>.</a:t>
            </a:r>
            <a:endParaRPr lang="en-IE" altLang="en-US" dirty="0"/>
          </a:p>
          <a:p>
            <a:pPr eaLnBrk="1" hangingPunct="1"/>
            <a:endParaRPr lang="en-IE" altLang="en-US" dirty="0"/>
          </a:p>
          <a:p>
            <a:pPr eaLnBrk="1" hangingPunct="1"/>
            <a:r>
              <a:rPr lang="en-IE" altLang="en-US" dirty="0"/>
              <a:t>(Note: The process is often shown as </a:t>
            </a:r>
            <a:r>
              <a:rPr lang="en-IE" altLang="en-US" dirty="0">
                <a:latin typeface="Arial" panose="020B0604020202020204" pitchFamily="34" charset="0"/>
              </a:rPr>
              <a:t>‘</a:t>
            </a:r>
            <a:r>
              <a:rPr lang="en-IE" altLang="en-US" dirty="0"/>
              <a:t>P</a:t>
            </a:r>
            <a:r>
              <a:rPr lang="en-IE" altLang="en-US" baseline="-25000" dirty="0"/>
              <a:t>i</a:t>
            </a:r>
            <a:r>
              <a:rPr lang="en-IE" altLang="en-US" dirty="0">
                <a:latin typeface="Arial" panose="020B0604020202020204" pitchFamily="34" charset="0"/>
              </a:rPr>
              <a:t>’</a:t>
            </a:r>
            <a:r>
              <a:rPr lang="en-IE" altLang="en-US" dirty="0"/>
              <a:t>).</a:t>
            </a:r>
            <a:endParaRPr lang="en-IE" altLang="en-US" dirty="0"/>
          </a:p>
          <a:p>
            <a:pPr eaLnBrk="1" hangingPunct="1"/>
            <a:endParaRPr lang="en-IE" altLang="en-US" dirty="0"/>
          </a:p>
          <a:p>
            <a:pPr eaLnBrk="1" hangingPunct="1"/>
            <a:r>
              <a:rPr lang="en-IE" altLang="en-US" dirty="0"/>
              <a:t>R</a:t>
            </a:r>
            <a:r>
              <a:rPr lang="en-IE" altLang="en-US" baseline="-25000" dirty="0"/>
              <a:t>i</a:t>
            </a:r>
            <a:r>
              <a:rPr lang="en-IE" altLang="en-US" dirty="0"/>
              <a:t>(x)b </a:t>
            </a:r>
            <a:r>
              <a:rPr lang="en-IE" altLang="en-US" dirty="0">
                <a:latin typeface="Arial" panose="020B0604020202020204" pitchFamily="34" charset="0"/>
              </a:rPr>
              <a:t>–</a:t>
            </a:r>
            <a:r>
              <a:rPr lang="en-IE" altLang="en-US" dirty="0"/>
              <a:t> a read by process </a:t>
            </a:r>
            <a:r>
              <a:rPr lang="en-IE" altLang="en-US" dirty="0">
                <a:latin typeface="Arial" panose="020B0604020202020204" pitchFamily="34" charset="0"/>
              </a:rPr>
              <a:t>‘</a:t>
            </a:r>
            <a:r>
              <a:rPr lang="en-IE" altLang="en-US" dirty="0"/>
              <a:t>i</a:t>
            </a:r>
            <a:r>
              <a:rPr lang="en-IE" altLang="en-US" dirty="0">
                <a:latin typeface="Arial" panose="020B0604020202020204" pitchFamily="34" charset="0"/>
              </a:rPr>
              <a:t>’</a:t>
            </a:r>
            <a:r>
              <a:rPr lang="en-IE" altLang="en-US" dirty="0"/>
              <a:t> from item </a:t>
            </a:r>
            <a:r>
              <a:rPr lang="en-IE" altLang="en-US" dirty="0">
                <a:latin typeface="Arial" panose="020B0604020202020204" pitchFamily="34" charset="0"/>
              </a:rPr>
              <a:t>‘</a:t>
            </a:r>
            <a:r>
              <a:rPr lang="en-IE" altLang="en-US" dirty="0"/>
              <a:t>x</a:t>
            </a:r>
            <a:r>
              <a:rPr lang="en-IE" altLang="en-US" dirty="0">
                <a:latin typeface="Arial" panose="020B0604020202020204" pitchFamily="34" charset="0"/>
              </a:rPr>
              <a:t>’</a:t>
            </a:r>
            <a:r>
              <a:rPr lang="en-IE" altLang="en-US" dirty="0"/>
              <a:t> producing the value </a:t>
            </a:r>
            <a:r>
              <a:rPr lang="en-IE" altLang="en-US" dirty="0">
                <a:latin typeface="Arial" panose="020B0604020202020204" pitchFamily="34" charset="0"/>
              </a:rPr>
              <a:t>‘</a:t>
            </a:r>
            <a:r>
              <a:rPr lang="en-IE" altLang="en-US" dirty="0"/>
              <a:t>b</a:t>
            </a:r>
            <a:r>
              <a:rPr lang="en-IE" altLang="en-US" dirty="0">
                <a:latin typeface="Arial" panose="020B0604020202020204" pitchFamily="34" charset="0"/>
              </a:rPr>
              <a:t>’</a:t>
            </a:r>
            <a:r>
              <a:rPr lang="en-IE" altLang="en-US" dirty="0"/>
              <a:t>. That is, reading </a:t>
            </a:r>
            <a:r>
              <a:rPr lang="en-IE" altLang="en-US" dirty="0">
                <a:latin typeface="Arial" panose="020B0604020202020204" pitchFamily="34" charset="0"/>
              </a:rPr>
              <a:t>‘</a:t>
            </a:r>
            <a:r>
              <a:rPr lang="en-IE" altLang="en-US" dirty="0"/>
              <a:t>x</a:t>
            </a:r>
            <a:r>
              <a:rPr lang="en-IE" altLang="en-US" dirty="0">
                <a:latin typeface="Arial" panose="020B0604020202020204" pitchFamily="34" charset="0"/>
              </a:rPr>
              <a:t>’</a:t>
            </a:r>
            <a:r>
              <a:rPr lang="en-IE" altLang="en-US" dirty="0"/>
              <a:t> returns </a:t>
            </a:r>
            <a:r>
              <a:rPr lang="en-IE" altLang="en-US" dirty="0">
                <a:latin typeface="Arial" panose="020B0604020202020204" pitchFamily="34" charset="0"/>
              </a:rPr>
              <a:t>‘</a:t>
            </a:r>
            <a:r>
              <a:rPr lang="en-IE" altLang="en-US" dirty="0"/>
              <a:t>b</a:t>
            </a:r>
            <a:r>
              <a:rPr lang="en-IE" altLang="en-US" dirty="0">
                <a:latin typeface="Arial" panose="020B0604020202020204" pitchFamily="34" charset="0"/>
              </a:rPr>
              <a:t>’</a:t>
            </a:r>
            <a:r>
              <a:rPr lang="en-IE" altLang="en-US" dirty="0"/>
              <a:t>.</a:t>
            </a:r>
            <a:endParaRPr lang="en-IE" altLang="en-US" dirty="0"/>
          </a:p>
          <a:p>
            <a:pPr eaLnBrk="1" hangingPunct="1"/>
            <a:endParaRPr lang="en-IE" altLang="en-US" dirty="0"/>
          </a:p>
          <a:p>
            <a:pPr eaLnBrk="1" hangingPunct="1"/>
            <a:r>
              <a:rPr lang="en-IE" altLang="en-US" dirty="0"/>
              <a:t>Time moves from left to right in all diagrams.</a:t>
            </a:r>
            <a:endParaRPr lang="en-GB"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pic>
        <p:nvPicPr>
          <p:cNvPr id="8195" name="Picture 5"/>
          <p:cNvPicPr>
            <a:picLocks noChangeAspect="1"/>
          </p:cNvPicPr>
          <p:nvPr/>
        </p:nvPicPr>
        <p:blipFill>
          <a:blip r:embed="rId1"/>
          <a:srcRect l="21379" t="48338" r="19241" b="42296"/>
          <a:stretch>
            <a:fillRect/>
          </a:stretch>
        </p:blipFill>
        <p:spPr>
          <a:xfrm>
            <a:off x="795338" y="979488"/>
            <a:ext cx="7848600" cy="1852612"/>
          </a:xfrm>
          <a:prstGeom prst="rect">
            <a:avLst/>
          </a:prstGeom>
          <a:noFill/>
          <a:ln w="9525">
            <a:noFill/>
          </a:ln>
        </p:spPr>
      </p:pic>
      <p:sp>
        <p:nvSpPr>
          <p:cNvPr id="8196" name="Rectangle 2"/>
          <p:cNvSpPr>
            <a:spLocks noGrp="1"/>
          </p:cNvSpPr>
          <p:nvPr>
            <p:ph type="title"/>
          </p:nvPr>
        </p:nvSpPr>
        <p:spPr/>
        <p:txBody>
          <a:bodyPr vert="horz" wrap="square" lIns="91440" tIns="45720" rIns="91440" bIns="45720" anchor="b" anchorCtr="0"/>
          <a:p>
            <a:pPr eaLnBrk="1" hangingPunct="1"/>
            <a:r>
              <a:rPr lang="en-US" altLang="zh-TW" dirty="0"/>
              <a:t>Strict Consistency Diagrams</a:t>
            </a:r>
            <a:endParaRPr lang="en-US" altLang="zh-TW" dirty="0"/>
          </a:p>
        </p:txBody>
      </p:sp>
      <p:sp>
        <p:nvSpPr>
          <p:cNvPr id="8197" name="Rectangle 3"/>
          <p:cNvSpPr>
            <a:spLocks noGrp="1"/>
          </p:cNvSpPr>
          <p:nvPr>
            <p:ph idx="1"/>
          </p:nvPr>
        </p:nvSpPr>
        <p:spPr>
          <a:xfrm>
            <a:off x="407988" y="2930525"/>
            <a:ext cx="8424862" cy="3667125"/>
          </a:xfrm>
        </p:spPr>
        <p:txBody>
          <a:bodyPr vert="horz" wrap="square" lIns="91440" tIns="45720" rIns="91440" bIns="45720" anchor="t" anchorCtr="0"/>
          <a:p>
            <a:pPr marL="609600" indent="-609600" eaLnBrk="1" hangingPunct="1">
              <a:lnSpc>
                <a:spcPct val="80000"/>
              </a:lnSpc>
            </a:pPr>
            <a:r>
              <a:rPr lang="en-US" altLang="zh-TW" sz="2000" dirty="0"/>
              <a:t>Behavior of two processes, operating on the same data item:</a:t>
            </a:r>
            <a:endParaRPr lang="en-US" altLang="zh-TW" sz="2000" dirty="0"/>
          </a:p>
          <a:p>
            <a:pPr marL="609600" indent="-609600" eaLnBrk="1" hangingPunct="1">
              <a:lnSpc>
                <a:spcPct val="80000"/>
              </a:lnSpc>
              <a:buFontTx/>
              <a:buAutoNum type="alphaLcParenR"/>
            </a:pPr>
            <a:r>
              <a:rPr lang="en-US" altLang="zh-TW" sz="2000" dirty="0"/>
              <a:t>A strictly consistent data-store.</a:t>
            </a:r>
            <a:endParaRPr lang="en-US" altLang="zh-TW" sz="2000" dirty="0"/>
          </a:p>
          <a:p>
            <a:pPr marL="609600" indent="-609600" eaLnBrk="1" hangingPunct="1">
              <a:lnSpc>
                <a:spcPct val="80000"/>
              </a:lnSpc>
              <a:buFontTx/>
              <a:buAutoNum type="alphaLcParenR"/>
            </a:pPr>
            <a:r>
              <a:rPr lang="en-US" altLang="zh-TW" sz="2000" dirty="0"/>
              <a:t>A data-store that is not strictly consistent.</a:t>
            </a:r>
            <a:endParaRPr lang="en-US" altLang="zh-TW" sz="2000" dirty="0"/>
          </a:p>
          <a:p>
            <a:pPr marL="609600" indent="-609600" eaLnBrk="1" hangingPunct="1">
              <a:lnSpc>
                <a:spcPct val="80000"/>
              </a:lnSpc>
              <a:buFontTx/>
              <a:buAutoNum type="alphaLcParenR"/>
            </a:pPr>
            <a:endParaRPr lang="en-US" altLang="zh-TW" sz="2000" dirty="0"/>
          </a:p>
          <a:p>
            <a:pPr marL="609600" indent="-609600" eaLnBrk="1" hangingPunct="1">
              <a:lnSpc>
                <a:spcPct val="80000"/>
              </a:lnSpc>
              <a:buFontTx/>
              <a:buChar char="•"/>
            </a:pPr>
            <a:r>
              <a:rPr lang="en-US" altLang="zh-TW" sz="2000" dirty="0"/>
              <a:t>With </a:t>
            </a:r>
            <a:r>
              <a:rPr lang="en-US" altLang="zh-TW" sz="2000" i="1" dirty="0"/>
              <a:t>Strict Consistency</a:t>
            </a:r>
            <a:r>
              <a:rPr lang="en-US" altLang="zh-TW" sz="2000" dirty="0"/>
              <a:t>, all writes are </a:t>
            </a:r>
            <a:r>
              <a:rPr lang="en-US" altLang="zh-TW" sz="2000" i="1" dirty="0"/>
              <a:t>instantaneously visible </a:t>
            </a:r>
            <a:r>
              <a:rPr lang="en-US" altLang="zh-TW" sz="2000" dirty="0"/>
              <a:t>to all processes and </a:t>
            </a:r>
            <a:r>
              <a:rPr lang="en-US" altLang="zh-TW" sz="2000" i="1" dirty="0"/>
              <a:t>absolute global time order </a:t>
            </a:r>
            <a:r>
              <a:rPr lang="en-US" altLang="zh-TW" sz="2000" dirty="0"/>
              <a:t>is maintained throughout the DS. This is the consistency model </a:t>
            </a:r>
            <a:r>
              <a:rPr lang="en-US" altLang="zh-TW" sz="2000" dirty="0">
                <a:latin typeface="Times New Roman" panose="02020603050405020304" pitchFamily="18" charset="0"/>
              </a:rPr>
              <a:t>“</a:t>
            </a:r>
            <a:r>
              <a:rPr lang="en-US" altLang="zh-TW" sz="2000" dirty="0"/>
              <a:t>Holy Grail</a:t>
            </a:r>
            <a:r>
              <a:rPr lang="en-US" altLang="zh-TW" sz="2000" dirty="0">
                <a:latin typeface="Times New Roman" panose="02020603050405020304" pitchFamily="18" charset="0"/>
              </a:rPr>
              <a:t>”</a:t>
            </a:r>
            <a:r>
              <a:rPr lang="en-US" altLang="zh-TW" sz="2000" dirty="0"/>
              <a:t> </a:t>
            </a:r>
            <a:r>
              <a:rPr lang="en-US" altLang="zh-TW" sz="2000" dirty="0">
                <a:latin typeface="Times New Roman" panose="02020603050405020304" pitchFamily="18" charset="0"/>
              </a:rPr>
              <a:t>–</a:t>
            </a:r>
            <a:r>
              <a:rPr lang="en-US" altLang="zh-TW" sz="2000" dirty="0"/>
              <a:t> not at all easy in the real world, and all but </a:t>
            </a:r>
            <a:r>
              <a:rPr lang="en-US" altLang="zh-TW" sz="2000" i="1" dirty="0"/>
              <a:t>impossible</a:t>
            </a:r>
            <a:r>
              <a:rPr lang="en-US" altLang="zh-TW" sz="2000" dirty="0"/>
              <a:t> within a DS.</a:t>
            </a:r>
            <a:endParaRPr lang="en-US" altLang="zh-TW" sz="2000" dirty="0"/>
          </a:p>
          <a:p>
            <a:pPr marL="609600" indent="-609600" eaLnBrk="1" hangingPunct="1">
              <a:lnSpc>
                <a:spcPct val="80000"/>
              </a:lnSpc>
              <a:buFontTx/>
              <a:buAutoNum type="alphaLcParenR"/>
            </a:pPr>
            <a:endParaRPr lang="en-US" altLang="zh-TW" sz="2000" dirty="0"/>
          </a:p>
          <a:p>
            <a:pPr marL="609600" indent="-609600" eaLnBrk="1" hangingPunct="1">
              <a:lnSpc>
                <a:spcPct val="80000"/>
              </a:lnSpc>
              <a:buFontTx/>
              <a:buChar char="•"/>
            </a:pPr>
            <a:r>
              <a:rPr lang="en-US" altLang="zh-TW" sz="2000" dirty="0"/>
              <a:t>So, other, less strict (or </a:t>
            </a:r>
            <a:r>
              <a:rPr lang="en-US" altLang="zh-TW" sz="2000" dirty="0">
                <a:latin typeface="Times New Roman" panose="02020603050405020304" pitchFamily="18" charset="0"/>
              </a:rPr>
              <a:t>“</a:t>
            </a:r>
            <a:r>
              <a:rPr lang="en-US" altLang="zh-TW" sz="2000" dirty="0"/>
              <a:t>weaker</a:t>
            </a:r>
            <a:r>
              <a:rPr lang="en-US" altLang="zh-TW" sz="2000" dirty="0">
                <a:latin typeface="Times New Roman" panose="02020603050405020304" pitchFamily="18" charset="0"/>
              </a:rPr>
              <a:t>”</a:t>
            </a:r>
            <a:r>
              <a:rPr lang="en-US" altLang="zh-TW" sz="2000" dirty="0"/>
              <a:t>) models have been developed </a:t>
            </a:r>
            <a:r>
              <a:rPr lang="en-US" altLang="zh-TW" sz="2000" dirty="0">
                <a:latin typeface="Times New Roman" panose="02020603050405020304" pitchFamily="18" charset="0"/>
              </a:rPr>
              <a:t>…</a:t>
            </a:r>
            <a:r>
              <a:rPr lang="en-US" altLang="zh-TW" sz="2000" dirty="0"/>
              <a:t> </a:t>
            </a:r>
            <a:endParaRPr lang="en-US" altLang="zh-TW" sz="20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9219" name="Rectangle 2"/>
          <p:cNvSpPr>
            <a:spLocks noGrp="1"/>
          </p:cNvSpPr>
          <p:nvPr>
            <p:ph type="title"/>
          </p:nvPr>
        </p:nvSpPr>
        <p:spPr/>
        <p:txBody>
          <a:bodyPr vert="horz" wrap="square" lIns="91440" tIns="45720" rIns="91440" bIns="45720" anchor="b" anchorCtr="0"/>
          <a:p>
            <a:pPr eaLnBrk="1" hangingPunct="1"/>
            <a:r>
              <a:rPr lang="en-IE" altLang="en-US" dirty="0"/>
              <a:t>Sequential Consistency</a:t>
            </a:r>
            <a:endParaRPr lang="en-GB" altLang="en-US" dirty="0"/>
          </a:p>
        </p:txBody>
      </p:sp>
      <p:sp>
        <p:nvSpPr>
          <p:cNvPr id="9220" name="Rectangle 3"/>
          <p:cNvSpPr>
            <a:spLocks noGrp="1"/>
          </p:cNvSpPr>
          <p:nvPr>
            <p:ph idx="1"/>
          </p:nvPr>
        </p:nvSpPr>
        <p:spPr>
          <a:xfrm>
            <a:off x="481013" y="1131888"/>
            <a:ext cx="8304212" cy="5421312"/>
          </a:xfrm>
        </p:spPr>
        <p:txBody>
          <a:bodyPr vert="horz" wrap="square" lIns="91440" tIns="45720" rIns="91440" bIns="45720" anchor="t" anchorCtr="0"/>
          <a:p>
            <a:pPr eaLnBrk="1" hangingPunct="1"/>
            <a:r>
              <a:rPr lang="en-IE" altLang="en-US" sz="2400" dirty="0"/>
              <a:t>A weaker consistency model, which represents a relaxation of the rules. </a:t>
            </a:r>
            <a:endParaRPr lang="en-IE" altLang="en-US" sz="2400" dirty="0"/>
          </a:p>
          <a:p>
            <a:pPr eaLnBrk="1" hangingPunct="1"/>
            <a:r>
              <a:rPr lang="en-IE" altLang="en-US" sz="2400" dirty="0"/>
              <a:t>It is also must easier (possible) to implement.</a:t>
            </a:r>
            <a:endParaRPr lang="en-IE" altLang="en-US" sz="2400" dirty="0"/>
          </a:p>
          <a:p>
            <a:pPr eaLnBrk="1" hangingPunct="1"/>
            <a:endParaRPr lang="en-IE" altLang="en-US" sz="2400" dirty="0"/>
          </a:p>
          <a:p>
            <a:pPr eaLnBrk="1" hangingPunct="1"/>
            <a:r>
              <a:rPr lang="en-IE" altLang="en-US" sz="2400" dirty="0"/>
              <a:t>Definition of </a:t>
            </a:r>
            <a:r>
              <a:rPr lang="en-IE" altLang="en-US" sz="2400" dirty="0">
                <a:latin typeface="Arial" panose="020B0604020202020204" pitchFamily="34" charset="0"/>
              </a:rPr>
              <a:t>“</a:t>
            </a:r>
            <a:r>
              <a:rPr lang="en-IE" altLang="en-US" sz="2400" dirty="0"/>
              <a:t>Sequential Consistency</a:t>
            </a:r>
            <a:r>
              <a:rPr lang="en-IE" altLang="en-US" sz="2400" dirty="0">
                <a:latin typeface="Arial" panose="020B0604020202020204" pitchFamily="34" charset="0"/>
              </a:rPr>
              <a:t>”</a:t>
            </a:r>
            <a:r>
              <a:rPr lang="en-IE" altLang="en-US" sz="2400" dirty="0"/>
              <a:t>:</a:t>
            </a:r>
            <a:endParaRPr lang="en-IE" altLang="en-US" sz="2400" dirty="0"/>
          </a:p>
          <a:p>
            <a:pPr eaLnBrk="1" hangingPunct="1"/>
            <a:endParaRPr lang="en-IE" altLang="en-US" sz="2400" dirty="0"/>
          </a:p>
          <a:p>
            <a:pPr eaLnBrk="1" hangingPunct="1"/>
            <a:r>
              <a:rPr lang="en-IE" altLang="en-US" sz="2400" i="1" dirty="0">
                <a:solidFill>
                  <a:srgbClr val="0000FF"/>
                </a:solidFill>
              </a:rPr>
              <a:t>The result of any execution is the same as if the (read and write) operations by all proces</a:t>
            </a:r>
            <a:r>
              <a:rPr lang="en-IE" altLang="zh-TW" sz="2400" i="1" dirty="0">
                <a:solidFill>
                  <a:srgbClr val="0000FF"/>
                </a:solidFill>
              </a:rPr>
              <a:t>s</a:t>
            </a:r>
            <a:r>
              <a:rPr lang="en-IE" altLang="en-US" sz="2400" i="1" dirty="0">
                <a:solidFill>
                  <a:srgbClr val="0000FF"/>
                </a:solidFill>
              </a:rPr>
              <a:t>es on the data-store were executed in the same sequential order and the operations of each individual process appear in this sequence in the order specified by its program.</a:t>
            </a:r>
            <a:endParaRPr lang="en-GB" altLang="en-US" sz="2400" i="1" dirty="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0244" name="Rectangle 3"/>
          <p:cNvSpPr>
            <a:spLocks noGrp="1"/>
          </p:cNvSpPr>
          <p:nvPr>
            <p:ph type="title"/>
          </p:nvPr>
        </p:nvSpPr>
        <p:spPr/>
        <p:txBody>
          <a:bodyPr vert="horz" wrap="square" lIns="91440" tIns="45720" rIns="91440" bIns="45720" anchor="b" anchorCtr="0"/>
          <a:p>
            <a:pPr eaLnBrk="1" hangingPunct="1"/>
            <a:r>
              <a:rPr lang="en-US" altLang="zh-TW" sz="3600" dirty="0"/>
              <a:t>Sequential Consistency Diagrams</a:t>
            </a:r>
            <a:endParaRPr lang="en-US" altLang="zh-TW" sz="3600" dirty="0"/>
          </a:p>
        </p:txBody>
      </p:sp>
      <p:sp>
        <p:nvSpPr>
          <p:cNvPr id="10245" name="Rectangle 4"/>
          <p:cNvSpPr>
            <a:spLocks noGrp="1"/>
          </p:cNvSpPr>
          <p:nvPr>
            <p:ph idx="1"/>
          </p:nvPr>
        </p:nvSpPr>
        <p:spPr>
          <a:xfrm>
            <a:off x="406400" y="3952240"/>
            <a:ext cx="8453755" cy="2453640"/>
          </a:xfrm>
        </p:spPr>
        <p:txBody>
          <a:bodyPr vert="horz" wrap="square" lIns="91440" tIns="45720" rIns="91440" bIns="45720" anchor="t" anchorCtr="0"/>
          <a:p>
            <a:pPr marL="609600" indent="-609600" algn="just" eaLnBrk="1" hangingPunct="1">
              <a:lnSpc>
                <a:spcPct val="90000"/>
              </a:lnSpc>
              <a:buFontTx/>
              <a:buAutoNum type="alphaLcParenR"/>
            </a:pPr>
            <a:r>
              <a:rPr lang="en-US" altLang="zh-TW" sz="2000" dirty="0"/>
              <a:t>A memory behaving as shown in Fig. (a) is sequentially consistent even though the first read done by P2 returns the initial value of 0 instead of the new value of 1.</a:t>
            </a:r>
            <a:endParaRPr lang="en-US" altLang="zh-TW" sz="2000" dirty="0"/>
          </a:p>
          <a:p>
            <a:pPr marL="609600" indent="-609600" algn="just" eaLnBrk="1" hangingPunct="1">
              <a:lnSpc>
                <a:spcPct val="90000"/>
              </a:lnSpc>
              <a:buFontTx/>
              <a:buAutoNum type="alphaLcParenR"/>
            </a:pPr>
            <a:r>
              <a:rPr lang="en-US" altLang="zh-TW" sz="2000" dirty="0"/>
              <a:t>Sequentially consistent memory </a:t>
            </a:r>
            <a:r>
              <a:rPr lang="en-US" altLang="zh-TW" sz="2000" dirty="0">
                <a:highlight>
                  <a:srgbClr val="FFFF00"/>
                </a:highlight>
              </a:rPr>
              <a:t>does not gurantee that a </a:t>
            </a:r>
            <a:r>
              <a:rPr lang="en-US" altLang="zh-TW" sz="2000" b="1" dirty="0">
                <a:highlight>
                  <a:srgbClr val="FFFF00"/>
                </a:highlight>
              </a:rPr>
              <a:t>read</a:t>
            </a:r>
            <a:r>
              <a:rPr lang="en-US" altLang="zh-TW" sz="2000" dirty="0">
                <a:highlight>
                  <a:srgbClr val="FFFF00"/>
                </a:highlight>
              </a:rPr>
              <a:t> returns a value written by another process a NS earlier, a MS earlier, or even a minute earlier</a:t>
            </a:r>
            <a:r>
              <a:rPr lang="en-US" altLang="zh-TW" sz="2000" dirty="0"/>
              <a:t>. It merely gurantees that all processes see all memory references in the same order. If the program generated in Fig. (a) is run again, it might give the result of Fig. (b).</a:t>
            </a:r>
            <a:endParaRPr lang="en-US" altLang="zh-TW" sz="2000" dirty="0"/>
          </a:p>
        </p:txBody>
      </p:sp>
      <p:sp>
        <p:nvSpPr>
          <p:cNvPr id="10246" name="Rectangle 5"/>
          <p:cNvSpPr/>
          <p:nvPr/>
        </p:nvSpPr>
        <p:spPr>
          <a:xfrm>
            <a:off x="427038" y="1171575"/>
            <a:ext cx="8343900" cy="863600"/>
          </a:xfrm>
          <a:prstGeom prst="rect">
            <a:avLst/>
          </a:prstGeom>
          <a:noFill/>
          <a:ln w="9525">
            <a:noFill/>
          </a:ln>
        </p:spPr>
        <p:txBody>
          <a:bodyPr/>
          <a:p>
            <a:pPr marL="609600" indent="-609600" eaLnBrk="1" hangingPunct="1">
              <a:lnSpc>
                <a:spcPct val="90000"/>
              </a:lnSpc>
              <a:spcBef>
                <a:spcPct val="20000"/>
              </a:spcBef>
              <a:buClr>
                <a:schemeClr val="accent2"/>
              </a:buClr>
            </a:pPr>
            <a:r>
              <a:rPr lang="en-US" altLang="zh-TW" sz="2400" dirty="0">
                <a:latin typeface="Times New Roman" panose="02020603050405020304" pitchFamily="18" charset="0"/>
              </a:rPr>
              <a:t>In other words: all processes see the same interleaving set of operations, regardless of what that interleaving is.</a:t>
            </a:r>
            <a:endParaRPr lang="en-US" altLang="zh-TW" sz="2400" dirty="0">
              <a:latin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994410" y="2035175"/>
            <a:ext cx="7080250" cy="17995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1267" name="Rectangle 2"/>
          <p:cNvSpPr>
            <a:spLocks noGrp="1"/>
          </p:cNvSpPr>
          <p:nvPr>
            <p:ph type="title"/>
          </p:nvPr>
        </p:nvSpPr>
        <p:spPr/>
        <p:txBody>
          <a:bodyPr vert="horz" wrap="square" lIns="91440" tIns="45720" rIns="91440" bIns="45720" anchor="b" anchorCtr="0"/>
          <a:p>
            <a:pPr eaLnBrk="1" hangingPunct="1"/>
            <a:r>
              <a:rPr lang="en-IE" altLang="en-US" dirty="0"/>
              <a:t>Problem with Sequential Consistency</a:t>
            </a:r>
            <a:endParaRPr lang="en-GB" altLang="en-US" dirty="0"/>
          </a:p>
        </p:txBody>
      </p:sp>
      <p:sp>
        <p:nvSpPr>
          <p:cNvPr id="11268" name="Rectangle 3"/>
          <p:cNvSpPr>
            <a:spLocks noGrp="1"/>
          </p:cNvSpPr>
          <p:nvPr>
            <p:ph idx="1"/>
          </p:nvPr>
        </p:nvSpPr>
        <p:spPr>
          <a:xfrm>
            <a:off x="447675" y="1095375"/>
            <a:ext cx="8451850" cy="5457825"/>
          </a:xfrm>
        </p:spPr>
        <p:txBody>
          <a:bodyPr vert="horz" wrap="square" lIns="91440" tIns="45720" rIns="91440" bIns="45720" anchor="t" anchorCtr="0"/>
          <a:p>
            <a:pPr eaLnBrk="1" hangingPunct="1"/>
            <a:r>
              <a:rPr lang="en-IE" altLang="en-US" dirty="0"/>
              <a:t>With this consistency model, adjusting the protocol to favour reads over writes (or vice-versa) can have a </a:t>
            </a:r>
            <a:r>
              <a:rPr lang="en-IE" altLang="en-US" dirty="0">
                <a:solidFill>
                  <a:srgbClr val="0000FF"/>
                </a:solidFill>
              </a:rPr>
              <a:t>devastating impact</a:t>
            </a:r>
            <a:r>
              <a:rPr lang="en-IE" altLang="en-US" dirty="0"/>
              <a:t> on performance.</a:t>
            </a:r>
            <a:endParaRPr lang="en-IE" altLang="en-US" dirty="0"/>
          </a:p>
          <a:p>
            <a:pPr eaLnBrk="1" hangingPunct="1"/>
            <a:endParaRPr lang="en-IE" altLang="en-US" dirty="0"/>
          </a:p>
          <a:p>
            <a:pPr eaLnBrk="1" hangingPunct="1"/>
            <a:r>
              <a:rPr lang="en-IE" altLang="en-US" dirty="0"/>
              <a:t>For this reason, other weaker consistency models have been proposed and developed.</a:t>
            </a:r>
            <a:endParaRPr lang="en-IE" altLang="en-US" dirty="0"/>
          </a:p>
          <a:p>
            <a:pPr eaLnBrk="1" hangingPunct="1"/>
            <a:endParaRPr lang="en-IE" altLang="en-US" dirty="0"/>
          </a:p>
          <a:p>
            <a:pPr eaLnBrk="1" hangingPunct="1"/>
            <a:r>
              <a:rPr lang="en-IE" altLang="en-US" dirty="0"/>
              <a:t>Again, a relaxation of the rules allows for these weaker models to make sense.</a:t>
            </a:r>
            <a:endParaRPr lang="en-GB"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Slide Number Placeholder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TW" altLang="en-US" sz="1000" dirty="0"/>
            </a:fld>
            <a:endParaRPr lang="zh-TW" altLang="en-US" sz="1000" dirty="0"/>
          </a:p>
        </p:txBody>
      </p:sp>
      <p:sp>
        <p:nvSpPr>
          <p:cNvPr id="12291" name="Rectangle 2"/>
          <p:cNvSpPr>
            <a:spLocks noGrp="1"/>
          </p:cNvSpPr>
          <p:nvPr>
            <p:ph type="title"/>
          </p:nvPr>
        </p:nvSpPr>
        <p:spPr/>
        <p:txBody>
          <a:bodyPr vert="horz" wrap="square" lIns="91440" tIns="45720" rIns="91440" bIns="45720" anchor="b" anchorCtr="0"/>
          <a:p>
            <a:pPr eaLnBrk="1" hangingPunct="1"/>
            <a:r>
              <a:rPr lang="en-US" altLang="zh-TW" sz="3600" dirty="0"/>
              <a:t>Linearizability and Sequential Consistency (1)</a:t>
            </a:r>
            <a:endParaRPr lang="en-US" altLang="zh-TW" sz="3600" dirty="0"/>
          </a:p>
        </p:txBody>
      </p:sp>
      <p:sp>
        <p:nvSpPr>
          <p:cNvPr id="12292" name="Rectangle 3"/>
          <p:cNvSpPr>
            <a:spLocks noGrp="1"/>
          </p:cNvSpPr>
          <p:nvPr>
            <p:ph idx="1"/>
          </p:nvPr>
        </p:nvSpPr>
        <p:spPr>
          <a:xfrm>
            <a:off x="588963" y="5037138"/>
            <a:ext cx="8256587" cy="838200"/>
          </a:xfrm>
        </p:spPr>
        <p:txBody>
          <a:bodyPr vert="horz" wrap="square" lIns="91440" tIns="45720" rIns="91440" bIns="45720" anchor="t" anchorCtr="0"/>
          <a:p>
            <a:pPr eaLnBrk="1" hangingPunct="1"/>
            <a:r>
              <a:rPr lang="en-US" altLang="zh-TW" sz="2400" dirty="0"/>
              <a:t>Three concurrently executing processes.</a:t>
            </a:r>
            <a:endParaRPr lang="en-US" altLang="zh-TW" sz="2400" dirty="0"/>
          </a:p>
        </p:txBody>
      </p:sp>
      <p:graphicFrame>
        <p:nvGraphicFramePr>
          <p:cNvPr id="103428" name="Group 4"/>
          <p:cNvGraphicFramePr>
            <a:graphicFrameLocks noGrp="1"/>
          </p:cNvGraphicFramePr>
          <p:nvPr/>
        </p:nvGraphicFramePr>
        <p:xfrm>
          <a:off x="647700" y="2178050"/>
          <a:ext cx="7848600" cy="1528763"/>
        </p:xfrm>
        <a:graphic>
          <a:graphicData uri="http://schemas.openxmlformats.org/drawingml/2006/table">
            <a:tbl>
              <a:tblPr/>
              <a:tblGrid>
                <a:gridCol w="2616200"/>
                <a:gridCol w="2616200"/>
                <a:gridCol w="2616200"/>
              </a:tblGrid>
              <a:tr h="763588">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600" b="1" i="0" u="none" strike="noStrike" cap="none" normalizeH="0" baseline="0">
                          <a:ln>
                            <a:noFill/>
                          </a:ln>
                          <a:solidFill>
                            <a:schemeClr val="tx1"/>
                          </a:solidFill>
                          <a:effectLst/>
                          <a:latin typeface="Arial" panose="020B0604020202020204" pitchFamily="34" charset="0"/>
                          <a:ea typeface="PMingLiU" pitchFamily="18" charset="-120"/>
                        </a:rPr>
                        <a:t>Process P1</a:t>
                      </a:r>
                      <a:endParaRPr kumimoji="1" lang="en-US" altLang="zh-TW" sz="1600" b="1"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600" b="1" i="0" u="none" strike="noStrike" cap="none" normalizeH="0" baseline="0">
                          <a:ln>
                            <a:noFill/>
                          </a:ln>
                          <a:solidFill>
                            <a:schemeClr val="tx1"/>
                          </a:solidFill>
                          <a:effectLst/>
                          <a:latin typeface="Arial" panose="020B0604020202020204" pitchFamily="34" charset="0"/>
                          <a:ea typeface="PMingLiU" pitchFamily="18" charset="-120"/>
                        </a:rPr>
                        <a:t>Process P2</a:t>
                      </a:r>
                      <a:endParaRPr kumimoji="1" lang="en-US" altLang="zh-TW" sz="1600" b="1"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600" b="1" i="0" u="none" strike="noStrike" cap="none" normalizeH="0" baseline="0">
                          <a:ln>
                            <a:noFill/>
                          </a:ln>
                          <a:solidFill>
                            <a:schemeClr val="tx1"/>
                          </a:solidFill>
                          <a:effectLst/>
                          <a:latin typeface="Arial" panose="020B0604020202020204" pitchFamily="34" charset="0"/>
                          <a:ea typeface="PMingLiU" pitchFamily="18" charset="-120"/>
                        </a:rPr>
                        <a:t>Process P3</a:t>
                      </a:r>
                      <a:endParaRPr kumimoji="1" lang="en-US" altLang="zh-TW" sz="1600" b="1"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765175">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rPr>
                        <a:t>x = 1;</a:t>
                      </a:r>
                      <a:endPar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rPr>
                        <a:t>print ( y, z);</a:t>
                      </a:r>
                      <a:endPar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rPr>
                        <a:t>y = 1;</a:t>
                      </a:r>
                      <a:endPar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rPr>
                        <a:t>print (x, z);</a:t>
                      </a:r>
                      <a:endPar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kumimoji="1" sz="2400">
                          <a:solidFill>
                            <a:schemeClr val="tx1"/>
                          </a:solidFill>
                          <a:latin typeface="Verdana" panose="020B0604030504040204" pitchFamily="34" charset="0"/>
                          <a:ea typeface="PMingLiU" pitchFamily="18" charset="-120"/>
                        </a:defRPr>
                      </a:lvl1pPr>
                      <a:lvl2pPr>
                        <a:spcBef>
                          <a:spcPct val="20000"/>
                        </a:spcBef>
                        <a:buClr>
                          <a:schemeClr val="tx2"/>
                        </a:buClr>
                        <a:buSzPct val="75000"/>
                        <a:buFont typeface="Wingdings" panose="05000000000000000000" pitchFamily="2" charset="2"/>
                        <a:defRPr kumimoji="1" sz="2000">
                          <a:solidFill>
                            <a:schemeClr val="tx1"/>
                          </a:solidFill>
                          <a:latin typeface="Verdana" panose="020B0604030504040204" pitchFamily="34" charset="0"/>
                          <a:ea typeface="PMingLiU" pitchFamily="18" charset="-120"/>
                        </a:defRPr>
                      </a:lvl2pPr>
                      <a:lvl3pPr>
                        <a:spcBef>
                          <a:spcPct val="20000"/>
                        </a:spcBef>
                        <a:buClr>
                          <a:schemeClr val="accent1"/>
                        </a:buClr>
                        <a:buSzPct val="65000"/>
                        <a:buFont typeface="Wingdings" panose="05000000000000000000" pitchFamily="2" charset="2"/>
                        <a:defRPr kumimoji="1">
                          <a:solidFill>
                            <a:schemeClr val="tx1"/>
                          </a:solidFill>
                          <a:latin typeface="Verdana" panose="020B0604030504040204" pitchFamily="34" charset="0"/>
                          <a:ea typeface="PMingLiU" pitchFamily="18" charset="-120"/>
                        </a:defRPr>
                      </a:lvl3pPr>
                      <a:lvl4pPr>
                        <a:spcBef>
                          <a:spcPct val="20000"/>
                        </a:spcBef>
                        <a:buClr>
                          <a:schemeClr val="bg2"/>
                        </a:buClr>
                        <a:buFont typeface="Wingdings" panose="05000000000000000000" pitchFamily="2" charset="2"/>
                        <a:defRPr kumimoji="1" sz="1600">
                          <a:solidFill>
                            <a:schemeClr val="tx1"/>
                          </a:solidFill>
                          <a:latin typeface="Verdana" panose="020B0604030504040204" pitchFamily="34" charset="0"/>
                          <a:ea typeface="PMingLiU" pitchFamily="18" charset="-120"/>
                        </a:defRPr>
                      </a:lvl4pPr>
                      <a:lvl5pPr>
                        <a:spcBef>
                          <a:spcPct val="20000"/>
                        </a:spcBef>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5pPr>
                      <a:lvl6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6pPr>
                      <a:lvl7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7pPr>
                      <a:lvl8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8pPr>
                      <a:lvl9pPr fontAlgn="base">
                        <a:spcBef>
                          <a:spcPct val="20000"/>
                        </a:spcBef>
                        <a:spcAft>
                          <a:spcPct val="0"/>
                        </a:spcAft>
                        <a:buClr>
                          <a:schemeClr val="tx2"/>
                        </a:buClr>
                        <a:buSzPct val="80000"/>
                        <a:buFont typeface="Wingdings" panose="05000000000000000000" pitchFamily="2" charset="2"/>
                        <a:defRPr kumimoji="1" sz="1600">
                          <a:solidFill>
                            <a:schemeClr val="tx1"/>
                          </a:solidFill>
                          <a:latin typeface="Verdan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rPr>
                        <a:t>z = 1;</a:t>
                      </a:r>
                      <a:endPar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rPr>
                        <a:t>print (x, y);</a:t>
                      </a:r>
                      <a:endParaRPr kumimoji="1" lang="en-US" altLang="zh-TW" sz="1600" b="0" i="0" u="none" strike="noStrike" cap="none" normalizeH="0" baseline="0">
                        <a:ln>
                          <a:noFill/>
                        </a:ln>
                        <a:solidFill>
                          <a:schemeClr val="tx1"/>
                        </a:solidFill>
                        <a:effectLst/>
                        <a:latin typeface="Arial" panose="020B0604020202020204" pitchFamily="34" charset="0"/>
                        <a:ea typeface="PMingLiU" pitchFamily="18" charset="-120"/>
                      </a:endParaRPr>
                    </a:p>
                  </a:txBody>
                  <a:tcPr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1_Level">
  <a:themeElements>
    <a:clrScheme name="1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1_Level">
      <a:majorFont>
        <a:latin typeface="Garamond"/>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en-US" sz="1800" b="0" i="0" u="none" strike="noStrike" cap="none" normalizeH="0" baseline="0" smtClean="0">
            <a:ln>
              <a:noFill/>
            </a:ln>
            <a:solidFill>
              <a:schemeClr val="tx1"/>
            </a:solidFill>
            <a:effectLst/>
            <a:latin typeface="Verdana" panose="020B0604030504040204" pitchFamily="34" charset="0"/>
            <a:ea typeface="PMingLiU" pitchFamily="18" charset="-12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en-US" sz="1800" b="0" i="0" u="none" strike="noStrike" cap="none" normalizeH="0" baseline="0" smtClean="0">
            <a:ln>
              <a:noFill/>
            </a:ln>
            <a:solidFill>
              <a:schemeClr val="tx1"/>
            </a:solidFill>
            <a:effectLst/>
            <a:latin typeface="Verdana" panose="020B0604030504040204" pitchFamily="34" charset="0"/>
            <a:ea typeface="PMingLiU" pitchFamily="18" charset="-120"/>
          </a:defRPr>
        </a:defPPr>
      </a:lstStyle>
    </a:lnDef>
  </a:objectDefaults>
  <a:extraClrSchemeLst>
    <a:extraClrScheme>
      <a:clrScheme name="1_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chen-05</Template>
  <TotalTime>0</TotalTime>
  <Words>11282</Words>
  <Application>WPS Presentation</Application>
  <PresentationFormat/>
  <Paragraphs>362</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Verdana</vt:lpstr>
      <vt:lpstr>PMingLiU</vt:lpstr>
      <vt:lpstr>MingLiU-ExtB</vt:lpstr>
      <vt:lpstr>Times New Roman</vt:lpstr>
      <vt:lpstr>Garamond</vt:lpstr>
      <vt:lpstr>Microsoft YaHei</vt:lpstr>
      <vt:lpstr>Arial Unicode MS</vt:lpstr>
      <vt:lpstr>PMingLiU</vt:lpstr>
      <vt:lpstr>AMGDT</vt:lpstr>
      <vt:lpstr>1_Level</vt:lpstr>
      <vt:lpstr>Data-Centric Consistency Models</vt:lpstr>
      <vt:lpstr>Data-Centric Consistency Models</vt:lpstr>
      <vt:lpstr>What is a Consistency Model?</vt:lpstr>
      <vt:lpstr>Consistency Model Diagram Notation</vt:lpstr>
      <vt:lpstr>Strict Consistency Diagrams</vt:lpstr>
      <vt:lpstr>Sequential Consistency</vt:lpstr>
      <vt:lpstr>Sequential Consistency Diagrams</vt:lpstr>
      <vt:lpstr>Problem with Sequential Consistency</vt:lpstr>
      <vt:lpstr>Linearizability and Sequential Consistency (1)</vt:lpstr>
      <vt:lpstr>Linearizability and Sequential Consistency (2)</vt:lpstr>
      <vt:lpstr>Causal Consistency</vt:lpstr>
      <vt:lpstr>More on Causal Consistency</vt:lpstr>
      <vt:lpstr>Another Causal Consistency Example</vt:lpstr>
      <vt:lpstr>FIFO Consistency</vt:lpstr>
      <vt:lpstr>FIFO Consistency Example</vt:lpstr>
      <vt:lpstr>Introducing Weak Consistency</vt:lpstr>
      <vt:lpstr>Weak Consistency Properties</vt:lpstr>
      <vt:lpstr>Weak Consistency: What It Means</vt:lpstr>
      <vt:lpstr>Weak Consistency Examples</vt:lpstr>
      <vt:lpstr>Introducing Release Consistency</vt:lpstr>
      <vt:lpstr>Release Consistency</vt:lpstr>
      <vt:lpstr>Release Consistency Example</vt:lpstr>
      <vt:lpstr>Release Consistency Rules</vt:lpstr>
      <vt:lpstr>Introducing Entry Consistency</vt:lpstr>
      <vt:lpstr>Entry Consistency: What It Means</vt:lpstr>
      <vt:lpstr>Summary of Consistency Models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Consistency and Replication</dc:title>
  <dc:creator>Steve  Armstrong</dc:creator>
  <cp:lastModifiedBy>Saurabh Jha</cp:lastModifiedBy>
  <cp:revision>201</cp:revision>
  <dcterms:created xsi:type="dcterms:W3CDTF">2001-05-15T16:05:00Z</dcterms:created>
  <dcterms:modified xsi:type="dcterms:W3CDTF">2024-10-29T16:13:58Z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81643D4630B34DC584DCC52B190AD135_13</vt:lpwstr>
  </property>
  <property fmtid="{D5CDD505-2E9C-101B-9397-08002B2CF9AE}" pid="3" name="KSOProductBuildVer">
    <vt:lpwstr>1033-12.2.0.18607</vt:lpwstr>
  </property>
</Properties>
</file>