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63700"/>
          </a:xfrm>
        </p:spPr>
        <p:txBody>
          <a:bodyPr>
            <a:normAutofit fontScale="90000"/>
          </a:bodyPr>
          <a:lstStyle/>
          <a:p>
            <a:r>
              <a:rPr lang="en-US" b="1" dirty="0">
                <a:solidFill>
                  <a:srgbClr val="FF0000"/>
                </a:solidFill>
              </a:rPr>
              <a:t>Deadlocks in Distributed Systems</a:t>
            </a:r>
            <a:endParaRPr lang="en-US" b="1" dirty="0">
              <a:solidFill>
                <a:srgbClr val="FF0000"/>
              </a:solidFill>
            </a:endParaRPr>
          </a:p>
        </p:txBody>
      </p:sp>
      <p:sp>
        <p:nvSpPr>
          <p:cNvPr id="3" name="Subtitle 2"/>
          <p:cNvSpPr>
            <a:spLocks noGrp="1"/>
          </p:cNvSpPr>
          <p:nvPr>
            <p:ph type="subTitle" idx="1"/>
          </p:nvPr>
        </p:nvSpPr>
        <p:spPr/>
        <p:txBody>
          <a:bodyPr/>
          <a:lstStyle/>
          <a:p>
            <a:r>
              <a:rPr lang="en-US" b="1"/>
              <a:t>Lecture-20</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005"/>
          </a:xfrm>
        </p:spPr>
        <p:txBody>
          <a:bodyPr>
            <a:normAutofit fontScale="90000"/>
          </a:bodyPr>
          <a:p>
            <a:r>
              <a:rPr lang="en-US"/>
              <a:t>Cont..</a:t>
            </a:r>
            <a:endParaRPr lang="en-US"/>
          </a:p>
        </p:txBody>
      </p:sp>
      <p:sp>
        <p:nvSpPr>
          <p:cNvPr id="3" name="Content Placeholder 2"/>
          <p:cNvSpPr>
            <a:spLocks noGrp="1"/>
          </p:cNvSpPr>
          <p:nvPr>
            <p:ph idx="1"/>
          </p:nvPr>
        </p:nvSpPr>
        <p:spPr>
          <a:xfrm>
            <a:off x="422910" y="1058545"/>
            <a:ext cx="11474450" cy="5490845"/>
          </a:xfrm>
        </p:spPr>
        <p:txBody>
          <a:bodyPr/>
          <a:p>
            <a:r>
              <a:rPr lang="en-GB" sz="2400">
                <a:solidFill>
                  <a:schemeClr val="dk1"/>
                </a:solidFill>
                <a:latin typeface="Times New Roman" panose="02020603050405020304" charset="0"/>
                <a:cs typeface="Times New Roman" panose="02020603050405020304" charset="0"/>
                <a:sym typeface="+mn-ea"/>
              </a:rPr>
              <a:t>Meanwhile, B is requesting for T</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endParaRPr lang="en-US" altLang="en-GB" sz="2400">
              <a:solidFill>
                <a:schemeClr val="dk1"/>
              </a:solidFill>
              <a:latin typeface="Times New Roman" panose="02020603050405020304" charset="0"/>
              <a:cs typeface="Times New Roman" panose="02020603050405020304" charset="0"/>
              <a:sym typeface="+mn-ea"/>
            </a:endParaRPr>
          </a:p>
        </p:txBody>
      </p:sp>
      <p:pic>
        <p:nvPicPr>
          <p:cNvPr id="155" name="Google Shape;155;p24"/>
          <p:cNvPicPr preferRelativeResize="0"/>
          <p:nvPr/>
        </p:nvPicPr>
        <p:blipFill>
          <a:blip r:embed="rId1"/>
          <a:srcRect l="10962" t="5178" r="9367" b="4384"/>
          <a:stretch>
            <a:fillRect/>
          </a:stretch>
        </p:blipFill>
        <p:spPr>
          <a:xfrm>
            <a:off x="1906270" y="1906270"/>
            <a:ext cx="8198485" cy="42691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4525"/>
          </a:xfrm>
        </p:spPr>
        <p:txBody>
          <a:bodyPr>
            <a:normAutofit fontScale="90000"/>
          </a:bodyPr>
          <a:p>
            <a:r>
              <a:rPr lang="en-US"/>
              <a:t>Cont..</a:t>
            </a:r>
            <a:endParaRPr lang="en-US"/>
          </a:p>
        </p:txBody>
      </p:sp>
      <p:sp>
        <p:nvSpPr>
          <p:cNvPr id="3" name="Content Placeholder 2"/>
          <p:cNvSpPr>
            <a:spLocks noGrp="1"/>
          </p:cNvSpPr>
          <p:nvPr>
            <p:ph idx="1"/>
          </p:nvPr>
        </p:nvSpPr>
        <p:spPr>
          <a:xfrm>
            <a:off x="316230" y="1080135"/>
            <a:ext cx="11601450" cy="5534025"/>
          </a:xfrm>
        </p:spPr>
        <p:txBody>
          <a:bodyPr/>
          <a:p>
            <a:pPr algn="just"/>
            <a:r>
              <a:rPr lang="en-GB" sz="2400">
                <a:solidFill>
                  <a:schemeClr val="dk1"/>
                </a:solidFill>
                <a:latin typeface="Times New Roman" panose="02020603050405020304" charset="0"/>
                <a:cs typeface="Times New Roman" panose="02020603050405020304" charset="0"/>
                <a:sym typeface="+mn-ea"/>
              </a:rPr>
              <a:t>Machine 0 sends a message to the coordinator announcing the release of R</a:t>
            </a:r>
            <a:r>
              <a:rPr lang="en-US" alt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algn="just"/>
            <a:r>
              <a:rPr lang="en-GB" sz="2400">
                <a:solidFill>
                  <a:schemeClr val="dk1"/>
                </a:solidFill>
                <a:latin typeface="Times New Roman" panose="02020603050405020304" charset="0"/>
                <a:cs typeface="Times New Roman" panose="02020603050405020304" charset="0"/>
                <a:sym typeface="+mn-ea"/>
              </a:rPr>
              <a:t>Machine 1 sends a message to the coordinator announcing the fact that B is requesting </a:t>
            </a:r>
            <a:r>
              <a:rPr lang="en-US" altLang="en-GB" sz="2400">
                <a:solidFill>
                  <a:schemeClr val="dk1"/>
                </a:solidFill>
                <a:latin typeface="Times New Roman" panose="02020603050405020304" charset="0"/>
                <a:cs typeface="Times New Roman" panose="02020603050405020304" charset="0"/>
                <a:sym typeface="+mn-ea"/>
              </a:rPr>
              <a:t>the</a:t>
            </a:r>
            <a:r>
              <a:rPr lang="en-GB" sz="2400">
                <a:solidFill>
                  <a:schemeClr val="dk1"/>
                </a:solidFill>
                <a:latin typeface="Times New Roman" panose="02020603050405020304" charset="0"/>
                <a:cs typeface="Times New Roman" panose="02020603050405020304" charset="0"/>
                <a:sym typeface="+mn-ea"/>
              </a:rPr>
              <a:t> resource, T</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Unfortunately, the message from Machine 1 arrives first, leading the coordinator to construct the graph as shown above.</a:t>
            </a:r>
            <a:endParaRPr sz="2400">
              <a:solidFill>
                <a:schemeClr val="dk1"/>
              </a:solidFill>
              <a:latin typeface="Times New Roman" panose="02020603050405020304" charset="0"/>
              <a:cs typeface="Times New Roman" panose="02020603050405020304" charset="0"/>
            </a:endParaRPr>
          </a:p>
          <a:p>
            <a:pPr algn="just"/>
            <a:r>
              <a:rPr lang="en-GB" sz="2400">
                <a:solidFill>
                  <a:schemeClr val="dk1"/>
                </a:solidFill>
                <a:latin typeface="Times New Roman" panose="02020603050405020304" charset="0"/>
                <a:cs typeface="Times New Roman" panose="02020603050405020304" charset="0"/>
                <a:sym typeface="+mn-ea"/>
              </a:rPr>
              <a:t>Coordinator incorrectly concludes that a deadlock exists and kills some process</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Such a situation is called</a:t>
            </a:r>
            <a:r>
              <a:rPr lang="en-GB" sz="2400">
                <a:solidFill>
                  <a:schemeClr val="dk2"/>
                </a:solidFill>
                <a:latin typeface="Times New Roman" panose="02020603050405020304" charset="0"/>
                <a:cs typeface="Times New Roman" panose="02020603050405020304" charset="0"/>
                <a:sym typeface="+mn-ea"/>
              </a:rPr>
              <a:t> </a:t>
            </a:r>
            <a:r>
              <a:rPr lang="en-GB" sz="2400" b="1">
                <a:solidFill>
                  <a:srgbClr val="0000FF"/>
                </a:solidFill>
                <a:latin typeface="Times New Roman" panose="02020603050405020304" charset="0"/>
                <a:cs typeface="Times New Roman" panose="02020603050405020304" charset="0"/>
                <a:sym typeface="+mn-ea"/>
              </a:rPr>
              <a:t>False deadlock</a:t>
            </a:r>
            <a:r>
              <a:rPr lang="en-US" alt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4685"/>
          </a:xfrm>
        </p:spPr>
        <p:txBody>
          <a:bodyPr>
            <a:normAutofit fontScale="90000"/>
          </a:bodyPr>
          <a:p>
            <a:r>
              <a:rPr lang="en-US"/>
              <a:t>Cont..</a:t>
            </a:r>
            <a:endParaRPr lang="en-US"/>
          </a:p>
        </p:txBody>
      </p:sp>
      <p:sp>
        <p:nvSpPr>
          <p:cNvPr id="3" name="Content Placeholder 2"/>
          <p:cNvSpPr>
            <a:spLocks noGrp="1"/>
          </p:cNvSpPr>
          <p:nvPr>
            <p:ph idx="1"/>
          </p:nvPr>
        </p:nvSpPr>
        <p:spPr>
          <a:xfrm>
            <a:off x="838200" y="1187450"/>
            <a:ext cx="10515600" cy="4989830"/>
          </a:xfrm>
        </p:spPr>
        <p:txBody>
          <a:bodyPr/>
          <a:p>
            <a:r>
              <a:rPr lang="en-US" sz="2400" b="1">
                <a:latin typeface="Times New Roman" panose="02020603050405020304" charset="0"/>
                <a:cs typeface="Times New Roman" panose="02020603050405020304" charset="0"/>
              </a:rPr>
              <a:t>False deadlock situation</a:t>
            </a:r>
            <a:r>
              <a:rPr lang="en-US"/>
              <a:t>:</a:t>
            </a:r>
            <a:endParaRPr lang="en-US"/>
          </a:p>
        </p:txBody>
      </p:sp>
      <p:pic>
        <p:nvPicPr>
          <p:cNvPr id="172" name="Google Shape;172;p26"/>
          <p:cNvPicPr preferRelativeResize="0"/>
          <p:nvPr/>
        </p:nvPicPr>
        <p:blipFill>
          <a:blip r:embed="rId1"/>
          <a:stretch>
            <a:fillRect/>
          </a:stretch>
        </p:blipFill>
        <p:spPr>
          <a:xfrm>
            <a:off x="1471295" y="1933575"/>
            <a:ext cx="8993505" cy="37553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5935"/>
          </a:xfrm>
        </p:spPr>
        <p:txBody>
          <a:bodyPr>
            <a:normAutofit fontScale="90000"/>
          </a:bodyPr>
          <a:p>
            <a:r>
              <a:rPr lang="en-US"/>
              <a:t>Cont..</a:t>
            </a:r>
            <a:endParaRPr lang="en-US"/>
          </a:p>
        </p:txBody>
      </p:sp>
      <p:sp>
        <p:nvSpPr>
          <p:cNvPr id="3" name="Content Placeholder 2"/>
          <p:cNvSpPr>
            <a:spLocks noGrp="1"/>
          </p:cNvSpPr>
          <p:nvPr>
            <p:ph idx="1"/>
          </p:nvPr>
        </p:nvSpPr>
        <p:spPr>
          <a:xfrm>
            <a:off x="316865" y="1005840"/>
            <a:ext cx="11612245" cy="5522595"/>
          </a:xfrm>
        </p:spPr>
        <p:txBody>
          <a:bodyPr>
            <a:normAutofit lnSpcReduction="10000"/>
          </a:bodyPr>
          <a:p>
            <a:pPr marL="457200" lvl="0" indent="-334010" algn="just" rtl="0">
              <a:spcBef>
                <a:spcPts val="0"/>
              </a:spcBef>
              <a:spcAft>
                <a:spcPts val="0"/>
              </a:spcAft>
              <a:buSzPct val="100000"/>
              <a:buAutoNum type="arabicPeriod"/>
            </a:pPr>
            <a:r>
              <a:rPr lang="en-GB" sz="2400">
                <a:solidFill>
                  <a:schemeClr val="dk1"/>
                </a:solidFill>
                <a:latin typeface="Times New Roman" panose="02020603050405020304" charset="0"/>
                <a:cs typeface="Times New Roman" panose="02020603050405020304" charset="0"/>
                <a:sym typeface="+mn-ea"/>
              </a:rPr>
              <a:t>Many deadlock algorithms in distributed systems produce</a:t>
            </a:r>
            <a:r>
              <a:rPr lang="en-GB" sz="2400">
                <a:latin typeface="Times New Roman" panose="02020603050405020304" charset="0"/>
                <a:cs typeface="Times New Roman" panose="02020603050405020304" charset="0"/>
                <a:sym typeface="+mn-ea"/>
              </a:rPr>
              <a:t> </a:t>
            </a:r>
            <a:r>
              <a:rPr lang="en-GB" sz="2400" b="1">
                <a:solidFill>
                  <a:srgbClr val="0000FF"/>
                </a:solidFill>
                <a:latin typeface="Times New Roman" panose="02020603050405020304" charset="0"/>
                <a:cs typeface="Times New Roman" panose="02020603050405020304" charset="0"/>
                <a:sym typeface="+mn-ea"/>
              </a:rPr>
              <a:t>False deadlocks</a:t>
            </a:r>
            <a:r>
              <a:rPr lang="en-GB" sz="2400">
                <a:latin typeface="Times New Roman" panose="02020603050405020304" charset="0"/>
                <a:cs typeface="Times New Roman" panose="02020603050405020304" charset="0"/>
                <a:sym typeface="+mn-ea"/>
              </a:rPr>
              <a:t> l</a:t>
            </a:r>
            <a:r>
              <a:rPr lang="en-GB" sz="2400">
                <a:solidFill>
                  <a:schemeClr val="dk1"/>
                </a:solidFill>
                <a:latin typeface="Times New Roman" panose="02020603050405020304" charset="0"/>
                <a:cs typeface="Times New Roman" panose="02020603050405020304" charset="0"/>
                <a:sym typeface="+mn-ea"/>
              </a:rPr>
              <a:t>ike this due to incomplete or delayed information</a:t>
            </a:r>
            <a:r>
              <a:rPr lang="en-GB" sz="2400">
                <a:latin typeface="Times New Roman" panose="02020603050405020304" charset="0"/>
                <a:cs typeface="Times New Roman" panose="02020603050405020304" charset="0"/>
                <a:sym typeface="+mn-ea"/>
              </a:rPr>
              <a:t>.</a:t>
            </a:r>
            <a:endParaRPr lang="en-GB" sz="2400">
              <a:latin typeface="Times New Roman" panose="02020603050405020304" charset="0"/>
              <a:cs typeface="Times New Roman" panose="02020603050405020304" charset="0"/>
            </a:endParaRPr>
          </a:p>
          <a:p>
            <a:pPr marL="457200" lvl="0" indent="-334010" algn="just" rtl="0">
              <a:spcBef>
                <a:spcPts val="0"/>
              </a:spcBef>
              <a:spcAft>
                <a:spcPts val="0"/>
              </a:spcAft>
              <a:buClr>
                <a:schemeClr val="dk1"/>
              </a:buClr>
              <a:buSzPct val="100000"/>
              <a:buAutoNum type="arabicPeriod"/>
            </a:pPr>
            <a:endParaRPr lang="en-GB" sz="2400">
              <a:solidFill>
                <a:schemeClr val="dk1"/>
              </a:solidFill>
              <a:latin typeface="Times New Roman" panose="02020603050405020304" charset="0"/>
              <a:cs typeface="Times New Roman" panose="02020603050405020304" charset="0"/>
              <a:sym typeface="+mn-ea"/>
            </a:endParaRPr>
          </a:p>
          <a:p>
            <a:pPr marL="457200" lvl="0" indent="-334010" algn="just" rtl="0">
              <a:spcBef>
                <a:spcPts val="0"/>
              </a:spcBef>
              <a:spcAft>
                <a:spcPts val="0"/>
              </a:spcAft>
              <a:buClr>
                <a:schemeClr val="dk1"/>
              </a:buClr>
              <a:buSzPct val="100000"/>
              <a:buAutoNum type="arabicPeriod"/>
            </a:pPr>
            <a:r>
              <a:rPr lang="en-GB" sz="2400">
                <a:solidFill>
                  <a:schemeClr val="dk1"/>
                </a:solidFill>
                <a:latin typeface="Times New Roman" panose="02020603050405020304" charset="0"/>
                <a:cs typeface="Times New Roman" panose="02020603050405020304" charset="0"/>
                <a:sym typeface="+mn-ea"/>
              </a:rPr>
              <a:t>One possible way out might be to use </a:t>
            </a:r>
            <a:r>
              <a:rPr lang="en-GB" sz="2400" b="1">
                <a:solidFill>
                  <a:schemeClr val="dk1"/>
                </a:solidFill>
                <a:latin typeface="Times New Roman" panose="02020603050405020304" charset="0"/>
                <a:cs typeface="Times New Roman" panose="02020603050405020304" charset="0"/>
                <a:sym typeface="+mn-ea"/>
              </a:rPr>
              <a:t>Lamport’s algorithm</a:t>
            </a:r>
            <a:r>
              <a:rPr lang="en-GB" sz="2400">
                <a:solidFill>
                  <a:schemeClr val="dk1"/>
                </a:solidFill>
                <a:latin typeface="Times New Roman" panose="02020603050405020304" charset="0"/>
                <a:cs typeface="Times New Roman" panose="02020603050405020304" charset="0"/>
                <a:sym typeface="+mn-ea"/>
              </a:rPr>
              <a:t> to provide global time.</a:t>
            </a:r>
            <a:endParaRPr sz="2400">
              <a:solidFill>
                <a:schemeClr val="dk1"/>
              </a:solidFill>
              <a:latin typeface="Times New Roman" panose="02020603050405020304" charset="0"/>
              <a:cs typeface="Times New Roman" panose="02020603050405020304" charset="0"/>
            </a:endParaRPr>
          </a:p>
          <a:p>
            <a:pPr marL="457200" lvl="0" indent="0" algn="just" rtl="0">
              <a:spcBef>
                <a:spcPts val="1200"/>
              </a:spcBef>
              <a:spcAft>
                <a:spcPts val="0"/>
              </a:spcAft>
              <a:buNone/>
            </a:pPr>
            <a:r>
              <a:rPr lang="en-GB" sz="2400">
                <a:latin typeface="Times New Roman" panose="02020603050405020304" charset="0"/>
                <a:cs typeface="Times New Roman" panose="02020603050405020304" charset="0"/>
                <a:sym typeface="+mn-ea"/>
              </a:rPr>
              <a:t>i) </a:t>
            </a:r>
            <a:r>
              <a:rPr lang="en-GB" sz="2400">
                <a:solidFill>
                  <a:schemeClr val="dk1"/>
                </a:solidFill>
                <a:latin typeface="Times New Roman" panose="02020603050405020304" charset="0"/>
                <a:cs typeface="Times New Roman" panose="02020603050405020304" charset="0"/>
                <a:sym typeface="+mn-ea"/>
              </a:rPr>
              <a:t>Message from machine 1 to the coordinator is triggered by the request from machine 0, so the </a:t>
            </a:r>
            <a:r>
              <a:rPr lang="en-GB" sz="2400" b="1">
                <a:solidFill>
                  <a:schemeClr val="dk1"/>
                </a:solidFill>
                <a:highlight>
                  <a:srgbClr val="FFFF00"/>
                </a:highlight>
                <a:latin typeface="Times New Roman" panose="02020603050405020304" charset="0"/>
                <a:cs typeface="Times New Roman" panose="02020603050405020304" charset="0"/>
                <a:sym typeface="+mn-ea"/>
              </a:rPr>
              <a:t>message from machine 1 will have later timestamp than the message from machine 0</a:t>
            </a:r>
            <a:r>
              <a:rPr lang="en-GB" sz="2400">
                <a:solidFill>
                  <a:schemeClr val="dk1"/>
                </a:solidFill>
                <a:latin typeface="Times New Roman" panose="02020603050405020304" charset="0"/>
                <a:cs typeface="Times New Roman" panose="02020603050405020304" charset="0"/>
                <a:sym typeface="+mn-ea"/>
              </a:rPr>
              <a:t> to the coordinator.</a:t>
            </a:r>
            <a:endParaRPr sz="2400">
              <a:solidFill>
                <a:schemeClr val="dk1"/>
              </a:solidFill>
              <a:latin typeface="Times New Roman" panose="02020603050405020304" charset="0"/>
              <a:cs typeface="Times New Roman" panose="02020603050405020304" charset="0"/>
            </a:endParaRPr>
          </a:p>
          <a:p>
            <a:pPr marL="457200" lvl="0" indent="0" algn="just" rtl="0">
              <a:spcBef>
                <a:spcPts val="1200"/>
              </a:spcBef>
              <a:spcAft>
                <a:spcPts val="0"/>
              </a:spcAft>
              <a:buNone/>
            </a:pPr>
            <a:r>
              <a:rPr lang="en-GB" sz="2400">
                <a:latin typeface="Times New Roman" panose="02020603050405020304" charset="0"/>
                <a:cs typeface="Times New Roman" panose="02020603050405020304" charset="0"/>
                <a:sym typeface="+mn-ea"/>
              </a:rPr>
              <a:t>ii) </a:t>
            </a:r>
            <a:r>
              <a:rPr lang="en-GB" sz="2400">
                <a:solidFill>
                  <a:schemeClr val="dk1"/>
                </a:solidFill>
                <a:latin typeface="Times New Roman" panose="02020603050405020304" charset="0"/>
                <a:cs typeface="Times New Roman" panose="02020603050405020304" charset="0"/>
                <a:sym typeface="+mn-ea"/>
              </a:rPr>
              <a:t>When the coordinator gets a message from machine 1 that leads it to suspect deadlock, it could send a message to every machine to the system saying that: “ I just received a message with timestamp T that leads to deadlock. If anyone has a message for me with earlier timestamp, send me immediately.”</a:t>
            </a:r>
            <a:endParaRPr sz="2400">
              <a:solidFill>
                <a:schemeClr val="dk1"/>
              </a:solidFill>
              <a:latin typeface="Times New Roman" panose="02020603050405020304" charset="0"/>
              <a:cs typeface="Times New Roman" panose="02020603050405020304" charset="0"/>
            </a:endParaRPr>
          </a:p>
          <a:p>
            <a:pPr marL="457200" lvl="0" indent="0" algn="just" rtl="0">
              <a:spcBef>
                <a:spcPts val="1200"/>
              </a:spcBef>
              <a:spcAft>
                <a:spcPts val="0"/>
              </a:spcAft>
              <a:buNone/>
            </a:pPr>
            <a:r>
              <a:rPr lang="en-GB" sz="2400">
                <a:latin typeface="Times New Roman" panose="02020603050405020304" charset="0"/>
                <a:cs typeface="Times New Roman" panose="02020603050405020304" charset="0"/>
                <a:sym typeface="+mn-ea"/>
              </a:rPr>
              <a:t>iii) </a:t>
            </a:r>
            <a:r>
              <a:rPr lang="en-GB" sz="2400">
                <a:solidFill>
                  <a:schemeClr val="dk1"/>
                </a:solidFill>
                <a:latin typeface="Times New Roman" panose="02020603050405020304" charset="0"/>
                <a:cs typeface="Times New Roman" panose="02020603050405020304" charset="0"/>
                <a:sym typeface="+mn-ea"/>
              </a:rPr>
              <a:t>When every message will send positively or negatively, the coordinator will see that arc from R to B is vanished. Hence, the system is still safe.</a:t>
            </a:r>
            <a:r>
              <a:rPr lang="en-GB" sz="2400">
                <a:sym typeface="+mn-ea"/>
              </a:rPr>
              <a:t>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6730"/>
          </a:xfrm>
        </p:spPr>
        <p:txBody>
          <a:bodyPr>
            <a:normAutofit fontScale="90000"/>
          </a:bodyPr>
          <a:p>
            <a:r>
              <a:rPr lang="en-US"/>
              <a:t>Cont..</a:t>
            </a:r>
            <a:endParaRPr lang="en-US"/>
          </a:p>
        </p:txBody>
      </p:sp>
      <p:sp>
        <p:nvSpPr>
          <p:cNvPr id="3" name="Content Placeholder 2"/>
          <p:cNvSpPr>
            <a:spLocks noGrp="1"/>
          </p:cNvSpPr>
          <p:nvPr>
            <p:ph idx="1"/>
          </p:nvPr>
        </p:nvSpPr>
        <p:spPr>
          <a:xfrm>
            <a:off x="295275" y="995680"/>
            <a:ext cx="11687175" cy="5618480"/>
          </a:xfrm>
        </p:spPr>
        <p:txBody>
          <a:bodyPr>
            <a:normAutofit lnSpcReduction="10000"/>
          </a:bodyPr>
          <a:p>
            <a:pPr algn="just"/>
            <a:r>
              <a:rPr lang="en-GB" sz="2400" b="1">
                <a:solidFill>
                  <a:srgbClr val="00B050"/>
                </a:solidFill>
                <a:latin typeface="Times New Roman" panose="02020603050405020304" charset="0"/>
                <a:cs typeface="Times New Roman" panose="02020603050405020304" charset="0"/>
                <a:sym typeface="+mn-ea"/>
              </a:rPr>
              <a:t>Distributed Deadlock Detection</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When a deadlock is detected in a system based on atomic transactions, it is resolved by aborting one or more transactions.</a:t>
            </a:r>
            <a:endParaRPr sz="2400">
              <a:solidFill>
                <a:schemeClr val="dk1"/>
              </a:solidFill>
              <a:latin typeface="Times New Roman" panose="02020603050405020304" charset="0"/>
              <a:cs typeface="Times New Roman" panose="02020603050405020304" charset="0"/>
            </a:endParaRPr>
          </a:p>
          <a:p>
            <a:pPr algn="just"/>
            <a:r>
              <a:rPr lang="en-GB" sz="2400">
                <a:solidFill>
                  <a:schemeClr val="dk1"/>
                </a:solidFill>
                <a:latin typeface="Times New Roman" panose="02020603050405020304" charset="0"/>
                <a:cs typeface="Times New Roman" panose="02020603050405020304" charset="0"/>
                <a:sym typeface="+mn-ea"/>
              </a:rPr>
              <a:t>When a transaction is aborted because it contributes to a deadlock, the system is first restored to the state it had before the transaction began, at which point the transaction can start again.</a:t>
            </a:r>
            <a:endParaRPr sz="2400">
              <a:solidFill>
                <a:schemeClr val="dk1"/>
              </a:solidFill>
              <a:latin typeface="Times New Roman" panose="02020603050405020304" charset="0"/>
              <a:cs typeface="Times New Roman" panose="02020603050405020304" charset="0"/>
            </a:endParaRPr>
          </a:p>
          <a:p>
            <a:endParaRPr lang="en-GB" sz="2400">
              <a:latin typeface="Times New Roman" panose="02020603050405020304" charset="0"/>
              <a:cs typeface="Times New Roman" panose="02020603050405020304" charset="0"/>
              <a:sym typeface="+mn-ea"/>
            </a:endParaRPr>
          </a:p>
          <a:p>
            <a:r>
              <a:rPr lang="en-GB" sz="2400" b="1">
                <a:solidFill>
                  <a:srgbClr val="00B050"/>
                </a:solidFill>
                <a:latin typeface="Times New Roman" panose="02020603050405020304" charset="0"/>
                <a:cs typeface="Times New Roman" panose="02020603050405020304" charset="0"/>
                <a:sym typeface="+mn-ea"/>
              </a:rPr>
              <a:t>Chandy-Misra-Haas Algorithm</a:t>
            </a:r>
            <a:r>
              <a:rPr lang="en-US" altLang="en-GB" sz="2400" b="1">
                <a:solidFill>
                  <a:srgbClr val="00B050"/>
                </a:solidFill>
                <a:latin typeface="Times New Roman" panose="02020603050405020304" charset="0"/>
                <a:cs typeface="Times New Roman" panose="02020603050405020304" charset="0"/>
                <a:sym typeface="+mn-ea"/>
              </a:rPr>
              <a:t> for distributed deadlock detection</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a:p>
            <a:r>
              <a:rPr lang="en-GB" sz="2400" b="1" u="sng">
                <a:solidFill>
                  <a:schemeClr val="accent1"/>
                </a:solidFill>
                <a:latin typeface="Times New Roman" panose="02020603050405020304" charset="0"/>
                <a:cs typeface="Times New Roman" panose="02020603050405020304" charset="0"/>
                <a:sym typeface="+mn-ea"/>
              </a:rPr>
              <a:t>Idea of the algorithm</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a:p>
            <a:r>
              <a:rPr lang="en-GB" sz="2400">
                <a:solidFill>
                  <a:schemeClr val="dk1"/>
                </a:solidFill>
                <a:latin typeface="Times New Roman" panose="02020603050405020304" charset="0"/>
                <a:cs typeface="Times New Roman" panose="02020603050405020304" charset="0"/>
                <a:sym typeface="+mn-ea"/>
              </a:rPr>
              <a:t>Processes are allowed to request multiple resources at once, instead of one at a time.</a:t>
            </a:r>
            <a:r>
              <a:rPr lang="en-GB" sz="2400">
                <a:latin typeface="Times New Roman" panose="02020603050405020304" charset="0"/>
                <a:cs typeface="Times New Roman" panose="02020603050405020304" charset="0"/>
                <a:sym typeface="+mn-ea"/>
              </a:rPr>
              <a:t> (</a:t>
            </a:r>
            <a:r>
              <a:rPr lang="en-GB" sz="2400" b="1">
                <a:solidFill>
                  <a:schemeClr val="accent5"/>
                </a:solidFill>
                <a:latin typeface="Times New Roman" panose="02020603050405020304" charset="0"/>
                <a:cs typeface="Times New Roman" panose="02020603050405020304" charset="0"/>
                <a:sym typeface="+mn-ea"/>
              </a:rPr>
              <a:t>See the figure in the next slide, where Process 3 at Machine 1 is waiting for two resources, one held by Process 4 and one held by Process 5</a:t>
            </a:r>
            <a:r>
              <a:rPr lang="en-GB" sz="2400">
                <a:latin typeface="Times New Roman" panose="02020603050405020304" charset="0"/>
                <a:cs typeface="Times New Roman" panose="02020603050405020304" charset="0"/>
                <a:sym typeface="+mn-ea"/>
              </a:rPr>
              <a:t>)</a:t>
            </a:r>
            <a:endParaRPr lang="en-GB" sz="2400">
              <a:latin typeface="Times New Roman" panose="02020603050405020304" charset="0"/>
              <a:cs typeface="Times New Roman" panose="02020603050405020304" charset="0"/>
            </a:endParaRPr>
          </a:p>
          <a:p>
            <a:r>
              <a:rPr lang="en-GB" sz="2400">
                <a:solidFill>
                  <a:schemeClr val="dk1"/>
                </a:solidFill>
                <a:latin typeface="Times New Roman" panose="02020603050405020304" charset="0"/>
                <a:cs typeface="Times New Roman" panose="02020603050405020304" charset="0"/>
                <a:sym typeface="+mn-ea"/>
              </a:rPr>
              <a:t>It implies, the growing phase of a transaction speeds up considerably.</a:t>
            </a:r>
            <a:endParaRPr sz="2400">
              <a:solidFill>
                <a:schemeClr val="dk1"/>
              </a:solidFill>
              <a:latin typeface="Times New Roman" panose="02020603050405020304" charset="0"/>
              <a:cs typeface="Times New Roman" panose="02020603050405020304" charset="0"/>
            </a:endParaRPr>
          </a:p>
          <a:p>
            <a:r>
              <a:rPr lang="en-GB" sz="2400">
                <a:solidFill>
                  <a:schemeClr val="dk1"/>
                </a:solidFill>
                <a:latin typeface="Times New Roman" panose="02020603050405020304" charset="0"/>
                <a:cs typeface="Times New Roman" panose="02020603050405020304" charset="0"/>
                <a:sym typeface="+mn-ea"/>
              </a:rPr>
              <a:t>Consequently, a process may now wait on two or more resources simultaneously.</a:t>
            </a:r>
            <a:endParaRPr lang="en-GB"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95935"/>
          </a:xfrm>
        </p:spPr>
        <p:txBody>
          <a:bodyPr>
            <a:normAutofit fontScale="90000"/>
          </a:bodyPr>
          <a:p>
            <a:r>
              <a:rPr lang="en-US"/>
              <a:t>Cont..</a:t>
            </a:r>
            <a:endParaRPr lang="en-US"/>
          </a:p>
        </p:txBody>
      </p:sp>
      <p:sp>
        <p:nvSpPr>
          <p:cNvPr id="3" name="Content Placeholder 2"/>
          <p:cNvSpPr>
            <a:spLocks noGrp="1"/>
          </p:cNvSpPr>
          <p:nvPr>
            <p:ph idx="1"/>
          </p:nvPr>
        </p:nvSpPr>
        <p:spPr>
          <a:xfrm>
            <a:off x="248920" y="1068705"/>
            <a:ext cx="11652250" cy="5560695"/>
          </a:xfrm>
        </p:spPr>
        <p:txBody>
          <a:bodyPr/>
          <a:p>
            <a:r>
              <a:rPr lang="en-GB" sz="2400" b="1">
                <a:latin typeface="Times New Roman" panose="02020603050405020304" charset="0"/>
                <a:cs typeface="Times New Roman" panose="02020603050405020304" charset="0"/>
                <a:sym typeface="+mn-ea"/>
              </a:rPr>
              <a:t>Chandy-Misra-Haas Algorithm</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p:txBody>
      </p:sp>
      <p:pic>
        <p:nvPicPr>
          <p:cNvPr id="200" name="Google Shape;200;p30"/>
          <p:cNvPicPr preferRelativeResize="0"/>
          <p:nvPr/>
        </p:nvPicPr>
        <p:blipFill>
          <a:blip r:embed="rId1"/>
          <a:stretch>
            <a:fillRect/>
          </a:stretch>
        </p:blipFill>
        <p:spPr>
          <a:xfrm>
            <a:off x="1066800" y="1677035"/>
            <a:ext cx="10557510" cy="47440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8795" y="141605"/>
            <a:ext cx="10515600" cy="516890"/>
          </a:xfrm>
        </p:spPr>
        <p:txBody>
          <a:bodyPr>
            <a:normAutofit fontScale="90000"/>
          </a:bodyPr>
          <a:p>
            <a:r>
              <a:rPr lang="en-US"/>
              <a:t>Cont..</a:t>
            </a:r>
            <a:endParaRPr lang="en-US"/>
          </a:p>
        </p:txBody>
      </p:sp>
      <p:sp>
        <p:nvSpPr>
          <p:cNvPr id="3" name="Content Placeholder 2"/>
          <p:cNvSpPr>
            <a:spLocks noGrp="1"/>
          </p:cNvSpPr>
          <p:nvPr>
            <p:ph idx="1"/>
          </p:nvPr>
        </p:nvSpPr>
        <p:spPr>
          <a:xfrm>
            <a:off x="252730" y="751205"/>
            <a:ext cx="11750675" cy="5904865"/>
          </a:xfrm>
        </p:spPr>
        <p:txBody>
          <a:bodyPr/>
          <a:p>
            <a:endParaRPr lang="en-US"/>
          </a:p>
        </p:txBody>
      </p:sp>
      <p:pic>
        <p:nvPicPr>
          <p:cNvPr id="207" name="Google Shape;207;p31"/>
          <p:cNvPicPr preferRelativeResize="0"/>
          <p:nvPr/>
        </p:nvPicPr>
        <p:blipFill>
          <a:blip r:embed="rId1"/>
          <a:stretch>
            <a:fillRect/>
          </a:stretch>
        </p:blipFill>
        <p:spPr>
          <a:xfrm>
            <a:off x="382905" y="826135"/>
            <a:ext cx="11391900" cy="55835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37845"/>
          </a:xfrm>
        </p:spPr>
        <p:txBody>
          <a:bodyPr>
            <a:normAutofit fontScale="90000"/>
          </a:bodyPr>
          <a:p>
            <a:r>
              <a:rPr lang="en-US"/>
              <a:t>Cont..</a:t>
            </a:r>
            <a:endParaRPr lang="en-US"/>
          </a:p>
        </p:txBody>
      </p:sp>
      <p:sp>
        <p:nvSpPr>
          <p:cNvPr id="3" name="Content Placeholder 2"/>
          <p:cNvSpPr>
            <a:spLocks noGrp="1"/>
          </p:cNvSpPr>
          <p:nvPr>
            <p:ph idx="1"/>
          </p:nvPr>
        </p:nvSpPr>
        <p:spPr>
          <a:xfrm>
            <a:off x="262890" y="1069975"/>
            <a:ext cx="11655425" cy="5469255"/>
          </a:xfrm>
        </p:spPr>
        <p:txBody>
          <a:bodyPr>
            <a:normAutofit lnSpcReduction="20000"/>
          </a:bodyPr>
          <a:p>
            <a:pPr marL="457200" lvl="0" indent="-342900" algn="just" rtl="0">
              <a:spcBef>
                <a:spcPts val="0"/>
              </a:spcBef>
              <a:spcAft>
                <a:spcPts val="0"/>
              </a:spcAft>
              <a:buClr>
                <a:schemeClr val="dk1"/>
              </a:buClr>
              <a:buSzPts val="1800"/>
              <a:buAutoNum type="arabicPeriod"/>
            </a:pPr>
            <a:r>
              <a:rPr lang="en-GB" sz="2400">
                <a:solidFill>
                  <a:schemeClr val="dk1"/>
                </a:solidFill>
                <a:latin typeface="Times New Roman" panose="02020603050405020304" charset="0"/>
                <a:cs typeface="Times New Roman" panose="02020603050405020304" charset="0"/>
                <a:sym typeface="+mn-ea"/>
              </a:rPr>
              <a:t>The Chandy-Misra-Haas Algorithm is invoked when a process has to wait for some resources, </a:t>
            </a:r>
            <a:r>
              <a:rPr lang="en-GB" sz="2400" b="1">
                <a:solidFill>
                  <a:schemeClr val="dk1"/>
                </a:solidFill>
                <a:latin typeface="Times New Roman" panose="02020603050405020304" charset="0"/>
                <a:cs typeface="Times New Roman" panose="02020603050405020304" charset="0"/>
                <a:sym typeface="+mn-ea"/>
              </a:rPr>
              <a:t>process 0 blocking on process 1</a:t>
            </a:r>
            <a:r>
              <a:rPr lang="en-US" altLang="en-GB" sz="2400" b="1">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marL="457200" lvl="0" indent="-342900" algn="just" rtl="0">
              <a:spcBef>
                <a:spcPts val="0"/>
              </a:spcBef>
              <a:spcAft>
                <a:spcPts val="0"/>
              </a:spcAft>
              <a:buSzPts val="1800"/>
              <a:buAutoNum type="arabicPeriod"/>
            </a:pPr>
            <a:r>
              <a:rPr lang="en-GB" sz="2400">
                <a:solidFill>
                  <a:schemeClr val="dk1"/>
                </a:solidFill>
                <a:latin typeface="Times New Roman" panose="02020603050405020304" charset="0"/>
                <a:cs typeface="Times New Roman" panose="02020603050405020304" charset="0"/>
                <a:sym typeface="+mn-ea"/>
              </a:rPr>
              <a:t>At that point, a special</a:t>
            </a:r>
            <a:r>
              <a:rPr lang="en-GB" sz="2400">
                <a:latin typeface="Times New Roman" panose="02020603050405020304" charset="0"/>
                <a:cs typeface="Times New Roman" panose="02020603050405020304" charset="0"/>
                <a:sym typeface="+mn-ea"/>
              </a:rPr>
              <a:t> </a:t>
            </a:r>
            <a:r>
              <a:rPr lang="en-GB" sz="2400" b="1">
                <a:solidFill>
                  <a:srgbClr val="0000FF"/>
                </a:solidFill>
                <a:latin typeface="Times New Roman" panose="02020603050405020304" charset="0"/>
                <a:cs typeface="Times New Roman" panose="02020603050405020304" charset="0"/>
                <a:sym typeface="+mn-ea"/>
              </a:rPr>
              <a:t>probe message</a:t>
            </a: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is generated and sent to the process(es) holding the needed resources.</a:t>
            </a:r>
            <a:endParaRPr sz="2400">
              <a:solidFill>
                <a:schemeClr val="dk1"/>
              </a:solidFill>
              <a:latin typeface="Times New Roman" panose="02020603050405020304" charset="0"/>
              <a:cs typeface="Times New Roman" panose="02020603050405020304" charset="0"/>
            </a:endParaRPr>
          </a:p>
          <a:p>
            <a:pPr marL="457200" lvl="0" indent="-342900" algn="just" rtl="0">
              <a:spcBef>
                <a:spcPts val="0"/>
              </a:spcBef>
              <a:spcAft>
                <a:spcPts val="0"/>
              </a:spcAft>
              <a:buSzPts val="1800"/>
              <a:buAutoNum type="arabicPeriod"/>
            </a:pPr>
            <a:r>
              <a:rPr lang="en-GB" sz="2400">
                <a:solidFill>
                  <a:schemeClr val="dk1"/>
                </a:solidFill>
                <a:latin typeface="Times New Roman" panose="02020603050405020304" charset="0"/>
                <a:cs typeface="Times New Roman" panose="02020603050405020304" charset="0"/>
                <a:sym typeface="+mn-ea"/>
              </a:rPr>
              <a:t>The</a:t>
            </a:r>
            <a:r>
              <a:rPr lang="en-GB" sz="2400">
                <a:latin typeface="Times New Roman" panose="02020603050405020304" charset="0"/>
                <a:cs typeface="Times New Roman" panose="02020603050405020304" charset="0"/>
                <a:sym typeface="+mn-ea"/>
              </a:rPr>
              <a:t> </a:t>
            </a:r>
            <a:r>
              <a:rPr lang="en-GB" sz="2400" b="1">
                <a:solidFill>
                  <a:srgbClr val="0000FF"/>
                </a:solidFill>
                <a:latin typeface="Times New Roman" panose="02020603050405020304" charset="0"/>
                <a:cs typeface="Times New Roman" panose="02020603050405020304" charset="0"/>
                <a:sym typeface="+mn-ea"/>
              </a:rPr>
              <a:t>probe message</a:t>
            </a: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consists of three numbers:</a:t>
            </a:r>
            <a:endParaRPr sz="2400">
              <a:solidFill>
                <a:schemeClr val="dk1"/>
              </a:solidFill>
              <a:latin typeface="Times New Roman" panose="02020603050405020304" charset="0"/>
              <a:cs typeface="Times New Roman" panose="02020603050405020304" charset="0"/>
            </a:endParaRPr>
          </a:p>
          <a:p>
            <a:pPr marL="914400" lvl="1" indent="-317500" algn="just" rtl="0">
              <a:spcBef>
                <a:spcPts val="0"/>
              </a:spcBef>
              <a:spcAft>
                <a:spcPts val="0"/>
              </a:spcAft>
              <a:buClr>
                <a:schemeClr val="dk1"/>
              </a:buClr>
              <a:buSzPts val="1400"/>
              <a:buAutoNum type="alphaLcPeriod"/>
            </a:pPr>
            <a:r>
              <a:rPr lang="en-GB" sz="2400">
                <a:solidFill>
                  <a:schemeClr val="dk1"/>
                </a:solidFill>
                <a:latin typeface="Times New Roman" panose="02020603050405020304" charset="0"/>
                <a:cs typeface="Times New Roman" panose="02020603050405020304" charset="0"/>
                <a:sym typeface="+mn-ea"/>
              </a:rPr>
              <a:t>The Process that just blocked</a:t>
            </a:r>
            <a:endParaRPr sz="2400">
              <a:solidFill>
                <a:schemeClr val="dk1"/>
              </a:solidFill>
              <a:latin typeface="Times New Roman" panose="02020603050405020304" charset="0"/>
              <a:cs typeface="Times New Roman" panose="02020603050405020304" charset="0"/>
            </a:endParaRPr>
          </a:p>
          <a:p>
            <a:pPr marL="914400" lvl="1" indent="-317500" algn="just" rtl="0">
              <a:spcBef>
                <a:spcPts val="0"/>
              </a:spcBef>
              <a:spcAft>
                <a:spcPts val="0"/>
              </a:spcAft>
              <a:buClr>
                <a:schemeClr val="dk1"/>
              </a:buClr>
              <a:buSzPts val="1400"/>
              <a:buAutoNum type="alphaLcPeriod"/>
            </a:pPr>
            <a:r>
              <a:rPr lang="en-GB" sz="2400">
                <a:solidFill>
                  <a:schemeClr val="dk1"/>
                </a:solidFill>
                <a:latin typeface="Times New Roman" panose="02020603050405020304" charset="0"/>
                <a:cs typeface="Times New Roman" panose="02020603050405020304" charset="0"/>
                <a:sym typeface="+mn-ea"/>
              </a:rPr>
              <a:t>The process sending the message</a:t>
            </a:r>
            <a:endParaRPr sz="2400">
              <a:solidFill>
                <a:schemeClr val="dk1"/>
              </a:solidFill>
              <a:latin typeface="Times New Roman" panose="02020603050405020304" charset="0"/>
              <a:cs typeface="Times New Roman" panose="02020603050405020304" charset="0"/>
            </a:endParaRPr>
          </a:p>
          <a:p>
            <a:pPr marL="914400" lvl="1" indent="-317500" algn="just" rtl="0">
              <a:spcBef>
                <a:spcPts val="0"/>
              </a:spcBef>
              <a:spcAft>
                <a:spcPts val="0"/>
              </a:spcAft>
              <a:buClr>
                <a:schemeClr val="dk1"/>
              </a:buClr>
              <a:buSzPts val="1400"/>
              <a:buAutoNum type="alphaLcPeriod"/>
            </a:pPr>
            <a:r>
              <a:rPr lang="en-GB" sz="2400">
                <a:solidFill>
                  <a:schemeClr val="dk1"/>
                </a:solidFill>
                <a:latin typeface="Times New Roman" panose="02020603050405020304" charset="0"/>
                <a:cs typeface="Times New Roman" panose="02020603050405020304" charset="0"/>
                <a:sym typeface="+mn-ea"/>
              </a:rPr>
              <a:t>The Process to whom it is being sent.</a:t>
            </a:r>
            <a:endParaRPr sz="2400">
              <a:solidFill>
                <a:schemeClr val="dk1"/>
              </a:solidFill>
              <a:latin typeface="Times New Roman" panose="02020603050405020304" charset="0"/>
              <a:cs typeface="Times New Roman" panose="02020603050405020304" charset="0"/>
            </a:endParaRPr>
          </a:p>
          <a:p>
            <a:pPr marL="0" lvl="0" indent="0" algn="just" rtl="0">
              <a:spcBef>
                <a:spcPts val="1200"/>
              </a:spcBef>
              <a:spcAft>
                <a:spcPts val="0"/>
              </a:spcAft>
              <a:buNone/>
            </a:pP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The initial message from 0 to 1 contains the triple (0,0,1)</a:t>
            </a:r>
            <a:endParaRPr sz="2400">
              <a:solidFill>
                <a:schemeClr val="dk1"/>
              </a:solidFill>
              <a:latin typeface="Times New Roman" panose="02020603050405020304" charset="0"/>
              <a:cs typeface="Times New Roman" panose="02020603050405020304" charset="0"/>
            </a:endParaRPr>
          </a:p>
          <a:p>
            <a:pPr marL="114300" lvl="0" indent="0" algn="just" rtl="0">
              <a:spcBef>
                <a:spcPts val="1200"/>
              </a:spcBef>
              <a:spcAft>
                <a:spcPts val="0"/>
              </a:spcAft>
              <a:buClr>
                <a:schemeClr val="dk1"/>
              </a:buClr>
              <a:buSzPts val="1800"/>
              <a:buNone/>
            </a:pPr>
            <a:r>
              <a:rPr lang="en-US" altLang="en-GB" sz="2400">
                <a:solidFill>
                  <a:schemeClr val="dk1"/>
                </a:solidFill>
                <a:latin typeface="Times New Roman" panose="02020603050405020304" charset="0"/>
                <a:cs typeface="Times New Roman" panose="02020603050405020304" charset="0"/>
                <a:sym typeface="+mn-ea"/>
              </a:rPr>
              <a:t>4. </a:t>
            </a:r>
            <a:r>
              <a:rPr lang="en-GB" sz="2400">
                <a:solidFill>
                  <a:schemeClr val="dk1"/>
                </a:solidFill>
                <a:latin typeface="Times New Roman" panose="02020603050405020304" charset="0"/>
                <a:cs typeface="Times New Roman" panose="02020603050405020304" charset="0"/>
                <a:sym typeface="+mn-ea"/>
              </a:rPr>
              <a:t>When the message arrives, the recipient checks to see if it itself is waiting for any processes.</a:t>
            </a:r>
            <a:endParaRPr lang="en-GB" sz="2400">
              <a:solidFill>
                <a:schemeClr val="dk1"/>
              </a:solidFill>
              <a:latin typeface="Times New Roman" panose="02020603050405020304" charset="0"/>
              <a:cs typeface="Times New Roman" panose="02020603050405020304" charset="0"/>
              <a:sym typeface="+mn-ea"/>
            </a:endParaRPr>
          </a:p>
          <a:p>
            <a:pPr marL="0" lvl="0" indent="0" algn="l" rtl="0">
              <a:spcBef>
                <a:spcPts val="0"/>
              </a:spcBef>
              <a:spcAft>
                <a:spcPts val="0"/>
              </a:spcAft>
              <a:buNone/>
            </a:pPr>
            <a:endParaRPr lang="en-GB" sz="2400" b="1">
              <a:sym typeface="+mn-ea"/>
            </a:endParaRPr>
          </a:p>
          <a:p>
            <a:pPr marL="0" lvl="0" indent="0" algn="l" rtl="0">
              <a:spcBef>
                <a:spcPts val="0"/>
              </a:spcBef>
              <a:spcAft>
                <a:spcPts val="0"/>
              </a:spcAft>
              <a:buNone/>
            </a:pPr>
            <a:r>
              <a:rPr lang="en-GB" sz="2400" b="1">
                <a:latin typeface="Times New Roman" panose="02020603050405020304" charset="0"/>
                <a:cs typeface="Times New Roman" panose="02020603050405020304" charset="0"/>
                <a:sym typeface="+mn-ea"/>
              </a:rPr>
              <a:t>5.</a:t>
            </a: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If so, the message is updated</a:t>
            </a:r>
            <a:r>
              <a:rPr lang="en-US" alt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marL="0" lvl="0" indent="0" algn="l" rtl="0">
              <a:spcBef>
                <a:spcPts val="1200"/>
              </a:spcBef>
              <a:spcAft>
                <a:spcPts val="0"/>
              </a:spcAft>
              <a:buNone/>
            </a:pPr>
            <a:r>
              <a:rPr lang="en-GB" sz="2400">
                <a:latin typeface="Times New Roman" panose="02020603050405020304" charset="0"/>
                <a:cs typeface="Times New Roman" panose="02020603050405020304" charset="0"/>
                <a:sym typeface="+mn-ea"/>
              </a:rPr>
              <a:t>	i) </a:t>
            </a:r>
            <a:r>
              <a:rPr lang="en-GB" sz="2400" b="1">
                <a:solidFill>
                  <a:srgbClr val="FF0000"/>
                </a:solidFill>
                <a:latin typeface="Times New Roman" panose="02020603050405020304" charset="0"/>
                <a:cs typeface="Times New Roman" panose="02020603050405020304" charset="0"/>
                <a:sym typeface="+mn-ea"/>
              </a:rPr>
              <a:t>Keeping the first field the same but</a:t>
            </a:r>
            <a:endParaRPr sz="2400" b="1">
              <a:solidFill>
                <a:srgbClr val="FF0000"/>
              </a:solidFill>
              <a:latin typeface="Times New Roman" panose="02020603050405020304" charset="0"/>
              <a:cs typeface="Times New Roman" panose="02020603050405020304" charset="0"/>
            </a:endParaRPr>
          </a:p>
          <a:p>
            <a:pPr marL="0" lvl="0" indent="0" algn="l" rtl="0">
              <a:spcBef>
                <a:spcPts val="1200"/>
              </a:spcBef>
              <a:spcAft>
                <a:spcPts val="0"/>
              </a:spcAft>
              <a:buNone/>
            </a:pPr>
            <a:r>
              <a:rPr lang="en-GB" sz="2400" b="1">
                <a:solidFill>
                  <a:srgbClr val="FF0000"/>
                </a:solidFill>
                <a:latin typeface="Times New Roman" panose="02020603050405020304" charset="0"/>
                <a:cs typeface="Times New Roman" panose="02020603050405020304" charset="0"/>
                <a:sym typeface="+mn-ea"/>
              </a:rPr>
              <a:t>	</a:t>
            </a:r>
            <a:r>
              <a:rPr lang="en-GB" sz="2400">
                <a:latin typeface="Times New Roman" panose="02020603050405020304" charset="0"/>
                <a:cs typeface="Times New Roman" panose="02020603050405020304" charset="0"/>
                <a:sym typeface="+mn-ea"/>
              </a:rPr>
              <a:t>ii)</a:t>
            </a:r>
            <a:r>
              <a:rPr lang="en-GB" sz="2400" b="1">
                <a:solidFill>
                  <a:srgbClr val="FF0000"/>
                </a:solidFill>
                <a:latin typeface="Times New Roman" panose="02020603050405020304" charset="0"/>
                <a:cs typeface="Times New Roman" panose="02020603050405020304" charset="0"/>
                <a:sym typeface="+mn-ea"/>
              </a:rPr>
              <a:t> </a:t>
            </a:r>
            <a:r>
              <a:rPr lang="en-GB" sz="2400" b="1">
                <a:solidFill>
                  <a:schemeClr val="accent1"/>
                </a:solidFill>
                <a:latin typeface="Times New Roman" panose="02020603050405020304" charset="0"/>
                <a:cs typeface="Times New Roman" panose="02020603050405020304" charset="0"/>
                <a:sym typeface="+mn-ea"/>
              </a:rPr>
              <a:t>replacing the second field by its own process number and</a:t>
            </a:r>
            <a:endParaRPr sz="2400" b="1">
              <a:solidFill>
                <a:schemeClr val="accent1"/>
              </a:solidFill>
              <a:latin typeface="Times New Roman" panose="02020603050405020304" charset="0"/>
              <a:cs typeface="Times New Roman" panose="02020603050405020304" charset="0"/>
            </a:endParaRPr>
          </a:p>
          <a:p>
            <a:pPr marL="0" lvl="0" indent="0" algn="l" rtl="0">
              <a:spcBef>
                <a:spcPts val="1200"/>
              </a:spcBef>
              <a:spcAft>
                <a:spcPts val="0"/>
              </a:spcAft>
              <a:buNone/>
            </a:pPr>
            <a:r>
              <a:rPr lang="en-GB" sz="2400">
                <a:latin typeface="Times New Roman" panose="02020603050405020304" charset="0"/>
                <a:cs typeface="Times New Roman" panose="02020603050405020304" charset="0"/>
                <a:sym typeface="+mn-ea"/>
              </a:rPr>
              <a:t>	iii) </a:t>
            </a:r>
            <a:r>
              <a:rPr lang="en-GB" sz="2400" b="1">
                <a:solidFill>
                  <a:srgbClr val="00B050"/>
                </a:solidFill>
                <a:latin typeface="Times New Roman" panose="02020603050405020304" charset="0"/>
                <a:cs typeface="Times New Roman" panose="02020603050405020304" charset="0"/>
                <a:sym typeface="+mn-ea"/>
              </a:rPr>
              <a:t>The Third one by the number of process it is waiting for</a:t>
            </a:r>
            <a:r>
              <a:rPr 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marL="114300" lvl="0" indent="0" algn="just" rtl="0">
              <a:spcBef>
                <a:spcPts val="1200"/>
              </a:spcBef>
              <a:spcAft>
                <a:spcPts val="0"/>
              </a:spcAft>
              <a:buClr>
                <a:schemeClr val="dk1"/>
              </a:buClr>
              <a:buSzPts val="1800"/>
              <a:buNone/>
            </a:pPr>
            <a:endParaRPr sz="2400">
              <a:solidFill>
                <a:schemeClr val="dk1"/>
              </a:solidFill>
              <a:latin typeface="Times New Roman" panose="02020603050405020304" charset="0"/>
              <a:cs typeface="Times New Roman" panose="02020603050405020304" charset="0"/>
            </a:endParaRPr>
          </a:p>
          <a:p>
            <a:pPr algn="just" rtl="0">
              <a:spcAft>
                <a:spcPts val="0"/>
              </a:spcAft>
            </a:pP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1025"/>
          </a:xfrm>
        </p:spPr>
        <p:txBody>
          <a:bodyPr>
            <a:normAutofit fontScale="90000"/>
          </a:bodyPr>
          <a:p>
            <a:r>
              <a:rPr lang="en-US"/>
              <a:t>Cont..</a:t>
            </a:r>
            <a:endParaRPr lang="en-US"/>
          </a:p>
        </p:txBody>
      </p:sp>
      <p:sp>
        <p:nvSpPr>
          <p:cNvPr id="3" name="Content Placeholder 2"/>
          <p:cNvSpPr>
            <a:spLocks noGrp="1"/>
          </p:cNvSpPr>
          <p:nvPr>
            <p:ph idx="1"/>
          </p:nvPr>
        </p:nvSpPr>
        <p:spPr>
          <a:xfrm>
            <a:off x="327025" y="1048385"/>
            <a:ext cx="11643995" cy="5447665"/>
          </a:xfrm>
        </p:spPr>
        <p:txBody>
          <a:bodyPr/>
          <a:p>
            <a:pPr algn="just"/>
            <a:r>
              <a:rPr lang="en-GB" sz="2400" b="1">
                <a:latin typeface="Times New Roman" panose="02020603050405020304" charset="0"/>
                <a:cs typeface="Times New Roman" panose="02020603050405020304" charset="0"/>
                <a:sym typeface="+mn-ea"/>
              </a:rPr>
              <a:t>6</a:t>
            </a: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The message is sent to the process on which it is blocked. If it is blocked on multiple processes, all of them are sent (different) messages.</a:t>
            </a:r>
            <a:endParaRPr sz="2400">
              <a:solidFill>
                <a:schemeClr val="dk1"/>
              </a:solidFill>
              <a:latin typeface="Times New Roman" panose="02020603050405020304" charset="0"/>
              <a:cs typeface="Times New Roman" panose="02020603050405020304" charset="0"/>
            </a:endParaRPr>
          </a:p>
          <a:p>
            <a:pPr algn="just"/>
            <a:r>
              <a:rPr lang="en-GB" sz="2400" b="1">
                <a:latin typeface="Times New Roman" panose="02020603050405020304" charset="0"/>
                <a:cs typeface="Times New Roman" panose="02020603050405020304" charset="0"/>
                <a:sym typeface="+mn-ea"/>
              </a:rPr>
              <a:t>7.</a:t>
            </a:r>
            <a:r>
              <a:rPr lang="en-GB" sz="2400">
                <a:latin typeface="Times New Roman" panose="02020603050405020304" charset="0"/>
                <a:cs typeface="Times New Roman" panose="02020603050405020304" charset="0"/>
                <a:sym typeface="+mn-ea"/>
              </a:rPr>
              <a:t> </a:t>
            </a:r>
            <a:r>
              <a:rPr lang="en-GB" sz="2400">
                <a:solidFill>
                  <a:schemeClr val="dk1"/>
                </a:solidFill>
                <a:highlight>
                  <a:srgbClr val="FFFF00"/>
                </a:highlight>
                <a:latin typeface="Times New Roman" panose="02020603050405020304" charset="0"/>
                <a:cs typeface="Times New Roman" panose="02020603050405020304" charset="0"/>
                <a:sym typeface="+mn-ea"/>
              </a:rPr>
              <a:t>If the message goes all the way around and comes back to the original sender, that is, the process listed in the first field, a cycle exists and system is </a:t>
            </a:r>
            <a:r>
              <a:rPr lang="en-GB" sz="2400" b="1">
                <a:solidFill>
                  <a:schemeClr val="dk1"/>
                </a:solidFill>
                <a:highlight>
                  <a:srgbClr val="FFFF00"/>
                </a:highlight>
                <a:latin typeface="Times New Roman" panose="02020603050405020304" charset="0"/>
                <a:cs typeface="Times New Roman" panose="02020603050405020304" charset="0"/>
                <a:sym typeface="+mn-ea"/>
              </a:rPr>
              <a:t>deadlocked</a:t>
            </a:r>
            <a:r>
              <a:rPr 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3685" y="99060"/>
            <a:ext cx="10515600" cy="464185"/>
          </a:xfrm>
        </p:spPr>
        <p:txBody>
          <a:bodyPr>
            <a:normAutofit fontScale="90000"/>
          </a:bodyPr>
          <a:p>
            <a:r>
              <a:rPr lang="en-US"/>
              <a:t>Cont..</a:t>
            </a:r>
            <a:endParaRPr lang="en-US"/>
          </a:p>
        </p:txBody>
      </p:sp>
      <p:sp>
        <p:nvSpPr>
          <p:cNvPr id="3" name="Content Placeholder 2"/>
          <p:cNvSpPr>
            <a:spLocks noGrp="1"/>
          </p:cNvSpPr>
          <p:nvPr>
            <p:ph idx="1"/>
          </p:nvPr>
        </p:nvSpPr>
        <p:spPr>
          <a:xfrm>
            <a:off x="360045" y="643255"/>
            <a:ext cx="11547475" cy="5939155"/>
          </a:xfrm>
        </p:spPr>
        <p:txBody>
          <a:bodyPr/>
          <a:p>
            <a:endParaRPr lang="en-US"/>
          </a:p>
        </p:txBody>
      </p:sp>
      <p:pic>
        <p:nvPicPr>
          <p:cNvPr id="233" name="Google Shape;233;p35"/>
          <p:cNvPicPr preferRelativeResize="0"/>
          <p:nvPr/>
        </p:nvPicPr>
        <p:blipFill>
          <a:blip r:embed="rId1"/>
          <a:stretch>
            <a:fillRect/>
          </a:stretch>
        </p:blipFill>
        <p:spPr>
          <a:xfrm>
            <a:off x="339090" y="644525"/>
            <a:ext cx="11222990" cy="56908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9875"/>
            <a:ext cx="10515600" cy="741045"/>
          </a:xfrm>
        </p:spPr>
        <p:txBody>
          <a:bodyPr>
            <a:normAutofit fontScale="90000"/>
          </a:bodyPr>
          <a:p>
            <a:pPr algn="ctr"/>
            <a:r>
              <a:rPr lang="en-US" b="1">
                <a:solidFill>
                  <a:srgbClr val="FF0000"/>
                </a:solidFill>
              </a:rPr>
              <a:t>Introduction</a:t>
            </a:r>
            <a:endParaRPr lang="en-US" b="1">
              <a:solidFill>
                <a:srgbClr val="FF0000"/>
              </a:solidFill>
            </a:endParaRPr>
          </a:p>
        </p:txBody>
      </p:sp>
      <p:sp>
        <p:nvSpPr>
          <p:cNvPr id="3" name="Content Placeholder 2"/>
          <p:cNvSpPr>
            <a:spLocks noGrp="1"/>
          </p:cNvSpPr>
          <p:nvPr>
            <p:ph idx="1"/>
          </p:nvPr>
        </p:nvSpPr>
        <p:spPr>
          <a:xfrm>
            <a:off x="337820" y="1106170"/>
            <a:ext cx="11580495" cy="5401310"/>
          </a:xfrm>
        </p:spPr>
        <p:txBody>
          <a:bodyPr>
            <a:normAutofit lnSpcReduction="20000"/>
          </a:bodyPr>
          <a:p>
            <a:r>
              <a:rPr lang="en-US" sz="2400">
                <a:highlight>
                  <a:srgbClr val="FFFF00"/>
                </a:highlight>
                <a:latin typeface="Times New Roman" panose="02020603050405020304" charset="0"/>
                <a:cs typeface="Times New Roman" panose="02020603050405020304" charset="0"/>
              </a:rPr>
              <a:t>There are two kinds of distributed deadlock</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Communication deadlock</a:t>
            </a:r>
            <a:r>
              <a:rPr lang="en-US" sz="2400">
                <a:latin typeface="Times New Roman" panose="02020603050405020304" charset="0"/>
                <a:cs typeface="Times New Roman" panose="02020603050405020304" charset="0"/>
              </a:rPr>
              <a:t>: It occurs, for example, when process A is trying to send a message to process B, which in turn is trying to send one to process C which is trying to send one to A.</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There are various senarios in which this situation leads to deadlock, such as </a:t>
            </a:r>
            <a:r>
              <a:rPr lang="en-US" sz="2400" b="1">
                <a:latin typeface="Times New Roman" panose="02020603050405020304" charset="0"/>
                <a:cs typeface="Times New Roman" panose="02020603050405020304" charset="0"/>
              </a:rPr>
              <a:t>no buffer being available</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b="1">
                <a:solidFill>
                  <a:srgbClr val="0070C0"/>
                </a:solidFill>
                <a:latin typeface="Times New Roman" panose="02020603050405020304" charset="0"/>
                <a:cs typeface="Times New Roman" panose="02020603050405020304" charset="0"/>
              </a:rPr>
              <a:t>Resource deadlock</a:t>
            </a:r>
            <a:r>
              <a:rPr lang="en-US" sz="2400">
                <a:latin typeface="Times New Roman" panose="02020603050405020304" charset="0"/>
                <a:cs typeface="Times New Roman" panose="02020603050405020304" charset="0"/>
              </a:rPr>
              <a:t>: It occurs when processes are fighting over exclusive access to I/O devices, files, locks, or other resources.</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GB" sz="2400" b="1">
                <a:latin typeface="Times New Roman" panose="02020603050405020304" charset="0"/>
                <a:cs typeface="Times New Roman" panose="02020603050405020304" charset="0"/>
                <a:sym typeface="+mn-ea"/>
              </a:rPr>
              <a:t>Four Strategies used to handle Deadlock</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GB" sz="2400">
                <a:solidFill>
                  <a:schemeClr val="dk1"/>
                </a:solidFill>
                <a:latin typeface="Times New Roman" panose="02020603050405020304" charset="0"/>
                <a:cs typeface="Times New Roman" panose="02020603050405020304" charset="0"/>
                <a:sym typeface="+mn-ea"/>
              </a:rPr>
              <a:t>The Ostrich Algorithm</a:t>
            </a:r>
            <a:r>
              <a:rPr lang="en-GB" sz="2400">
                <a:latin typeface="Times New Roman" panose="02020603050405020304" charset="0"/>
                <a:cs typeface="Times New Roman" panose="02020603050405020304" charset="0"/>
                <a:sym typeface="+mn-ea"/>
              </a:rPr>
              <a:t> (</a:t>
            </a:r>
            <a:r>
              <a:rPr lang="en-GB" sz="2400" b="1">
                <a:solidFill>
                  <a:schemeClr val="accent1"/>
                </a:solidFill>
                <a:latin typeface="Times New Roman" panose="02020603050405020304" charset="0"/>
                <a:cs typeface="Times New Roman" panose="02020603050405020304" charset="0"/>
                <a:sym typeface="+mn-ea"/>
              </a:rPr>
              <a:t>Ignore the Problem</a:t>
            </a:r>
            <a:r>
              <a:rPr lang="en-GB" sz="2400">
                <a:latin typeface="Times New Roman" panose="02020603050405020304" charset="0"/>
                <a:cs typeface="Times New Roman" panose="02020603050405020304" charset="0"/>
                <a:sym typeface="+mn-ea"/>
              </a:rPr>
              <a:t>)</a:t>
            </a:r>
            <a:endParaRPr lang="en-GB" sz="2400">
              <a:latin typeface="Times New Roman" panose="02020603050405020304" charset="0"/>
              <a:cs typeface="Times New Roman" panose="02020603050405020304" charset="0"/>
            </a:endParaRPr>
          </a:p>
          <a:p>
            <a:pPr algn="just"/>
            <a:r>
              <a:rPr lang="en-GB" sz="2400">
                <a:solidFill>
                  <a:schemeClr val="dk1"/>
                </a:solidFill>
                <a:latin typeface="Times New Roman" panose="02020603050405020304" charset="0"/>
                <a:cs typeface="Times New Roman" panose="02020603050405020304" charset="0"/>
                <a:sym typeface="+mn-ea"/>
              </a:rPr>
              <a:t>Deadlock Detection</a:t>
            </a:r>
            <a:r>
              <a:rPr lang="en-US" sz="2400">
                <a:latin typeface="Times New Roman" panose="02020603050405020304" charset="0"/>
                <a:cs typeface="Times New Roman" panose="02020603050405020304" charset="0"/>
              </a:rPr>
              <a:t> (let deadlock occur, detect them, and try to recover)</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Prevention (</a:t>
            </a:r>
            <a:r>
              <a:rPr lang="en-GB" sz="2400" b="1">
                <a:solidFill>
                  <a:schemeClr val="accent1"/>
                </a:solidFill>
                <a:latin typeface="Times New Roman" panose="02020603050405020304" charset="0"/>
                <a:cs typeface="Times New Roman" panose="02020603050405020304" charset="0"/>
                <a:sym typeface="+mn-ea"/>
              </a:rPr>
              <a:t>Make deadlock structurally impossible</a:t>
            </a:r>
            <a:r>
              <a:rPr lang="en-US" altLang="en-GB" sz="2400" b="1">
                <a:solidFill>
                  <a:schemeClr val="accent1"/>
                </a:solidFill>
                <a:latin typeface="Times New Roman" panose="02020603050405020304" charset="0"/>
                <a:cs typeface="Times New Roman" panose="02020603050405020304" charset="0"/>
                <a:sym typeface="+mn-ea"/>
              </a:rPr>
              <a:t>)</a:t>
            </a:r>
            <a:endParaRPr lang="en-US" altLang="en-GB" sz="2400" b="1">
              <a:solidFill>
                <a:schemeClr val="accent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Deadlock Avoidance</a:t>
            </a:r>
            <a:r>
              <a:rPr lang="en-GB" sz="2400">
                <a:latin typeface="Times New Roman" panose="02020603050405020304" charset="0"/>
                <a:cs typeface="Times New Roman" panose="02020603050405020304" charset="0"/>
                <a:sym typeface="+mn-ea"/>
              </a:rPr>
              <a:t> (</a:t>
            </a:r>
            <a:r>
              <a:rPr lang="en-GB" sz="2400" b="1">
                <a:solidFill>
                  <a:schemeClr val="accent1"/>
                </a:solidFill>
                <a:latin typeface="Times New Roman" panose="02020603050405020304" charset="0"/>
                <a:cs typeface="Times New Roman" panose="02020603050405020304" charset="0"/>
                <a:sym typeface="+mn-ea"/>
              </a:rPr>
              <a:t>Avoid deadlock by allocating resource carefully</a:t>
            </a:r>
            <a:r>
              <a:rPr lang="en-GB"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0345" y="78105"/>
            <a:ext cx="10515600" cy="410210"/>
          </a:xfrm>
        </p:spPr>
        <p:txBody>
          <a:bodyPr>
            <a:normAutofit fontScale="90000"/>
          </a:bodyPr>
          <a:p>
            <a:r>
              <a:rPr lang="en-US"/>
              <a:t>Cont..</a:t>
            </a:r>
            <a:endParaRPr lang="en-US"/>
          </a:p>
        </p:txBody>
      </p:sp>
      <p:pic>
        <p:nvPicPr>
          <p:cNvPr id="240" name="Google Shape;240;p36"/>
          <p:cNvPicPr preferRelativeResize="0">
            <a:picLocks noChangeAspect="1"/>
          </p:cNvPicPr>
          <p:nvPr>
            <p:ph idx="1"/>
          </p:nvPr>
        </p:nvPicPr>
        <p:blipFill>
          <a:blip r:embed="rId1"/>
          <a:stretch>
            <a:fillRect/>
          </a:stretch>
        </p:blipFill>
        <p:spPr>
          <a:xfrm>
            <a:off x="543560" y="994410"/>
            <a:ext cx="11158855" cy="55556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5455" y="12001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349250" y="781685"/>
            <a:ext cx="11547475" cy="5810885"/>
          </a:xfrm>
        </p:spPr>
        <p:txBody>
          <a:bodyPr/>
          <a:p>
            <a:endParaRPr lang="en-US"/>
          </a:p>
        </p:txBody>
      </p:sp>
      <p:pic>
        <p:nvPicPr>
          <p:cNvPr id="254" name="Google Shape;254;p38"/>
          <p:cNvPicPr preferRelativeResize="0"/>
          <p:nvPr/>
        </p:nvPicPr>
        <p:blipFill>
          <a:blip r:embed="rId1"/>
          <a:stretch>
            <a:fillRect/>
          </a:stretch>
        </p:blipFill>
        <p:spPr>
          <a:xfrm>
            <a:off x="372745" y="864235"/>
            <a:ext cx="11146790" cy="542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980" y="152400"/>
            <a:ext cx="10515600" cy="506730"/>
          </a:xfrm>
        </p:spPr>
        <p:txBody>
          <a:bodyPr>
            <a:normAutofit fontScale="90000"/>
          </a:bodyPr>
          <a:p>
            <a:r>
              <a:rPr lang="en-US"/>
              <a:t>Cont..</a:t>
            </a:r>
            <a:endParaRPr lang="en-US"/>
          </a:p>
        </p:txBody>
      </p:sp>
      <p:sp>
        <p:nvSpPr>
          <p:cNvPr id="3" name="Content Placeholder 2"/>
          <p:cNvSpPr>
            <a:spLocks noGrp="1"/>
          </p:cNvSpPr>
          <p:nvPr>
            <p:ph idx="1"/>
          </p:nvPr>
        </p:nvSpPr>
        <p:spPr>
          <a:xfrm>
            <a:off x="348615" y="782955"/>
            <a:ext cx="11505565" cy="5830570"/>
          </a:xfrm>
        </p:spPr>
        <p:txBody>
          <a:bodyPr/>
          <a:p>
            <a:endParaRPr lang="en-US"/>
          </a:p>
        </p:txBody>
      </p:sp>
      <p:pic>
        <p:nvPicPr>
          <p:cNvPr id="261" name="Google Shape;261;p39"/>
          <p:cNvPicPr preferRelativeResize="0"/>
          <p:nvPr/>
        </p:nvPicPr>
        <p:blipFill>
          <a:blip r:embed="rId1"/>
          <a:stretch>
            <a:fillRect/>
          </a:stretch>
        </p:blipFill>
        <p:spPr>
          <a:xfrm>
            <a:off x="340360" y="612775"/>
            <a:ext cx="10881360" cy="57226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7050"/>
          </a:xfrm>
        </p:spPr>
        <p:txBody>
          <a:bodyPr>
            <a:normAutofit fontScale="90000"/>
          </a:bodyPr>
          <a:p>
            <a:r>
              <a:rPr lang="en-US"/>
              <a:t>Cont..</a:t>
            </a:r>
            <a:endParaRPr lang="en-US"/>
          </a:p>
        </p:txBody>
      </p:sp>
      <p:sp>
        <p:nvSpPr>
          <p:cNvPr id="3" name="Content Placeholder 2"/>
          <p:cNvSpPr>
            <a:spLocks noGrp="1"/>
          </p:cNvSpPr>
          <p:nvPr>
            <p:ph idx="1"/>
          </p:nvPr>
        </p:nvSpPr>
        <p:spPr>
          <a:xfrm>
            <a:off x="306070" y="985520"/>
            <a:ext cx="11622405" cy="5596255"/>
          </a:xfrm>
        </p:spPr>
        <p:txBody>
          <a:bodyPr/>
          <a:p>
            <a:pPr algn="just"/>
            <a:r>
              <a:rPr lang="en-GB" sz="2400" b="1">
                <a:solidFill>
                  <a:srgbClr val="0070C0"/>
                </a:solidFill>
                <a:latin typeface="Times New Roman" panose="02020603050405020304" charset="0"/>
                <a:cs typeface="Times New Roman" panose="02020603050405020304" charset="0"/>
                <a:sym typeface="+mn-ea"/>
              </a:rPr>
              <a:t>There are various ways to in which the deadlock can be broken</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pPr marL="457200" lvl="0" indent="-334010" algn="just" rtl="0">
              <a:spcBef>
                <a:spcPts val="1200"/>
              </a:spcBef>
              <a:spcAft>
                <a:spcPts val="0"/>
              </a:spcAft>
              <a:buClr>
                <a:schemeClr val="dk1"/>
              </a:buClr>
              <a:buSzPct val="100000"/>
              <a:buAutoNum type="arabicPeriod"/>
            </a:pPr>
            <a:r>
              <a:rPr lang="en-GB" sz="2400">
                <a:solidFill>
                  <a:schemeClr val="dk1"/>
                </a:solidFill>
                <a:highlight>
                  <a:srgbClr val="FFFF00"/>
                </a:highlight>
                <a:latin typeface="Times New Roman" panose="02020603050405020304" charset="0"/>
                <a:cs typeface="Times New Roman" panose="02020603050405020304" charset="0"/>
                <a:sym typeface="+mn-ea"/>
              </a:rPr>
              <a:t>One way is to have the process that initiated the probe commit suicide</a:t>
            </a:r>
            <a:r>
              <a:rPr lang="en-US" altLang="en-GB" sz="2400">
                <a:solidFill>
                  <a:schemeClr val="dk1"/>
                </a:solidFill>
                <a:latin typeface="Times New Roman" panose="02020603050405020304" charset="0"/>
                <a:cs typeface="Times New Roman" panose="02020603050405020304" charset="0"/>
                <a:sym typeface="+mn-ea"/>
              </a:rPr>
              <a:t>.</a:t>
            </a:r>
            <a:endParaRPr lang="en-GB" sz="2400">
              <a:solidFill>
                <a:schemeClr val="dk1"/>
              </a:solidFill>
              <a:latin typeface="Times New Roman" panose="02020603050405020304" charset="0"/>
              <a:cs typeface="Times New Roman" panose="02020603050405020304" charset="0"/>
              <a:sym typeface="+mn-ea"/>
            </a:endParaRPr>
          </a:p>
          <a:p>
            <a:pPr marL="46609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However, this method has problems if several processes invoke the algorithm simultaneously.</a:t>
            </a:r>
            <a:endParaRPr lang="en-GB" sz="2400">
              <a:solidFill>
                <a:schemeClr val="dk1"/>
              </a:solidFill>
              <a:latin typeface="Times New Roman" panose="02020603050405020304" charset="0"/>
              <a:cs typeface="Times New Roman" panose="02020603050405020304" charset="0"/>
              <a:sym typeface="+mn-ea"/>
            </a:endParaRPr>
          </a:p>
          <a:p>
            <a:pPr marL="46609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For example, imagine that both 0 and 6 block at the same moment, and both initiated probes. </a:t>
            </a:r>
            <a:endParaRPr lang="en-GB" sz="2400">
              <a:solidFill>
                <a:schemeClr val="dk1"/>
              </a:solidFill>
              <a:latin typeface="Times New Roman" panose="02020603050405020304" charset="0"/>
              <a:cs typeface="Times New Roman" panose="02020603050405020304" charset="0"/>
              <a:sym typeface="+mn-ea"/>
            </a:endParaRPr>
          </a:p>
          <a:p>
            <a:pPr marL="46609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Each would eventually discover the deadlock, and each would kill itself. It is </a:t>
            </a:r>
            <a:r>
              <a:rPr lang="en-GB" sz="2400" b="1">
                <a:solidFill>
                  <a:srgbClr val="FF0000"/>
                </a:solidFill>
                <a:latin typeface="Times New Roman" panose="02020603050405020304" charset="0"/>
                <a:cs typeface="Times New Roman" panose="02020603050405020304" charset="0"/>
                <a:sym typeface="+mn-ea"/>
              </a:rPr>
              <a:t>overkill</a:t>
            </a:r>
            <a:r>
              <a:rPr lang="en-GB" sz="2400">
                <a:solidFill>
                  <a:schemeClr val="dk1"/>
                </a:solidFill>
                <a:latin typeface="Times New Roman" panose="02020603050405020304" charset="0"/>
                <a:cs typeface="Times New Roman" panose="02020603050405020304" charset="0"/>
                <a:sym typeface="+mn-ea"/>
              </a:rPr>
              <a:t>. </a:t>
            </a:r>
            <a:endParaRPr lang="en-GB" sz="2400">
              <a:solidFill>
                <a:schemeClr val="dk1"/>
              </a:solidFill>
              <a:latin typeface="Times New Roman" panose="02020603050405020304" charset="0"/>
              <a:cs typeface="Times New Roman" panose="02020603050405020304" charset="0"/>
              <a:sym typeface="+mn-ea"/>
            </a:endParaRPr>
          </a:p>
          <a:p>
            <a:pPr marL="46609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Getting rid of one of them is enough.</a:t>
            </a:r>
            <a:endParaRPr lang="en-GB" sz="2400">
              <a:solidFill>
                <a:schemeClr val="dk1"/>
              </a:solidFill>
              <a:latin typeface="Times New Roman" panose="02020603050405020304" charset="0"/>
              <a:cs typeface="Times New Roman" panose="02020603050405020304" charset="0"/>
              <a:sym typeface="+mn-ea"/>
            </a:endParaRPr>
          </a:p>
          <a:p>
            <a:pPr marL="123190" lvl="0" indent="0" algn="just" rtl="0">
              <a:spcBef>
                <a:spcPts val="1200"/>
              </a:spcBef>
              <a:spcAft>
                <a:spcPts val="0"/>
              </a:spcAft>
              <a:buClr>
                <a:schemeClr val="dk1"/>
              </a:buClr>
              <a:buSzPct val="100000"/>
              <a:buNone/>
            </a:pPr>
            <a:r>
              <a:rPr lang="en-US" sz="2400">
                <a:solidFill>
                  <a:schemeClr val="dk1"/>
                </a:solidFill>
                <a:latin typeface="Times New Roman" panose="02020603050405020304" charset="0"/>
                <a:cs typeface="Times New Roman" panose="02020603050405020304" charset="0"/>
              </a:rPr>
              <a:t>2. An alternative approach is to have each process adds its identity to the end of the probe message so that when it returned to the initial sender, the complete cycle would be listed.</a:t>
            </a:r>
            <a:endParaRPr lang="en-US" sz="2400">
              <a:solidFill>
                <a:schemeClr val="dk1"/>
              </a:solidFill>
              <a:latin typeface="Times New Roman" panose="02020603050405020304" charset="0"/>
              <a:cs typeface="Times New Roman" panose="02020603050405020304" charset="0"/>
            </a:endParaRPr>
          </a:p>
          <a:p>
            <a:pPr marL="466090" lvl="0" indent="-342900" algn="just" rtl="0">
              <a:spcBef>
                <a:spcPts val="1200"/>
              </a:spcBef>
              <a:spcAft>
                <a:spcPts val="0"/>
              </a:spcAft>
              <a:buClr>
                <a:schemeClr val="dk1"/>
              </a:buClr>
              <a:buSzPct val="100000"/>
            </a:pPr>
            <a:r>
              <a:rPr lang="en-US" sz="2400">
                <a:solidFill>
                  <a:schemeClr val="dk1"/>
                </a:solidFill>
                <a:latin typeface="Times New Roman" panose="02020603050405020304" charset="0"/>
                <a:cs typeface="Times New Roman" panose="02020603050405020304" charset="0"/>
              </a:rPr>
              <a:t>The sender can then see which process has the </a:t>
            </a:r>
            <a:r>
              <a:rPr lang="en-US" sz="2400" b="1">
                <a:solidFill>
                  <a:schemeClr val="dk1"/>
                </a:solidFill>
                <a:latin typeface="Times New Roman" panose="02020603050405020304" charset="0"/>
                <a:cs typeface="Times New Roman" panose="02020603050405020304" charset="0"/>
              </a:rPr>
              <a:t>highest number</a:t>
            </a:r>
            <a:r>
              <a:rPr lang="en-US" sz="2400">
                <a:solidFill>
                  <a:schemeClr val="dk1"/>
                </a:solidFill>
                <a:latin typeface="Times New Roman" panose="02020603050405020304" charset="0"/>
                <a:cs typeface="Times New Roman" panose="02020603050405020304" charset="0"/>
              </a:rPr>
              <a:t>, and kill that one or send it a message to kill itself.</a:t>
            </a:r>
            <a:endParaRPr lang="en-US" sz="2400">
              <a:solidFill>
                <a:schemeClr val="dk1"/>
              </a:solidFill>
              <a:latin typeface="Times New Roman" panose="02020603050405020304" charset="0"/>
              <a:cs typeface="Times New Roman" panose="02020603050405020304" charset="0"/>
            </a:endParaRPr>
          </a:p>
          <a:p>
            <a:pPr marL="466090" lvl="0" indent="-342900" algn="just" rtl="0">
              <a:spcBef>
                <a:spcPts val="1200"/>
              </a:spcBef>
              <a:spcAft>
                <a:spcPts val="0"/>
              </a:spcAft>
              <a:buClr>
                <a:schemeClr val="dk1"/>
              </a:buClr>
              <a:buSzPct val="100000"/>
            </a:pPr>
            <a:endParaRPr sz="2400">
              <a:solidFill>
                <a:schemeClr val="dk1"/>
              </a:solidFill>
              <a:latin typeface="Times New Roman" panose="02020603050405020304" charset="0"/>
              <a:cs typeface="Times New Roman" panose="02020603050405020304" charset="0"/>
            </a:endParaRPr>
          </a:p>
          <a:p>
            <a:endParaRPr sz="2400">
              <a:solidFill>
                <a:schemeClr val="dk1"/>
              </a:solidFill>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3890"/>
          </a:xfrm>
        </p:spPr>
        <p:txBody>
          <a:bodyPr>
            <a:normAutofit fontScale="90000"/>
          </a:bodyPr>
          <a:p>
            <a:pPr algn="ctr"/>
            <a:r>
              <a:rPr lang="en-US" altLang="en-GB" b="1">
                <a:solidFill>
                  <a:srgbClr val="FF0000"/>
                </a:solidFill>
                <a:sym typeface="+mn-ea"/>
              </a:rPr>
              <a:t>Distributed </a:t>
            </a:r>
            <a:r>
              <a:rPr lang="en-GB" b="1">
                <a:solidFill>
                  <a:srgbClr val="FF0000"/>
                </a:solidFill>
                <a:sym typeface="+mn-ea"/>
              </a:rPr>
              <a:t>Deadlock Prevention</a:t>
            </a:r>
            <a:endParaRPr lang="en-GB" b="1">
              <a:solidFill>
                <a:srgbClr val="FF0000"/>
              </a:solidFill>
              <a:sym typeface="+mn-ea"/>
            </a:endParaRPr>
          </a:p>
        </p:txBody>
      </p:sp>
      <p:sp>
        <p:nvSpPr>
          <p:cNvPr id="3" name="Content Placeholder 2"/>
          <p:cNvSpPr>
            <a:spLocks noGrp="1"/>
          </p:cNvSpPr>
          <p:nvPr>
            <p:ph idx="1"/>
          </p:nvPr>
        </p:nvSpPr>
        <p:spPr>
          <a:xfrm>
            <a:off x="273685" y="1176655"/>
            <a:ext cx="11676380" cy="5330825"/>
          </a:xfrm>
        </p:spPr>
        <p:txBody>
          <a:bodyPr>
            <a:normAutofit/>
          </a:bodyPr>
          <a:p>
            <a:pPr marL="0" lvl="0" indent="0" algn="just" rtl="0">
              <a:spcBef>
                <a:spcPts val="0"/>
              </a:spcBef>
              <a:spcAft>
                <a:spcPts val="0"/>
              </a:spcAft>
              <a:buNone/>
            </a:pPr>
            <a:r>
              <a:rPr lang="en-GB" sz="2400" b="1">
                <a:solidFill>
                  <a:srgbClr val="0000FF"/>
                </a:solidFill>
                <a:latin typeface="Times New Roman" panose="02020603050405020304" charset="0"/>
                <a:cs typeface="Times New Roman" panose="02020603050405020304" charset="0"/>
                <a:sym typeface="+mn-ea"/>
              </a:rPr>
              <a:t>Possible Solutions:</a:t>
            </a:r>
            <a:endParaRPr sz="2400" b="1">
              <a:solidFill>
                <a:srgbClr val="0000FF"/>
              </a:solidFill>
              <a:latin typeface="Times New Roman" panose="02020603050405020304" charset="0"/>
              <a:cs typeface="Times New Roman" panose="02020603050405020304" charset="0"/>
            </a:endParaRPr>
          </a:p>
          <a:p>
            <a:pPr marL="457200" lvl="0" indent="-336550" algn="just" rtl="0">
              <a:spcBef>
                <a:spcPts val="1200"/>
              </a:spcBef>
              <a:spcAft>
                <a:spcPts val="0"/>
              </a:spcAft>
              <a:buClr>
                <a:schemeClr val="dk1"/>
              </a:buClr>
              <a:buSzPct val="100000"/>
              <a:buAutoNum type="arabicPeriod"/>
            </a:pPr>
            <a:r>
              <a:rPr lang="en-GB" sz="2400">
                <a:latin typeface="Times New Roman" panose="02020603050405020304" charset="0"/>
                <a:cs typeface="Times New Roman" panose="02020603050405020304" charset="0"/>
                <a:sym typeface="+mn-ea"/>
              </a:rPr>
              <a:t> </a:t>
            </a:r>
            <a:r>
              <a:rPr lang="en-US" altLang="en-GB" sz="2400">
                <a:highlight>
                  <a:srgbClr val="FFFF00"/>
                </a:highlight>
                <a:latin typeface="Times New Roman" panose="02020603050405020304" charset="0"/>
                <a:cs typeface="Times New Roman" panose="02020603050405020304" charset="0"/>
                <a:sym typeface="+mn-ea"/>
              </a:rPr>
              <a:t>One way is t</a:t>
            </a:r>
            <a:r>
              <a:rPr lang="en-GB" sz="2400">
                <a:solidFill>
                  <a:schemeClr val="dk1"/>
                </a:solidFill>
                <a:highlight>
                  <a:srgbClr val="FFFF00"/>
                </a:highlight>
                <a:latin typeface="Times New Roman" panose="02020603050405020304" charset="0"/>
                <a:cs typeface="Times New Roman" panose="02020603050405020304" charset="0"/>
                <a:sym typeface="+mn-ea"/>
              </a:rPr>
              <a:t>o order the resources and require processes to acquire them in strictly increasing order</a:t>
            </a:r>
            <a:r>
              <a:rPr lang="en-GB" sz="2400">
                <a:solidFill>
                  <a:schemeClr val="dk1"/>
                </a:solidFill>
                <a:latin typeface="Times New Roman" panose="02020603050405020304" charset="0"/>
                <a:cs typeface="Times New Roman" panose="02020603050405020304" charset="0"/>
                <a:sym typeface="+mn-ea"/>
              </a:rPr>
              <a:t>. This approach means that </a:t>
            </a:r>
            <a:r>
              <a:rPr lang="en-GB" sz="2400">
                <a:solidFill>
                  <a:schemeClr val="dk1"/>
                </a:solidFill>
                <a:highlight>
                  <a:srgbClr val="00FF00"/>
                </a:highlight>
                <a:latin typeface="Times New Roman" panose="02020603050405020304" charset="0"/>
                <a:cs typeface="Times New Roman" panose="02020603050405020304" charset="0"/>
                <a:sym typeface="+mn-ea"/>
              </a:rPr>
              <a:t>a process can never hold </a:t>
            </a:r>
            <a:r>
              <a:rPr lang="en-GB" sz="2400" b="1">
                <a:solidFill>
                  <a:schemeClr val="dk1"/>
                </a:solidFill>
                <a:highlight>
                  <a:srgbClr val="00FF00"/>
                </a:highlight>
                <a:latin typeface="Times New Roman" panose="02020603050405020304" charset="0"/>
                <a:cs typeface="Times New Roman" panose="02020603050405020304" charset="0"/>
                <a:sym typeface="+mn-ea"/>
              </a:rPr>
              <a:t>high resources</a:t>
            </a:r>
            <a:r>
              <a:rPr lang="en-GB" sz="2400">
                <a:solidFill>
                  <a:schemeClr val="dk1"/>
                </a:solidFill>
                <a:highlight>
                  <a:srgbClr val="00FF00"/>
                </a:highlight>
                <a:latin typeface="Times New Roman" panose="02020603050405020304" charset="0"/>
                <a:cs typeface="Times New Roman" panose="02020603050405020304" charset="0"/>
                <a:sym typeface="+mn-ea"/>
              </a:rPr>
              <a:t> and ask for a </a:t>
            </a:r>
            <a:r>
              <a:rPr lang="en-GB" sz="2400" b="1">
                <a:solidFill>
                  <a:schemeClr val="dk1"/>
                </a:solidFill>
                <a:highlight>
                  <a:srgbClr val="00FF00"/>
                </a:highlight>
                <a:latin typeface="Times New Roman" panose="02020603050405020304" charset="0"/>
                <a:cs typeface="Times New Roman" panose="02020603050405020304" charset="0"/>
                <a:sym typeface="+mn-ea"/>
              </a:rPr>
              <a:t>low one</a:t>
            </a:r>
            <a:r>
              <a:rPr lang="en-GB" sz="2400">
                <a:solidFill>
                  <a:schemeClr val="dk1"/>
                </a:solidFill>
                <a:highlight>
                  <a:srgbClr val="00FF00"/>
                </a:highlight>
                <a:latin typeface="Times New Roman" panose="02020603050405020304" charset="0"/>
                <a:cs typeface="Times New Roman" panose="02020603050405020304" charset="0"/>
                <a:sym typeface="+mn-ea"/>
              </a:rPr>
              <a:t>, thus making cycles impossible</a:t>
            </a:r>
            <a:r>
              <a:rPr lang="en-GB" sz="2400">
                <a:solidFill>
                  <a:schemeClr val="dk1"/>
                </a:solidFill>
                <a:latin typeface="Times New Roman" panose="02020603050405020304" charset="0"/>
                <a:cs typeface="Times New Roman" panose="02020603050405020304" charset="0"/>
                <a:sym typeface="+mn-ea"/>
              </a:rPr>
              <a:t>.</a:t>
            </a:r>
            <a:endParaRPr lang="en-GB" sz="2400">
              <a:solidFill>
                <a:schemeClr val="dk1"/>
              </a:solidFill>
              <a:latin typeface="Times New Roman" panose="02020603050405020304" charset="0"/>
              <a:cs typeface="Times New Roman" panose="02020603050405020304" charset="0"/>
              <a:sym typeface="+mn-ea"/>
            </a:endParaRPr>
          </a:p>
          <a:p>
            <a:pPr marL="457200" lvl="0" indent="-336550" algn="just" rtl="0">
              <a:spcBef>
                <a:spcPts val="1200"/>
              </a:spcBef>
              <a:spcAft>
                <a:spcPts val="0"/>
              </a:spcAft>
              <a:buClr>
                <a:schemeClr val="dk1"/>
              </a:buClr>
              <a:buSzPct val="100000"/>
              <a:buAutoNum type="arabicPeriod"/>
            </a:pPr>
            <a:r>
              <a:rPr lang="en-GB" sz="2400">
                <a:solidFill>
                  <a:schemeClr val="dk1"/>
                </a:solidFill>
                <a:latin typeface="Times New Roman" panose="02020603050405020304" charset="0"/>
                <a:cs typeface="Times New Roman" panose="02020603050405020304" charset="0"/>
                <a:sym typeface="+mn-ea"/>
              </a:rPr>
              <a:t>With global timing and </a:t>
            </a:r>
            <a:r>
              <a:rPr lang="en-US" altLang="en-GB" sz="2400">
                <a:solidFill>
                  <a:schemeClr val="dk1"/>
                </a:solidFill>
                <a:latin typeface="Times New Roman" panose="02020603050405020304" charset="0"/>
                <a:cs typeface="Times New Roman" panose="02020603050405020304" charset="0"/>
                <a:sym typeface="+mn-ea"/>
              </a:rPr>
              <a:t>atomic </a:t>
            </a:r>
            <a:r>
              <a:rPr lang="en-GB" sz="2400">
                <a:solidFill>
                  <a:schemeClr val="dk1"/>
                </a:solidFill>
                <a:latin typeface="Times New Roman" panose="02020603050405020304" charset="0"/>
                <a:cs typeface="Times New Roman" panose="02020603050405020304" charset="0"/>
                <a:sym typeface="+mn-ea"/>
              </a:rPr>
              <a:t>transactions in a distributed system, </a:t>
            </a:r>
            <a:r>
              <a:rPr lang="en-GB" sz="2400" b="1">
                <a:solidFill>
                  <a:schemeClr val="dk1"/>
                </a:solidFill>
                <a:latin typeface="Times New Roman" panose="02020603050405020304" charset="0"/>
                <a:cs typeface="Times New Roman" panose="02020603050405020304" charset="0"/>
                <a:sym typeface="+mn-ea"/>
              </a:rPr>
              <a:t>two other</a:t>
            </a:r>
            <a:r>
              <a:rPr lang="en-GB" sz="2400">
                <a:solidFill>
                  <a:schemeClr val="dk1"/>
                </a:solidFill>
                <a:latin typeface="Times New Roman" panose="02020603050405020304" charset="0"/>
                <a:cs typeface="Times New Roman" panose="02020603050405020304" charset="0"/>
                <a:sym typeface="+mn-ea"/>
              </a:rPr>
              <a:t> methods are possible – both based on the idea of assigning each transaction a </a:t>
            </a:r>
            <a:r>
              <a:rPr lang="en-GB" sz="2400" b="1">
                <a:solidFill>
                  <a:schemeClr val="dk1"/>
                </a:solidFill>
                <a:latin typeface="Times New Roman" panose="02020603050405020304" charset="0"/>
                <a:cs typeface="Times New Roman" panose="02020603050405020304" charset="0"/>
                <a:sym typeface="+mn-ea"/>
              </a:rPr>
              <a:t>global timestamp</a:t>
            </a:r>
            <a:r>
              <a:rPr lang="en-GB" sz="2400">
                <a:solidFill>
                  <a:schemeClr val="dk1"/>
                </a:solidFill>
                <a:latin typeface="Times New Roman" panose="02020603050405020304" charset="0"/>
                <a:cs typeface="Times New Roman" panose="02020603050405020304" charset="0"/>
                <a:sym typeface="+mn-ea"/>
              </a:rPr>
              <a:t> at the moment it starts.</a:t>
            </a:r>
            <a:endParaRPr lang="en-GB" sz="2400">
              <a:solidFill>
                <a:schemeClr val="dk1"/>
              </a:solidFill>
              <a:latin typeface="Times New Roman" panose="02020603050405020304" charset="0"/>
              <a:cs typeface="Times New Roman" panose="02020603050405020304" charset="0"/>
              <a:sym typeface="+mn-ea"/>
            </a:endParaRPr>
          </a:p>
          <a:p>
            <a:pPr marL="463550" lvl="0" indent="-342900" algn="just" rtl="0">
              <a:spcBef>
                <a:spcPts val="1200"/>
              </a:spcBef>
              <a:spcAft>
                <a:spcPts val="0"/>
              </a:spcAft>
              <a:buClr>
                <a:schemeClr val="dk1"/>
              </a:buClr>
              <a:buSzPct val="100000"/>
            </a:pPr>
            <a:r>
              <a:rPr lang="en-US" altLang="en-GB" sz="2400" b="1">
                <a:solidFill>
                  <a:schemeClr val="dk1"/>
                </a:solidFill>
                <a:latin typeface="Times New Roman" panose="02020603050405020304" charset="0"/>
                <a:cs typeface="Times New Roman" panose="02020603050405020304" charset="0"/>
                <a:sym typeface="+mn-ea"/>
              </a:rPr>
              <a:t>1</a:t>
            </a:r>
            <a:r>
              <a:rPr lang="en-US" altLang="en-GB" sz="2400">
                <a:solidFill>
                  <a:schemeClr val="dk1"/>
                </a:solidFill>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When one process is about to block</a:t>
            </a:r>
            <a:r>
              <a:rPr lang="en-US" altLang="en-GB" sz="2400">
                <a:solidFill>
                  <a:schemeClr val="dk1"/>
                </a:solidFill>
                <a:latin typeface="Times New Roman" panose="02020603050405020304" charset="0"/>
                <a:cs typeface="Times New Roman" panose="02020603050405020304" charset="0"/>
                <a:sym typeface="+mn-ea"/>
              </a:rPr>
              <a:t>,</a:t>
            </a:r>
            <a:r>
              <a:rPr lang="en-GB" sz="2400">
                <a:solidFill>
                  <a:schemeClr val="dk1"/>
                </a:solidFill>
                <a:latin typeface="Times New Roman" panose="02020603050405020304" charset="0"/>
                <a:cs typeface="Times New Roman" panose="02020603050405020304" charset="0"/>
                <a:sym typeface="+mn-ea"/>
              </a:rPr>
              <a:t> waiting for a resource that another process is using, a check is made to see which has a </a:t>
            </a:r>
            <a:r>
              <a:rPr lang="en-GB" sz="2400" b="1">
                <a:solidFill>
                  <a:schemeClr val="dk1"/>
                </a:solidFill>
                <a:latin typeface="Times New Roman" panose="02020603050405020304" charset="0"/>
                <a:cs typeface="Times New Roman" panose="02020603050405020304" charset="0"/>
                <a:sym typeface="+mn-ea"/>
              </a:rPr>
              <a:t>larger timestamp (i.e., is younger)</a:t>
            </a:r>
            <a:r>
              <a:rPr lang="en-GB" sz="2400">
                <a:solidFill>
                  <a:schemeClr val="dk1"/>
                </a:solidFill>
                <a:latin typeface="Times New Roman" panose="02020603050405020304" charset="0"/>
                <a:cs typeface="Times New Roman" panose="02020603050405020304" charset="0"/>
                <a:sym typeface="+mn-ea"/>
              </a:rPr>
              <a:t>.</a:t>
            </a:r>
            <a:endParaRPr lang="en-GB" sz="2400">
              <a:solidFill>
                <a:schemeClr val="dk1"/>
              </a:solidFill>
              <a:latin typeface="Times New Roman" panose="02020603050405020304" charset="0"/>
              <a:cs typeface="Times New Roman" panose="02020603050405020304" charset="0"/>
              <a:sym typeface="+mn-ea"/>
            </a:endParaRPr>
          </a:p>
          <a:p>
            <a:pPr marL="46355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We can then allow the wait only if the waiting process has a </a:t>
            </a:r>
            <a:r>
              <a:rPr lang="en-GB" sz="2400" b="1">
                <a:solidFill>
                  <a:schemeClr val="dk1"/>
                </a:solidFill>
                <a:latin typeface="Times New Roman" panose="02020603050405020304" charset="0"/>
                <a:cs typeface="Times New Roman" panose="02020603050405020304" charset="0"/>
                <a:sym typeface="+mn-ea"/>
              </a:rPr>
              <a:t>lower timestamp</a:t>
            </a:r>
            <a:r>
              <a:rPr lang="en-GB" sz="2400">
                <a:solidFill>
                  <a:schemeClr val="dk1"/>
                </a:solidFill>
                <a:latin typeface="Times New Roman" panose="02020603050405020304" charset="0"/>
                <a:cs typeface="Times New Roman" panose="02020603050405020304" charset="0"/>
                <a:sym typeface="+mn-ea"/>
              </a:rPr>
              <a:t> (i.e., is older). </a:t>
            </a:r>
            <a:endParaRPr lang="en-GB" sz="2400">
              <a:solidFill>
                <a:schemeClr val="dk1"/>
              </a:solidFill>
              <a:latin typeface="Times New Roman" panose="02020603050405020304" charset="0"/>
              <a:cs typeface="Times New Roman" panose="02020603050405020304" charset="0"/>
              <a:sym typeface="+mn-ea"/>
            </a:endParaRPr>
          </a:p>
          <a:p>
            <a:pPr marL="463550"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Here, the timestamp is always increasing if we follow any chain of waiting processes, so cycles are impossible.</a:t>
            </a:r>
            <a:endParaRPr sz="2400">
              <a:solidFill>
                <a:schemeClr val="dk1"/>
              </a:solidFill>
              <a:latin typeface="Times New Roman" panose="02020603050405020304" charset="0"/>
              <a:cs typeface="Times New Roman" panose="02020603050405020304" charset="0"/>
            </a:endParaRPr>
          </a:p>
          <a:p>
            <a:pPr marL="463550" lvl="0" indent="-342900" algn="just" rtl="0">
              <a:spcBef>
                <a:spcPts val="1200"/>
              </a:spcBef>
              <a:spcAft>
                <a:spcPts val="0"/>
              </a:spcAft>
              <a:buClr>
                <a:schemeClr val="dk1"/>
              </a:buClr>
              <a:buSzPct val="100000"/>
            </a:pPr>
            <a:endParaRPr sz="2400">
              <a:solidFill>
                <a:schemeClr val="dk1"/>
              </a:solidFill>
              <a:latin typeface="Times New Roman" panose="02020603050405020304" charset="0"/>
              <a:cs typeface="Times New Roman" panose="02020603050405020304" charset="0"/>
            </a:endParaRPr>
          </a:p>
          <a:p>
            <a:pPr marL="457200" lvl="0" indent="-336550" algn="just" rtl="0">
              <a:spcBef>
                <a:spcPts val="1200"/>
              </a:spcBef>
              <a:spcAft>
                <a:spcPts val="0"/>
              </a:spcAft>
              <a:buClr>
                <a:schemeClr val="dk1"/>
              </a:buClr>
              <a:buSzPct val="100000"/>
              <a:buAutoNum type="arabicPeriod"/>
            </a:pPr>
            <a:endParaRPr sz="2400">
              <a:solidFill>
                <a:schemeClr val="dk1"/>
              </a:solidFill>
              <a:latin typeface="Times New Roman" panose="02020603050405020304" charset="0"/>
              <a:cs typeface="Times New Roman" panose="02020603050405020304" charset="0"/>
            </a:endParaRPr>
          </a:p>
          <a:p>
            <a:pPr lvl="0" algn="just" rtl="0">
              <a:spcAft>
                <a:spcPts val="0"/>
              </a:spcAft>
            </a:pP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70230"/>
          </a:xfrm>
        </p:spPr>
        <p:txBody>
          <a:bodyPr>
            <a:normAutofit fontScale="90000"/>
          </a:bodyPr>
          <a:p>
            <a:r>
              <a:rPr lang="en-US"/>
              <a:t>Cont..</a:t>
            </a:r>
            <a:endParaRPr lang="en-US"/>
          </a:p>
        </p:txBody>
      </p:sp>
      <p:sp>
        <p:nvSpPr>
          <p:cNvPr id="3" name="Content Placeholder 2"/>
          <p:cNvSpPr>
            <a:spLocks noGrp="1"/>
          </p:cNvSpPr>
          <p:nvPr>
            <p:ph idx="1"/>
          </p:nvPr>
        </p:nvSpPr>
        <p:spPr>
          <a:xfrm>
            <a:off x="252730" y="1048385"/>
            <a:ext cx="11728450" cy="5436870"/>
          </a:xfrm>
        </p:spPr>
        <p:txBody>
          <a:bodyPr>
            <a:normAutofit/>
          </a:bodyPr>
          <a:p>
            <a:pPr algn="just"/>
            <a:r>
              <a:rPr lang="en-US" altLang="en-GB" sz="2400" b="1">
                <a:solidFill>
                  <a:schemeClr val="dk1"/>
                </a:solidFill>
                <a:latin typeface="Times New Roman" panose="02020603050405020304" charset="0"/>
                <a:cs typeface="Times New Roman" panose="02020603050405020304" charset="0"/>
                <a:sym typeface="+mn-ea"/>
              </a:rPr>
              <a:t>2</a:t>
            </a:r>
            <a:r>
              <a:rPr lang="en-US" altLang="en-GB" sz="2400">
                <a:solidFill>
                  <a:schemeClr val="dk1"/>
                </a:solidFill>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Alternatively, we can allow processes to wait only if the waiting process has a </a:t>
            </a:r>
            <a:r>
              <a:rPr lang="en-GB" sz="2400" b="1">
                <a:solidFill>
                  <a:schemeClr val="dk1"/>
                </a:solidFill>
                <a:latin typeface="Times New Roman" panose="02020603050405020304" charset="0"/>
                <a:cs typeface="Times New Roman" panose="02020603050405020304" charset="0"/>
                <a:sym typeface="+mn-ea"/>
              </a:rPr>
              <a:t>higher timestamp</a:t>
            </a:r>
            <a:r>
              <a:rPr lang="en-GB" sz="2400">
                <a:solidFill>
                  <a:schemeClr val="dk1"/>
                </a:solidFill>
                <a:latin typeface="Times New Roman" panose="02020603050405020304" charset="0"/>
                <a:cs typeface="Times New Roman" panose="02020603050405020304" charset="0"/>
                <a:sym typeface="+mn-ea"/>
              </a:rPr>
              <a:t> than the process waited for; here, the timestamps decrease along the chain.</a:t>
            </a:r>
            <a:endParaRPr sz="2400">
              <a:solidFill>
                <a:schemeClr val="dk1"/>
              </a:solidFill>
              <a:latin typeface="Times New Roman" panose="02020603050405020304" charset="0"/>
              <a:cs typeface="Times New Roman" panose="02020603050405020304" charset="0"/>
            </a:endParaRPr>
          </a:p>
          <a:p>
            <a:pPr lvl="0" algn="just" rtl="0">
              <a:spcBef>
                <a:spcPts val="0"/>
              </a:spcBef>
              <a:spcAft>
                <a:spcPts val="0"/>
              </a:spcAft>
            </a:pPr>
            <a:endParaRPr lang="en-GB" sz="2400">
              <a:solidFill>
                <a:schemeClr val="dk1"/>
              </a:solidFill>
              <a:latin typeface="Times New Roman" panose="02020603050405020304" charset="0"/>
              <a:cs typeface="Times New Roman" panose="02020603050405020304" charset="0"/>
              <a:sym typeface="+mn-ea"/>
            </a:endParaRPr>
          </a:p>
          <a:p>
            <a:pPr lvl="0" algn="just" rtl="0">
              <a:spcBef>
                <a:spcPts val="0"/>
              </a:spcBef>
              <a:spcAft>
                <a:spcPts val="0"/>
              </a:spcAft>
            </a:pPr>
            <a:r>
              <a:rPr lang="en-GB" sz="2400">
                <a:solidFill>
                  <a:schemeClr val="dk1"/>
                </a:solidFill>
                <a:latin typeface="Times New Roman" panose="02020603050405020304" charset="0"/>
                <a:cs typeface="Times New Roman" panose="02020603050405020304" charset="0"/>
                <a:sym typeface="+mn-ea"/>
              </a:rPr>
              <a:t>Although both methods prevent deadlock, it is wiser to give </a:t>
            </a:r>
            <a:r>
              <a:rPr lang="en-GB" sz="2400" b="1">
                <a:solidFill>
                  <a:schemeClr val="dk1"/>
                </a:solidFill>
                <a:latin typeface="Times New Roman" panose="02020603050405020304" charset="0"/>
                <a:cs typeface="Times New Roman" panose="02020603050405020304" charset="0"/>
                <a:sym typeface="+mn-ea"/>
              </a:rPr>
              <a:t>priority to older processes</a:t>
            </a:r>
            <a:r>
              <a:rPr lang="en-GB" sz="2400">
                <a:solidFill>
                  <a:schemeClr val="dk1"/>
                </a:solidFill>
                <a:latin typeface="Times New Roman" panose="02020603050405020304" charset="0"/>
                <a:cs typeface="Times New Roman" panose="02020603050405020304" charset="0"/>
                <a:sym typeface="+mn-ea"/>
              </a:rPr>
              <a:t> because</a:t>
            </a:r>
            <a:r>
              <a:rPr lang="en-US" alt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marL="457200" lvl="0" indent="-317500" algn="just" rtl="0">
              <a:spcBef>
                <a:spcPts val="1200"/>
              </a:spcBef>
              <a:spcAft>
                <a:spcPts val="0"/>
              </a:spcAft>
              <a:buClr>
                <a:schemeClr val="dk1"/>
              </a:buClr>
              <a:buSzPct val="100000"/>
              <a:buChar char="●"/>
            </a:pPr>
            <a:r>
              <a:rPr lang="en-GB" sz="2400">
                <a:solidFill>
                  <a:schemeClr val="dk1"/>
                </a:solidFill>
                <a:latin typeface="Times New Roman" panose="02020603050405020304" charset="0"/>
                <a:cs typeface="Times New Roman" panose="02020603050405020304" charset="0"/>
                <a:sym typeface="+mn-ea"/>
              </a:rPr>
              <a:t> They have run longer, so the system has a larger investment in these processes.</a:t>
            </a:r>
            <a:endParaRPr sz="2400">
              <a:solidFill>
                <a:schemeClr val="dk1"/>
              </a:solidFill>
              <a:latin typeface="Times New Roman" panose="02020603050405020304" charset="0"/>
              <a:cs typeface="Times New Roman" panose="02020603050405020304" charset="0"/>
            </a:endParaRPr>
          </a:p>
          <a:p>
            <a:pPr marL="457200" lvl="0" indent="-336550" algn="just" rtl="0">
              <a:spcBef>
                <a:spcPts val="0"/>
              </a:spcBef>
              <a:spcAft>
                <a:spcPts val="0"/>
              </a:spcAft>
              <a:buClr>
                <a:schemeClr val="dk1"/>
              </a:buClr>
              <a:buSzPct val="100000"/>
              <a:buChar char="●"/>
            </a:pPr>
            <a:r>
              <a:rPr lang="en-GB" sz="2400">
                <a:solidFill>
                  <a:schemeClr val="dk1"/>
                </a:solidFill>
                <a:latin typeface="Times New Roman" panose="02020603050405020304" charset="0"/>
                <a:cs typeface="Times New Roman" panose="02020603050405020304" charset="0"/>
                <a:sym typeface="+mn-ea"/>
              </a:rPr>
              <a:t> They are likely to hold more resources</a:t>
            </a:r>
            <a:endParaRPr sz="2400">
              <a:solidFill>
                <a:schemeClr val="dk1"/>
              </a:solidFill>
              <a:latin typeface="Times New Roman" panose="02020603050405020304" charset="0"/>
              <a:cs typeface="Times New Roman" panose="02020603050405020304" charset="0"/>
            </a:endParaRPr>
          </a:p>
          <a:p>
            <a:pPr marL="457200" lvl="0" indent="-336550" algn="just" rtl="0">
              <a:spcBef>
                <a:spcPts val="0"/>
              </a:spcBef>
              <a:spcAft>
                <a:spcPts val="0"/>
              </a:spcAft>
              <a:buClr>
                <a:schemeClr val="dk1"/>
              </a:buClr>
              <a:buSzPct val="100000"/>
              <a:buChar char="●"/>
            </a:pPr>
            <a:r>
              <a:rPr lang="en-GB" sz="2400">
                <a:solidFill>
                  <a:schemeClr val="dk1"/>
                </a:solidFill>
                <a:latin typeface="Times New Roman" panose="02020603050405020304" charset="0"/>
                <a:cs typeface="Times New Roman" panose="02020603050405020304" charset="0"/>
                <a:sym typeface="+mn-ea"/>
              </a:rPr>
              <a:t> A young process that is killed off will eventually age until it is the oldest one in the system, and that </a:t>
            </a:r>
            <a:r>
              <a:rPr lang="en-GB" sz="2400" b="1">
                <a:solidFill>
                  <a:schemeClr val="dk1"/>
                </a:solidFill>
                <a:latin typeface="Times New Roman" panose="02020603050405020304" charset="0"/>
                <a:cs typeface="Times New Roman" panose="02020603050405020304" charset="0"/>
                <a:sym typeface="+mn-ea"/>
              </a:rPr>
              <a:t>eliminates starvation</a:t>
            </a:r>
            <a:r>
              <a:rPr 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marL="457200" lvl="0" indent="-336550" algn="just" rtl="0">
              <a:spcBef>
                <a:spcPts val="0"/>
              </a:spcBef>
              <a:spcAft>
                <a:spcPts val="0"/>
              </a:spcAft>
              <a:buClr>
                <a:schemeClr val="dk1"/>
              </a:buClr>
              <a:buSzPct val="100000"/>
              <a:buChar char="●"/>
            </a:pPr>
            <a:r>
              <a:rPr lang="en-GB" sz="2400">
                <a:solidFill>
                  <a:schemeClr val="dk1"/>
                </a:solidFill>
                <a:latin typeface="Times New Roman" panose="02020603050405020304" charset="0"/>
                <a:cs typeface="Times New Roman" panose="02020603050405020304" charset="0"/>
                <a:sym typeface="+mn-ea"/>
              </a:rPr>
              <a:t> Killing a transaction is relatively harmless since, by definition, it can be restarted safely later.</a:t>
            </a:r>
            <a:endParaRPr sz="2400">
              <a:solidFill>
                <a:schemeClr val="dk1"/>
              </a:solidFill>
              <a:latin typeface="Times New Roman" panose="02020603050405020304" charset="0"/>
              <a:cs typeface="Times New Roman" panose="02020603050405020304" charset="0"/>
            </a:endParaRPr>
          </a:p>
          <a:p>
            <a:pPr marL="457200" lvl="0" indent="-336550" algn="just" rtl="0">
              <a:spcBef>
                <a:spcPts val="0"/>
              </a:spcBef>
              <a:spcAft>
                <a:spcPts val="0"/>
              </a:spcAft>
              <a:buClr>
                <a:schemeClr val="dk1"/>
              </a:buClr>
              <a:buSzPct val="100000"/>
              <a:buChar char="●"/>
            </a:pPr>
            <a:r>
              <a:rPr lang="en-GB" sz="2400">
                <a:solidFill>
                  <a:schemeClr val="dk1"/>
                </a:solidFill>
                <a:latin typeface="Times New Roman" panose="02020603050405020304" charset="0"/>
                <a:cs typeface="Times New Roman" panose="02020603050405020304" charset="0"/>
                <a:sym typeface="+mn-ea"/>
              </a:rPr>
              <a:t> To make this technique clear, </a:t>
            </a:r>
            <a:r>
              <a:rPr lang="en-GB" sz="2400" u="sng">
                <a:solidFill>
                  <a:schemeClr val="dk1"/>
                </a:solidFill>
                <a:latin typeface="Times New Roman" panose="02020603050405020304" charset="0"/>
                <a:cs typeface="Times New Roman" panose="02020603050405020304" charset="0"/>
                <a:sym typeface="+mn-ea"/>
              </a:rPr>
              <a:t>two algorithms</a:t>
            </a:r>
            <a:r>
              <a:rPr lang="en-GB" sz="2400">
                <a:solidFill>
                  <a:schemeClr val="dk1"/>
                </a:solidFill>
                <a:latin typeface="Times New Roman" panose="02020603050405020304" charset="0"/>
                <a:cs typeface="Times New Roman" panose="02020603050405020304" charset="0"/>
                <a:sym typeface="+mn-ea"/>
              </a:rPr>
              <a:t> are discussed next.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06095"/>
          </a:xfrm>
        </p:spPr>
        <p:txBody>
          <a:bodyPr>
            <a:normAutofit fontScale="90000"/>
          </a:bodyPr>
          <a:p>
            <a:r>
              <a:rPr lang="en-US"/>
              <a:t>Cont..</a:t>
            </a:r>
            <a:endParaRPr lang="en-US"/>
          </a:p>
        </p:txBody>
      </p:sp>
      <p:sp>
        <p:nvSpPr>
          <p:cNvPr id="3" name="Content Placeholder 2"/>
          <p:cNvSpPr>
            <a:spLocks noGrp="1"/>
          </p:cNvSpPr>
          <p:nvPr>
            <p:ph idx="1"/>
          </p:nvPr>
        </p:nvSpPr>
        <p:spPr>
          <a:xfrm>
            <a:off x="231775" y="953135"/>
            <a:ext cx="11708130" cy="5617845"/>
          </a:xfrm>
        </p:spPr>
        <p:txBody>
          <a:bodyPr/>
          <a:p>
            <a:r>
              <a:rPr lang="en-GB" sz="2400" b="1" u="sng">
                <a:solidFill>
                  <a:schemeClr val="accent1"/>
                </a:solidFill>
                <a:sym typeface="+mn-ea"/>
              </a:rPr>
              <a:t>Types of Algorithm</a:t>
            </a:r>
            <a:r>
              <a:rPr lang="en-US" altLang="en-GB" sz="2400" b="1" u="sng">
                <a:solidFill>
                  <a:schemeClr val="accent1"/>
                </a:solidFill>
                <a:sym typeface="+mn-ea"/>
              </a:rPr>
              <a:t>:</a:t>
            </a:r>
            <a:endParaRPr lang="en-US" altLang="en-GB" sz="2400" b="1" u="sng">
              <a:solidFill>
                <a:schemeClr val="accent1"/>
              </a:solidFill>
              <a:sym typeface="+mn-ea"/>
            </a:endParaRPr>
          </a:p>
          <a:p>
            <a:r>
              <a:rPr lang="en-US" altLang="en-GB" sz="2400" b="1" u="sng">
                <a:solidFill>
                  <a:srgbClr val="00B050"/>
                </a:solidFill>
                <a:latin typeface="Times New Roman" panose="02020603050405020304" charset="0"/>
                <a:cs typeface="Times New Roman" panose="02020603050405020304" charset="0"/>
                <a:sym typeface="+mn-ea"/>
              </a:rPr>
              <a:t>1. </a:t>
            </a:r>
            <a:r>
              <a:rPr lang="en-GB" sz="2400" b="1">
                <a:solidFill>
                  <a:srgbClr val="00B050"/>
                </a:solidFill>
                <a:latin typeface="Times New Roman" panose="02020603050405020304" charset="0"/>
                <a:cs typeface="Times New Roman" panose="02020603050405020304" charset="0"/>
                <a:sym typeface="+mn-ea"/>
              </a:rPr>
              <a:t>Wait-Die deadlock prevention algorithm</a:t>
            </a:r>
            <a:r>
              <a:rPr lang="en-US" altLang="en-GB" sz="2400">
                <a:solidFill>
                  <a:schemeClr val="dk1"/>
                </a:solidFill>
                <a:sym typeface="+mn-ea"/>
              </a:rPr>
              <a:t>:</a:t>
            </a:r>
            <a:endParaRPr lang="en-US" altLang="en-GB" sz="2400">
              <a:solidFill>
                <a:schemeClr val="dk1"/>
              </a:solidFill>
              <a:sym typeface="+mn-ea"/>
            </a:endParaRPr>
          </a:p>
          <a:p>
            <a:r>
              <a:rPr lang="en-US" sz="2400" b="1">
                <a:latin typeface="Times New Roman" panose="02020603050405020304" charset="0"/>
                <a:cs typeface="Times New Roman" panose="02020603050405020304" charset="0"/>
                <a:sym typeface="+mn-ea"/>
              </a:rPr>
              <a:t>CASE - 1</a:t>
            </a:r>
            <a:r>
              <a:rPr lang="en-US" sz="2400">
                <a:latin typeface="Times New Roman" panose="02020603050405020304" charset="0"/>
                <a:cs typeface="Times New Roman" panose="02020603050405020304" charset="0"/>
                <a:sym typeface="+mn-ea"/>
              </a:rPr>
              <a:t>: </a:t>
            </a:r>
            <a:r>
              <a:rPr lang="en-GB" sz="2400" b="1">
                <a:solidFill>
                  <a:schemeClr val="accent1"/>
                </a:solidFill>
                <a:latin typeface="Times New Roman" panose="02020603050405020304" charset="0"/>
                <a:cs typeface="Times New Roman" panose="02020603050405020304" charset="0"/>
                <a:sym typeface="+mn-ea"/>
              </a:rPr>
              <a:t>Here, Old Process wants a resource held by young process</a:t>
            </a:r>
            <a:r>
              <a:rPr lang="en-GB" sz="2400" b="1">
                <a:solidFill>
                  <a:schemeClr val="accent1"/>
                </a:solidFill>
                <a:sym typeface="+mn-ea"/>
              </a:rPr>
              <a:t>.</a:t>
            </a:r>
            <a:r>
              <a:rPr lang="en-US" altLang="en-GB" sz="2400" b="1">
                <a:solidFill>
                  <a:schemeClr val="accent1"/>
                </a:solidFill>
                <a:sym typeface="+mn-ea"/>
              </a:rPr>
              <a:t> </a:t>
            </a:r>
            <a:endParaRPr lang="en-GB" sz="2400" b="1">
              <a:solidFill>
                <a:schemeClr val="accent1"/>
              </a:solidFill>
              <a:sym typeface="+mn-ea"/>
            </a:endParaRPr>
          </a:p>
          <a:p>
            <a:endParaRPr sz="2400" b="1">
              <a:solidFill>
                <a:schemeClr val="accent1"/>
              </a:solidFill>
            </a:endParaRPr>
          </a:p>
          <a:p>
            <a:endParaRPr sz="2400">
              <a:solidFill>
                <a:schemeClr val="dk1"/>
              </a:solidFill>
            </a:endParaRPr>
          </a:p>
          <a:p>
            <a:endParaRPr lang="en-US" altLang="en-GB" sz="2400" b="1" u="sng">
              <a:solidFill>
                <a:schemeClr val="accent1"/>
              </a:solidFill>
              <a:latin typeface="Times New Roman" panose="02020603050405020304" charset="0"/>
              <a:cs typeface="Times New Roman" panose="02020603050405020304" charset="0"/>
              <a:sym typeface="+mn-ea"/>
            </a:endParaRPr>
          </a:p>
        </p:txBody>
      </p:sp>
      <p:pic>
        <p:nvPicPr>
          <p:cNvPr id="295" name="Google Shape;295;p44"/>
          <p:cNvPicPr preferRelativeResize="0"/>
          <p:nvPr/>
        </p:nvPicPr>
        <p:blipFill>
          <a:blip r:embed="rId1"/>
          <a:srcRect t="13150" b="19861"/>
          <a:stretch>
            <a:fillRect/>
          </a:stretch>
        </p:blipFill>
        <p:spPr>
          <a:xfrm>
            <a:off x="1416050" y="2746375"/>
            <a:ext cx="9144000" cy="317436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838200" y="1120775"/>
            <a:ext cx="10515600" cy="5056505"/>
          </a:xfrm>
        </p:spPr>
        <p:txBody>
          <a:bodyPr/>
          <a:p>
            <a:r>
              <a:rPr lang="en-GB" sz="2400" b="1">
                <a:solidFill>
                  <a:srgbClr val="FF0000"/>
                </a:solidFill>
                <a:sym typeface="+mn-ea"/>
              </a:rPr>
              <a:t>So the old one will wait</a:t>
            </a:r>
            <a:r>
              <a:rPr lang="en-US" altLang="en-GB" sz="2400" b="1">
                <a:solidFill>
                  <a:srgbClr val="FF0000"/>
                </a:solidFill>
                <a:sym typeface="+mn-ea"/>
              </a:rPr>
              <a:t>.</a:t>
            </a:r>
            <a:endParaRPr lang="en-US" altLang="en-GB" sz="2400" b="1">
              <a:solidFill>
                <a:srgbClr val="FF0000"/>
              </a:solidFill>
              <a:sym typeface="+mn-ea"/>
            </a:endParaRPr>
          </a:p>
          <a:p>
            <a:endParaRPr lang="en-US" sz="2400">
              <a:latin typeface="Times New Roman" panose="02020603050405020304" charset="0"/>
              <a:cs typeface="Times New Roman" panose="02020603050405020304" charset="0"/>
            </a:endParaRPr>
          </a:p>
        </p:txBody>
      </p:sp>
      <p:pic>
        <p:nvPicPr>
          <p:cNvPr id="304" name="Google Shape;304;p45"/>
          <p:cNvPicPr preferRelativeResize="0"/>
          <p:nvPr/>
        </p:nvPicPr>
        <p:blipFill>
          <a:blip r:embed="rId1"/>
          <a:srcRect l="14493" t="15614" r="12368" b="15812"/>
          <a:stretch>
            <a:fillRect/>
          </a:stretch>
        </p:blipFill>
        <p:spPr>
          <a:xfrm>
            <a:off x="1819910" y="2012950"/>
            <a:ext cx="8785225" cy="37255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391160" y="1005840"/>
            <a:ext cx="11504930" cy="5394325"/>
          </a:xfrm>
        </p:spPr>
        <p:txBody>
          <a:bodyPr/>
          <a:p>
            <a:r>
              <a:rPr lang="en-US" sz="2400" b="1">
                <a:latin typeface="Times New Roman" panose="02020603050405020304" charset="0"/>
                <a:cs typeface="Times New Roman" panose="02020603050405020304" charset="0"/>
              </a:rPr>
              <a:t>CASE - 2</a:t>
            </a:r>
            <a:r>
              <a:rPr lang="en-US" sz="2400">
                <a:latin typeface="Times New Roman" panose="02020603050405020304" charset="0"/>
                <a:cs typeface="Times New Roman" panose="02020603050405020304" charset="0"/>
              </a:rPr>
              <a:t>: </a:t>
            </a:r>
            <a:r>
              <a:rPr lang="en-GB" sz="2400" b="1">
                <a:solidFill>
                  <a:schemeClr val="accent1"/>
                </a:solidFill>
                <a:sym typeface="+mn-ea"/>
              </a:rPr>
              <a:t>Here, Young Process wants a resource held by Old process.</a:t>
            </a:r>
            <a:endParaRPr lang="en-US" sz="2400">
              <a:latin typeface="Times New Roman" panose="02020603050405020304" charset="0"/>
              <a:cs typeface="Times New Roman" panose="02020603050405020304" charset="0"/>
            </a:endParaRPr>
          </a:p>
        </p:txBody>
      </p:sp>
      <p:pic>
        <p:nvPicPr>
          <p:cNvPr id="311" name="Google Shape;311;p46"/>
          <p:cNvPicPr preferRelativeResize="0"/>
          <p:nvPr/>
        </p:nvPicPr>
        <p:blipFill>
          <a:blip r:embed="rId1"/>
          <a:stretch>
            <a:fillRect/>
          </a:stretch>
        </p:blipFill>
        <p:spPr>
          <a:xfrm>
            <a:off x="1299210" y="1916430"/>
            <a:ext cx="9878695" cy="41294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2615"/>
          </a:xfrm>
        </p:spPr>
        <p:txBody>
          <a:bodyPr>
            <a:normAutofit fontScale="90000"/>
          </a:bodyPr>
          <a:p>
            <a:r>
              <a:rPr lang="en-US">
                <a:latin typeface="Times New Roman" panose="02020603050405020304" charset="0"/>
                <a:cs typeface="Times New Roman" panose="02020603050405020304" charset="0"/>
              </a:rPr>
              <a:t>Cont..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01320" y="1102360"/>
            <a:ext cx="11377930" cy="5426075"/>
          </a:xfrm>
        </p:spPr>
        <p:txBody>
          <a:bodyPr/>
          <a:p>
            <a:r>
              <a:rPr lang="en-GB" sz="2400" b="1">
                <a:solidFill>
                  <a:srgbClr val="FF0000"/>
                </a:solidFill>
                <a:sym typeface="+mn-ea"/>
              </a:rPr>
              <a:t>So the Young process will be killed</a:t>
            </a:r>
            <a:r>
              <a:rPr lang="en-US" altLang="en-GB" sz="2400" b="1">
                <a:solidFill>
                  <a:srgbClr val="FF0000"/>
                </a:solidFill>
                <a:sym typeface="+mn-ea"/>
              </a:rPr>
              <a:t>.</a:t>
            </a:r>
            <a:endParaRPr lang="en-US" altLang="en-GB" sz="2400" b="1">
              <a:solidFill>
                <a:srgbClr val="FF0000"/>
              </a:solidFill>
              <a:sym typeface="+mn-ea"/>
            </a:endParaRPr>
          </a:p>
          <a:p>
            <a:endParaRPr lang="en-US" altLang="en-GB" sz="2400" b="1">
              <a:solidFill>
                <a:srgbClr val="FF0000"/>
              </a:solidFill>
              <a:latin typeface="Times New Roman" panose="02020603050405020304" charset="0"/>
              <a:cs typeface="Times New Roman" panose="02020603050405020304" charset="0"/>
              <a:sym typeface="+mn-ea"/>
            </a:endParaRPr>
          </a:p>
        </p:txBody>
      </p:sp>
      <p:pic>
        <p:nvPicPr>
          <p:cNvPr id="320" name="Google Shape;320;p47"/>
          <p:cNvPicPr preferRelativeResize="0"/>
          <p:nvPr/>
        </p:nvPicPr>
        <p:blipFill>
          <a:blip r:embed="rId1"/>
          <a:srcRect l="13417" r="12074" b="34021"/>
          <a:stretch>
            <a:fillRect/>
          </a:stretch>
        </p:blipFill>
        <p:spPr>
          <a:xfrm>
            <a:off x="1372870" y="1908175"/>
            <a:ext cx="9274810" cy="36499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005"/>
          </a:xfrm>
        </p:spPr>
        <p:txBody>
          <a:bodyPr>
            <a:normAutofit fontScale="90000"/>
          </a:bodyPr>
          <a:p>
            <a:r>
              <a:rPr lang="en-US"/>
              <a:t>Cont..</a:t>
            </a:r>
            <a:endParaRPr lang="en-US"/>
          </a:p>
        </p:txBody>
      </p:sp>
      <p:sp>
        <p:nvSpPr>
          <p:cNvPr id="3" name="Content Placeholder 2"/>
          <p:cNvSpPr>
            <a:spLocks noGrp="1"/>
          </p:cNvSpPr>
          <p:nvPr>
            <p:ph idx="1"/>
          </p:nvPr>
        </p:nvSpPr>
        <p:spPr>
          <a:xfrm>
            <a:off x="348615" y="1101090"/>
            <a:ext cx="11537950" cy="5438140"/>
          </a:xfrm>
        </p:spPr>
        <p:txBody>
          <a:bodyPr/>
          <a:p>
            <a:pPr algn="just"/>
            <a:r>
              <a:rPr lang="en-US" sz="2400">
                <a:highlight>
                  <a:srgbClr val="FFFF00"/>
                </a:highlight>
                <a:latin typeface="Times New Roman" panose="02020603050405020304" charset="0"/>
                <a:cs typeface="Times New Roman" panose="02020603050405020304" charset="0"/>
              </a:rPr>
              <a:t>Deadlock avoidance is never used in distributed systems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The problem is that the banker's algorithm and similar algorithms need to know (in advance) how much of each resource every process will eventually need. This information is rarely, If ever, available.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a:p>
            <a:pPr algn="just"/>
            <a:r>
              <a:rPr lang="en-GB" sz="2400" b="1">
                <a:solidFill>
                  <a:srgbClr val="00B050"/>
                </a:solidFill>
                <a:latin typeface="Times New Roman" panose="02020603050405020304" charset="0"/>
                <a:cs typeface="Times New Roman" panose="02020603050405020304" charset="0"/>
                <a:sym typeface="+mn-ea"/>
              </a:rPr>
              <a:t>Centralized Deadlock Detection</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As a first attempt, we use a centralized deadlock detection algorithm and then try to imitate the non-distributed algorithm.</a:t>
            </a:r>
            <a:endParaRPr 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highlight>
                  <a:srgbClr val="00FF00"/>
                </a:highlight>
                <a:latin typeface="Times New Roman" panose="02020603050405020304" charset="0"/>
                <a:cs typeface="Times New Roman" panose="02020603050405020304" charset="0"/>
                <a:sym typeface="+mn-ea"/>
              </a:rPr>
              <a:t>Each machine maintains the resource graph for its own processes and resources, and a central coordinator maintains the resource graph for the entire system (the union of all the resource graphs)</a:t>
            </a:r>
            <a:endParaRPr sz="2400">
              <a:solidFill>
                <a:schemeClr val="dk1"/>
              </a:solidFill>
              <a:highlight>
                <a:srgbClr val="00FF00"/>
              </a:highlight>
              <a:latin typeface="Times New Roman" panose="02020603050405020304" charset="0"/>
              <a:cs typeface="Times New Roman" panose="02020603050405020304" charset="0"/>
            </a:endParaRPr>
          </a:p>
          <a:p>
            <a:pPr algn="just"/>
            <a:r>
              <a:rPr lang="en-GB" sz="2400">
                <a:solidFill>
                  <a:schemeClr val="dk1"/>
                </a:solidFill>
                <a:highlight>
                  <a:srgbClr val="FFFF00"/>
                </a:highlight>
                <a:latin typeface="Times New Roman" panose="02020603050405020304" charset="0"/>
                <a:cs typeface="Times New Roman" panose="02020603050405020304" charset="0"/>
                <a:sym typeface="+mn-ea"/>
              </a:rPr>
              <a:t>When the coordinator detects a cycle, it kills off one process to break the deadlock</a:t>
            </a:r>
            <a:r>
              <a:rPr lang="en-GB" sz="2400">
                <a:solidFill>
                  <a:schemeClr val="dk1"/>
                </a:solidFill>
                <a:latin typeface="Times New Roman" panose="02020603050405020304" charset="0"/>
                <a:cs typeface="Times New Roman" panose="02020603050405020304" charset="0"/>
                <a:sym typeface="+mn-ea"/>
              </a:rPr>
              <a:t>.</a:t>
            </a:r>
            <a:endParaRPr sz="2400">
              <a:solidFill>
                <a:schemeClr val="dk1"/>
              </a:solidFill>
              <a:latin typeface="Times New Roman" panose="02020603050405020304" charset="0"/>
              <a:cs typeface="Times New Roman" panose="02020603050405020304" charset="0"/>
            </a:endParaRPr>
          </a:p>
          <a:p>
            <a:pPr algn="just"/>
            <a:endParaRPr lang="en-US" altLang="en-GB" sz="2400">
              <a:latin typeface="Times New Roman" panose="02020603050405020304" charset="0"/>
              <a:cs typeface="Times New Roman" panose="02020603050405020304"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9435"/>
          </a:xfrm>
        </p:spPr>
        <p:txBody>
          <a:bodyPr>
            <a:normAutofit fontScale="90000"/>
          </a:bodyPr>
          <a:p>
            <a:r>
              <a:rPr lang="en-US"/>
              <a:t>Cont..</a:t>
            </a:r>
            <a:endParaRPr lang="en-US"/>
          </a:p>
        </p:txBody>
      </p:sp>
      <p:sp>
        <p:nvSpPr>
          <p:cNvPr id="3" name="Content Placeholder 2"/>
          <p:cNvSpPr>
            <a:spLocks noGrp="1"/>
          </p:cNvSpPr>
          <p:nvPr>
            <p:ph idx="1"/>
          </p:nvPr>
        </p:nvSpPr>
        <p:spPr>
          <a:xfrm>
            <a:off x="412750" y="1112520"/>
            <a:ext cx="11313160" cy="5299075"/>
          </a:xfrm>
        </p:spPr>
        <p:txBody>
          <a:bodyPr>
            <a:normAutofit/>
          </a:bodyPr>
          <a:p>
            <a:pPr marL="0" lvl="0" indent="0" algn="l" rtl="0">
              <a:spcBef>
                <a:spcPts val="0"/>
              </a:spcBef>
              <a:spcAft>
                <a:spcPts val="0"/>
              </a:spcAft>
              <a:buNone/>
            </a:pPr>
            <a:r>
              <a:rPr lang="en-GB" sz="2400" b="1">
                <a:solidFill>
                  <a:srgbClr val="FF00FF"/>
                </a:solidFill>
                <a:sym typeface="+mn-ea"/>
              </a:rPr>
              <a:t>Observation:</a:t>
            </a:r>
            <a:endParaRPr sz="2400"/>
          </a:p>
          <a:p>
            <a:pPr marL="457200" lvl="0" indent="-323215" algn="just" rtl="0">
              <a:spcBef>
                <a:spcPts val="1200"/>
              </a:spcBef>
              <a:spcAft>
                <a:spcPts val="0"/>
              </a:spcAft>
              <a:buClr>
                <a:schemeClr val="dk1"/>
              </a:buClr>
              <a:buSzPct val="100000"/>
              <a:buAutoNum type="arabicPeriod"/>
            </a:pPr>
            <a:r>
              <a:rPr lang="en-GB" sz="2400">
                <a:solidFill>
                  <a:schemeClr val="dk1"/>
                </a:solidFill>
                <a:highlight>
                  <a:srgbClr val="FFFF00"/>
                </a:highlight>
                <a:latin typeface="Times New Roman" panose="02020603050405020304" charset="0"/>
                <a:cs typeface="Times New Roman" panose="02020603050405020304" charset="0"/>
                <a:sym typeface="+mn-ea"/>
              </a:rPr>
              <a:t>The young process, after being killed, will then start up again and be killed again. This cycle may go on many times before the old one releases the resource</a:t>
            </a:r>
            <a:r>
              <a:rPr lang="en-GB" sz="2400">
                <a:solidFill>
                  <a:schemeClr val="dk1"/>
                </a:solidFill>
                <a:latin typeface="Times New Roman" panose="02020603050405020304" charset="0"/>
                <a:cs typeface="Times New Roman" panose="02020603050405020304" charset="0"/>
                <a:sym typeface="+mn-ea"/>
              </a:rPr>
              <a:t>.</a:t>
            </a:r>
            <a:endParaRPr lang="en-GB" sz="2400">
              <a:solidFill>
                <a:schemeClr val="dk1"/>
              </a:solidFill>
              <a:latin typeface="Times New Roman" panose="02020603050405020304" charset="0"/>
              <a:cs typeface="Times New Roman" panose="02020603050405020304" charset="0"/>
              <a:sym typeface="+mn-ea"/>
            </a:endParaRPr>
          </a:p>
          <a:p>
            <a:pPr marL="457200" lvl="0" indent="-323215" algn="just" rtl="0">
              <a:spcBef>
                <a:spcPts val="1200"/>
              </a:spcBef>
              <a:spcAft>
                <a:spcPts val="0"/>
              </a:spcAft>
              <a:buClr>
                <a:schemeClr val="dk1"/>
              </a:buClr>
              <a:buSzPct val="100000"/>
              <a:buAutoNum type="arabicPeriod"/>
            </a:pPr>
            <a:r>
              <a:rPr lang="en-GB" sz="2400">
                <a:solidFill>
                  <a:schemeClr val="dk1"/>
                </a:solidFill>
                <a:highlight>
                  <a:srgbClr val="00FF00"/>
                </a:highlight>
                <a:latin typeface="Times New Roman" panose="02020603050405020304" charset="0"/>
                <a:cs typeface="Times New Roman" panose="02020603050405020304" charset="0"/>
                <a:sym typeface="+mn-ea"/>
              </a:rPr>
              <a:t>Once we are assuming the existence of transactions</a:t>
            </a:r>
            <a:r>
              <a:rPr lang="en-GB" sz="2400">
                <a:solidFill>
                  <a:schemeClr val="dk1"/>
                </a:solidFill>
                <a:latin typeface="Times New Roman" panose="02020603050405020304" charset="0"/>
                <a:cs typeface="Times New Roman" panose="02020603050405020304" charset="0"/>
                <a:sym typeface="+mn-ea"/>
              </a:rPr>
              <a:t>, we can do something that has</a:t>
            </a:r>
            <a:r>
              <a:rPr lang="en-GB" sz="2400">
                <a:latin typeface="Times New Roman" panose="02020603050405020304" charset="0"/>
                <a:cs typeface="Times New Roman" panose="02020603050405020304" charset="0"/>
                <a:sym typeface="+mn-ea"/>
              </a:rPr>
              <a:t> </a:t>
            </a:r>
            <a:r>
              <a:rPr lang="en-GB" sz="2400">
                <a:solidFill>
                  <a:schemeClr val="dk1"/>
                </a:solidFill>
                <a:latin typeface="Times New Roman" panose="02020603050405020304" charset="0"/>
                <a:cs typeface="Times New Roman" panose="02020603050405020304" charset="0"/>
                <a:sym typeface="+mn-ea"/>
              </a:rPr>
              <a:t>previously been forbidden:</a:t>
            </a:r>
            <a:r>
              <a:rPr lang="en-GB" sz="2400">
                <a:latin typeface="Times New Roman" panose="02020603050405020304" charset="0"/>
                <a:cs typeface="Times New Roman" panose="02020603050405020304" charset="0"/>
                <a:sym typeface="+mn-ea"/>
              </a:rPr>
              <a:t> </a:t>
            </a:r>
            <a:r>
              <a:rPr lang="en-GB" sz="2400" b="1">
                <a:solidFill>
                  <a:schemeClr val="accent1"/>
                </a:solidFill>
                <a:latin typeface="Times New Roman" panose="02020603050405020304" charset="0"/>
                <a:cs typeface="Times New Roman" panose="02020603050405020304" charset="0"/>
                <a:sym typeface="+mn-ea"/>
              </a:rPr>
              <a:t>take resources away from running processes</a:t>
            </a:r>
            <a:r>
              <a:rPr lang="en-US" altLang="en-GB" sz="2400" b="1">
                <a:solidFill>
                  <a:schemeClr val="accent1"/>
                </a:solidFill>
                <a:latin typeface="Times New Roman" panose="02020603050405020304" charset="0"/>
                <a:cs typeface="Times New Roman" panose="02020603050405020304" charset="0"/>
                <a:sym typeface="+mn-ea"/>
              </a:rPr>
              <a:t>.</a:t>
            </a:r>
            <a:endParaRPr lang="en-GB" sz="2400" b="1">
              <a:solidFill>
                <a:schemeClr val="accent1"/>
              </a:solidFill>
              <a:latin typeface="Times New Roman" panose="02020603050405020304" charset="0"/>
              <a:cs typeface="Times New Roman" panose="02020603050405020304" charset="0"/>
              <a:sym typeface="+mn-ea"/>
            </a:endParaRPr>
          </a:p>
          <a:p>
            <a:pPr marL="457200" lvl="0" indent="-323215" algn="just" rtl="0">
              <a:spcBef>
                <a:spcPts val="1200"/>
              </a:spcBef>
              <a:spcAft>
                <a:spcPts val="0"/>
              </a:spcAft>
              <a:buClr>
                <a:schemeClr val="dk1"/>
              </a:buClr>
              <a:buSzPct val="100000"/>
              <a:buAutoNum type="arabicPeriod"/>
            </a:pPr>
            <a:r>
              <a:rPr lang="en-GB" sz="2400">
                <a:solidFill>
                  <a:schemeClr val="dk1"/>
                </a:solidFill>
                <a:latin typeface="Times New Roman" panose="02020603050405020304" charset="0"/>
                <a:cs typeface="Times New Roman" panose="02020603050405020304" charset="0"/>
                <a:sym typeface="+mn-ea"/>
              </a:rPr>
              <a:t>When a conflict arises, </a:t>
            </a:r>
            <a:r>
              <a:rPr lang="en-GB" sz="2400">
                <a:solidFill>
                  <a:schemeClr val="dk1"/>
                </a:solidFill>
                <a:highlight>
                  <a:srgbClr val="00FFFF"/>
                </a:highlight>
                <a:latin typeface="Times New Roman" panose="02020603050405020304" charset="0"/>
                <a:cs typeface="Times New Roman" panose="02020603050405020304" charset="0"/>
                <a:sym typeface="+mn-ea"/>
              </a:rPr>
              <a:t>instead of killing the process of making the request</a:t>
            </a:r>
            <a:r>
              <a:rPr lang="en-GB" sz="2400">
                <a:solidFill>
                  <a:schemeClr val="dk1"/>
                </a:solidFill>
                <a:latin typeface="Times New Roman" panose="02020603050405020304" charset="0"/>
                <a:cs typeface="Times New Roman" panose="02020603050405020304" charset="0"/>
                <a:sym typeface="+mn-ea"/>
              </a:rPr>
              <a:t>, </a:t>
            </a:r>
            <a:r>
              <a:rPr lang="en-GB" sz="2400">
                <a:solidFill>
                  <a:schemeClr val="dk1"/>
                </a:solidFill>
                <a:highlight>
                  <a:srgbClr val="FFFF00"/>
                </a:highlight>
                <a:latin typeface="Times New Roman" panose="02020603050405020304" charset="0"/>
                <a:cs typeface="Times New Roman" panose="02020603050405020304" charset="0"/>
                <a:sym typeface="+mn-ea"/>
              </a:rPr>
              <a:t>we can kill the resource owner</a:t>
            </a:r>
            <a:r>
              <a:rPr lang="en-GB" sz="2400">
                <a:solidFill>
                  <a:schemeClr val="dk1"/>
                </a:solidFill>
                <a:latin typeface="Times New Roman" panose="02020603050405020304" charset="0"/>
                <a:cs typeface="Times New Roman" panose="02020603050405020304" charset="0"/>
                <a:sym typeface="+mn-ea"/>
              </a:rPr>
              <a:t>. </a:t>
            </a:r>
            <a:endParaRPr lang="en-GB" sz="2400">
              <a:solidFill>
                <a:schemeClr val="dk1"/>
              </a:solidFill>
              <a:latin typeface="Times New Roman" panose="02020603050405020304" charset="0"/>
              <a:cs typeface="Times New Roman" panose="02020603050405020304" charset="0"/>
              <a:sym typeface="+mn-ea"/>
            </a:endParaRPr>
          </a:p>
          <a:p>
            <a:pPr marL="476885"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Without transactions, killing a process might have severe consequences. </a:t>
            </a:r>
            <a:endParaRPr lang="en-GB" sz="2400">
              <a:solidFill>
                <a:schemeClr val="dk1"/>
              </a:solidFill>
              <a:latin typeface="Times New Roman" panose="02020603050405020304" charset="0"/>
              <a:cs typeface="Times New Roman" panose="02020603050405020304" charset="0"/>
              <a:sym typeface="+mn-ea"/>
            </a:endParaRPr>
          </a:p>
          <a:p>
            <a:pPr marL="476885" lvl="0" indent="-342900" algn="just" rtl="0">
              <a:spcBef>
                <a:spcPts val="1200"/>
              </a:spcBef>
              <a:spcAft>
                <a:spcPts val="0"/>
              </a:spcAft>
              <a:buClr>
                <a:schemeClr val="dk1"/>
              </a:buClr>
              <a:buSzPct val="100000"/>
            </a:pPr>
            <a:r>
              <a:rPr lang="en-GB" sz="2400">
                <a:solidFill>
                  <a:schemeClr val="dk1"/>
                </a:solidFill>
                <a:latin typeface="Times New Roman" panose="02020603050405020304" charset="0"/>
                <a:cs typeface="Times New Roman" panose="02020603050405020304" charset="0"/>
                <a:sym typeface="+mn-ea"/>
              </a:rPr>
              <a:t>With transactions, this effect will vanish magically when the transaction dies.</a:t>
            </a:r>
            <a:endParaRPr sz="2400">
              <a:solidFill>
                <a:schemeClr val="dk1"/>
              </a:solidFill>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85140"/>
          </a:xfrm>
        </p:spPr>
        <p:txBody>
          <a:bodyPr>
            <a:normAutofit fontScale="90000"/>
          </a:bodyPr>
          <a:p>
            <a:r>
              <a:rPr lang="en-US"/>
              <a:t>Cont..</a:t>
            </a:r>
            <a:endParaRPr lang="en-US"/>
          </a:p>
        </p:txBody>
      </p:sp>
      <p:sp>
        <p:nvSpPr>
          <p:cNvPr id="3" name="Content Placeholder 2"/>
          <p:cNvSpPr>
            <a:spLocks noGrp="1"/>
          </p:cNvSpPr>
          <p:nvPr>
            <p:ph idx="1"/>
          </p:nvPr>
        </p:nvSpPr>
        <p:spPr>
          <a:xfrm>
            <a:off x="306070" y="930910"/>
            <a:ext cx="11633200" cy="5651500"/>
          </a:xfrm>
        </p:spPr>
        <p:txBody>
          <a:bodyPr/>
          <a:p>
            <a:pPr algn="just"/>
            <a:r>
              <a:rPr lang="en-US" sz="2400" b="1">
                <a:solidFill>
                  <a:srgbClr val="00B050"/>
                </a:solidFill>
                <a:latin typeface="Times New Roman" panose="02020603050405020304" charset="0"/>
                <a:cs typeface="Times New Roman" panose="02020603050405020304" charset="0"/>
              </a:rPr>
              <a:t>2. </a:t>
            </a:r>
            <a:r>
              <a:rPr lang="en-GB" sz="2400" b="1">
                <a:solidFill>
                  <a:srgbClr val="00B050"/>
                </a:solidFill>
                <a:latin typeface="Times New Roman" panose="02020603050405020304" charset="0"/>
                <a:cs typeface="Times New Roman" panose="02020603050405020304" charset="0"/>
                <a:sym typeface="+mn-ea"/>
              </a:rPr>
              <a:t>Wound-Wait deadlock Prevention Algorithm</a:t>
            </a:r>
            <a:r>
              <a:rPr lang="en-US" altLang="en-GB" sz="2400">
                <a:latin typeface="Times New Roman" panose="02020603050405020304" charset="0"/>
                <a:cs typeface="Times New Roman" panose="02020603050405020304" charset="0"/>
                <a:sym typeface="+mn-ea"/>
              </a:rPr>
              <a:t>:</a:t>
            </a:r>
            <a:endParaRPr lang="en-US" altLang="en-GB" sz="2400">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If an Old process wants a resource held by a Young process, the old one will preempt the young process – </a:t>
            </a:r>
            <a:r>
              <a:rPr lang="en-US" altLang="en-GB" sz="2400">
                <a:solidFill>
                  <a:schemeClr val="dk1"/>
                </a:solidFill>
                <a:latin typeface="Times New Roman" panose="02020603050405020304" charset="0"/>
                <a:cs typeface="Times New Roman" panose="02020603050405020304" charset="0"/>
                <a:sym typeface="+mn-ea"/>
              </a:rPr>
              <a:t>whose transaction is then killed</a:t>
            </a:r>
            <a:r>
              <a:rPr lang="en-GB" sz="2400">
                <a:solidFill>
                  <a:schemeClr val="dk1"/>
                </a:solidFill>
                <a:latin typeface="Times New Roman" panose="02020603050405020304" charset="0"/>
                <a:cs typeface="Times New Roman" panose="02020603050405020304" charset="0"/>
                <a:sym typeface="+mn-ea"/>
              </a:rPr>
              <a:t>.</a:t>
            </a:r>
            <a:endParaRPr lang="en-GB" sz="2400">
              <a:solidFill>
                <a:schemeClr val="dk1"/>
              </a:solidFill>
              <a:latin typeface="Times New Roman" panose="02020603050405020304" charset="0"/>
              <a:cs typeface="Times New Roman" panose="02020603050405020304" charset="0"/>
              <a:sym typeface="+mn-ea"/>
            </a:endParaRPr>
          </a:p>
          <a:p>
            <a:pPr marL="0" indent="0">
              <a:buNone/>
            </a:pPr>
            <a:r>
              <a:rPr lang="en-US" sz="2400">
                <a:solidFill>
                  <a:schemeClr val="dk1"/>
                </a:solidFill>
              </a:rPr>
              <a:t> </a:t>
            </a:r>
            <a:endParaRPr sz="2400">
              <a:solidFill>
                <a:schemeClr val="dk1"/>
              </a:solidFill>
            </a:endParaRPr>
          </a:p>
          <a:p>
            <a:endParaRPr lang="en-US" altLang="en-GB" sz="2400">
              <a:latin typeface="Times New Roman" panose="02020603050405020304" charset="0"/>
              <a:cs typeface="Times New Roman" panose="02020603050405020304" charset="0"/>
              <a:sym typeface="+mn-ea"/>
            </a:endParaRPr>
          </a:p>
        </p:txBody>
      </p:sp>
      <p:pic>
        <p:nvPicPr>
          <p:cNvPr id="333" name="Google Shape;333;p49"/>
          <p:cNvPicPr preferRelativeResize="0"/>
          <p:nvPr/>
        </p:nvPicPr>
        <p:blipFill>
          <a:blip r:embed="rId1"/>
          <a:srcRect l="5576" t="8181" r="5799" b="4930"/>
          <a:stretch>
            <a:fillRect/>
          </a:stretch>
        </p:blipFill>
        <p:spPr>
          <a:xfrm>
            <a:off x="1266190" y="2395220"/>
            <a:ext cx="9795510" cy="383349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Cont..</a:t>
            </a:r>
            <a:endParaRPr lang="en-US"/>
          </a:p>
        </p:txBody>
      </p:sp>
      <p:sp>
        <p:nvSpPr>
          <p:cNvPr id="3" name="Content Placeholder 2"/>
          <p:cNvSpPr>
            <a:spLocks noGrp="1"/>
          </p:cNvSpPr>
          <p:nvPr>
            <p:ph idx="1"/>
          </p:nvPr>
        </p:nvSpPr>
        <p:spPr>
          <a:xfrm>
            <a:off x="424180" y="998855"/>
            <a:ext cx="11290935" cy="5434330"/>
          </a:xfrm>
        </p:spPr>
        <p:txBody>
          <a:bodyPr/>
          <a:p>
            <a:r>
              <a:rPr lang="en-GB" sz="2400">
                <a:solidFill>
                  <a:schemeClr val="dk1"/>
                </a:solidFill>
                <a:latin typeface="Times New Roman" panose="02020603050405020304" charset="0"/>
                <a:cs typeface="Times New Roman" panose="02020603050405020304" charset="0"/>
                <a:sym typeface="+mn-ea"/>
              </a:rPr>
              <a:t>If a Young process wants a resource held by an Old process, the Young one will wait</a:t>
            </a:r>
            <a:r>
              <a:rPr lang="en-US" altLang="en-GB" sz="2400" b="1">
                <a:solidFill>
                  <a:schemeClr val="dk1"/>
                </a:solidFill>
                <a:sym typeface="+mn-ea"/>
              </a:rPr>
              <a:t>.</a:t>
            </a:r>
            <a:endParaRPr sz="2400" b="1">
              <a:solidFill>
                <a:schemeClr val="dk1"/>
              </a:solidFill>
            </a:endParaRPr>
          </a:p>
          <a:p>
            <a:endParaRPr lang="en-US" sz="2400">
              <a:latin typeface="Times New Roman" panose="02020603050405020304" charset="0"/>
              <a:cs typeface="Times New Roman" panose="02020603050405020304" charset="0"/>
            </a:endParaRPr>
          </a:p>
        </p:txBody>
      </p:sp>
      <p:pic>
        <p:nvPicPr>
          <p:cNvPr id="341" name="Google Shape;341;p50"/>
          <p:cNvPicPr preferRelativeResize="0"/>
          <p:nvPr/>
        </p:nvPicPr>
        <p:blipFill>
          <a:blip r:embed="rId1"/>
          <a:srcRect l="6146" t="11107" r="4292" b="4251"/>
          <a:stretch>
            <a:fillRect/>
          </a:stretch>
        </p:blipFill>
        <p:spPr>
          <a:xfrm>
            <a:off x="1617980" y="1938020"/>
            <a:ext cx="9370695" cy="39611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70205" y="1027430"/>
            <a:ext cx="11526520" cy="5585460"/>
          </a:xfrm>
        </p:spPr>
        <p:txBody>
          <a:bodyPr/>
          <a:p>
            <a:pPr algn="just"/>
            <a:r>
              <a:rPr lang="en-GB" sz="2400">
                <a:solidFill>
                  <a:schemeClr val="dk1"/>
                </a:solidFill>
                <a:latin typeface="Times New Roman" panose="02020603050405020304" charset="0"/>
                <a:cs typeface="Times New Roman" panose="02020603050405020304" charset="0"/>
                <a:sym typeface="+mn-ea"/>
              </a:rPr>
              <a:t>Unlike the centralized system (single processor), in a distributing environment, all the information has to be sent to the right place explicitly. </a:t>
            </a:r>
            <a:endParaRPr 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Here, </a:t>
            </a:r>
            <a:r>
              <a:rPr lang="en-US" altLang="en-GB" sz="2400">
                <a:solidFill>
                  <a:schemeClr val="dk1"/>
                </a:solidFill>
                <a:latin typeface="Times New Roman" panose="02020603050405020304" charset="0"/>
                <a:cs typeface="Times New Roman" panose="02020603050405020304" charset="0"/>
                <a:sym typeface="+mn-ea"/>
              </a:rPr>
              <a:t>e</a:t>
            </a:r>
            <a:r>
              <a:rPr lang="en-GB" sz="2400">
                <a:solidFill>
                  <a:schemeClr val="dk1"/>
                </a:solidFill>
                <a:latin typeface="Times New Roman" panose="02020603050405020304" charset="0"/>
                <a:cs typeface="Times New Roman" panose="02020603050405020304" charset="0"/>
                <a:sym typeface="+mn-ea"/>
              </a:rPr>
              <a:t>ach machine maintains a graph for its own processes and resources.</a:t>
            </a:r>
            <a:endParaRPr lang="en-GB" sz="2400">
              <a:solidFill>
                <a:schemeClr val="dk1"/>
              </a:solidFill>
              <a:latin typeface="Times New Roman" panose="02020603050405020304" charset="0"/>
              <a:cs typeface="Times New Roman" panose="02020603050405020304" charset="0"/>
              <a:sym typeface="+mn-ea"/>
            </a:endParaRPr>
          </a:p>
          <a:p>
            <a:pPr marL="0" lvl="0" indent="0" algn="l" rtl="0">
              <a:spcBef>
                <a:spcPts val="1200"/>
              </a:spcBef>
              <a:spcAft>
                <a:spcPts val="0"/>
              </a:spcAft>
              <a:buNone/>
            </a:pPr>
            <a:r>
              <a:rPr lang="en-GB" sz="2400" b="1" u="sng">
                <a:solidFill>
                  <a:schemeClr val="accent1"/>
                </a:solidFill>
                <a:latin typeface="Times New Roman" panose="02020603050405020304" charset="0"/>
                <a:cs typeface="Times New Roman" panose="02020603050405020304" charset="0"/>
                <a:sym typeface="+mn-ea"/>
              </a:rPr>
              <a:t>Possible situations to get the informations to the right place:</a:t>
            </a:r>
            <a:r>
              <a:rPr lang="en-GB" sz="2400" b="1">
                <a:solidFill>
                  <a:schemeClr val="accent1"/>
                </a:solidFill>
                <a:latin typeface="Times New Roman" panose="02020603050405020304" charset="0"/>
                <a:cs typeface="Times New Roman" panose="02020603050405020304" charset="0"/>
                <a:sym typeface="+mn-ea"/>
              </a:rPr>
              <a:t>  </a:t>
            </a:r>
            <a:endParaRPr sz="2400" b="1">
              <a:solidFill>
                <a:schemeClr val="accent1"/>
              </a:solidFill>
              <a:latin typeface="Times New Roman" panose="02020603050405020304" charset="0"/>
              <a:cs typeface="Times New Roman" panose="02020603050405020304" charset="0"/>
            </a:endParaRPr>
          </a:p>
          <a:p>
            <a:pPr marL="457200" lvl="0" indent="-342900" algn="just" rtl="0">
              <a:spcBef>
                <a:spcPts val="1200"/>
              </a:spcBef>
              <a:spcAft>
                <a:spcPts val="0"/>
              </a:spcAft>
              <a:buClr>
                <a:schemeClr val="dk1"/>
              </a:buClr>
              <a:buSzPts val="1800"/>
              <a:buAutoNum type="arabicPeriod"/>
            </a:pPr>
            <a:r>
              <a:rPr lang="en-GB" sz="2400">
                <a:solidFill>
                  <a:schemeClr val="dk1"/>
                </a:solidFill>
                <a:latin typeface="Times New Roman" panose="02020603050405020304" charset="0"/>
                <a:cs typeface="Times New Roman" panose="02020603050405020304" charset="0"/>
                <a:sym typeface="+mn-ea"/>
              </a:rPr>
              <a:t>Whenever, an arc is added or deleted from the resource graph, a message can be sent to the coordinator providing the update.</a:t>
            </a:r>
            <a:endParaRPr sz="2400">
              <a:solidFill>
                <a:schemeClr val="dk1"/>
              </a:solidFill>
              <a:latin typeface="Times New Roman" panose="02020603050405020304" charset="0"/>
              <a:cs typeface="Times New Roman" panose="02020603050405020304" charset="0"/>
            </a:endParaRPr>
          </a:p>
          <a:p>
            <a:pPr marL="457200" lvl="0" indent="-342900" algn="just" rtl="0">
              <a:spcBef>
                <a:spcPts val="0"/>
              </a:spcBef>
              <a:spcAft>
                <a:spcPts val="0"/>
              </a:spcAft>
              <a:buClr>
                <a:schemeClr val="dk1"/>
              </a:buClr>
              <a:buSzPts val="1800"/>
              <a:buAutoNum type="arabicPeriod"/>
            </a:pPr>
            <a:r>
              <a:rPr lang="en-GB" sz="2400">
                <a:solidFill>
                  <a:schemeClr val="dk1"/>
                </a:solidFill>
                <a:latin typeface="Times New Roman" panose="02020603050405020304" charset="0"/>
                <a:cs typeface="Times New Roman" panose="02020603050405020304" charset="0"/>
                <a:sym typeface="+mn-ea"/>
              </a:rPr>
              <a:t>Periodically, every </a:t>
            </a:r>
            <a:r>
              <a:rPr lang="en-US" altLang="en-GB" sz="2400">
                <a:solidFill>
                  <a:schemeClr val="dk1"/>
                </a:solidFill>
                <a:latin typeface="Times New Roman" panose="02020603050405020304" charset="0"/>
                <a:cs typeface="Times New Roman" panose="02020603050405020304" charset="0"/>
                <a:sym typeface="+mn-ea"/>
              </a:rPr>
              <a:t>process</a:t>
            </a:r>
            <a:r>
              <a:rPr lang="en-GB" sz="2400">
                <a:solidFill>
                  <a:schemeClr val="dk1"/>
                </a:solidFill>
                <a:latin typeface="Times New Roman" panose="02020603050405020304" charset="0"/>
                <a:cs typeface="Times New Roman" panose="02020603050405020304" charset="0"/>
                <a:sym typeface="+mn-ea"/>
              </a:rPr>
              <a:t> can send a list of arcs added or deleted since the previou</a:t>
            </a:r>
            <a:r>
              <a:rPr lang="en-US" altLang="en-GB" sz="2400">
                <a:solidFill>
                  <a:schemeClr val="dk1"/>
                </a:solidFill>
                <a:latin typeface="Times New Roman" panose="02020603050405020304" charset="0"/>
                <a:cs typeface="Times New Roman" panose="02020603050405020304" charset="0"/>
                <a:sym typeface="+mn-ea"/>
              </a:rPr>
              <a:t>s</a:t>
            </a:r>
            <a:r>
              <a:rPr lang="en-GB" sz="2400">
                <a:solidFill>
                  <a:schemeClr val="dk1"/>
                </a:solidFill>
                <a:latin typeface="Times New Roman" panose="02020603050405020304" charset="0"/>
                <a:cs typeface="Times New Roman" panose="02020603050405020304" charset="0"/>
                <a:sym typeface="+mn-ea"/>
              </a:rPr>
              <a:t> update.</a:t>
            </a:r>
            <a:r>
              <a:rPr lang="en-US" altLang="en-GB" sz="2400">
                <a:solidFill>
                  <a:schemeClr val="dk1"/>
                </a:solidFill>
                <a:latin typeface="Times New Roman" panose="02020603050405020304" charset="0"/>
                <a:cs typeface="Times New Roman" panose="02020603050405020304" charset="0"/>
                <a:sym typeface="+mn-ea"/>
              </a:rPr>
              <a:t> This method requires fewer messages than the first one.</a:t>
            </a:r>
            <a:endParaRPr sz="2400">
              <a:solidFill>
                <a:schemeClr val="dk1"/>
              </a:solidFill>
              <a:latin typeface="Times New Roman" panose="02020603050405020304" charset="0"/>
              <a:cs typeface="Times New Roman" panose="02020603050405020304" charset="0"/>
            </a:endParaRPr>
          </a:p>
          <a:p>
            <a:pPr marL="457200" lvl="0" indent="-342900" algn="just" rtl="0">
              <a:spcBef>
                <a:spcPts val="0"/>
              </a:spcBef>
              <a:spcAft>
                <a:spcPts val="0"/>
              </a:spcAft>
              <a:buClr>
                <a:schemeClr val="dk1"/>
              </a:buClr>
              <a:buSzPts val="1800"/>
              <a:buAutoNum type="arabicPeriod"/>
            </a:pPr>
            <a:r>
              <a:rPr lang="en-GB" sz="2400">
                <a:solidFill>
                  <a:schemeClr val="dk1"/>
                </a:solidFill>
                <a:latin typeface="Times New Roman" panose="02020603050405020304" charset="0"/>
                <a:cs typeface="Times New Roman" panose="02020603050405020304" charset="0"/>
                <a:sym typeface="+mn-ea"/>
              </a:rPr>
              <a:t>The coordinator can ask for informations when it needs it.</a:t>
            </a:r>
            <a:endParaRPr lang="en-GB" sz="2400">
              <a:solidFill>
                <a:schemeClr val="dk1"/>
              </a:solidFill>
              <a:latin typeface="Times New Roman" panose="02020603050405020304" charset="0"/>
              <a:cs typeface="Times New Roman" panose="02020603050405020304" charset="0"/>
              <a:sym typeface="+mn-ea"/>
            </a:endParaRPr>
          </a:p>
          <a:p>
            <a:pPr marL="114300" lvl="0" indent="0" algn="l" rtl="0">
              <a:spcBef>
                <a:spcPts val="0"/>
              </a:spcBef>
              <a:spcAft>
                <a:spcPts val="0"/>
              </a:spcAft>
              <a:buClr>
                <a:schemeClr val="dk1"/>
              </a:buClr>
              <a:buSzPts val="1800"/>
              <a:buNone/>
            </a:pPr>
            <a:r>
              <a:rPr lang="en-GB" sz="2400">
                <a:solidFill>
                  <a:srgbClr val="FF0000"/>
                </a:solidFill>
                <a:sym typeface="+mn-ea"/>
              </a:rPr>
              <a:t>Unfortunately, none of these methods work well. Why ? </a:t>
            </a:r>
            <a:endParaRPr sz="2400">
              <a:solidFill>
                <a:schemeClr val="dk1"/>
              </a:solidFill>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3410"/>
          </a:xfrm>
        </p:spPr>
        <p:txBody>
          <a:bodyPr>
            <a:normAutofit fontScale="90000"/>
          </a:bodyPr>
          <a:p>
            <a:r>
              <a:rPr lang="en-US"/>
              <a:t>Cont..</a:t>
            </a:r>
            <a:endParaRPr lang="en-US"/>
          </a:p>
        </p:txBody>
      </p:sp>
      <p:sp>
        <p:nvSpPr>
          <p:cNvPr id="3" name="Content Placeholder 2"/>
          <p:cNvSpPr>
            <a:spLocks noGrp="1"/>
          </p:cNvSpPr>
          <p:nvPr>
            <p:ph idx="1"/>
          </p:nvPr>
        </p:nvSpPr>
        <p:spPr>
          <a:xfrm>
            <a:off x="337185" y="1080770"/>
            <a:ext cx="11548745" cy="5479415"/>
          </a:xfrm>
        </p:spPr>
        <p:txBody>
          <a:bodyPr/>
          <a:p>
            <a:r>
              <a:rPr lang="en-GB" sz="2400" b="1">
                <a:solidFill>
                  <a:srgbClr val="0070C0"/>
                </a:solidFill>
                <a:sym typeface="+mn-ea"/>
              </a:rPr>
              <a:t>Centralized Deadlock Detection Explanation</a:t>
            </a:r>
            <a:r>
              <a:rPr lang="en-US" altLang="en-GB" sz="2400">
                <a:sym typeface="+mn-ea"/>
              </a:rPr>
              <a:t>:</a:t>
            </a:r>
            <a:endParaRPr lang="en-US" altLang="en-GB" sz="2400">
              <a:sym typeface="+mn-ea"/>
            </a:endParaRPr>
          </a:p>
          <a:p>
            <a:endParaRPr lang="en-US" altLang="en-GB" sz="2400">
              <a:sym typeface="+mn-ea"/>
            </a:endParaRPr>
          </a:p>
          <a:p>
            <a:endParaRPr lang="en-US" altLang="en-GB" sz="2400">
              <a:sym typeface="+mn-ea"/>
            </a:endParaRPr>
          </a:p>
          <a:p>
            <a:endParaRPr lang="en-US" altLang="en-GB" sz="2400">
              <a:sym typeface="+mn-ea"/>
            </a:endParaRPr>
          </a:p>
          <a:p>
            <a:endParaRPr lang="en-US" altLang="en-GB" sz="2400">
              <a:sym typeface="+mn-ea"/>
            </a:endParaRPr>
          </a:p>
          <a:p>
            <a:endParaRPr lang="en-US" altLang="en-GB" sz="2400">
              <a:sym typeface="+mn-ea"/>
            </a:endParaRPr>
          </a:p>
          <a:p>
            <a:endParaRPr lang="en-US" altLang="en-GB" sz="2400">
              <a:sym typeface="+mn-ea"/>
            </a:endParaRPr>
          </a:p>
          <a:p>
            <a:endParaRPr lang="en-GB" sz="2400">
              <a:solidFill>
                <a:schemeClr val="dk1"/>
              </a:solidFill>
              <a:sym typeface="+mn-ea"/>
            </a:endParaRPr>
          </a:p>
          <a:p>
            <a:pPr algn="just"/>
            <a:r>
              <a:rPr lang="en-GB" sz="2400">
                <a:solidFill>
                  <a:schemeClr val="dk1"/>
                </a:solidFill>
                <a:latin typeface="Times New Roman" panose="02020603050405020304" charset="0"/>
                <a:cs typeface="Times New Roman" panose="02020603050405020304" charset="0"/>
                <a:sym typeface="+mn-ea"/>
              </a:rPr>
              <a:t>Process A and Process B are running in Machine 0, and Process C is running in Machine 1.</a:t>
            </a:r>
            <a:endParaRPr 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Three resources exist: R, S, and T</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pPr algn="just"/>
            <a:r>
              <a:rPr lang="en-GB" sz="2400">
                <a:solidFill>
                  <a:schemeClr val="dk1"/>
                </a:solidFill>
                <a:latin typeface="Times New Roman" panose="02020603050405020304" charset="0"/>
                <a:cs typeface="Times New Roman" panose="02020603050405020304" charset="0"/>
                <a:sym typeface="+mn-ea"/>
              </a:rPr>
              <a:t>A holds S but wants R, which it cannot have because B is using it; C has T wants S.</a:t>
            </a:r>
            <a:endParaRPr sz="2400">
              <a:solidFill>
                <a:schemeClr val="dk2"/>
              </a:solidFill>
              <a:latin typeface="Times New Roman" panose="02020603050405020304" charset="0"/>
              <a:cs typeface="Times New Roman" panose="02020603050405020304" charset="0"/>
            </a:endParaRPr>
          </a:p>
          <a:p>
            <a:pPr algn="just"/>
            <a:endParaRPr sz="2400">
              <a:solidFill>
                <a:schemeClr val="dk1"/>
              </a:solidFill>
              <a:latin typeface="Times New Roman" panose="02020603050405020304" charset="0"/>
              <a:cs typeface="Times New Roman" panose="02020603050405020304" charset="0"/>
            </a:endParaRPr>
          </a:p>
          <a:p>
            <a:endParaRPr lang="en-US" altLang="en-GB" sz="2400">
              <a:sym typeface="+mn-ea"/>
            </a:endParaRPr>
          </a:p>
          <a:p>
            <a:endParaRPr lang="en-US" altLang="en-GB" sz="2400">
              <a:latin typeface="Times New Roman" panose="02020603050405020304" charset="0"/>
              <a:cs typeface="Times New Roman" panose="02020603050405020304" charset="0"/>
              <a:sym typeface="+mn-ea"/>
            </a:endParaRPr>
          </a:p>
        </p:txBody>
      </p:sp>
      <p:pic>
        <p:nvPicPr>
          <p:cNvPr id="113" name="Google Shape;113;p19"/>
          <p:cNvPicPr preferRelativeResize="0"/>
          <p:nvPr/>
        </p:nvPicPr>
        <p:blipFill>
          <a:blip r:embed="rId1"/>
          <a:srcRect l="9621" r="7396"/>
          <a:stretch>
            <a:fillRect/>
          </a:stretch>
        </p:blipFill>
        <p:spPr>
          <a:xfrm>
            <a:off x="838200" y="1589405"/>
            <a:ext cx="9594850" cy="2877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295910" y="1005840"/>
            <a:ext cx="11610975" cy="5543550"/>
          </a:xfrm>
        </p:spPr>
        <p:txBody>
          <a:bodyPr/>
          <a:p>
            <a:r>
              <a:rPr lang="en-GB" sz="2400">
                <a:solidFill>
                  <a:schemeClr val="dk1"/>
                </a:solidFill>
                <a:latin typeface="Times New Roman" panose="02020603050405020304" charset="0"/>
                <a:cs typeface="Times New Roman" panose="02020603050405020304" charset="0"/>
                <a:sym typeface="+mn-ea"/>
              </a:rPr>
              <a:t>We can see the coordinator view of Machine 0 and Machine 1</a:t>
            </a:r>
            <a:r>
              <a:rPr lang="en-US" altLang="en-GB" sz="2400">
                <a:solidFill>
                  <a:schemeClr val="dk1"/>
                </a:solidFill>
                <a:latin typeface="Times New Roman" panose="02020603050405020304" charset="0"/>
                <a:cs typeface="Times New Roman" panose="02020603050405020304" charset="0"/>
                <a:sym typeface="+mn-ea"/>
              </a:rPr>
              <a:t>.</a:t>
            </a:r>
            <a:endParaRPr sz="2400">
              <a:solidFill>
                <a:schemeClr val="dk1"/>
              </a:solidFill>
            </a:endParaRPr>
          </a:p>
          <a:p>
            <a:endParaRPr lang="en-US" sz="2400">
              <a:latin typeface="Times New Roman" panose="02020603050405020304" charset="0"/>
              <a:cs typeface="Times New Roman" panose="02020603050405020304" charset="0"/>
            </a:endParaRPr>
          </a:p>
        </p:txBody>
      </p:sp>
      <p:pic>
        <p:nvPicPr>
          <p:cNvPr id="123" name="Google Shape;123;p20"/>
          <p:cNvPicPr preferRelativeResize="0"/>
          <p:nvPr/>
        </p:nvPicPr>
        <p:blipFill>
          <a:blip r:embed="rId1"/>
          <a:srcRect l="11436" t="11426" r="9844" b="3866"/>
          <a:stretch>
            <a:fillRect/>
          </a:stretch>
        </p:blipFill>
        <p:spPr>
          <a:xfrm>
            <a:off x="1585595" y="1788795"/>
            <a:ext cx="8881745" cy="37376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48640"/>
          </a:xfrm>
        </p:spPr>
        <p:txBody>
          <a:bodyPr>
            <a:normAutofit fontScale="90000"/>
          </a:bodyPr>
          <a:p>
            <a:r>
              <a:rPr lang="en-US"/>
              <a:t>Cont..</a:t>
            </a:r>
            <a:endParaRPr lang="en-US"/>
          </a:p>
        </p:txBody>
      </p:sp>
      <p:sp>
        <p:nvSpPr>
          <p:cNvPr id="3" name="Content Placeholder 2"/>
          <p:cNvSpPr>
            <a:spLocks noGrp="1"/>
          </p:cNvSpPr>
          <p:nvPr>
            <p:ph idx="1"/>
          </p:nvPr>
        </p:nvSpPr>
        <p:spPr>
          <a:xfrm>
            <a:off x="444500" y="1090930"/>
            <a:ext cx="11388090" cy="5447665"/>
          </a:xfrm>
        </p:spPr>
        <p:txBody>
          <a:bodyPr/>
          <a:p>
            <a:r>
              <a:rPr lang="en-GB" sz="2400">
                <a:solidFill>
                  <a:schemeClr val="dk1"/>
                </a:solidFill>
                <a:latin typeface="Times New Roman" panose="02020603050405020304" charset="0"/>
                <a:cs typeface="Times New Roman" panose="02020603050405020304" charset="0"/>
                <a:sym typeface="+mn-ea"/>
              </a:rPr>
              <a:t>As soon as B finishes, It releases R</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sym typeface="+mn-ea"/>
            </a:endParaRPr>
          </a:p>
          <a:p>
            <a:endParaRPr lang="en-US" altLang="en-GB" sz="2400">
              <a:solidFill>
                <a:schemeClr val="dk1"/>
              </a:solidFill>
              <a:latin typeface="Times New Roman" panose="02020603050405020304" charset="0"/>
              <a:cs typeface="Times New Roman" panose="02020603050405020304" charset="0"/>
              <a:sym typeface="+mn-ea"/>
            </a:endParaRPr>
          </a:p>
        </p:txBody>
      </p:sp>
      <p:pic>
        <p:nvPicPr>
          <p:cNvPr id="131" name="Google Shape;131;p21"/>
          <p:cNvPicPr preferRelativeResize="0"/>
          <p:nvPr/>
        </p:nvPicPr>
        <p:blipFill>
          <a:blip r:embed="rId1"/>
          <a:srcRect l="9410" t="6652" r="10465" b="4526"/>
          <a:stretch>
            <a:fillRect/>
          </a:stretch>
        </p:blipFill>
        <p:spPr>
          <a:xfrm>
            <a:off x="1554480" y="1926590"/>
            <a:ext cx="8784590" cy="38868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69595"/>
          </a:xfrm>
        </p:spPr>
        <p:txBody>
          <a:bodyPr>
            <a:normAutofit fontScale="90000"/>
          </a:bodyPr>
          <a:p>
            <a:r>
              <a:rPr lang="en-US"/>
              <a:t>Cont..</a:t>
            </a:r>
            <a:endParaRPr lang="en-US"/>
          </a:p>
        </p:txBody>
      </p:sp>
      <p:sp>
        <p:nvSpPr>
          <p:cNvPr id="3" name="Content Placeholder 2"/>
          <p:cNvSpPr>
            <a:spLocks noGrp="1"/>
          </p:cNvSpPr>
          <p:nvPr>
            <p:ph idx="1"/>
          </p:nvPr>
        </p:nvSpPr>
        <p:spPr>
          <a:xfrm>
            <a:off x="380365" y="1069975"/>
            <a:ext cx="11463655" cy="5352415"/>
          </a:xfrm>
        </p:spPr>
        <p:txBody>
          <a:bodyPr/>
          <a:p>
            <a:r>
              <a:rPr lang="en-GB" sz="2400">
                <a:solidFill>
                  <a:schemeClr val="dk1"/>
                </a:solidFill>
                <a:latin typeface="Times New Roman" panose="02020603050405020304" charset="0"/>
                <a:cs typeface="Times New Roman" panose="02020603050405020304" charset="0"/>
                <a:sym typeface="+mn-ea"/>
              </a:rPr>
              <a:t>A gets R and finishes its task, releasing S for C</a:t>
            </a:r>
            <a:r>
              <a:rPr lang="en-US" altLang="en-GB" sz="2400">
                <a:solidFill>
                  <a:schemeClr val="dk1"/>
                </a:solidFill>
                <a:sym typeface="+mn-ea"/>
              </a:rPr>
              <a:t>:</a:t>
            </a:r>
            <a:endParaRPr lang="en-US" altLang="en-GB" sz="2400">
              <a:solidFill>
                <a:schemeClr val="dk1"/>
              </a:solidFill>
              <a:latin typeface="Times New Roman" panose="02020603050405020304" charset="0"/>
              <a:cs typeface="Times New Roman" panose="02020603050405020304" charset="0"/>
              <a:sym typeface="+mn-ea"/>
            </a:endParaRPr>
          </a:p>
        </p:txBody>
      </p:sp>
      <p:pic>
        <p:nvPicPr>
          <p:cNvPr id="139" name="Google Shape;139;p22"/>
          <p:cNvPicPr preferRelativeResize="0"/>
          <p:nvPr/>
        </p:nvPicPr>
        <p:blipFill>
          <a:blip r:embed="rId1"/>
          <a:srcRect l="11285" t="3201" r="7660" b="4769"/>
          <a:stretch>
            <a:fillRect/>
          </a:stretch>
        </p:blipFill>
        <p:spPr>
          <a:xfrm>
            <a:off x="1565910" y="1734820"/>
            <a:ext cx="8911590" cy="424751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91820"/>
          </a:xfrm>
        </p:spPr>
        <p:txBody>
          <a:bodyPr>
            <a:normAutofit fontScale="90000"/>
          </a:bodyPr>
          <a:p>
            <a:r>
              <a:rPr lang="en-US"/>
              <a:t>Cont..</a:t>
            </a:r>
            <a:endParaRPr lang="en-US"/>
          </a:p>
        </p:txBody>
      </p:sp>
      <p:sp>
        <p:nvSpPr>
          <p:cNvPr id="3" name="Content Placeholder 2"/>
          <p:cNvSpPr>
            <a:spLocks noGrp="1"/>
          </p:cNvSpPr>
          <p:nvPr>
            <p:ph idx="1"/>
          </p:nvPr>
        </p:nvSpPr>
        <p:spPr>
          <a:xfrm>
            <a:off x="412750" y="1048385"/>
            <a:ext cx="11441430" cy="5384165"/>
          </a:xfrm>
        </p:spPr>
        <p:txBody>
          <a:bodyPr/>
          <a:p>
            <a:r>
              <a:rPr lang="en-GB" sz="2400">
                <a:solidFill>
                  <a:schemeClr val="dk1"/>
                </a:solidFill>
                <a:latin typeface="Times New Roman" panose="02020603050405020304" charset="0"/>
                <a:cs typeface="Times New Roman" panose="02020603050405020304" charset="0"/>
                <a:sym typeface="+mn-ea"/>
              </a:rPr>
              <a:t>Now C has both S &amp; T, now C can execute its task</a:t>
            </a:r>
            <a:r>
              <a:rPr lang="en-US" altLang="en-GB" sz="2400">
                <a:solidFill>
                  <a:schemeClr val="dk1"/>
                </a:solidFill>
                <a:latin typeface="Times New Roman" panose="02020603050405020304" charset="0"/>
                <a:cs typeface="Times New Roman" panose="02020603050405020304" charset="0"/>
                <a:sym typeface="+mn-ea"/>
              </a:rPr>
              <a:t>:</a:t>
            </a:r>
            <a:endParaRPr lang="en-US" altLang="en-GB" sz="2400">
              <a:solidFill>
                <a:schemeClr val="dk1"/>
              </a:solidFill>
              <a:latin typeface="Times New Roman" panose="02020603050405020304" charset="0"/>
              <a:cs typeface="Times New Roman" panose="02020603050405020304" charset="0"/>
              <a:sym typeface="+mn-ea"/>
            </a:endParaRPr>
          </a:p>
          <a:p>
            <a:endParaRPr lang="en-US" altLang="en-GB" sz="2400">
              <a:solidFill>
                <a:schemeClr val="dk1"/>
              </a:solidFill>
              <a:latin typeface="Times New Roman" panose="02020603050405020304" charset="0"/>
              <a:cs typeface="Times New Roman" panose="02020603050405020304" charset="0"/>
              <a:sym typeface="+mn-ea"/>
            </a:endParaRPr>
          </a:p>
        </p:txBody>
      </p:sp>
      <p:pic>
        <p:nvPicPr>
          <p:cNvPr id="147" name="Google Shape;147;p23"/>
          <p:cNvPicPr preferRelativeResize="0"/>
          <p:nvPr/>
        </p:nvPicPr>
        <p:blipFill>
          <a:blip r:embed="rId1"/>
          <a:srcRect l="11556" t="6680" r="9840" b="4243"/>
          <a:stretch>
            <a:fillRect/>
          </a:stretch>
        </p:blipFill>
        <p:spPr>
          <a:xfrm>
            <a:off x="1341120" y="1703705"/>
            <a:ext cx="8997315" cy="441896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9353</Words>
  <Application>WPS Presentation</Application>
  <PresentationFormat>Widescreen</PresentationFormat>
  <Paragraphs>236</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Times New Roman</vt:lpstr>
      <vt:lpstr>Calibri Light</vt:lpstr>
      <vt:lpstr>Calibri</vt:lpstr>
      <vt:lpstr>Microsoft YaHei</vt:lpstr>
      <vt:lpstr>Arial Unicode MS</vt:lpstr>
      <vt:lpstr>Office Theme</vt:lpstr>
      <vt:lpstr>Deadlocks in Distributed Systems</vt:lpstr>
      <vt:lpstr>Introduction</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Distributed Deadlock Prevention</vt:lpstr>
      <vt:lpstr>Cont..</vt:lpstr>
      <vt:lpstr>Cont..</vt:lpstr>
      <vt:lpstr>Cont..</vt:lpstr>
      <vt:lpstr>Cont..</vt:lpstr>
      <vt:lpstr>Cont..</vt:lpstr>
      <vt:lpstr>Cont..</vt:lpstr>
      <vt:lpstr>Cont..</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 in Distributed Systems</dc:title>
  <dc:creator/>
  <cp:lastModifiedBy>Saurabh Jha</cp:lastModifiedBy>
  <cp:revision>13</cp:revision>
  <dcterms:created xsi:type="dcterms:W3CDTF">2024-09-26T15:51:00Z</dcterms:created>
  <dcterms:modified xsi:type="dcterms:W3CDTF">2024-10-03T06:50:47Z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A22E83CB0DE242E09597A556CB74A478_12</vt:lpwstr>
  </property>
  <property fmtid="{D5CDD505-2E9C-101B-9397-08002B2CF9AE}" pid="3" name="KSOProductBuildVer">
    <vt:lpwstr>1033-12.2.0.18283</vt:lpwstr>
  </property>
</Properties>
</file>