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52"/>
  </p:handoutMasterIdLst>
  <p:sldIdLst>
    <p:sldId id="256" r:id="rId3"/>
    <p:sldId id="301" r:id="rId5"/>
    <p:sldId id="556" r:id="rId6"/>
    <p:sldId id="557" r:id="rId7"/>
    <p:sldId id="558" r:id="rId8"/>
    <p:sldId id="559" r:id="rId9"/>
    <p:sldId id="563" r:id="rId10"/>
    <p:sldId id="629" r:id="rId11"/>
    <p:sldId id="561" r:id="rId12"/>
    <p:sldId id="564" r:id="rId13"/>
    <p:sldId id="544" r:id="rId14"/>
    <p:sldId id="566" r:id="rId15"/>
    <p:sldId id="567" r:id="rId16"/>
    <p:sldId id="568" r:id="rId17"/>
    <p:sldId id="596" r:id="rId18"/>
    <p:sldId id="569" r:id="rId19"/>
    <p:sldId id="598" r:id="rId20"/>
    <p:sldId id="570" r:id="rId21"/>
    <p:sldId id="571" r:id="rId22"/>
    <p:sldId id="572" r:id="rId23"/>
    <p:sldId id="573" r:id="rId24"/>
    <p:sldId id="600" r:id="rId25"/>
    <p:sldId id="574" r:id="rId26"/>
    <p:sldId id="669" r:id="rId27"/>
    <p:sldId id="575" r:id="rId28"/>
    <p:sldId id="576" r:id="rId29"/>
    <p:sldId id="577" r:id="rId30"/>
    <p:sldId id="578" r:id="rId31"/>
    <p:sldId id="579" r:id="rId32"/>
    <p:sldId id="580" r:id="rId33"/>
    <p:sldId id="581" r:id="rId34"/>
    <p:sldId id="582" r:id="rId35"/>
    <p:sldId id="583" r:id="rId36"/>
    <p:sldId id="584" r:id="rId37"/>
    <p:sldId id="604" r:id="rId38"/>
    <p:sldId id="585" r:id="rId39"/>
    <p:sldId id="586" r:id="rId40"/>
    <p:sldId id="587" r:id="rId41"/>
    <p:sldId id="602" r:id="rId42"/>
    <p:sldId id="588" r:id="rId43"/>
    <p:sldId id="589" r:id="rId44"/>
    <p:sldId id="590" r:id="rId45"/>
    <p:sldId id="591" r:id="rId46"/>
    <p:sldId id="592" r:id="rId47"/>
    <p:sldId id="593" r:id="rId48"/>
    <p:sldId id="594" r:id="rId49"/>
    <p:sldId id="493" r:id="rId50"/>
    <p:sldId id="29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userDrawn="1">
          <p15:clr>
            <a:srgbClr val="A4A3A4"/>
          </p15:clr>
        </p15:guide>
        <p15:guide id="2" pos="38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CC33"/>
    <a:srgbClr val="9966FF"/>
    <a:srgbClr val="CC99FF"/>
    <a:srgbClr val="CCCCFF"/>
    <a:srgbClr val="CC3300"/>
    <a:srgbClr val="FF9900"/>
    <a:srgbClr val="FF00FF"/>
    <a:srgbClr val="00FF00"/>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showGuides="1">
      <p:cViewPr varScale="1">
        <p:scale>
          <a:sx n="110" d="100"/>
          <a:sy n="110" d="100"/>
        </p:scale>
        <p:origin x="594" y="108"/>
      </p:cViewPr>
      <p:guideLst>
        <p:guide orient="horz" pos="2195"/>
        <p:guide pos="3826"/>
      </p:guideLst>
    </p:cSldViewPr>
  </p:slideViewPr>
  <p:outlineViewPr>
    <p:cViewPr>
      <p:scale>
        <a:sx n="33" d="100"/>
        <a:sy n="33" d="100"/>
      </p:scale>
      <p:origin x="0" y="-114336"/>
    </p:cViewPr>
  </p:outlineViewPr>
  <p:notesTextViewPr>
    <p:cViewPr>
      <p:scale>
        <a:sx n="1" d="1"/>
        <a:sy n="1" d="1"/>
      </p:scale>
      <p:origin x="0" y="0"/>
    </p:cViewPr>
  </p:notesTextViewPr>
  <p:sorterViewPr>
    <p:cViewPr>
      <p:scale>
        <a:sx n="100" d="100"/>
        <a:sy n="100" d="100"/>
      </p:scale>
      <p:origin x="0" y="-55026"/>
    </p:cViewPr>
  </p:sorterViewPr>
  <p:notesViewPr>
    <p:cSldViewPr snapToGrid="0" showGuides="1">
      <p:cViewPr varScale="1">
        <p:scale>
          <a:sx n="88" d="100"/>
          <a:sy n="88" d="100"/>
        </p:scale>
        <p:origin x="3822" y="108"/>
      </p:cViewPr>
      <p:guideLst>
        <p:guide orient="horz" pos="2926"/>
        <p:guide pos="2152"/>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217760-1DF8-424C-9970-C260847C8E41}"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2FA34D-47F5-49D9-A168-42225E1AC85A}"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AA6529-F3E7-40BA-AA0F-B5716304D28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2E16D-1AC6-4051-A36B-2F46C804C7E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D2E16D-1AC6-4051-A36B-2F46C804C7E5}"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D2E16D-1AC6-4051-A36B-2F46C804C7E5}"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School of Computer Engineering</a:t>
            </a:r>
            <a:endParaRPr lang="en-US"/>
          </a:p>
        </p:txBody>
      </p:sp>
      <p:sp>
        <p:nvSpPr>
          <p:cNvPr id="6" name="Slide Number Placeholder 5"/>
          <p:cNvSpPr>
            <a:spLocks noGrp="1"/>
          </p:cNvSpPr>
          <p:nvPr>
            <p:ph type="sldNum" sz="quarter" idx="12"/>
          </p:nvPr>
        </p:nvSpPr>
        <p:spPr/>
        <p:txBody>
          <a:bodyPr/>
          <a:lstStyle/>
          <a:p>
            <a:fld id="{906CAB18-0469-4313-A25C-DD6CF97FC71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School of Computer Engineering</a:t>
            </a:r>
            <a:endParaRPr lang="en-US"/>
          </a:p>
        </p:txBody>
      </p:sp>
      <p:sp>
        <p:nvSpPr>
          <p:cNvPr id="6" name="Slide Number Placeholder 5"/>
          <p:cNvSpPr>
            <a:spLocks noGrp="1"/>
          </p:cNvSpPr>
          <p:nvPr>
            <p:ph type="sldNum" sz="quarter" idx="12"/>
          </p:nvPr>
        </p:nvSpPr>
        <p:spPr/>
        <p:txBody>
          <a:bodyPr/>
          <a:lstStyle/>
          <a:p>
            <a:fld id="{906CAB18-0469-4313-A25C-DD6CF97FC71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School of Computer Engineering</a:t>
            </a:r>
            <a:endParaRPr lang="en-US"/>
          </a:p>
        </p:txBody>
      </p:sp>
      <p:sp>
        <p:nvSpPr>
          <p:cNvPr id="6" name="Slide Number Placeholder 5"/>
          <p:cNvSpPr>
            <a:spLocks noGrp="1"/>
          </p:cNvSpPr>
          <p:nvPr>
            <p:ph type="sldNum" sz="quarter" idx="12"/>
          </p:nvPr>
        </p:nvSpPr>
        <p:spPr/>
        <p:txBody>
          <a:bodyPr/>
          <a:lstStyle/>
          <a:p>
            <a:fld id="{906CAB18-0469-4313-A25C-DD6CF97FC71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School of Computer Engineering</a:t>
            </a:r>
            <a:endParaRPr lang="en-US" dirty="0"/>
          </a:p>
        </p:txBody>
      </p:sp>
      <p:sp>
        <p:nvSpPr>
          <p:cNvPr id="6" name="Slide Number Placeholder 5"/>
          <p:cNvSpPr>
            <a:spLocks noGrp="1"/>
          </p:cNvSpPr>
          <p:nvPr>
            <p:ph type="sldNum" sz="quarter" idx="12"/>
          </p:nvPr>
        </p:nvSpPr>
        <p:spPr/>
        <p:txBody>
          <a:bodyPr/>
          <a:lstStyle/>
          <a:p>
            <a:fld id="{906CAB18-0469-4313-A25C-DD6CF97FC712}" type="slidenum">
              <a:rPr lang="en-US" smtClean="0"/>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School of Computer Engineering</a:t>
            </a:r>
            <a:endParaRPr lang="en-US"/>
          </a:p>
        </p:txBody>
      </p:sp>
      <p:sp>
        <p:nvSpPr>
          <p:cNvPr id="6" name="Slide Number Placeholder 5"/>
          <p:cNvSpPr>
            <a:spLocks noGrp="1"/>
          </p:cNvSpPr>
          <p:nvPr>
            <p:ph type="sldNum" sz="quarter" idx="12"/>
          </p:nvPr>
        </p:nvSpPr>
        <p:spPr/>
        <p:txBody>
          <a:bodyPr/>
          <a:lstStyle/>
          <a:p>
            <a:fld id="{906CAB18-0469-4313-A25C-DD6CF97FC71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School of Computer Engineering</a:t>
            </a:r>
            <a:endParaRPr lang="en-US"/>
          </a:p>
        </p:txBody>
      </p:sp>
      <p:sp>
        <p:nvSpPr>
          <p:cNvPr id="7" name="Slide Number Placeholder 6"/>
          <p:cNvSpPr>
            <a:spLocks noGrp="1"/>
          </p:cNvSpPr>
          <p:nvPr>
            <p:ph type="sldNum" sz="quarter" idx="12"/>
          </p:nvPr>
        </p:nvSpPr>
        <p:spPr/>
        <p:txBody>
          <a:bodyPr/>
          <a:lstStyle/>
          <a:p>
            <a:fld id="{906CAB18-0469-4313-A25C-DD6CF97FC712}" type="slidenum">
              <a:rPr lang="en-US" smtClean="0"/>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smtClean="0"/>
              <a:t>School of Computer Engineering</a:t>
            </a:r>
            <a:endParaRPr lang="en-US"/>
          </a:p>
        </p:txBody>
      </p:sp>
      <p:sp>
        <p:nvSpPr>
          <p:cNvPr id="9" name="Slide Number Placeholder 8"/>
          <p:cNvSpPr>
            <a:spLocks noGrp="1"/>
          </p:cNvSpPr>
          <p:nvPr>
            <p:ph type="sldNum" sz="quarter" idx="12"/>
          </p:nvPr>
        </p:nvSpPr>
        <p:spPr/>
        <p:txBody>
          <a:bodyPr/>
          <a:lstStyle/>
          <a:p>
            <a:fld id="{906CAB18-0469-4313-A25C-DD6CF97FC71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School of Computer Engineering</a:t>
            </a:r>
            <a:endParaRPr lang="en-US"/>
          </a:p>
        </p:txBody>
      </p:sp>
      <p:sp>
        <p:nvSpPr>
          <p:cNvPr id="5" name="Slide Number Placeholder 4"/>
          <p:cNvSpPr>
            <a:spLocks noGrp="1"/>
          </p:cNvSpPr>
          <p:nvPr>
            <p:ph type="sldNum" sz="quarter" idx="12"/>
          </p:nvPr>
        </p:nvSpPr>
        <p:spPr/>
        <p:txBody>
          <a:bodyPr/>
          <a:lstStyle/>
          <a:p>
            <a:fld id="{906CAB18-0469-4313-A25C-DD6CF97FC71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School of Computer Engineering</a:t>
            </a:r>
            <a:endParaRPr lang="en-US"/>
          </a:p>
        </p:txBody>
      </p:sp>
      <p:sp>
        <p:nvSpPr>
          <p:cNvPr id="4" name="Slide Number Placeholder 3"/>
          <p:cNvSpPr>
            <a:spLocks noGrp="1"/>
          </p:cNvSpPr>
          <p:nvPr>
            <p:ph type="sldNum" sz="quarter" idx="12"/>
          </p:nvPr>
        </p:nvSpPr>
        <p:spPr/>
        <p:txBody>
          <a:bodyPr/>
          <a:lstStyle/>
          <a:p>
            <a:fld id="{906CAB18-0469-4313-A25C-DD6CF97FC71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School of Computer Engineering</a:t>
            </a:r>
            <a:endParaRPr lang="en-US"/>
          </a:p>
        </p:txBody>
      </p:sp>
      <p:sp>
        <p:nvSpPr>
          <p:cNvPr id="7" name="Slide Number Placeholder 6"/>
          <p:cNvSpPr>
            <a:spLocks noGrp="1"/>
          </p:cNvSpPr>
          <p:nvPr>
            <p:ph type="sldNum" sz="quarter" idx="12"/>
          </p:nvPr>
        </p:nvSpPr>
        <p:spPr/>
        <p:txBody>
          <a:bodyPr/>
          <a:lstStyle/>
          <a:p>
            <a:fld id="{906CAB18-0469-4313-A25C-DD6CF97FC71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School of Computer Engineering</a:t>
            </a:r>
            <a:endParaRPr lang="en-US"/>
          </a:p>
        </p:txBody>
      </p:sp>
      <p:sp>
        <p:nvSpPr>
          <p:cNvPr id="7" name="Slide Number Placeholder 6"/>
          <p:cNvSpPr>
            <a:spLocks noGrp="1"/>
          </p:cNvSpPr>
          <p:nvPr>
            <p:ph type="sldNum" sz="quarter" idx="12"/>
          </p:nvPr>
        </p:nvSpPr>
        <p:spPr/>
        <p:txBody>
          <a:bodyPr/>
          <a:lstStyle/>
          <a:p>
            <a:fld id="{906CAB18-0469-4313-A25C-DD6CF97FC71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chemeClr val="bg1"/>
          </a:soli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764147"/>
            <a:ext cx="10515600" cy="4782589"/>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2"/>
          </p:nvPr>
        </p:nvSpPr>
        <p:spPr>
          <a:xfrm>
            <a:off x="838200" y="6583680"/>
            <a:ext cx="2743200" cy="27432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584600"/>
            <a:ext cx="4114800"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School of Computer Engineering</a:t>
            </a:r>
            <a:endParaRPr lang="en-US" dirty="0"/>
          </a:p>
        </p:txBody>
      </p:sp>
      <p:sp>
        <p:nvSpPr>
          <p:cNvPr id="6" name="Slide Number Placeholder 5"/>
          <p:cNvSpPr>
            <a:spLocks noGrp="1"/>
          </p:cNvSpPr>
          <p:nvPr>
            <p:ph type="sldNum" sz="quarter" idx="4"/>
          </p:nvPr>
        </p:nvSpPr>
        <p:spPr>
          <a:xfrm>
            <a:off x="8610600" y="6583680"/>
            <a:ext cx="2743200" cy="274320"/>
          </a:xfrm>
          <a:prstGeom prst="rect">
            <a:avLst/>
          </a:prstGeom>
        </p:spPr>
        <p:txBody>
          <a:bodyPr vert="horz" lIns="91440" tIns="45720" rIns="91440" bIns="45720" rtlCol="0" anchor="ctr"/>
          <a:lstStyle>
            <a:lvl1pPr algn="r">
              <a:defRPr sz="1200">
                <a:solidFill>
                  <a:schemeClr val="tx1">
                    <a:tint val="75000"/>
                  </a:schemeClr>
                </a:solidFill>
              </a:defRPr>
            </a:lvl1pPr>
          </a:lstStyle>
          <a:p>
            <a:fld id="{906CAB18-0469-4313-A25C-DD6CF97FC712}" type="slidenum">
              <a:rPr lang="en-US" smtClean="0"/>
            </a:fld>
            <a:endParaRPr lang="en-US" dirty="0"/>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290" y="0"/>
            <a:ext cx="814576" cy="62179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3600" b="1" kern="1200">
          <a:solidFill>
            <a:srgbClr val="0000FF"/>
          </a:solidFill>
          <a:latin typeface="Consolas" panose="020B0609020204030204" pitchFamily="49" charset="0"/>
          <a:ea typeface="+mj-ea"/>
          <a:cs typeface="+mj-cs"/>
        </a:defRPr>
      </a:lvl1pPr>
    </p:titleStyle>
    <p:bodyStyle>
      <a:lvl1pPr marL="228600" indent="-228600" algn="l" defTabSz="914400" rtl="0" eaLnBrk="1" latinLnBrk="0" hangingPunct="1">
        <a:lnSpc>
          <a:spcPct val="90000"/>
        </a:lnSpc>
        <a:spcBef>
          <a:spcPts val="1000"/>
        </a:spcBef>
        <a:buClr>
          <a:srgbClr val="FF99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CC0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1371600" indent="-457200" algn="l" defTabSz="914400" rtl="0" eaLnBrk="1" latinLnBrk="0" hangingPunct="1">
        <a:lnSpc>
          <a:spcPct val="90000"/>
        </a:lnSpc>
        <a:spcBef>
          <a:spcPts val="500"/>
        </a:spcBef>
        <a:buFont typeface="+mj-lt"/>
        <a:buAutoNum type="arabicPeriod"/>
        <a:defRPr sz="2000" kern="1200">
          <a:solidFill>
            <a:schemeClr val="tx1"/>
          </a:solidFill>
          <a:latin typeface="+mn-lt"/>
          <a:ea typeface="+mn-ea"/>
          <a:cs typeface="Arial" panose="020B0604020202020204" pitchFamily="34" charset="0"/>
        </a:defRPr>
      </a:lvl3pPr>
      <a:lvl4pPr marL="1714500" indent="-342900" algn="l" defTabSz="914400" rtl="0" eaLnBrk="1" latinLnBrk="0" hangingPunct="1">
        <a:lnSpc>
          <a:spcPct val="90000"/>
        </a:lnSpc>
        <a:spcBef>
          <a:spcPts val="500"/>
        </a:spcBef>
        <a:buFont typeface="+mj-lt"/>
        <a:buAutoNum type="alphaLcPeriod"/>
        <a:defRPr sz="1800" kern="1200">
          <a:solidFill>
            <a:schemeClr val="tx1"/>
          </a:solidFill>
          <a:latin typeface="+mn-lt"/>
          <a:ea typeface="+mn-ea"/>
          <a:cs typeface="Arial" panose="020B0604020202020204" pitchFamily="34" charset="0"/>
        </a:defRPr>
      </a:lvl4pPr>
      <a:lvl5pPr marL="2228850" indent="-400050" algn="l" defTabSz="914400" rtl="0" eaLnBrk="1" latinLnBrk="0" hangingPunct="1">
        <a:lnSpc>
          <a:spcPct val="90000"/>
        </a:lnSpc>
        <a:spcBef>
          <a:spcPts val="500"/>
        </a:spcBef>
        <a:buFont typeface="+mj-lt"/>
        <a:buAutoNum type="romanLcPeriod"/>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rgbClr val="FF0000"/>
                </a:solidFill>
              </a:rPr>
              <a:t>UNIT-5:</a:t>
            </a:r>
            <a:r>
              <a:rPr lang="en-US" dirty="0" smtClean="0"/>
              <a:t> Distributed Shared Memory</a:t>
            </a:r>
            <a:endParaRPr lang="en-US" dirty="0"/>
          </a:p>
        </p:txBody>
      </p:sp>
      <p:sp>
        <p:nvSpPr>
          <p:cNvPr id="3" name="Subtitle 2"/>
          <p:cNvSpPr>
            <a:spLocks noGrp="1"/>
          </p:cNvSpPr>
          <p:nvPr>
            <p:ph type="subTitle" idx="1"/>
          </p:nvPr>
        </p:nvSpPr>
        <p:spPr>
          <a:xfrm>
            <a:off x="1524000" y="3610733"/>
            <a:ext cx="9144000" cy="1884362"/>
          </a:xfrm>
        </p:spPr>
        <p:txBody>
          <a:bodyPr>
            <a:normAutofit lnSpcReduction="10000"/>
          </a:bodyPr>
          <a:lstStyle/>
          <a:p>
            <a:pPr>
              <a:lnSpc>
                <a:spcPct val="100000"/>
              </a:lnSpc>
              <a:spcBef>
                <a:spcPts val="0"/>
              </a:spcBef>
            </a:pPr>
            <a:endParaRPr lang="en-US" dirty="0" smtClean="0"/>
          </a:p>
          <a:p>
            <a:pPr>
              <a:lnSpc>
                <a:spcPct val="100000"/>
              </a:lnSpc>
              <a:spcBef>
                <a:spcPts val="0"/>
              </a:spcBef>
            </a:pPr>
            <a:endParaRPr lang="en-US" sz="1800" dirty="0" smtClean="0"/>
          </a:p>
          <a:p>
            <a:pPr>
              <a:lnSpc>
                <a:spcPct val="100000"/>
              </a:lnSpc>
              <a:spcBef>
                <a:spcPts val="0"/>
              </a:spcBef>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9EAE214D-B882-4801-AFB6-CB65EECC09CF}" type="slidenum">
              <a:rPr lang="en-US" altLang="en-US">
                <a:solidFill>
                  <a:srgbClr val="FFFFFF"/>
                </a:solidFill>
              </a:rPr>
            </a:fld>
            <a:endParaRPr lang="en-US" altLang="en-US">
              <a:solidFill>
                <a:srgbClr val="FFFFFF"/>
              </a:solidFill>
            </a:endParaRPr>
          </a:p>
        </p:txBody>
      </p:sp>
      <p:sp>
        <p:nvSpPr>
          <p:cNvPr id="6147" name="Rectangle 3"/>
          <p:cNvSpPr>
            <a:spLocks noChangeArrowheads="1"/>
          </p:cNvSpPr>
          <p:nvPr/>
        </p:nvSpPr>
        <p:spPr bwMode="auto">
          <a:xfrm>
            <a:off x="727071" y="152400"/>
            <a:ext cx="12074525"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800" b="1" dirty="0">
                <a:solidFill>
                  <a:srgbClr val="0000FF"/>
                </a:solidFill>
                <a:latin typeface="Consolas" panose="020B0609020204030204" pitchFamily="49" charset="0"/>
              </a:rPr>
              <a:t>Ring-Based Multiprocessors</a:t>
            </a:r>
            <a:endParaRPr lang="en-US" altLang="en-US" sz="2800" b="1" dirty="0">
              <a:solidFill>
                <a:srgbClr val="0000FF"/>
              </a:solidFill>
              <a:latin typeface="Consolas" panose="020B0609020204030204" pitchFamily="49" charset="0"/>
            </a:endParaRPr>
          </a:p>
          <a:p>
            <a:pPr algn="just"/>
            <a:endParaRPr lang="en-US" altLang="en-US" sz="2000" dirty="0"/>
          </a:p>
          <a:p>
            <a:pPr algn="just"/>
            <a:r>
              <a:rPr lang="en-US" altLang="en-US" sz="2000" b="1" dirty="0"/>
              <a:t>Valid bit</a:t>
            </a:r>
            <a:r>
              <a:rPr lang="en-US" altLang="en-US" sz="2000" dirty="0"/>
              <a:t> – whether the block is present in the cache and up to date.</a:t>
            </a:r>
            <a:endParaRPr lang="en-US" altLang="en-US" sz="2000" dirty="0"/>
          </a:p>
          <a:p>
            <a:pPr algn="just"/>
            <a:r>
              <a:rPr lang="en-US" altLang="en-US" sz="2000" b="1" dirty="0"/>
              <a:t>Exclusive bit</a:t>
            </a:r>
            <a:r>
              <a:rPr lang="en-US" altLang="en-US" sz="2000" dirty="0"/>
              <a:t> – whether the local copy, if any, is the only one.</a:t>
            </a:r>
            <a:endParaRPr lang="en-US" altLang="en-US" sz="2000" dirty="0"/>
          </a:p>
          <a:p>
            <a:pPr algn="just"/>
            <a:r>
              <a:rPr lang="en-US" altLang="en-US" sz="2000" b="1" dirty="0"/>
              <a:t>Home bit</a:t>
            </a:r>
            <a:r>
              <a:rPr lang="en-US" altLang="en-US" sz="2000" dirty="0"/>
              <a:t> -  which is set only if this is the block’s home machine.</a:t>
            </a:r>
            <a:endParaRPr lang="en-US" altLang="en-US" sz="2000" dirty="0"/>
          </a:p>
          <a:p>
            <a:pPr algn="just"/>
            <a:r>
              <a:rPr lang="en-US" altLang="en-US" sz="2000" b="1" dirty="0"/>
              <a:t>Interrupt bit</a:t>
            </a:r>
            <a:r>
              <a:rPr lang="en-US" altLang="en-US" sz="2000" dirty="0"/>
              <a:t> -  used for forcing  interrupts.</a:t>
            </a:r>
            <a:endParaRPr lang="en-US" altLang="en-US" sz="2000" dirty="0"/>
          </a:p>
          <a:p>
            <a:pPr algn="just"/>
            <a:r>
              <a:rPr lang="en-US" altLang="en-US" sz="2000" b="1" dirty="0"/>
              <a:t>Location field</a:t>
            </a:r>
            <a:r>
              <a:rPr lang="en-US" altLang="en-US" sz="2000" dirty="0"/>
              <a:t> – where the block is located in the cache if it is present and valid.</a:t>
            </a:r>
            <a:endParaRPr lang="en-US" altLang="en-US" sz="1600" dirty="0"/>
          </a:p>
        </p:txBody>
      </p:sp>
      <p:pic>
        <p:nvPicPr>
          <p:cNvPr id="614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849563"/>
            <a:ext cx="12039600" cy="380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97046" cy="1325563"/>
          </a:xfrm>
        </p:spPr>
        <p:txBody>
          <a:bodyPr>
            <a:normAutofit/>
          </a:bodyPr>
          <a:lstStyle/>
          <a:p>
            <a:r>
              <a:rPr lang="en-US" dirty="0" smtClean="0"/>
              <a:t>UNIT-5: </a:t>
            </a:r>
            <a:r>
              <a:rPr lang="en-US" dirty="0"/>
              <a:t>Distributed Shared Memory</a:t>
            </a:r>
            <a:endParaRPr lang="en-US" dirty="0" smtClean="0"/>
          </a:p>
        </p:txBody>
      </p:sp>
      <p:sp>
        <p:nvSpPr>
          <p:cNvPr id="3" name="Content Placeholder 2"/>
          <p:cNvSpPr>
            <a:spLocks noGrp="1"/>
          </p:cNvSpPr>
          <p:nvPr>
            <p:ph idx="1"/>
          </p:nvPr>
        </p:nvSpPr>
        <p:spPr>
          <a:xfrm>
            <a:off x="838200" y="1764147"/>
            <a:ext cx="11000874" cy="4782589"/>
          </a:xfrm>
        </p:spPr>
        <p:txBody>
          <a:bodyPr>
            <a:normAutofit fontScale="92500" lnSpcReduction="10000"/>
          </a:bodyPr>
          <a:lstStyle/>
          <a:p>
            <a:pPr>
              <a:lnSpc>
                <a:spcPct val="150000"/>
              </a:lnSpc>
              <a:spcBef>
                <a:spcPts val="0"/>
              </a:spcBef>
            </a:pPr>
            <a:r>
              <a:rPr lang="en-US" dirty="0" smtClean="0"/>
              <a:t>Architecture – On-Chip Memory, Bus-Based &amp; Ring-Based Multiprocessor</a:t>
            </a:r>
            <a:endParaRPr lang="en-US" dirty="0" smtClean="0"/>
          </a:p>
          <a:p>
            <a:pPr>
              <a:lnSpc>
                <a:spcPct val="150000"/>
              </a:lnSpc>
              <a:spcBef>
                <a:spcPts val="0"/>
              </a:spcBef>
            </a:pPr>
            <a:r>
              <a:rPr lang="en-US" b="1" dirty="0" smtClean="0">
                <a:solidFill>
                  <a:srgbClr val="33CC33"/>
                </a:solidFill>
              </a:rPr>
              <a:t>Switched Multiprocessors, Directories, Caching</a:t>
            </a:r>
            <a:endParaRPr lang="en-US" b="1" dirty="0" smtClean="0">
              <a:solidFill>
                <a:srgbClr val="33CC33"/>
              </a:solidFill>
            </a:endParaRPr>
          </a:p>
          <a:p>
            <a:pPr>
              <a:lnSpc>
                <a:spcPct val="150000"/>
              </a:lnSpc>
              <a:spcBef>
                <a:spcPts val="0"/>
              </a:spcBef>
            </a:pPr>
            <a:r>
              <a:rPr lang="en-US" dirty="0" smtClean="0">
                <a:solidFill>
                  <a:schemeClr val="tx1"/>
                </a:solidFill>
              </a:rPr>
              <a:t>Protocols – Dash Protocols, NUMA Multiprocessors, NUMA Algorithms</a:t>
            </a:r>
            <a:endParaRPr lang="en-US" dirty="0" smtClean="0">
              <a:solidFill>
                <a:schemeClr val="tx1"/>
              </a:solidFill>
            </a:endParaRPr>
          </a:p>
          <a:p>
            <a:pPr>
              <a:lnSpc>
                <a:spcPct val="150000"/>
              </a:lnSpc>
              <a:spcBef>
                <a:spcPts val="0"/>
              </a:spcBef>
            </a:pPr>
            <a:r>
              <a:rPr lang="en-US" dirty="0" smtClean="0">
                <a:solidFill>
                  <a:schemeClr val="tx1"/>
                </a:solidFill>
              </a:rPr>
              <a:t>Consistency Models – Strict, Sequential, Causal, PRAM, Processor, Weak, Release, &amp; Entry Consistency</a:t>
            </a:r>
            <a:endParaRPr lang="en-US" dirty="0" smtClean="0">
              <a:solidFill>
                <a:schemeClr val="tx1"/>
              </a:solidFill>
            </a:endParaRPr>
          </a:p>
          <a:p>
            <a:pPr>
              <a:lnSpc>
                <a:spcPct val="150000"/>
              </a:lnSpc>
              <a:spcBef>
                <a:spcPts val="0"/>
              </a:spcBef>
            </a:pPr>
            <a:r>
              <a:rPr lang="en-US" dirty="0" smtClean="0">
                <a:solidFill>
                  <a:schemeClr val="tx1"/>
                </a:solidFill>
              </a:rPr>
              <a:t>Page – Based Distributed Shared Memory</a:t>
            </a:r>
            <a:endParaRPr lang="en-US" dirty="0" smtClean="0">
              <a:solidFill>
                <a:schemeClr val="tx1"/>
              </a:solidFill>
            </a:endParaRPr>
          </a:p>
          <a:p>
            <a:pPr>
              <a:lnSpc>
                <a:spcPct val="150000"/>
              </a:lnSpc>
              <a:spcBef>
                <a:spcPts val="0"/>
              </a:spcBef>
            </a:pPr>
            <a:r>
              <a:rPr lang="en-US" dirty="0" smtClean="0"/>
              <a:t>Shared-Variable Distributed Shared Memory</a:t>
            </a:r>
            <a:endParaRPr lang="en-US" dirty="0" smtClean="0">
              <a:solidFill>
                <a:schemeClr val="tx1"/>
              </a:solidFill>
            </a:endParaRPr>
          </a:p>
          <a:p>
            <a:pPr>
              <a:lnSpc>
                <a:spcPct val="150000"/>
              </a:lnSpc>
              <a:spcBef>
                <a:spcPts val="0"/>
              </a:spcBef>
            </a:pPr>
            <a:r>
              <a:rPr lang="en-US" dirty="0" smtClean="0"/>
              <a:t>Object-Based Distributed Shared Memory</a:t>
            </a:r>
            <a:endParaRPr lang="en-US" dirty="0" smtClean="0">
              <a:solidFill>
                <a:schemeClr val="tx1"/>
              </a:solidFill>
            </a:endParaRPr>
          </a:p>
        </p:txBody>
      </p:sp>
      <p:sp>
        <p:nvSpPr>
          <p:cNvPr id="4" name="Footer Placeholder 3"/>
          <p:cNvSpPr>
            <a:spLocks noGrp="1"/>
          </p:cNvSpPr>
          <p:nvPr>
            <p:ph type="ftr" sz="quarter" idx="11"/>
          </p:nvPr>
        </p:nvSpPr>
        <p:spPr/>
        <p:txBody>
          <a:bodyPr/>
          <a:lstStyle/>
          <a:p>
            <a:r>
              <a:rPr lang="en-US" smtClean="0"/>
              <a:t>School of Computer Engineering</a:t>
            </a:r>
            <a:endParaRPr lang="en-US" dirty="0"/>
          </a:p>
        </p:txBody>
      </p:sp>
      <p:sp>
        <p:nvSpPr>
          <p:cNvPr id="5" name="Slide Number Placeholder 4"/>
          <p:cNvSpPr>
            <a:spLocks noGrp="1"/>
          </p:cNvSpPr>
          <p:nvPr>
            <p:ph type="sldNum" sz="quarter" idx="12"/>
          </p:nvPr>
        </p:nvSpPr>
        <p:spPr/>
        <p:txBody>
          <a:bodyPr/>
          <a:lstStyle/>
          <a:p>
            <a:fld id="{906CAB18-0469-4313-A25C-DD6CF97FC712}" type="slidenum">
              <a:rPr lang="en-US" smtClean="0"/>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DEE3AEC7-DC8D-4A33-9513-D5AB50E5FEB0}" type="slidenum">
              <a:rPr lang="en-US" altLang="en-US">
                <a:solidFill>
                  <a:srgbClr val="FFFFFF"/>
                </a:solidFill>
              </a:rPr>
            </a:fld>
            <a:endParaRPr lang="en-US" altLang="en-US">
              <a:solidFill>
                <a:srgbClr val="FFFFFF"/>
              </a:solidFill>
            </a:endParaRPr>
          </a:p>
        </p:txBody>
      </p:sp>
      <p:sp>
        <p:nvSpPr>
          <p:cNvPr id="7171" name="Rectangle 3"/>
          <p:cNvSpPr>
            <a:spLocks noChangeArrowheads="1"/>
          </p:cNvSpPr>
          <p:nvPr/>
        </p:nvSpPr>
        <p:spPr bwMode="auto">
          <a:xfrm>
            <a:off x="433388" y="457200"/>
            <a:ext cx="11301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800" b="1" dirty="0">
                <a:solidFill>
                  <a:srgbClr val="0000FF"/>
                </a:solidFill>
                <a:latin typeface="Consolas" panose="020B0609020204030204" pitchFamily="49" charset="0"/>
              </a:rPr>
              <a:t>Switched Multiprocessors</a:t>
            </a:r>
            <a:endParaRPr lang="en-US" altLang="en-US" sz="2800" b="1" dirty="0">
              <a:solidFill>
                <a:srgbClr val="0000FF"/>
              </a:solidFill>
              <a:latin typeface="Consolas" panose="020B0609020204030204" pitchFamily="49" charset="0"/>
            </a:endParaRPr>
          </a:p>
        </p:txBody>
      </p:sp>
      <p:pic>
        <p:nvPicPr>
          <p:cNvPr id="717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775" y="1227455"/>
            <a:ext cx="11958955" cy="476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1"/>
          <p:cNvSpPr txBox="1"/>
          <p:nvPr/>
        </p:nvSpPr>
        <p:spPr>
          <a:xfrm>
            <a:off x="1466850" y="6215380"/>
            <a:ext cx="4064000" cy="368300"/>
          </a:xfrm>
          <a:prstGeom prst="rect">
            <a:avLst/>
          </a:prstGeom>
          <a:noFill/>
        </p:spPr>
        <p:txBody>
          <a:bodyPr wrap="square" rtlCol="0">
            <a:spAutoFit/>
          </a:bodyPr>
          <a:p>
            <a:r>
              <a:rPr lang="en-US" b="1"/>
              <a:t>Cluster = CPUs + BUS</a:t>
            </a:r>
            <a:endParaRPr lang="en-US"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B9065EB0-8A64-4E4B-9B14-D684D739CD58}" type="slidenum">
              <a:rPr lang="en-US" altLang="en-US">
                <a:solidFill>
                  <a:srgbClr val="FFFFFF"/>
                </a:solidFill>
              </a:rPr>
            </a:fld>
            <a:endParaRPr lang="en-US" altLang="en-US">
              <a:solidFill>
                <a:srgbClr val="FFFFFF"/>
              </a:solidFill>
            </a:endParaRPr>
          </a:p>
        </p:txBody>
      </p:sp>
      <p:sp>
        <p:nvSpPr>
          <p:cNvPr id="8195" name="Rectangle 3"/>
          <p:cNvSpPr>
            <a:spLocks noChangeArrowheads="1"/>
          </p:cNvSpPr>
          <p:nvPr/>
        </p:nvSpPr>
        <p:spPr bwMode="auto">
          <a:xfrm>
            <a:off x="433388" y="457200"/>
            <a:ext cx="11301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800" b="1" dirty="0">
                <a:solidFill>
                  <a:srgbClr val="0000FF"/>
                </a:solidFill>
                <a:latin typeface="Consolas" panose="020B0609020204030204" pitchFamily="49" charset="0"/>
              </a:rPr>
              <a:t>Directories</a:t>
            </a:r>
            <a:endParaRPr lang="en-US" altLang="en-US" sz="2800" b="1" dirty="0">
              <a:solidFill>
                <a:srgbClr val="0000FF"/>
              </a:solidFill>
              <a:latin typeface="Consolas" panose="020B0609020204030204" pitchFamily="49" charset="0"/>
            </a:endParaRPr>
          </a:p>
        </p:txBody>
      </p:sp>
      <p:pic>
        <p:nvPicPr>
          <p:cNvPr id="819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097280"/>
            <a:ext cx="121920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1"/>
          <p:cNvSpPr txBox="1"/>
          <p:nvPr/>
        </p:nvSpPr>
        <p:spPr>
          <a:xfrm>
            <a:off x="646430" y="5615940"/>
            <a:ext cx="10974705" cy="398780"/>
          </a:xfrm>
          <a:prstGeom prst="rect">
            <a:avLst/>
          </a:prstGeom>
          <a:noFill/>
        </p:spPr>
        <p:txBody>
          <a:bodyPr wrap="square" rtlCol="0">
            <a:spAutoFit/>
          </a:bodyPr>
          <a:p>
            <a:r>
              <a:rPr lang="en-US" sz="2000"/>
              <a:t>Each cluster has a </a:t>
            </a:r>
            <a:r>
              <a:rPr lang="en-US" sz="2000" b="1"/>
              <a:t>directory</a:t>
            </a:r>
            <a:r>
              <a:rPr lang="en-US" sz="2000"/>
              <a:t> which keeps track of which clusters currently have copies of its blocks. </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27133F11-6609-4241-9B01-C9C82B1CD207}" type="slidenum">
              <a:rPr lang="en-US" altLang="en-US">
                <a:solidFill>
                  <a:srgbClr val="FFFFFF"/>
                </a:solidFill>
              </a:rPr>
            </a:fld>
            <a:endParaRPr lang="en-US" altLang="en-US">
              <a:solidFill>
                <a:srgbClr val="FFFFFF"/>
              </a:solidFill>
            </a:endParaRPr>
          </a:p>
        </p:txBody>
      </p:sp>
      <p:sp>
        <p:nvSpPr>
          <p:cNvPr id="9219" name="Rectangle 3"/>
          <p:cNvSpPr>
            <a:spLocks noChangeArrowheads="1"/>
          </p:cNvSpPr>
          <p:nvPr/>
        </p:nvSpPr>
        <p:spPr bwMode="auto">
          <a:xfrm>
            <a:off x="433388" y="457200"/>
            <a:ext cx="11301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800" b="1" dirty="0">
                <a:solidFill>
                  <a:srgbClr val="0000FF"/>
                </a:solidFill>
                <a:latin typeface="Consolas" panose="020B0609020204030204" pitchFamily="49" charset="0"/>
              </a:rPr>
              <a:t>Directories</a:t>
            </a:r>
            <a:endParaRPr lang="en-US" altLang="en-US" sz="2800" b="1" dirty="0">
              <a:solidFill>
                <a:srgbClr val="0000FF"/>
              </a:solidFill>
              <a:latin typeface="Consolas" panose="020B0609020204030204" pitchFamily="49" charset="0"/>
            </a:endParaRPr>
          </a:p>
        </p:txBody>
      </p:sp>
      <p:pic>
        <p:nvPicPr>
          <p:cNvPr id="922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974725"/>
            <a:ext cx="11689080"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5"/>
          <p:cNvSpPr>
            <a:spLocks noChangeArrowheads="1"/>
          </p:cNvSpPr>
          <p:nvPr/>
        </p:nvSpPr>
        <p:spPr bwMode="auto">
          <a:xfrm>
            <a:off x="266700" y="4984750"/>
            <a:ext cx="11299825" cy="169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sz="2400" b="1"/>
              <a:t>Dash</a:t>
            </a:r>
            <a:r>
              <a:rPr lang="en-US" altLang="en-US" sz="2400"/>
              <a:t>: Grid of clusters. 16 clusters. Each cluster has a bus, 4 CPUs, 16M global memory.</a:t>
            </a:r>
            <a:endParaRPr lang="en-US" altLang="en-US" sz="2400"/>
          </a:p>
          <a:p>
            <a:pPr algn="just"/>
            <a:r>
              <a:rPr lang="en-US" altLang="en-US" sz="2400" b="1"/>
              <a:t>Caching</a:t>
            </a:r>
            <a:r>
              <a:rPr lang="en-US" altLang="en-US" sz="2800"/>
              <a:t> </a:t>
            </a:r>
            <a:endParaRPr lang="en-US" altLang="en-US" sz="2800"/>
          </a:p>
          <a:p>
            <a:pPr algn="just"/>
            <a:r>
              <a:rPr lang="en-US" altLang="en-US" sz="2000"/>
              <a:t>UNCACHED – The only copy of the block is in this memory.</a:t>
            </a:r>
            <a:endParaRPr lang="en-US" altLang="en-US" sz="2000"/>
          </a:p>
          <a:p>
            <a:pPr algn="just"/>
            <a:r>
              <a:rPr lang="en-US" altLang="en-US" sz="2000"/>
              <a:t>CLEAN – Memory is up-to-date; the block may be in several caches.</a:t>
            </a:r>
            <a:endParaRPr lang="en-US" altLang="en-US" sz="2000"/>
          </a:p>
          <a:p>
            <a:pPr algn="just"/>
            <a:r>
              <a:rPr lang="en-US" altLang="en-US" sz="2000"/>
              <a:t>DIRTY – Memory is incorrect; only one cache holds the block.</a:t>
            </a:r>
            <a:endParaRPr lang="en-US" altLang="en-US" sz="2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97046" cy="1325563"/>
          </a:xfrm>
        </p:spPr>
        <p:txBody>
          <a:bodyPr>
            <a:normAutofit/>
          </a:bodyPr>
          <a:lstStyle/>
          <a:p>
            <a:r>
              <a:rPr lang="en-US" dirty="0" smtClean="0"/>
              <a:t>UNIT-5: </a:t>
            </a:r>
            <a:r>
              <a:rPr lang="en-US" dirty="0"/>
              <a:t>Distributed Shared Memory</a:t>
            </a:r>
            <a:endParaRPr lang="en-US" dirty="0" smtClean="0"/>
          </a:p>
        </p:txBody>
      </p:sp>
      <p:sp>
        <p:nvSpPr>
          <p:cNvPr id="3" name="Content Placeholder 2"/>
          <p:cNvSpPr>
            <a:spLocks noGrp="1"/>
          </p:cNvSpPr>
          <p:nvPr>
            <p:ph idx="1"/>
          </p:nvPr>
        </p:nvSpPr>
        <p:spPr>
          <a:xfrm>
            <a:off x="838200" y="1764147"/>
            <a:ext cx="11000874" cy="4782589"/>
          </a:xfrm>
        </p:spPr>
        <p:txBody>
          <a:bodyPr>
            <a:normAutofit fontScale="92500" lnSpcReduction="10000"/>
          </a:bodyPr>
          <a:lstStyle/>
          <a:p>
            <a:pPr>
              <a:lnSpc>
                <a:spcPct val="150000"/>
              </a:lnSpc>
              <a:spcBef>
                <a:spcPts val="0"/>
              </a:spcBef>
            </a:pPr>
            <a:r>
              <a:rPr lang="en-US" dirty="0" smtClean="0"/>
              <a:t>Architecture – On-Chip Memory, Bus-Based &amp; Ring-Based Multiprocessor</a:t>
            </a:r>
            <a:endParaRPr lang="en-US" dirty="0" smtClean="0"/>
          </a:p>
          <a:p>
            <a:pPr>
              <a:lnSpc>
                <a:spcPct val="150000"/>
              </a:lnSpc>
              <a:spcBef>
                <a:spcPts val="0"/>
              </a:spcBef>
            </a:pPr>
            <a:r>
              <a:rPr lang="en-US" dirty="0" smtClean="0">
                <a:solidFill>
                  <a:schemeClr val="tx1"/>
                </a:solidFill>
              </a:rPr>
              <a:t>Switched Multiprocessors, Directories, Caching</a:t>
            </a:r>
            <a:endParaRPr lang="en-US" dirty="0" smtClean="0">
              <a:solidFill>
                <a:schemeClr val="tx1"/>
              </a:solidFill>
            </a:endParaRPr>
          </a:p>
          <a:p>
            <a:pPr>
              <a:lnSpc>
                <a:spcPct val="150000"/>
              </a:lnSpc>
              <a:spcBef>
                <a:spcPts val="0"/>
              </a:spcBef>
            </a:pPr>
            <a:r>
              <a:rPr lang="en-US" b="1" dirty="0" smtClean="0">
                <a:solidFill>
                  <a:srgbClr val="33CC33"/>
                </a:solidFill>
              </a:rPr>
              <a:t>Protocols – Dash Protocols, NUMA Multiprocessors, NUMA Algorithms</a:t>
            </a:r>
            <a:endParaRPr lang="en-US" b="1" dirty="0" smtClean="0">
              <a:solidFill>
                <a:srgbClr val="33CC33"/>
              </a:solidFill>
            </a:endParaRPr>
          </a:p>
          <a:p>
            <a:pPr>
              <a:lnSpc>
                <a:spcPct val="150000"/>
              </a:lnSpc>
              <a:spcBef>
                <a:spcPts val="0"/>
              </a:spcBef>
            </a:pPr>
            <a:r>
              <a:rPr lang="en-US" dirty="0" smtClean="0">
                <a:solidFill>
                  <a:schemeClr val="tx1"/>
                </a:solidFill>
              </a:rPr>
              <a:t>Consistency Models – Strict, Sequential, Causal, PRAM, Processor, Weak, Release, &amp; Entry Consistency</a:t>
            </a:r>
            <a:endParaRPr lang="en-US" dirty="0" smtClean="0">
              <a:solidFill>
                <a:schemeClr val="tx1"/>
              </a:solidFill>
            </a:endParaRPr>
          </a:p>
          <a:p>
            <a:pPr>
              <a:lnSpc>
                <a:spcPct val="150000"/>
              </a:lnSpc>
              <a:spcBef>
                <a:spcPts val="0"/>
              </a:spcBef>
            </a:pPr>
            <a:r>
              <a:rPr lang="en-US" dirty="0" smtClean="0">
                <a:solidFill>
                  <a:schemeClr val="tx1"/>
                </a:solidFill>
              </a:rPr>
              <a:t>Page – Based Distributed Shared Memory</a:t>
            </a:r>
            <a:endParaRPr lang="en-US" dirty="0" smtClean="0">
              <a:solidFill>
                <a:schemeClr val="tx1"/>
              </a:solidFill>
            </a:endParaRPr>
          </a:p>
          <a:p>
            <a:pPr>
              <a:lnSpc>
                <a:spcPct val="150000"/>
              </a:lnSpc>
              <a:spcBef>
                <a:spcPts val="0"/>
              </a:spcBef>
            </a:pPr>
            <a:r>
              <a:rPr lang="en-US" dirty="0" smtClean="0"/>
              <a:t>Shared-Variable Distributed Shared Memory</a:t>
            </a:r>
            <a:endParaRPr lang="en-US" dirty="0" smtClean="0">
              <a:solidFill>
                <a:schemeClr val="tx1"/>
              </a:solidFill>
            </a:endParaRPr>
          </a:p>
          <a:p>
            <a:pPr>
              <a:lnSpc>
                <a:spcPct val="150000"/>
              </a:lnSpc>
              <a:spcBef>
                <a:spcPts val="0"/>
              </a:spcBef>
            </a:pPr>
            <a:r>
              <a:rPr lang="en-US" dirty="0" smtClean="0"/>
              <a:t>Object-Based Distributed Shared Memory</a:t>
            </a:r>
            <a:endParaRPr lang="en-US" dirty="0" smtClean="0">
              <a:solidFill>
                <a:schemeClr val="tx1"/>
              </a:solidFill>
            </a:endParaRPr>
          </a:p>
        </p:txBody>
      </p:sp>
      <p:sp>
        <p:nvSpPr>
          <p:cNvPr id="4" name="Footer Placeholder 3"/>
          <p:cNvSpPr>
            <a:spLocks noGrp="1"/>
          </p:cNvSpPr>
          <p:nvPr>
            <p:ph type="ftr" sz="quarter" idx="11"/>
          </p:nvPr>
        </p:nvSpPr>
        <p:spPr/>
        <p:txBody>
          <a:bodyPr/>
          <a:lstStyle/>
          <a:p>
            <a:r>
              <a:rPr lang="en-US" smtClean="0"/>
              <a:t>School of Computer Engineering</a:t>
            </a:r>
            <a:endParaRPr lang="en-US" dirty="0"/>
          </a:p>
        </p:txBody>
      </p:sp>
      <p:sp>
        <p:nvSpPr>
          <p:cNvPr id="5" name="Slide Number Placeholder 4"/>
          <p:cNvSpPr>
            <a:spLocks noGrp="1"/>
          </p:cNvSpPr>
          <p:nvPr>
            <p:ph type="sldNum" sz="quarter" idx="12"/>
          </p:nvPr>
        </p:nvSpPr>
        <p:spPr/>
        <p:txBody>
          <a:bodyPr/>
          <a:lstStyle/>
          <a:p>
            <a:fld id="{906CAB18-0469-4313-A25C-DD6CF97FC712}" type="slidenum">
              <a:rPr lang="en-US" smtClean="0"/>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BF3790E8-5CB3-4A62-A22B-4F2F21CCA558}" type="slidenum">
              <a:rPr lang="en-US" altLang="en-US">
                <a:solidFill>
                  <a:srgbClr val="FFFFFF"/>
                </a:solidFill>
              </a:rPr>
            </a:fld>
            <a:endParaRPr lang="en-US" altLang="en-US">
              <a:solidFill>
                <a:srgbClr val="FFFFFF"/>
              </a:solidFill>
            </a:endParaRPr>
          </a:p>
        </p:txBody>
      </p:sp>
      <p:sp>
        <p:nvSpPr>
          <p:cNvPr id="10243" name="Rectangle 5"/>
          <p:cNvSpPr>
            <a:spLocks noChangeArrowheads="1"/>
          </p:cNvSpPr>
          <p:nvPr/>
        </p:nvSpPr>
        <p:spPr bwMode="auto">
          <a:xfrm>
            <a:off x="433388" y="457200"/>
            <a:ext cx="11301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sz="2800" b="1" dirty="0">
                <a:solidFill>
                  <a:srgbClr val="0000FF"/>
                </a:solidFill>
                <a:latin typeface="Consolas" panose="020B0609020204030204" pitchFamily="49" charset="0"/>
              </a:rPr>
              <a:t>Protocols</a:t>
            </a:r>
            <a:endParaRPr lang="en-US" altLang="en-US" sz="2800" b="1" dirty="0">
              <a:solidFill>
                <a:srgbClr val="0000FF"/>
              </a:solidFill>
              <a:latin typeface="Consolas" panose="020B0609020204030204" pitchFamily="49" charset="0"/>
            </a:endParaRPr>
          </a:p>
        </p:txBody>
      </p:sp>
      <p:pic>
        <p:nvPicPr>
          <p:cNvPr id="1024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550" y="1262063"/>
            <a:ext cx="12274550" cy="50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97046" cy="1325563"/>
          </a:xfrm>
        </p:spPr>
        <p:txBody>
          <a:bodyPr>
            <a:normAutofit/>
          </a:bodyPr>
          <a:lstStyle/>
          <a:p>
            <a:r>
              <a:rPr lang="en-US" dirty="0" smtClean="0"/>
              <a:t>UNIT-5: </a:t>
            </a:r>
            <a:r>
              <a:rPr lang="en-US" dirty="0"/>
              <a:t>Distributed Shared Memory</a:t>
            </a:r>
            <a:endParaRPr lang="en-US" dirty="0" smtClean="0"/>
          </a:p>
        </p:txBody>
      </p:sp>
      <p:sp>
        <p:nvSpPr>
          <p:cNvPr id="3" name="Content Placeholder 2"/>
          <p:cNvSpPr>
            <a:spLocks noGrp="1"/>
          </p:cNvSpPr>
          <p:nvPr>
            <p:ph idx="1"/>
          </p:nvPr>
        </p:nvSpPr>
        <p:spPr>
          <a:xfrm>
            <a:off x="838200" y="1764147"/>
            <a:ext cx="11000874" cy="4782589"/>
          </a:xfrm>
        </p:spPr>
        <p:txBody>
          <a:bodyPr>
            <a:normAutofit fontScale="92500" lnSpcReduction="10000"/>
          </a:bodyPr>
          <a:lstStyle/>
          <a:p>
            <a:pPr>
              <a:lnSpc>
                <a:spcPct val="150000"/>
              </a:lnSpc>
              <a:spcBef>
                <a:spcPts val="0"/>
              </a:spcBef>
            </a:pPr>
            <a:r>
              <a:rPr lang="en-US" dirty="0" smtClean="0"/>
              <a:t>Architecture – On-Chip Memory, Bus-Based &amp; Ring-Based Multiprocessor</a:t>
            </a:r>
            <a:endParaRPr lang="en-US" dirty="0" smtClean="0"/>
          </a:p>
          <a:p>
            <a:pPr>
              <a:lnSpc>
                <a:spcPct val="150000"/>
              </a:lnSpc>
              <a:spcBef>
                <a:spcPts val="0"/>
              </a:spcBef>
            </a:pPr>
            <a:r>
              <a:rPr lang="en-US" dirty="0" smtClean="0">
                <a:solidFill>
                  <a:schemeClr val="tx1"/>
                </a:solidFill>
              </a:rPr>
              <a:t>Switched Multiprocessors, Directories, Caching</a:t>
            </a:r>
            <a:endParaRPr lang="en-US" dirty="0" smtClean="0">
              <a:solidFill>
                <a:schemeClr val="tx1"/>
              </a:solidFill>
            </a:endParaRPr>
          </a:p>
          <a:p>
            <a:pPr>
              <a:lnSpc>
                <a:spcPct val="150000"/>
              </a:lnSpc>
              <a:spcBef>
                <a:spcPts val="0"/>
              </a:spcBef>
            </a:pPr>
            <a:r>
              <a:rPr lang="en-US" dirty="0" smtClean="0">
                <a:solidFill>
                  <a:schemeClr val="tx1"/>
                </a:solidFill>
              </a:rPr>
              <a:t>Protocols – Dash Protocols, NUMA Multiprocessors, NUMA Algorithms</a:t>
            </a:r>
            <a:endParaRPr lang="en-US" dirty="0" smtClean="0">
              <a:solidFill>
                <a:schemeClr val="tx1"/>
              </a:solidFill>
            </a:endParaRPr>
          </a:p>
          <a:p>
            <a:pPr>
              <a:lnSpc>
                <a:spcPct val="150000"/>
              </a:lnSpc>
              <a:spcBef>
                <a:spcPts val="0"/>
              </a:spcBef>
            </a:pPr>
            <a:r>
              <a:rPr lang="en-US" b="1" dirty="0" smtClean="0">
                <a:solidFill>
                  <a:srgbClr val="33CC33"/>
                </a:solidFill>
              </a:rPr>
              <a:t>Consistency Models – Strict, Sequential, Causal, PRAM, Processor, Weak, Release, &amp; Entry Consistency</a:t>
            </a:r>
            <a:endParaRPr lang="en-US" b="1" dirty="0" smtClean="0">
              <a:solidFill>
                <a:srgbClr val="33CC33"/>
              </a:solidFill>
            </a:endParaRPr>
          </a:p>
          <a:p>
            <a:pPr>
              <a:lnSpc>
                <a:spcPct val="150000"/>
              </a:lnSpc>
              <a:spcBef>
                <a:spcPts val="0"/>
              </a:spcBef>
            </a:pPr>
            <a:r>
              <a:rPr lang="en-US" dirty="0" smtClean="0">
                <a:solidFill>
                  <a:schemeClr val="tx1"/>
                </a:solidFill>
              </a:rPr>
              <a:t>Page – Based Distributed Shared Memory</a:t>
            </a:r>
            <a:endParaRPr lang="en-US" dirty="0" smtClean="0">
              <a:solidFill>
                <a:schemeClr val="tx1"/>
              </a:solidFill>
            </a:endParaRPr>
          </a:p>
          <a:p>
            <a:pPr>
              <a:lnSpc>
                <a:spcPct val="150000"/>
              </a:lnSpc>
              <a:spcBef>
                <a:spcPts val="0"/>
              </a:spcBef>
            </a:pPr>
            <a:r>
              <a:rPr lang="en-US" dirty="0" smtClean="0"/>
              <a:t>Shared-Variable Distributed Shared Memory</a:t>
            </a:r>
            <a:endParaRPr lang="en-US" dirty="0" smtClean="0">
              <a:solidFill>
                <a:schemeClr val="tx1"/>
              </a:solidFill>
            </a:endParaRPr>
          </a:p>
          <a:p>
            <a:pPr>
              <a:lnSpc>
                <a:spcPct val="150000"/>
              </a:lnSpc>
              <a:spcBef>
                <a:spcPts val="0"/>
              </a:spcBef>
            </a:pPr>
            <a:r>
              <a:rPr lang="en-US" dirty="0" smtClean="0"/>
              <a:t>Object-Based Distributed Shared Memory</a:t>
            </a:r>
            <a:endParaRPr lang="en-US" dirty="0" smtClean="0">
              <a:solidFill>
                <a:schemeClr val="tx1"/>
              </a:solidFill>
            </a:endParaRPr>
          </a:p>
        </p:txBody>
      </p:sp>
      <p:sp>
        <p:nvSpPr>
          <p:cNvPr id="4" name="Footer Placeholder 3"/>
          <p:cNvSpPr>
            <a:spLocks noGrp="1"/>
          </p:cNvSpPr>
          <p:nvPr>
            <p:ph type="ftr" sz="quarter" idx="11"/>
          </p:nvPr>
        </p:nvSpPr>
        <p:spPr/>
        <p:txBody>
          <a:bodyPr/>
          <a:lstStyle/>
          <a:p>
            <a:r>
              <a:rPr lang="en-US" smtClean="0"/>
              <a:t>School of Computer Engineering</a:t>
            </a:r>
            <a:endParaRPr lang="en-US" dirty="0"/>
          </a:p>
        </p:txBody>
      </p:sp>
      <p:sp>
        <p:nvSpPr>
          <p:cNvPr id="5" name="Slide Number Placeholder 4"/>
          <p:cNvSpPr>
            <a:spLocks noGrp="1"/>
          </p:cNvSpPr>
          <p:nvPr>
            <p:ph type="sldNum" sz="quarter" idx="12"/>
          </p:nvPr>
        </p:nvSpPr>
        <p:spPr/>
        <p:txBody>
          <a:bodyPr/>
          <a:lstStyle/>
          <a:p>
            <a:fld id="{906CAB18-0469-4313-A25C-DD6CF97FC712}" type="slidenum">
              <a:rPr lang="en-US" smtClean="0"/>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9C8F9120-4C38-4AE2-B237-785E2BC6CA68}" type="slidenum">
              <a:rPr lang="en-US" altLang="en-US">
                <a:solidFill>
                  <a:srgbClr val="FFFFFF"/>
                </a:solidFill>
              </a:rPr>
            </a:fld>
            <a:endParaRPr lang="en-US" altLang="en-US">
              <a:solidFill>
                <a:srgbClr val="FFFFFF"/>
              </a:solidFill>
            </a:endParaRPr>
          </a:p>
        </p:txBody>
      </p:sp>
      <p:sp>
        <p:nvSpPr>
          <p:cNvPr id="11267" name="Rectangle 5"/>
          <p:cNvSpPr>
            <a:spLocks noChangeArrowheads="1"/>
          </p:cNvSpPr>
          <p:nvPr/>
        </p:nvSpPr>
        <p:spPr bwMode="auto">
          <a:xfrm>
            <a:off x="163513" y="141288"/>
            <a:ext cx="11841162"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sz="2800" b="1" dirty="0" smtClean="0">
                <a:solidFill>
                  <a:srgbClr val="0000FF"/>
                </a:solidFill>
                <a:latin typeface="Consolas" panose="020B0609020204030204" pitchFamily="49" charset="0"/>
              </a:rPr>
              <a:t>		Consistency </a:t>
            </a:r>
            <a:r>
              <a:rPr lang="en-US" altLang="en-US" sz="2800" b="1" dirty="0">
                <a:solidFill>
                  <a:srgbClr val="0000FF"/>
                </a:solidFill>
                <a:latin typeface="Consolas" panose="020B0609020204030204" pitchFamily="49" charset="0"/>
              </a:rPr>
              <a:t>Models</a:t>
            </a:r>
            <a:endParaRPr lang="en-US" altLang="en-US" sz="2800" b="1" dirty="0">
              <a:solidFill>
                <a:srgbClr val="0000FF"/>
              </a:solidFill>
              <a:latin typeface="Consolas" panose="020B0609020204030204" pitchFamily="49" charset="0"/>
            </a:endParaRPr>
          </a:p>
          <a:p>
            <a:pPr algn="just"/>
            <a:r>
              <a:rPr lang="en-US" altLang="en-US" sz="2400" b="1" dirty="0">
                <a:solidFill>
                  <a:srgbClr val="00B050"/>
                </a:solidFill>
              </a:rPr>
              <a:t>Strict Consistency</a:t>
            </a:r>
            <a:endParaRPr lang="en-US" altLang="en-US" sz="2400" b="1" dirty="0">
              <a:solidFill>
                <a:srgbClr val="00B050"/>
              </a:solidFill>
            </a:endParaRPr>
          </a:p>
          <a:p>
            <a:pPr algn="just"/>
            <a:r>
              <a:rPr lang="en-US" altLang="en-US" sz="2000" dirty="0"/>
              <a:t>Any read to a memory location x returns the value stored by the most recent write operation to x.</a:t>
            </a:r>
            <a:endParaRPr lang="en-US" altLang="en-US" sz="2000" dirty="0"/>
          </a:p>
          <a:p>
            <a:pPr algn="just"/>
            <a:endParaRPr lang="en-US" altLang="en-US" sz="1600" dirty="0"/>
          </a:p>
          <a:p>
            <a:pPr algn="just"/>
            <a:r>
              <a:rPr lang="en-US" altLang="en-US" sz="2400" b="1" dirty="0">
                <a:solidFill>
                  <a:srgbClr val="00B050"/>
                </a:solidFill>
              </a:rPr>
              <a:t>Sequential Consistency</a:t>
            </a:r>
            <a:endParaRPr lang="en-US" altLang="en-US" sz="2400" b="1" dirty="0">
              <a:solidFill>
                <a:srgbClr val="00B050"/>
              </a:solidFill>
            </a:endParaRPr>
          </a:p>
          <a:p>
            <a:pPr algn="just"/>
            <a:r>
              <a:rPr lang="en-US" altLang="en-US" sz="2000" dirty="0"/>
              <a:t>The result of any execution is the same as if the operations of all processors were executed in some sequential order, and the operations of each individual processor appear in this sequence in the order specified by its program.</a:t>
            </a:r>
            <a:endParaRPr lang="en-US" altLang="en-US" sz="2000" dirty="0"/>
          </a:p>
          <a:p>
            <a:pPr algn="just"/>
            <a:endParaRPr lang="en-US" altLang="en-US" dirty="0"/>
          </a:p>
          <a:p>
            <a:pPr algn="just"/>
            <a:r>
              <a:rPr lang="en-US" altLang="en-US" sz="2400" b="1" dirty="0">
                <a:solidFill>
                  <a:srgbClr val="00B050"/>
                </a:solidFill>
              </a:rPr>
              <a:t>Causal Consistency</a:t>
            </a:r>
            <a:endParaRPr lang="en-US" altLang="en-US" sz="2400" b="1" dirty="0">
              <a:solidFill>
                <a:srgbClr val="00B050"/>
              </a:solidFill>
            </a:endParaRPr>
          </a:p>
          <a:p>
            <a:pPr algn="just"/>
            <a:r>
              <a:rPr lang="en-US" altLang="en-US" sz="2000" dirty="0"/>
              <a:t>Writes that are potentially causally related must be seen by all processes in the same order. Concurrent writes may be seen in a different order on different machines.</a:t>
            </a:r>
            <a:endParaRPr lang="en-US" altLang="en-US" sz="2000" dirty="0"/>
          </a:p>
          <a:p>
            <a:pPr algn="just"/>
            <a:endParaRPr lang="en-US" altLang="en-US" sz="2000" dirty="0"/>
          </a:p>
          <a:p>
            <a:pPr algn="just"/>
            <a:endParaRPr lang="en-US" altLang="en-US" sz="2000" dirty="0"/>
          </a:p>
        </p:txBody>
      </p:sp>
      <p:pic>
        <p:nvPicPr>
          <p:cNvPr id="1126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3513" y="4208463"/>
            <a:ext cx="11841162"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5A9B3D1B-EB3D-4625-B1B5-C2A237D0E825}" type="slidenum">
              <a:rPr lang="en-US" altLang="en-US">
                <a:solidFill>
                  <a:srgbClr val="FFFFFF"/>
                </a:solidFill>
              </a:rPr>
            </a:fld>
            <a:endParaRPr lang="en-US" altLang="en-US">
              <a:solidFill>
                <a:srgbClr val="FFFFFF"/>
              </a:solidFill>
            </a:endParaRPr>
          </a:p>
        </p:txBody>
      </p:sp>
      <p:sp>
        <p:nvSpPr>
          <p:cNvPr id="12291" name="Rectangle 5"/>
          <p:cNvSpPr>
            <a:spLocks noChangeArrowheads="1"/>
          </p:cNvSpPr>
          <p:nvPr/>
        </p:nvSpPr>
        <p:spPr bwMode="auto">
          <a:xfrm>
            <a:off x="163513" y="141288"/>
            <a:ext cx="11841162"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endParaRPr lang="en-US" altLang="en-US" sz="2400" dirty="0" smtClean="0"/>
          </a:p>
          <a:p>
            <a:pPr algn="just"/>
            <a:endParaRPr lang="en-US" altLang="en-US" sz="2400" dirty="0"/>
          </a:p>
          <a:p>
            <a:pPr algn="just"/>
            <a:r>
              <a:rPr lang="en-US" altLang="en-US" sz="2400" b="1" dirty="0" smtClean="0">
                <a:solidFill>
                  <a:srgbClr val="00B050"/>
                </a:solidFill>
              </a:rPr>
              <a:t>PRAM </a:t>
            </a:r>
            <a:r>
              <a:rPr lang="en-US" altLang="en-US" sz="2400" b="1" dirty="0">
                <a:solidFill>
                  <a:srgbClr val="00B050"/>
                </a:solidFill>
              </a:rPr>
              <a:t>Consistency</a:t>
            </a:r>
            <a:endParaRPr lang="en-US" altLang="en-US" sz="2400" b="1" dirty="0">
              <a:solidFill>
                <a:srgbClr val="00B050"/>
              </a:solidFill>
            </a:endParaRPr>
          </a:p>
          <a:p>
            <a:pPr algn="just"/>
            <a:r>
              <a:rPr lang="en-US" altLang="en-US" sz="2000" dirty="0"/>
              <a:t>Writes done by a single process are received by all other processes in the order in which they were issued, but writes from different processes may be seen in a different order by different processes.</a:t>
            </a:r>
            <a:endParaRPr lang="en-US" altLang="en-US" sz="2000" dirty="0"/>
          </a:p>
          <a:p>
            <a:pPr algn="just"/>
            <a:endParaRPr lang="en-US" altLang="en-US" sz="2000" dirty="0"/>
          </a:p>
          <a:p>
            <a:pPr algn="just"/>
            <a:r>
              <a:rPr lang="en-US" altLang="en-US" sz="2400" b="1" dirty="0">
                <a:solidFill>
                  <a:srgbClr val="00B050"/>
                </a:solidFill>
              </a:rPr>
              <a:t>Processor Consistency</a:t>
            </a:r>
            <a:endParaRPr lang="en-US" altLang="en-US" sz="2400" b="1" dirty="0">
              <a:solidFill>
                <a:srgbClr val="00B050"/>
              </a:solidFill>
            </a:endParaRPr>
          </a:p>
          <a:p>
            <a:pPr algn="just"/>
            <a:r>
              <a:rPr lang="en-US" altLang="en-US" sz="2000" dirty="0"/>
              <a:t>For every memory location, x, there be global agreement about the order of writes to x. Writes to different locations need not be viewed in the same order by different processes.</a:t>
            </a:r>
            <a:endParaRPr lang="en-US" altLang="en-US" sz="2000" dirty="0"/>
          </a:p>
          <a:p>
            <a:pPr algn="just"/>
            <a:endParaRPr lang="en-US" altLang="en-US" sz="2400" dirty="0"/>
          </a:p>
          <a:p>
            <a:pPr algn="just"/>
            <a:r>
              <a:rPr lang="en-US" altLang="en-US" sz="2400" b="1" dirty="0">
                <a:solidFill>
                  <a:srgbClr val="00B050"/>
                </a:solidFill>
              </a:rPr>
              <a:t>Weak Consistency</a:t>
            </a:r>
            <a:endParaRPr lang="en-US" altLang="en-US" sz="2400" b="1" dirty="0">
              <a:solidFill>
                <a:srgbClr val="00B050"/>
              </a:solidFill>
            </a:endParaRPr>
          </a:p>
          <a:p>
            <a:pPr algn="just"/>
            <a:r>
              <a:rPr lang="en-US" altLang="en-US" sz="2000" dirty="0"/>
              <a:t>Weak Consistency has three properties:</a:t>
            </a:r>
            <a:endParaRPr lang="en-US" altLang="en-US" sz="2000" dirty="0"/>
          </a:p>
          <a:p>
            <a:pPr algn="just"/>
            <a:r>
              <a:rPr lang="en-US" altLang="en-US" sz="2000" dirty="0"/>
              <a:t>1. Accesses to synchronization variables are sequentially consistent.</a:t>
            </a:r>
            <a:endParaRPr lang="en-US" altLang="en-US" sz="2000" dirty="0"/>
          </a:p>
          <a:p>
            <a:pPr algn="just"/>
            <a:r>
              <a:rPr lang="en-US" altLang="en-US" sz="2000" dirty="0"/>
              <a:t>2. No access to a synchronization variable is allowed to be performed until all previous writes have completed everywhere.</a:t>
            </a:r>
            <a:endParaRPr lang="en-US" altLang="en-US" sz="2000" dirty="0"/>
          </a:p>
          <a:p>
            <a:pPr algn="just"/>
            <a:r>
              <a:rPr lang="en-US" altLang="en-US" sz="2000" dirty="0"/>
              <a:t>3. No data access (read or write) is allowed to be performed until all previous accesses to synchronization variables have been performed.</a:t>
            </a:r>
            <a:endParaRPr lang="en-US" altLang="en-US" sz="2000" dirty="0"/>
          </a:p>
          <a:p>
            <a:pPr algn="just"/>
            <a:endParaRPr lang="en-US" alt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97046" cy="1325563"/>
          </a:xfrm>
        </p:spPr>
        <p:txBody>
          <a:bodyPr>
            <a:normAutofit/>
          </a:bodyPr>
          <a:lstStyle/>
          <a:p>
            <a:r>
              <a:rPr lang="en-US" dirty="0" smtClean="0"/>
              <a:t>UNIT-5: </a:t>
            </a:r>
            <a:r>
              <a:rPr lang="en-US" dirty="0"/>
              <a:t>Distributed Shared Memory</a:t>
            </a:r>
            <a:endParaRPr lang="en-US" dirty="0" smtClean="0"/>
          </a:p>
        </p:txBody>
      </p:sp>
      <p:sp>
        <p:nvSpPr>
          <p:cNvPr id="3" name="Content Placeholder 2"/>
          <p:cNvSpPr>
            <a:spLocks noGrp="1"/>
          </p:cNvSpPr>
          <p:nvPr>
            <p:ph idx="1"/>
          </p:nvPr>
        </p:nvSpPr>
        <p:spPr>
          <a:xfrm>
            <a:off x="838200" y="1764147"/>
            <a:ext cx="11000874" cy="4782589"/>
          </a:xfrm>
        </p:spPr>
        <p:txBody>
          <a:bodyPr>
            <a:normAutofit fontScale="92500" lnSpcReduction="10000"/>
          </a:bodyPr>
          <a:lstStyle/>
          <a:p>
            <a:pPr>
              <a:lnSpc>
                <a:spcPct val="150000"/>
              </a:lnSpc>
              <a:spcBef>
                <a:spcPts val="0"/>
              </a:spcBef>
            </a:pPr>
            <a:r>
              <a:rPr lang="en-US" b="1" dirty="0" smtClean="0">
                <a:solidFill>
                  <a:srgbClr val="33CC33"/>
                </a:solidFill>
              </a:rPr>
              <a:t>Architecture – On-Chip Memory, Bus-Based &amp; Ring-Based Multiprocessor</a:t>
            </a:r>
            <a:endParaRPr lang="en-US" b="1" dirty="0" smtClean="0">
              <a:solidFill>
                <a:srgbClr val="33CC33"/>
              </a:solidFill>
            </a:endParaRPr>
          </a:p>
          <a:p>
            <a:pPr>
              <a:lnSpc>
                <a:spcPct val="150000"/>
              </a:lnSpc>
              <a:spcBef>
                <a:spcPts val="0"/>
              </a:spcBef>
            </a:pPr>
            <a:r>
              <a:rPr lang="en-US" dirty="0" smtClean="0">
                <a:solidFill>
                  <a:schemeClr val="tx1"/>
                </a:solidFill>
              </a:rPr>
              <a:t>Switched Multiprocessors, Directories, Caching</a:t>
            </a:r>
            <a:endParaRPr lang="en-US" dirty="0" smtClean="0">
              <a:solidFill>
                <a:schemeClr val="tx1"/>
              </a:solidFill>
            </a:endParaRPr>
          </a:p>
          <a:p>
            <a:pPr>
              <a:lnSpc>
                <a:spcPct val="150000"/>
              </a:lnSpc>
              <a:spcBef>
                <a:spcPts val="0"/>
              </a:spcBef>
            </a:pPr>
            <a:r>
              <a:rPr lang="en-US" dirty="0" smtClean="0">
                <a:solidFill>
                  <a:schemeClr val="tx1"/>
                </a:solidFill>
              </a:rPr>
              <a:t>Protocols – Dash Protocols, NUMA Multiprocessors, NUMA Algorithms</a:t>
            </a:r>
            <a:endParaRPr lang="en-US" dirty="0" smtClean="0">
              <a:solidFill>
                <a:schemeClr val="tx1"/>
              </a:solidFill>
            </a:endParaRPr>
          </a:p>
          <a:p>
            <a:pPr>
              <a:lnSpc>
                <a:spcPct val="150000"/>
              </a:lnSpc>
              <a:spcBef>
                <a:spcPts val="0"/>
              </a:spcBef>
            </a:pPr>
            <a:r>
              <a:rPr lang="en-US" dirty="0" smtClean="0">
                <a:solidFill>
                  <a:schemeClr val="tx1"/>
                </a:solidFill>
              </a:rPr>
              <a:t>Consistency Models – Strict, Sequential, Causal, PRAM, Processor, Weak, Release, &amp; Entry Consistency</a:t>
            </a:r>
            <a:endParaRPr lang="en-US" dirty="0" smtClean="0">
              <a:solidFill>
                <a:schemeClr val="tx1"/>
              </a:solidFill>
            </a:endParaRPr>
          </a:p>
          <a:p>
            <a:pPr>
              <a:lnSpc>
                <a:spcPct val="150000"/>
              </a:lnSpc>
              <a:spcBef>
                <a:spcPts val="0"/>
              </a:spcBef>
            </a:pPr>
            <a:r>
              <a:rPr lang="en-US" dirty="0" smtClean="0">
                <a:solidFill>
                  <a:schemeClr val="tx1"/>
                </a:solidFill>
              </a:rPr>
              <a:t>Page – Based Distributed Shared Memory</a:t>
            </a:r>
            <a:endParaRPr lang="en-US" dirty="0" smtClean="0">
              <a:solidFill>
                <a:schemeClr val="tx1"/>
              </a:solidFill>
            </a:endParaRPr>
          </a:p>
          <a:p>
            <a:pPr>
              <a:lnSpc>
                <a:spcPct val="150000"/>
              </a:lnSpc>
              <a:spcBef>
                <a:spcPts val="0"/>
              </a:spcBef>
            </a:pPr>
            <a:r>
              <a:rPr lang="en-US" dirty="0" smtClean="0"/>
              <a:t>Shared-Variable Distributed Shared Memory</a:t>
            </a:r>
            <a:endParaRPr lang="en-US" dirty="0" smtClean="0">
              <a:solidFill>
                <a:schemeClr val="tx1"/>
              </a:solidFill>
            </a:endParaRPr>
          </a:p>
          <a:p>
            <a:pPr>
              <a:lnSpc>
                <a:spcPct val="150000"/>
              </a:lnSpc>
              <a:spcBef>
                <a:spcPts val="0"/>
              </a:spcBef>
            </a:pPr>
            <a:r>
              <a:rPr lang="en-US" dirty="0" smtClean="0"/>
              <a:t>Object-Based Distributed Shared Memory</a:t>
            </a:r>
            <a:endParaRPr lang="en-US" dirty="0" smtClean="0">
              <a:solidFill>
                <a:schemeClr val="tx1"/>
              </a:solidFill>
            </a:endParaRPr>
          </a:p>
        </p:txBody>
      </p:sp>
      <p:sp>
        <p:nvSpPr>
          <p:cNvPr id="4" name="Footer Placeholder 3"/>
          <p:cNvSpPr>
            <a:spLocks noGrp="1"/>
          </p:cNvSpPr>
          <p:nvPr>
            <p:ph type="ftr" sz="quarter" idx="11"/>
          </p:nvPr>
        </p:nvSpPr>
        <p:spPr/>
        <p:txBody>
          <a:bodyPr/>
          <a:lstStyle/>
          <a:p>
            <a:r>
              <a:rPr lang="en-US" smtClean="0"/>
              <a:t>School of Computer Engineering</a:t>
            </a:r>
            <a:endParaRPr lang="en-US" dirty="0"/>
          </a:p>
        </p:txBody>
      </p:sp>
      <p:sp>
        <p:nvSpPr>
          <p:cNvPr id="5" name="Slide Number Placeholder 4"/>
          <p:cNvSpPr>
            <a:spLocks noGrp="1"/>
          </p:cNvSpPr>
          <p:nvPr>
            <p:ph type="sldNum" sz="quarter" idx="12"/>
          </p:nvPr>
        </p:nvSpPr>
        <p:spPr/>
        <p:txBody>
          <a:bodyPr/>
          <a:lstStyle/>
          <a:p>
            <a:fld id="{906CAB18-0469-4313-A25C-DD6CF97FC712}" type="slidenum">
              <a:rPr lang="en-US" smtClean="0"/>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EFD99FA-D88C-48AC-9582-B2E7D4FA23AD}" type="slidenum">
              <a:rPr lang="en-US" altLang="en-US">
                <a:solidFill>
                  <a:srgbClr val="FFFFFF"/>
                </a:solidFill>
              </a:rPr>
            </a:fld>
            <a:endParaRPr lang="en-US" altLang="en-US">
              <a:solidFill>
                <a:srgbClr val="FFFFFF"/>
              </a:solidFill>
            </a:endParaRPr>
          </a:p>
        </p:txBody>
      </p:sp>
      <p:sp>
        <p:nvSpPr>
          <p:cNvPr id="13315" name="Rectangle 5"/>
          <p:cNvSpPr>
            <a:spLocks noChangeArrowheads="1"/>
          </p:cNvSpPr>
          <p:nvPr/>
        </p:nvSpPr>
        <p:spPr bwMode="auto">
          <a:xfrm>
            <a:off x="163513" y="141288"/>
            <a:ext cx="11841162"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endParaRPr lang="en-US" altLang="en-US" sz="2400" dirty="0" smtClean="0"/>
          </a:p>
          <a:p>
            <a:pPr algn="just"/>
            <a:r>
              <a:rPr lang="en-US" altLang="en-US" sz="2400" b="1" dirty="0" smtClean="0">
                <a:solidFill>
                  <a:srgbClr val="00B050"/>
                </a:solidFill>
              </a:rPr>
              <a:t>Release </a:t>
            </a:r>
            <a:r>
              <a:rPr lang="en-US" altLang="en-US" sz="2400" b="1" dirty="0">
                <a:solidFill>
                  <a:srgbClr val="00B050"/>
                </a:solidFill>
              </a:rPr>
              <a:t>Consistency</a:t>
            </a:r>
            <a:endParaRPr lang="en-US" altLang="en-US" sz="2400" b="1" dirty="0">
              <a:solidFill>
                <a:srgbClr val="00B050"/>
              </a:solidFill>
            </a:endParaRPr>
          </a:p>
          <a:p>
            <a:pPr algn="just"/>
            <a:r>
              <a:rPr lang="en-US" altLang="en-US" sz="2000" dirty="0"/>
              <a:t>Release consistency obeys the following rules:</a:t>
            </a:r>
            <a:endParaRPr lang="en-US" altLang="en-US" sz="2000" dirty="0"/>
          </a:p>
          <a:p>
            <a:pPr algn="just"/>
            <a:r>
              <a:rPr lang="en-US" altLang="en-US" sz="2000" dirty="0"/>
              <a:t>1. Before an ordinary access to a shared variable is performed, all previous acquires done by the process must have completed successfully.</a:t>
            </a:r>
            <a:endParaRPr lang="en-US" altLang="en-US" sz="2000" dirty="0"/>
          </a:p>
          <a:p>
            <a:pPr algn="just"/>
            <a:r>
              <a:rPr lang="en-US" altLang="en-US" sz="2000" dirty="0"/>
              <a:t>2. Before a release is allowed to be performed, all previous reads and writes done by the process must have completed.</a:t>
            </a:r>
            <a:endParaRPr lang="en-US" altLang="en-US" sz="2000" dirty="0"/>
          </a:p>
          <a:p>
            <a:pPr algn="just"/>
            <a:r>
              <a:rPr lang="en-US" altLang="en-US" sz="2000" dirty="0"/>
              <a:t>3. The acquire and release accesses must be processor consistent (sequential consistency is not required).</a:t>
            </a:r>
            <a:endParaRPr lang="en-US" altLang="en-US" sz="2000" dirty="0"/>
          </a:p>
          <a:p>
            <a:pPr algn="just"/>
            <a:endParaRPr lang="en-US" altLang="en-US" sz="2000" dirty="0"/>
          </a:p>
          <a:p>
            <a:pPr algn="just"/>
            <a:r>
              <a:rPr lang="en-US" altLang="en-US" sz="2400" b="1" dirty="0">
                <a:solidFill>
                  <a:srgbClr val="00B050"/>
                </a:solidFill>
              </a:rPr>
              <a:t>Entry Consistency</a:t>
            </a:r>
            <a:endParaRPr lang="en-US" altLang="en-US" sz="2400" b="1" dirty="0">
              <a:solidFill>
                <a:srgbClr val="00B050"/>
              </a:solidFill>
            </a:endParaRPr>
          </a:p>
          <a:p>
            <a:pPr algn="just"/>
            <a:r>
              <a:rPr lang="en-US" altLang="en-US" sz="2000" dirty="0"/>
              <a:t>Entry consistency meets all the following conditions.</a:t>
            </a:r>
            <a:endParaRPr lang="en-US" altLang="en-US" sz="2000" dirty="0"/>
          </a:p>
          <a:p>
            <a:pPr algn="just"/>
            <a:r>
              <a:rPr lang="en-US" altLang="en-US" sz="2000" dirty="0"/>
              <a:t>1. An acquire access of a synchronization variable is not allowed to perform with respect to a process until all updates to the guarded shared data have been performed with respect to that process.</a:t>
            </a:r>
            <a:endParaRPr lang="en-US" altLang="en-US" sz="2000" dirty="0"/>
          </a:p>
          <a:p>
            <a:pPr algn="just"/>
            <a:r>
              <a:rPr lang="en-US" altLang="en-US" sz="2000" dirty="0"/>
              <a:t>2. Before an exclusive mode access to a synchronization variable by a process is allowed to perform with respect to that process, no other process may hold the synchronization variable, not even in nonexclusive mode.</a:t>
            </a:r>
            <a:endParaRPr lang="en-US" altLang="en-US" sz="2000" dirty="0"/>
          </a:p>
          <a:p>
            <a:pPr algn="just"/>
            <a:r>
              <a:rPr lang="en-US" altLang="en-US" sz="2000" dirty="0"/>
              <a:t>3. After an exclusive mode access to a synchronization variable has been performed, any other process’ next nonexclusive mode access to that synchronization variable may not be performed until it has performed with respect to that variable's owner.</a:t>
            </a:r>
            <a:endParaRPr lang="en-US" alt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59A2E12B-2B90-49A6-B78F-D32CA575C4D7}" type="slidenum">
              <a:rPr lang="en-US" altLang="en-US">
                <a:solidFill>
                  <a:srgbClr val="FFFFFF"/>
                </a:solidFill>
              </a:rPr>
            </a:fld>
            <a:endParaRPr lang="en-US" altLang="en-US">
              <a:solidFill>
                <a:srgbClr val="FFFFFF"/>
              </a:solidFill>
            </a:endParaRPr>
          </a:p>
        </p:txBody>
      </p:sp>
      <p:sp>
        <p:nvSpPr>
          <p:cNvPr id="14339" name="Rectangle 3"/>
          <p:cNvSpPr>
            <a:spLocks noChangeArrowheads="1"/>
          </p:cNvSpPr>
          <p:nvPr/>
        </p:nvSpPr>
        <p:spPr bwMode="auto">
          <a:xfrm>
            <a:off x="433388" y="457200"/>
            <a:ext cx="11301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sz="2400" b="1" dirty="0">
                <a:solidFill>
                  <a:srgbClr val="0000FF"/>
                </a:solidFill>
                <a:latin typeface="Consolas" panose="020B0609020204030204" pitchFamily="49" charset="0"/>
              </a:rPr>
              <a:t>Summary of Consistency Models</a:t>
            </a:r>
            <a:endParaRPr lang="en-US" altLang="en-US" sz="2400" b="1" dirty="0">
              <a:solidFill>
                <a:srgbClr val="0000FF"/>
              </a:solidFill>
              <a:latin typeface="Consolas" panose="020B0609020204030204" pitchFamily="49" charset="0"/>
            </a:endParaRPr>
          </a:p>
        </p:txBody>
      </p:sp>
      <p:pic>
        <p:nvPicPr>
          <p:cNvPr id="1434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3388" y="919163"/>
            <a:ext cx="1100772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97046" cy="1325563"/>
          </a:xfrm>
        </p:spPr>
        <p:txBody>
          <a:bodyPr>
            <a:normAutofit/>
          </a:bodyPr>
          <a:lstStyle/>
          <a:p>
            <a:r>
              <a:rPr lang="en-US" dirty="0" smtClean="0"/>
              <a:t>UNIT-5: </a:t>
            </a:r>
            <a:r>
              <a:rPr lang="en-US" dirty="0"/>
              <a:t>Distributed Shared Memory</a:t>
            </a:r>
            <a:endParaRPr lang="en-US" dirty="0" smtClean="0"/>
          </a:p>
        </p:txBody>
      </p:sp>
      <p:sp>
        <p:nvSpPr>
          <p:cNvPr id="3" name="Content Placeholder 2"/>
          <p:cNvSpPr>
            <a:spLocks noGrp="1"/>
          </p:cNvSpPr>
          <p:nvPr>
            <p:ph idx="1"/>
          </p:nvPr>
        </p:nvSpPr>
        <p:spPr>
          <a:xfrm>
            <a:off x="838200" y="1764147"/>
            <a:ext cx="11000874" cy="4782589"/>
          </a:xfrm>
        </p:spPr>
        <p:txBody>
          <a:bodyPr>
            <a:normAutofit fontScale="92500" lnSpcReduction="10000"/>
          </a:bodyPr>
          <a:lstStyle/>
          <a:p>
            <a:pPr>
              <a:lnSpc>
                <a:spcPct val="150000"/>
              </a:lnSpc>
              <a:spcBef>
                <a:spcPts val="0"/>
              </a:spcBef>
            </a:pPr>
            <a:r>
              <a:rPr lang="en-US" dirty="0" smtClean="0"/>
              <a:t>Architecture – On-Chip Memory, Bus-Based &amp; Ring-Based Multiprocessor</a:t>
            </a:r>
            <a:endParaRPr lang="en-US" dirty="0" smtClean="0"/>
          </a:p>
          <a:p>
            <a:pPr>
              <a:lnSpc>
                <a:spcPct val="150000"/>
              </a:lnSpc>
              <a:spcBef>
                <a:spcPts val="0"/>
              </a:spcBef>
            </a:pPr>
            <a:r>
              <a:rPr lang="en-US" dirty="0" smtClean="0">
                <a:solidFill>
                  <a:schemeClr val="tx1"/>
                </a:solidFill>
              </a:rPr>
              <a:t>Switched Multiprocessors, Directories, Caching</a:t>
            </a:r>
            <a:endParaRPr lang="en-US" dirty="0" smtClean="0">
              <a:solidFill>
                <a:schemeClr val="tx1"/>
              </a:solidFill>
            </a:endParaRPr>
          </a:p>
          <a:p>
            <a:pPr>
              <a:lnSpc>
                <a:spcPct val="150000"/>
              </a:lnSpc>
              <a:spcBef>
                <a:spcPts val="0"/>
              </a:spcBef>
            </a:pPr>
            <a:r>
              <a:rPr lang="en-US" dirty="0" smtClean="0">
                <a:solidFill>
                  <a:schemeClr val="tx1"/>
                </a:solidFill>
              </a:rPr>
              <a:t>Protocols – Dash Protocols, NUMA Multiprocessors, NUMA Algorithms</a:t>
            </a:r>
            <a:endParaRPr lang="en-US" dirty="0" smtClean="0">
              <a:solidFill>
                <a:schemeClr val="tx1"/>
              </a:solidFill>
            </a:endParaRPr>
          </a:p>
          <a:p>
            <a:pPr>
              <a:lnSpc>
                <a:spcPct val="150000"/>
              </a:lnSpc>
              <a:spcBef>
                <a:spcPts val="0"/>
              </a:spcBef>
            </a:pPr>
            <a:r>
              <a:rPr lang="en-US" dirty="0" smtClean="0">
                <a:solidFill>
                  <a:schemeClr val="tx1"/>
                </a:solidFill>
              </a:rPr>
              <a:t>Consistency Models – Strict, Sequential, Causal, PRAM, Processor, Weak, Release, &amp; Entry Consistency</a:t>
            </a:r>
            <a:endParaRPr lang="en-US" dirty="0" smtClean="0">
              <a:solidFill>
                <a:schemeClr val="tx1"/>
              </a:solidFill>
            </a:endParaRPr>
          </a:p>
          <a:p>
            <a:pPr>
              <a:lnSpc>
                <a:spcPct val="150000"/>
              </a:lnSpc>
              <a:spcBef>
                <a:spcPts val="0"/>
              </a:spcBef>
            </a:pPr>
            <a:r>
              <a:rPr lang="en-US" b="1" dirty="0" smtClean="0">
                <a:solidFill>
                  <a:srgbClr val="33CC33"/>
                </a:solidFill>
              </a:rPr>
              <a:t>Page – Based Distributed Shared Memory</a:t>
            </a:r>
            <a:endParaRPr lang="en-US" b="1" dirty="0" smtClean="0">
              <a:solidFill>
                <a:srgbClr val="33CC33"/>
              </a:solidFill>
            </a:endParaRPr>
          </a:p>
          <a:p>
            <a:pPr>
              <a:lnSpc>
                <a:spcPct val="150000"/>
              </a:lnSpc>
              <a:spcBef>
                <a:spcPts val="0"/>
              </a:spcBef>
            </a:pPr>
            <a:r>
              <a:rPr lang="en-US" dirty="0" smtClean="0"/>
              <a:t>Shared-Variable Distributed Shared Memory</a:t>
            </a:r>
            <a:endParaRPr lang="en-US" dirty="0" smtClean="0">
              <a:solidFill>
                <a:schemeClr val="tx1"/>
              </a:solidFill>
            </a:endParaRPr>
          </a:p>
          <a:p>
            <a:pPr>
              <a:lnSpc>
                <a:spcPct val="150000"/>
              </a:lnSpc>
              <a:spcBef>
                <a:spcPts val="0"/>
              </a:spcBef>
            </a:pPr>
            <a:r>
              <a:rPr lang="en-US" dirty="0" smtClean="0"/>
              <a:t>Object-Based Distributed Shared Memory</a:t>
            </a:r>
            <a:endParaRPr lang="en-US" dirty="0" smtClean="0">
              <a:solidFill>
                <a:schemeClr val="tx1"/>
              </a:solidFill>
            </a:endParaRPr>
          </a:p>
        </p:txBody>
      </p:sp>
      <p:sp>
        <p:nvSpPr>
          <p:cNvPr id="4" name="Footer Placeholder 3"/>
          <p:cNvSpPr>
            <a:spLocks noGrp="1"/>
          </p:cNvSpPr>
          <p:nvPr>
            <p:ph type="ftr" sz="quarter" idx="11"/>
          </p:nvPr>
        </p:nvSpPr>
        <p:spPr/>
        <p:txBody>
          <a:bodyPr/>
          <a:lstStyle/>
          <a:p>
            <a:r>
              <a:rPr lang="en-US" smtClean="0"/>
              <a:t>School of Computer Engineering</a:t>
            </a:r>
            <a:endParaRPr lang="en-US" dirty="0"/>
          </a:p>
        </p:txBody>
      </p:sp>
      <p:sp>
        <p:nvSpPr>
          <p:cNvPr id="5" name="Slide Number Placeholder 4"/>
          <p:cNvSpPr>
            <a:spLocks noGrp="1"/>
          </p:cNvSpPr>
          <p:nvPr>
            <p:ph type="sldNum" sz="quarter" idx="12"/>
          </p:nvPr>
        </p:nvSpPr>
        <p:spPr/>
        <p:txBody>
          <a:bodyPr/>
          <a:lstStyle/>
          <a:p>
            <a:fld id="{906CAB18-0469-4313-A25C-DD6CF97FC712}" type="slidenum">
              <a:rPr lang="en-US" smtClean="0"/>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742950" y="682625"/>
            <a:ext cx="11022013" cy="5059363"/>
          </a:xfrm>
        </p:spPr>
        <p:txBody>
          <a:bodyPr>
            <a:normAutofit fontScale="90000"/>
          </a:bodyPr>
          <a:lstStyle/>
          <a:p>
            <a:pPr eaLnBrk="1" hangingPunct="1">
              <a:defRPr/>
            </a:pPr>
            <a:br>
              <a:rPr lang="en-US" dirty="0" smtClean="0"/>
            </a:br>
            <a:br>
              <a:rPr lang="en-US" dirty="0"/>
            </a:br>
            <a:br>
              <a:rPr lang="en-US" dirty="0" smtClean="0"/>
            </a:br>
            <a:br>
              <a:rPr lang="en-US" dirty="0"/>
            </a:br>
            <a:br>
              <a:rPr lang="en-US" dirty="0" smtClean="0"/>
            </a:br>
            <a:br>
              <a:rPr lang="en-US" dirty="0"/>
            </a:br>
            <a:br>
              <a:rPr lang="en-US" dirty="0" smtClean="0"/>
            </a:br>
            <a:br>
              <a:rPr lang="en-US" dirty="0"/>
            </a:br>
            <a:br>
              <a:rPr lang="en-US" sz="8000" smtClean="0"/>
            </a:br>
            <a:endParaRPr lang="en-US" sz="8900" dirty="0" smtClean="0"/>
          </a:p>
        </p:txBody>
      </p:sp>
      <p:sp>
        <p:nvSpPr>
          <p:cNvPr id="1536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F836AA9C-5B9B-4AB3-AB09-C9B737C832C8}" type="slidenum">
              <a:rPr lang="en-US" altLang="en-US">
                <a:solidFill>
                  <a:srgbClr val="FFFFFF"/>
                </a:solidFill>
              </a:rPr>
            </a:fld>
            <a:endParaRPr lang="en-US" altLang="en-US">
              <a:solidFill>
                <a:srgbClr val="FFFFFF"/>
              </a:solidFill>
            </a:endParaRPr>
          </a:p>
        </p:txBody>
      </p:sp>
      <p:sp>
        <p:nvSpPr>
          <p:cNvPr id="4" name="Rectangle 3"/>
          <p:cNvSpPr/>
          <p:nvPr/>
        </p:nvSpPr>
        <p:spPr>
          <a:xfrm>
            <a:off x="433388" y="457200"/>
            <a:ext cx="11301412" cy="6339205"/>
          </a:xfrm>
          <a:prstGeom prst="rect">
            <a:avLst/>
          </a:prstGeom>
        </p:spPr>
        <p:txBody>
          <a:bodyPr>
            <a:spAutoFit/>
          </a:bodyPr>
          <a:lstStyle/>
          <a:p>
            <a:pPr algn="just" eaLnBrk="0" hangingPunct="0">
              <a:defRPr/>
            </a:pPr>
            <a:r>
              <a:rPr lang="en-US" sz="2800" b="1" dirty="0" smtClean="0">
                <a:solidFill>
                  <a:srgbClr val="0000FF"/>
                </a:solidFill>
                <a:latin typeface="Consolas" panose="020B0609020204030204" pitchFamily="49" charset="0"/>
              </a:rPr>
              <a:t>	PAGE-BASED </a:t>
            </a:r>
            <a:r>
              <a:rPr lang="en-US" sz="2800" b="1" dirty="0">
                <a:solidFill>
                  <a:srgbClr val="0000FF"/>
                </a:solidFill>
                <a:latin typeface="Consolas" panose="020B0609020204030204" pitchFamily="49" charset="0"/>
              </a:rPr>
              <a:t>DISTRIBUTED SHARED MEMORY</a:t>
            </a:r>
            <a:endParaRPr lang="en-US" sz="2800" b="1" dirty="0">
              <a:solidFill>
                <a:srgbClr val="0000FF"/>
              </a:solidFill>
              <a:latin typeface="Consolas" panose="020B0609020204030204" pitchFamily="49" charset="0"/>
            </a:endParaRPr>
          </a:p>
          <a:p>
            <a:pPr algn="just" eaLnBrk="0" hangingPunct="0">
              <a:defRPr/>
            </a:pPr>
            <a:endParaRPr lang="en-US" dirty="0"/>
          </a:p>
          <a:p>
            <a:pPr algn="just" eaLnBrk="0" hangingPunct="0">
              <a:defRPr/>
            </a:pPr>
            <a:r>
              <a:rPr lang="en-US" dirty="0"/>
              <a:t>IVY-System (classical DSM system): These systems are built on top of multicomputers that is, processors connected by a specialized message-passing network, workstations on a LAN, or similar designs. The essential element here is that </a:t>
            </a:r>
            <a:r>
              <a:rPr lang="en-US" b="1" dirty="0"/>
              <a:t>no processor can directly access any other processor's memory</a:t>
            </a:r>
            <a:r>
              <a:rPr lang="en-US" dirty="0"/>
              <a:t>. Such systems are sometimes called </a:t>
            </a:r>
            <a:r>
              <a:rPr lang="en-US" b="1" dirty="0"/>
              <a:t>NORMA</a:t>
            </a:r>
            <a:r>
              <a:rPr lang="en-US" dirty="0"/>
              <a:t> (NO Remote Memory Access) systems to contrast them with NUMA systems.</a:t>
            </a:r>
            <a:endParaRPr lang="en-US" dirty="0"/>
          </a:p>
          <a:p>
            <a:pPr algn="just" eaLnBrk="0" hangingPunct="0">
              <a:defRPr/>
            </a:pPr>
            <a:endParaRPr lang="en-US" dirty="0"/>
          </a:p>
          <a:p>
            <a:pPr marL="285750" indent="-285750" algn="just" eaLnBrk="0" hangingPunct="0">
              <a:buFontTx/>
              <a:buChar char="-"/>
              <a:defRPr/>
            </a:pPr>
            <a:r>
              <a:rPr lang="en-US" dirty="0"/>
              <a:t>At hardware level memory access of other CPU is not possible in NORMA.</a:t>
            </a:r>
            <a:endParaRPr lang="en-US" dirty="0"/>
          </a:p>
          <a:p>
            <a:pPr marL="285750" indent="-285750" algn="just" eaLnBrk="0" hangingPunct="0">
              <a:buFontTx/>
              <a:buChar char="-"/>
              <a:defRPr/>
            </a:pPr>
            <a:r>
              <a:rPr lang="en-US" dirty="0"/>
              <a:t>Chip design is different.</a:t>
            </a:r>
            <a:endParaRPr lang="en-US" dirty="0"/>
          </a:p>
          <a:p>
            <a:pPr marL="285750" indent="-285750" algn="just" eaLnBrk="0" hangingPunct="0">
              <a:buFontTx/>
              <a:buChar char="-"/>
              <a:defRPr/>
            </a:pPr>
            <a:r>
              <a:rPr lang="en-US" dirty="0"/>
              <a:t>In NUMA, at hardware level CPU and memory are integrated (bundled). The memory access of CPU for local memory is faster compared to the memory access of other CPU, therefore NUMA is called </a:t>
            </a:r>
            <a:r>
              <a:rPr lang="en-US" b="1" dirty="0"/>
              <a:t>non-uniform memory accessed</a:t>
            </a:r>
            <a:r>
              <a:rPr lang="en-US" dirty="0"/>
              <a:t>.</a:t>
            </a:r>
            <a:endParaRPr lang="en-US" dirty="0"/>
          </a:p>
          <a:p>
            <a:pPr algn="just" eaLnBrk="0" hangingPunct="0">
              <a:defRPr/>
            </a:pPr>
            <a:endParaRPr lang="en-US" dirty="0"/>
          </a:p>
          <a:p>
            <a:pPr algn="just" eaLnBrk="0" hangingPunct="0">
              <a:defRPr/>
            </a:pPr>
            <a:r>
              <a:rPr lang="en-US" b="1" u="sng" dirty="0"/>
              <a:t>NUMA</a:t>
            </a:r>
            <a:r>
              <a:rPr lang="en-US" u="sng" dirty="0"/>
              <a:t> </a:t>
            </a:r>
            <a:endParaRPr lang="en-US" u="sng" dirty="0"/>
          </a:p>
          <a:p>
            <a:pPr algn="just" eaLnBrk="0" hangingPunct="0">
              <a:defRPr/>
            </a:pPr>
            <a:endParaRPr lang="en-US" dirty="0"/>
          </a:p>
          <a:p>
            <a:pPr marL="342900" indent="-342900" algn="just" eaLnBrk="0" hangingPunct="0">
              <a:buFontTx/>
              <a:buAutoNum type="arabicPeriod"/>
              <a:defRPr/>
            </a:pPr>
            <a:r>
              <a:rPr lang="en-US" dirty="0"/>
              <a:t>Access remotely – no copying page into local memory, it is needed for temporary usage.</a:t>
            </a:r>
            <a:endParaRPr lang="en-US" dirty="0"/>
          </a:p>
          <a:p>
            <a:pPr marL="342900" indent="-342900" algn="just" eaLnBrk="0" hangingPunct="0">
              <a:buFontTx/>
              <a:buAutoNum type="arabicPeriod"/>
              <a:defRPr/>
            </a:pPr>
            <a:r>
              <a:rPr lang="en-US" dirty="0"/>
              <a:t>Fetch – copying actual page into local memory.</a:t>
            </a:r>
            <a:endParaRPr lang="en-US" dirty="0"/>
          </a:p>
          <a:p>
            <a:pPr algn="just" eaLnBrk="0" hangingPunct="0">
              <a:defRPr/>
            </a:pPr>
            <a:endParaRPr lang="en-US" u="sng" dirty="0"/>
          </a:p>
          <a:p>
            <a:pPr algn="just" eaLnBrk="0" hangingPunct="0">
              <a:defRPr/>
            </a:pPr>
            <a:r>
              <a:rPr lang="en-US" b="1" u="sng" dirty="0"/>
              <a:t>NORMA</a:t>
            </a:r>
            <a:r>
              <a:rPr lang="en-US" u="sng" dirty="0"/>
              <a:t> </a:t>
            </a:r>
            <a:endParaRPr lang="en-US" u="sng" dirty="0"/>
          </a:p>
          <a:p>
            <a:pPr algn="just" eaLnBrk="0" hangingPunct="0">
              <a:defRPr/>
            </a:pPr>
            <a:endParaRPr lang="en-US" dirty="0"/>
          </a:p>
          <a:p>
            <a:pPr marL="342900" indent="-342900" algn="just" eaLnBrk="0" hangingPunct="0">
              <a:buFontTx/>
              <a:buAutoNum type="arabicPeriod"/>
              <a:defRPr/>
            </a:pPr>
            <a:r>
              <a:rPr lang="en-US" dirty="0"/>
              <a:t>No remote access.</a:t>
            </a:r>
            <a:endParaRPr lang="en-US" dirty="0"/>
          </a:p>
          <a:p>
            <a:pPr marL="342900" indent="-342900" algn="just" eaLnBrk="0" hangingPunct="0">
              <a:buFontTx/>
              <a:buAutoNum type="arabicPeriod"/>
              <a:defRPr/>
            </a:pPr>
            <a:r>
              <a:rPr lang="en-US" dirty="0"/>
              <a:t>Fetch  is mandatory.</a:t>
            </a:r>
            <a:endParaRPr lang="en-US" dirty="0"/>
          </a:p>
          <a:p>
            <a:pPr algn="just" eaLnBrk="0" hangingPunct="0">
              <a:defRPr/>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13410"/>
          </a:xfrm>
        </p:spPr>
        <p:txBody>
          <a:bodyPr>
            <a:normAutofit fontScale="90000"/>
          </a:bodyPr>
          <a:p>
            <a:r>
              <a:rPr lang="en-US"/>
              <a:t>Cont..</a:t>
            </a:r>
            <a:endParaRPr lang="en-US"/>
          </a:p>
        </p:txBody>
      </p:sp>
      <p:sp>
        <p:nvSpPr>
          <p:cNvPr id="3" name="Content Placeholder 2"/>
          <p:cNvSpPr>
            <a:spLocks noGrp="1"/>
          </p:cNvSpPr>
          <p:nvPr>
            <p:ph idx="1"/>
          </p:nvPr>
        </p:nvSpPr>
        <p:spPr>
          <a:xfrm>
            <a:off x="327025" y="1082040"/>
            <a:ext cx="11601450" cy="5464810"/>
          </a:xfrm>
        </p:spPr>
        <p:txBody>
          <a:bodyPr/>
          <a:p>
            <a:pPr algn="just"/>
            <a:r>
              <a:rPr lang="en-US" b="1"/>
              <a:t>UMA</a:t>
            </a:r>
            <a:r>
              <a:rPr lang="en-US"/>
              <a:t>:This is called Uniform Memory Access. In UMA, a single memory controller is used and each processor accessing the memory has equal access time.</a:t>
            </a:r>
            <a:endParaRPr lang="en-US"/>
          </a:p>
          <a:p>
            <a:pPr algn="just"/>
            <a:r>
              <a:rPr lang="en-US" b="1"/>
              <a:t>NUMA</a:t>
            </a:r>
            <a:r>
              <a:rPr lang="en-US"/>
              <a:t>:This is Non-uniform memory access. It leverages different memory controllers and processor access time to memory is unequal. It is considered faster than UMA and it is mostly employed in real-time applications and time-sensitive applications.</a:t>
            </a:r>
            <a:endParaRPr lang="en-US"/>
          </a:p>
          <a:p>
            <a:pPr algn="just"/>
            <a:r>
              <a:rPr lang="en-US" b="1"/>
              <a:t>NORMA</a:t>
            </a:r>
            <a:r>
              <a:rPr lang="en-US"/>
              <a:t>:This is called the No Remote Memory Access. In NoRMA, processors cannot globally access the memory space available. In order to access remote memory modules, messages would have to be sent through the interconnection network to the processors present in the architecture. The processors then send a reply message to deliver appropriate data.</a:t>
            </a:r>
            <a:endParaRPr lang="en-US"/>
          </a:p>
        </p:txBody>
      </p:sp>
      <p:sp>
        <p:nvSpPr>
          <p:cNvPr id="4" name="Footer Placeholder 3"/>
          <p:cNvSpPr>
            <a:spLocks noGrp="1"/>
          </p:cNvSpPr>
          <p:nvPr>
            <p:ph type="ftr" sz="quarter" idx="11"/>
          </p:nvPr>
        </p:nvSpPr>
        <p:spPr/>
        <p:txBody>
          <a:bodyPr/>
          <a:p>
            <a:r>
              <a:rPr lang="en-US" smtClean="0"/>
              <a:t>School of Computer Engineering</a:t>
            </a:r>
            <a:endParaRPr lang="en-US" dirty="0"/>
          </a:p>
        </p:txBody>
      </p:sp>
      <p:sp>
        <p:nvSpPr>
          <p:cNvPr id="5" name="Slide Number Placeholder 4"/>
          <p:cNvSpPr>
            <a:spLocks noGrp="1"/>
          </p:cNvSpPr>
          <p:nvPr>
            <p:ph type="sldNum" sz="quarter" idx="12"/>
          </p:nvPr>
        </p:nvSpPr>
        <p:spPr/>
        <p:txBody>
          <a:bodyPr/>
          <a:p>
            <a:fld id="{906CAB18-0469-4313-A25C-DD6CF97FC712}"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2392792C-B5C3-40B2-ACC1-40AA8AA5F90E}" type="slidenum">
              <a:rPr lang="en-US" altLang="en-US">
                <a:solidFill>
                  <a:srgbClr val="FFFFFF"/>
                </a:solidFill>
              </a:rPr>
            </a:fld>
            <a:endParaRPr lang="en-US" altLang="en-US">
              <a:solidFill>
                <a:srgbClr val="FFFFFF"/>
              </a:solidFill>
            </a:endParaRPr>
          </a:p>
        </p:txBody>
      </p:sp>
      <p:sp>
        <p:nvSpPr>
          <p:cNvPr id="16387" name="Rectangle 3"/>
          <p:cNvSpPr>
            <a:spLocks noChangeArrowheads="1"/>
          </p:cNvSpPr>
          <p:nvPr/>
        </p:nvSpPr>
        <p:spPr bwMode="auto">
          <a:xfrm>
            <a:off x="973322" y="126272"/>
            <a:ext cx="11079341"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sz="2400" b="1" dirty="0">
                <a:solidFill>
                  <a:srgbClr val="0000FF"/>
                </a:solidFill>
                <a:latin typeface="Consolas" panose="020B0609020204030204" pitchFamily="49" charset="0"/>
              </a:rPr>
              <a:t>Basic Design</a:t>
            </a:r>
            <a:endParaRPr lang="en-US" altLang="en-US" sz="2400" b="1" dirty="0">
              <a:solidFill>
                <a:srgbClr val="0000FF"/>
              </a:solidFill>
              <a:latin typeface="Consolas" panose="020B0609020204030204" pitchFamily="49" charset="0"/>
            </a:endParaRPr>
          </a:p>
          <a:p>
            <a:r>
              <a:rPr lang="en-US" altLang="en-US" dirty="0"/>
              <a:t>In a DSM system, the address space is divided up into chunks, with the chunks being spread over all the processors</a:t>
            </a:r>
            <a:endParaRPr lang="en-US" altLang="en-US" dirty="0"/>
          </a:p>
          <a:p>
            <a:r>
              <a:rPr lang="en-US" altLang="en-US" dirty="0"/>
              <a:t>in the system. When a processor references an address that is not local, a trap occurs, and the DSM software fetches the chunk containing the address and restarts the faulting instruction, which now completes successfully.</a:t>
            </a:r>
            <a:endParaRPr lang="en-US" altLang="en-US" dirty="0"/>
          </a:p>
          <a:p>
            <a:endParaRPr lang="en-US" altLang="en-US" dirty="0"/>
          </a:p>
          <a:p>
            <a:r>
              <a:rPr lang="en-US" altLang="en-US" dirty="0"/>
              <a:t>This concept is illustrated in Fig. 6-25(a) for an address space with 16 chunks and four processors, each capable of holding four chunks.</a:t>
            </a:r>
            <a:endParaRPr lang="en-US" altLang="en-US" dirty="0"/>
          </a:p>
          <a:p>
            <a:r>
              <a:rPr lang="en-US" altLang="en-US" dirty="0"/>
              <a:t>In this example, if processor 1 references instructions or data in chunks 0, 2,5, or 9, the references are done locally. References to other chunks cause traps. For example, a reference to an address in chunk 10 will cause a trap to the DSM software, which then moves chunk 10 from machine 2 to machine 1, as shown in Fig. 6-25(b).</a:t>
            </a:r>
            <a:endParaRPr lang="en-US" altLang="en-US" dirty="0"/>
          </a:p>
        </p:txBody>
      </p:sp>
      <p:pic>
        <p:nvPicPr>
          <p:cNvPr id="1638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3388" y="3349625"/>
            <a:ext cx="11301412" cy="362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2BDE2CC4-E876-4DD1-A99E-F079B9DC3B6E}" type="slidenum">
              <a:rPr lang="en-US" altLang="en-US">
                <a:solidFill>
                  <a:srgbClr val="FFFFFF"/>
                </a:solidFill>
              </a:rPr>
            </a:fld>
            <a:endParaRPr lang="en-US" altLang="en-US">
              <a:solidFill>
                <a:srgbClr val="FFFFFF"/>
              </a:solidFill>
            </a:endParaRPr>
          </a:p>
        </p:txBody>
      </p:sp>
      <p:sp>
        <p:nvSpPr>
          <p:cNvPr id="17411" name="Rectangle 3"/>
          <p:cNvSpPr>
            <a:spLocks noChangeArrowheads="1"/>
          </p:cNvSpPr>
          <p:nvPr/>
        </p:nvSpPr>
        <p:spPr bwMode="auto">
          <a:xfrm>
            <a:off x="433388" y="457200"/>
            <a:ext cx="11301412"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sz="2000" b="1" dirty="0" smtClean="0"/>
              <a:t>	</a:t>
            </a:r>
            <a:r>
              <a:rPr lang="en-US" altLang="en-US" sz="2800" b="1" dirty="0" smtClean="0">
                <a:solidFill>
                  <a:srgbClr val="0000FF"/>
                </a:solidFill>
                <a:latin typeface="Consolas" panose="020B0609020204030204" pitchFamily="49" charset="0"/>
              </a:rPr>
              <a:t>Replication</a:t>
            </a:r>
            <a:endParaRPr lang="en-US" altLang="en-US" sz="2800" b="1" dirty="0">
              <a:solidFill>
                <a:srgbClr val="0000FF"/>
              </a:solidFill>
              <a:latin typeface="Consolas" panose="020B0609020204030204" pitchFamily="49" charset="0"/>
            </a:endParaRPr>
          </a:p>
          <a:p>
            <a:pPr algn="just"/>
            <a:r>
              <a:rPr lang="en-US" altLang="en-US" dirty="0"/>
              <a:t>One improvement to the basic system that can improve performance considerably is to replicate chunks that are read only, for example, program text, read-only constants, or other read-only data structures. For example, if chunk 10 in Fig. 6-25 is a section of program text, its use by processor 1 can result in a copy being sent to processor 1, without the original in processor 2's memory being disturbed, as shown in Fig. 6-25(c). In this way, processors 1 and 2 can both reference chunk 10 as often as needed without causing traps to fetch missing memory.</a:t>
            </a:r>
            <a:endParaRPr lang="en-US" altLang="en-US" dirty="0"/>
          </a:p>
          <a:p>
            <a:pPr algn="just"/>
            <a:r>
              <a:rPr lang="en-US" altLang="en-US" dirty="0"/>
              <a:t>Another possibility is to replicate not only read-only chunks, but all chunks. As long as reads are being done, there is effectively no difference between replicating a read-only chunk and replicating a read-write chunk. However, if a replicated chunk is suddenly modified, special action has to be taken to prevent having multiple, inconsistent copies in existence.</a:t>
            </a:r>
            <a:endParaRPr lang="en-US" altLang="en-US" dirty="0"/>
          </a:p>
        </p:txBody>
      </p:sp>
      <p:pic>
        <p:nvPicPr>
          <p:cNvPr id="1741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8013" y="3505200"/>
            <a:ext cx="11126787" cy="318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81621052-342B-4098-844A-D56ECB7A2DA5}" type="slidenum">
              <a:rPr lang="en-US" altLang="en-US">
                <a:solidFill>
                  <a:srgbClr val="FFFFFF"/>
                </a:solidFill>
              </a:rPr>
            </a:fld>
            <a:endParaRPr lang="en-US" altLang="en-US">
              <a:solidFill>
                <a:srgbClr val="FFFFFF"/>
              </a:solidFill>
            </a:endParaRPr>
          </a:p>
        </p:txBody>
      </p:sp>
      <p:sp>
        <p:nvSpPr>
          <p:cNvPr id="4" name="Rectangle 3"/>
          <p:cNvSpPr/>
          <p:nvPr/>
        </p:nvSpPr>
        <p:spPr>
          <a:xfrm>
            <a:off x="433388" y="457200"/>
            <a:ext cx="11301412" cy="3570208"/>
          </a:xfrm>
          <a:prstGeom prst="rect">
            <a:avLst/>
          </a:prstGeom>
        </p:spPr>
        <p:txBody>
          <a:bodyPr>
            <a:spAutoFit/>
          </a:bodyPr>
          <a:lstStyle/>
          <a:p>
            <a:pPr algn="just" eaLnBrk="0" hangingPunct="0">
              <a:defRPr/>
            </a:pPr>
            <a:r>
              <a:rPr lang="en-US" sz="2000" b="1" dirty="0" smtClean="0">
                <a:solidFill>
                  <a:srgbClr val="0000FF"/>
                </a:solidFill>
                <a:latin typeface="Consolas" panose="020B0609020204030204" pitchFamily="49" charset="0"/>
              </a:rPr>
              <a:t>	</a:t>
            </a:r>
            <a:r>
              <a:rPr lang="en-US" sz="2800" b="1" dirty="0" smtClean="0">
                <a:solidFill>
                  <a:srgbClr val="0000FF"/>
                </a:solidFill>
                <a:latin typeface="Consolas" panose="020B0609020204030204" pitchFamily="49" charset="0"/>
              </a:rPr>
              <a:t>Granularity</a:t>
            </a:r>
            <a:endParaRPr lang="en-US" sz="2800" b="1" dirty="0">
              <a:solidFill>
                <a:srgbClr val="0000FF"/>
              </a:solidFill>
              <a:latin typeface="Consolas" panose="020B0609020204030204" pitchFamily="49" charset="0"/>
            </a:endParaRPr>
          </a:p>
          <a:p>
            <a:pPr algn="just" eaLnBrk="0" hangingPunct="0">
              <a:defRPr/>
            </a:pPr>
            <a:r>
              <a:rPr lang="en-US" dirty="0"/>
              <a:t>At what level granularity, user wants to access the data.</a:t>
            </a:r>
            <a:endParaRPr lang="en-US" dirty="0"/>
          </a:p>
          <a:p>
            <a:pPr marL="285750" indent="-285750" algn="just" eaLnBrk="0" hangingPunct="0">
              <a:buFontTx/>
              <a:buChar char="-"/>
              <a:defRPr/>
            </a:pPr>
            <a:r>
              <a:rPr lang="en-US" dirty="0"/>
              <a:t>Accessing a word.</a:t>
            </a:r>
            <a:endParaRPr lang="en-US" dirty="0"/>
          </a:p>
          <a:p>
            <a:pPr marL="285750" indent="-285750" algn="just" eaLnBrk="0" hangingPunct="0">
              <a:buFontTx/>
              <a:buChar char="-"/>
              <a:defRPr/>
            </a:pPr>
            <a:r>
              <a:rPr lang="en-US" dirty="0"/>
              <a:t>Accessing a page.</a:t>
            </a:r>
            <a:endParaRPr lang="en-US" dirty="0"/>
          </a:p>
          <a:p>
            <a:pPr marL="285750" indent="-285750" algn="just" eaLnBrk="0" hangingPunct="0">
              <a:buFontTx/>
              <a:buChar char="-"/>
              <a:defRPr/>
            </a:pPr>
            <a:r>
              <a:rPr lang="en-US" dirty="0"/>
              <a:t>Accessing a block.</a:t>
            </a:r>
            <a:endParaRPr lang="en-US" dirty="0"/>
          </a:p>
          <a:p>
            <a:pPr algn="just" eaLnBrk="0" hangingPunct="0">
              <a:defRPr/>
            </a:pPr>
            <a:r>
              <a:rPr lang="en-US" dirty="0"/>
              <a:t>There is an issue with granularity is </a:t>
            </a:r>
            <a:r>
              <a:rPr lang="en-US" b="1" dirty="0">
                <a:solidFill>
                  <a:srgbClr val="00B050"/>
                </a:solidFill>
              </a:rPr>
              <a:t>FALSE SHARING</a:t>
            </a:r>
            <a:r>
              <a:rPr lang="en-US" dirty="0"/>
              <a:t>. </a:t>
            </a:r>
            <a:endParaRPr lang="en-US" dirty="0"/>
          </a:p>
          <a:p>
            <a:pPr marL="285750" indent="-285750" algn="just" eaLnBrk="0" hangingPunct="0">
              <a:buFontTx/>
              <a:buChar char="-"/>
              <a:defRPr/>
            </a:pPr>
            <a:r>
              <a:rPr lang="en-US" dirty="0"/>
              <a:t>A page has two unrelated variables; both variables are needed by more than one CPU; then false sharing happens, performance will be an issue in such situation. </a:t>
            </a:r>
            <a:endParaRPr lang="en-US" dirty="0"/>
          </a:p>
          <a:p>
            <a:pPr marL="285750" indent="-285750" algn="just" eaLnBrk="0" hangingPunct="0">
              <a:buFontTx/>
              <a:buChar char="-"/>
              <a:defRPr/>
            </a:pPr>
            <a:r>
              <a:rPr lang="en-US" dirty="0"/>
              <a:t>Clever compilers keep same page in more than one memory location to avoid false sharing and improve performance.</a:t>
            </a:r>
            <a:endParaRPr lang="en-US" dirty="0"/>
          </a:p>
          <a:p>
            <a:pPr marL="285750" indent="-285750" algn="just" eaLnBrk="0" hangingPunct="0">
              <a:buFontTx/>
              <a:buChar char="-"/>
              <a:defRPr/>
            </a:pPr>
            <a:r>
              <a:rPr lang="en-US" dirty="0"/>
              <a:t>Clever compilers cannot solve false sharing problem for arrays, structures, unions, data structures and classes, since collection of data in similar or dissimilar format in multiple contiguous or non-contiguous locations. </a:t>
            </a:r>
            <a:endParaRPr lang="en-US" dirty="0"/>
          </a:p>
        </p:txBody>
      </p:sp>
      <p:pic>
        <p:nvPicPr>
          <p:cNvPr id="1843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8975" y="4244975"/>
            <a:ext cx="1091723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4363FCB1-CDB1-4567-A4FE-E40B946DFEBE}" type="slidenum">
              <a:rPr lang="en-US" altLang="en-US">
                <a:solidFill>
                  <a:srgbClr val="FFFFFF"/>
                </a:solidFill>
              </a:rPr>
            </a:fld>
            <a:endParaRPr lang="en-US" altLang="en-US">
              <a:solidFill>
                <a:srgbClr val="FFFFFF"/>
              </a:solidFill>
            </a:endParaRPr>
          </a:p>
        </p:txBody>
      </p:sp>
      <p:sp>
        <p:nvSpPr>
          <p:cNvPr id="19459" name="Rectangle 3"/>
          <p:cNvSpPr>
            <a:spLocks noChangeArrowheads="1"/>
          </p:cNvSpPr>
          <p:nvPr/>
        </p:nvSpPr>
        <p:spPr bwMode="auto">
          <a:xfrm>
            <a:off x="433388" y="457200"/>
            <a:ext cx="1130141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sz="2400" b="1" dirty="0">
                <a:solidFill>
                  <a:srgbClr val="0000FF"/>
                </a:solidFill>
                <a:latin typeface="Consolas" panose="020B0609020204030204" pitchFamily="49" charset="0"/>
              </a:rPr>
              <a:t>Achieving Sequential Consistency</a:t>
            </a:r>
            <a:endParaRPr lang="en-US" altLang="en-US" sz="2400" b="1" dirty="0">
              <a:solidFill>
                <a:srgbClr val="0000FF"/>
              </a:solidFill>
              <a:latin typeface="Consolas" panose="020B0609020204030204" pitchFamily="49" charset="0"/>
            </a:endParaRPr>
          </a:p>
          <a:p>
            <a:pPr algn="just"/>
            <a:r>
              <a:rPr lang="en-US" altLang="en-US" dirty="0"/>
              <a:t>There is only one write copy at the maximum or sometimes zero.</a:t>
            </a:r>
            <a:endParaRPr lang="en-US" altLang="en-US" dirty="0"/>
          </a:p>
        </p:txBody>
      </p:sp>
      <p:pic>
        <p:nvPicPr>
          <p:cNvPr id="1946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3388" y="1476375"/>
            <a:ext cx="11301412"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C2B0ECE0-5B71-46F3-B903-4B6E85D6035F}" type="slidenum">
              <a:rPr lang="en-US" altLang="en-US">
                <a:solidFill>
                  <a:srgbClr val="FFFFFF"/>
                </a:solidFill>
              </a:rPr>
            </a:fld>
            <a:endParaRPr lang="en-US" altLang="en-US">
              <a:solidFill>
                <a:srgbClr val="FFFFFF"/>
              </a:solidFill>
            </a:endParaRPr>
          </a:p>
        </p:txBody>
      </p:sp>
      <p:pic>
        <p:nvPicPr>
          <p:cNvPr id="2048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3388" y="1652588"/>
            <a:ext cx="11301412"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6"/>
          <p:cNvSpPr>
            <a:spLocks noChangeArrowheads="1"/>
          </p:cNvSpPr>
          <p:nvPr/>
        </p:nvSpPr>
        <p:spPr bwMode="auto">
          <a:xfrm>
            <a:off x="973322" y="457200"/>
            <a:ext cx="1130141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sz="2400" b="1" dirty="0">
                <a:solidFill>
                  <a:srgbClr val="0000FF"/>
                </a:solidFill>
                <a:latin typeface="Consolas" panose="020B0609020204030204" pitchFamily="49" charset="0"/>
              </a:rPr>
              <a:t>Achieving Sequential Consistency</a:t>
            </a:r>
            <a:endParaRPr lang="en-US" altLang="en-US" sz="2400" b="1" dirty="0">
              <a:solidFill>
                <a:srgbClr val="0000FF"/>
              </a:solidFill>
              <a:latin typeface="Consolas" panose="020B0609020204030204" pitchFamily="49" charset="0"/>
            </a:endParaRPr>
          </a:p>
          <a:p>
            <a:pPr algn="just"/>
            <a:r>
              <a:rPr lang="en-US" altLang="en-US" dirty="0"/>
              <a:t>There is only one write copy at the maximum or sometimes zero.</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Architecture</a:t>
            </a:r>
            <a:r>
              <a:rPr lang="en-US" dirty="0"/>
              <a:t> – </a:t>
            </a:r>
            <a:r>
              <a:rPr lang="en-US" dirty="0">
                <a:solidFill>
                  <a:srgbClr val="00B050"/>
                </a:solidFill>
              </a:rPr>
              <a:t>On-Chip Memory</a:t>
            </a:r>
            <a:r>
              <a:rPr lang="en-US" dirty="0"/>
              <a:t>, Bus-Based &amp; Ring-Based Multiprocessor</a:t>
            </a:r>
            <a:br>
              <a:rPr lang="en-US" dirty="0"/>
            </a:br>
            <a:endParaRPr lang="en-US" dirty="0"/>
          </a:p>
        </p:txBody>
      </p:sp>
      <p:sp>
        <p:nvSpPr>
          <p:cNvPr id="3" name="Content Placeholder 2"/>
          <p:cNvSpPr>
            <a:spLocks noGrp="1"/>
          </p:cNvSpPr>
          <p:nvPr>
            <p:ph idx="1"/>
          </p:nvPr>
        </p:nvSpPr>
        <p:spPr/>
        <p:txBody>
          <a:bodyPr/>
          <a:lstStyle/>
          <a:p>
            <a:r>
              <a:rPr lang="en-US" dirty="0" smtClean="0"/>
              <a:t>On-Chip Memory</a:t>
            </a:r>
            <a:endParaRPr lang="en-US" dirty="0" smtClean="0"/>
          </a:p>
        </p:txBody>
      </p:sp>
      <p:sp>
        <p:nvSpPr>
          <p:cNvPr id="4" name="Footer Placeholder 3"/>
          <p:cNvSpPr>
            <a:spLocks noGrp="1"/>
          </p:cNvSpPr>
          <p:nvPr>
            <p:ph type="ftr" sz="quarter" idx="11"/>
          </p:nvPr>
        </p:nvSpPr>
        <p:spPr/>
        <p:txBody>
          <a:bodyPr/>
          <a:lstStyle/>
          <a:p>
            <a:r>
              <a:rPr lang="en-US" smtClean="0"/>
              <a:t>School of Computer Engineering</a:t>
            </a:r>
            <a:endParaRPr lang="en-US" dirty="0"/>
          </a:p>
        </p:txBody>
      </p:sp>
      <p:sp>
        <p:nvSpPr>
          <p:cNvPr id="5" name="Slide Number Placeholder 4"/>
          <p:cNvSpPr>
            <a:spLocks noGrp="1"/>
          </p:cNvSpPr>
          <p:nvPr>
            <p:ph type="sldNum" sz="quarter" idx="12"/>
          </p:nvPr>
        </p:nvSpPr>
        <p:spPr/>
        <p:txBody>
          <a:bodyPr/>
          <a:lstStyle/>
          <a:p>
            <a:fld id="{906CAB18-0469-4313-A25C-DD6CF97FC712}" type="slidenum">
              <a:rPr lang="en-US" smtClean="0"/>
            </a:fld>
            <a:endParaRPr 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70276" y="1581170"/>
            <a:ext cx="3924300" cy="1847850"/>
          </a:xfrm>
          <a:prstGeom prst="rect">
            <a:avLst/>
          </a:prstGeom>
        </p:spPr>
      </p:pic>
      <p:sp>
        <p:nvSpPr>
          <p:cNvPr id="7" name="Rectangle 6"/>
          <p:cNvSpPr/>
          <p:nvPr/>
        </p:nvSpPr>
        <p:spPr>
          <a:xfrm>
            <a:off x="7968343" y="1516518"/>
            <a:ext cx="4109357" cy="1986370"/>
          </a:xfrm>
          <a:prstGeom prst="rect">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ine Callout 2 8"/>
          <p:cNvSpPr/>
          <p:nvPr/>
        </p:nvSpPr>
        <p:spPr>
          <a:xfrm>
            <a:off x="9088582" y="877451"/>
            <a:ext cx="1551709" cy="397164"/>
          </a:xfrm>
          <a:prstGeom prst="borderCallout2">
            <a:avLst>
              <a:gd name="adj1" fmla="val 18750"/>
              <a:gd name="adj2" fmla="val -1034"/>
              <a:gd name="adj3" fmla="val 16425"/>
              <a:gd name="adj4" fmla="val -24405"/>
              <a:gd name="adj5" fmla="val 154361"/>
              <a:gd name="adj6" fmla="val -24426"/>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37079" y="882412"/>
            <a:ext cx="1512448" cy="369332"/>
          </a:xfrm>
          <a:prstGeom prst="rect">
            <a:avLst/>
          </a:prstGeom>
          <a:noFill/>
        </p:spPr>
        <p:txBody>
          <a:bodyPr wrap="square" rtlCol="0">
            <a:spAutoFit/>
          </a:bodyPr>
          <a:lstStyle/>
          <a:p>
            <a:r>
              <a:rPr lang="en-US" b="1" dirty="0" smtClean="0">
                <a:solidFill>
                  <a:schemeClr val="accent2">
                    <a:lumMod val="75000"/>
                  </a:schemeClr>
                </a:solidFill>
              </a:rPr>
              <a:t>Chip package</a:t>
            </a:r>
            <a:endParaRPr lang="en-US" b="1" dirty="0">
              <a:solidFill>
                <a:schemeClr val="accent2">
                  <a:lumMod val="75000"/>
                </a:schemeClr>
              </a:solidFill>
            </a:endParaRPr>
          </a:p>
        </p:txBody>
      </p:sp>
      <p:cxnSp>
        <p:nvCxnSpPr>
          <p:cNvPr id="13" name="Straight Arrow Connector 12"/>
          <p:cNvCxnSpPr/>
          <p:nvPr/>
        </p:nvCxnSpPr>
        <p:spPr>
          <a:xfrm>
            <a:off x="3805382" y="2022764"/>
            <a:ext cx="4162961" cy="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Line Callout 2 13"/>
          <p:cNvSpPr/>
          <p:nvPr/>
        </p:nvSpPr>
        <p:spPr>
          <a:xfrm>
            <a:off x="7968343" y="3877560"/>
            <a:ext cx="4109357" cy="2000725"/>
          </a:xfrm>
          <a:prstGeom prst="borderCallout2">
            <a:avLst>
              <a:gd name="adj1" fmla="val 54442"/>
              <a:gd name="adj2" fmla="val -398"/>
              <a:gd name="adj3" fmla="val -55830"/>
              <a:gd name="adj4" fmla="val -14528"/>
              <a:gd name="adj5" fmla="val -56513"/>
              <a:gd name="adj6" fmla="val -1059"/>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968343" y="3997230"/>
            <a:ext cx="4026233" cy="1631216"/>
          </a:xfrm>
          <a:prstGeom prst="rect">
            <a:avLst/>
          </a:prstGeom>
          <a:noFill/>
        </p:spPr>
        <p:txBody>
          <a:bodyPr wrap="square" rtlCol="0">
            <a:spAutoFit/>
          </a:bodyPr>
          <a:lstStyle/>
          <a:p>
            <a:pPr algn="just"/>
            <a:r>
              <a:rPr lang="en-US" sz="2000" dirty="0" smtClean="0"/>
              <a:t>The CPU portion of the chip has address and data lines that directly connect to the memory portion. This types of chips are used in cars, toys, appliances &amp; electronic gadgets.</a:t>
            </a:r>
            <a:endParaRPr lang="en-US" sz="2000" dirty="0"/>
          </a:p>
        </p:txBody>
      </p:sp>
      <p:sp>
        <p:nvSpPr>
          <p:cNvPr id="16" name="TextBox 15"/>
          <p:cNvSpPr txBox="1"/>
          <p:nvPr/>
        </p:nvSpPr>
        <p:spPr>
          <a:xfrm>
            <a:off x="382243" y="2290422"/>
            <a:ext cx="6869305" cy="4523105"/>
          </a:xfrm>
          <a:prstGeom prst="rect">
            <a:avLst/>
          </a:prstGeom>
          <a:solidFill>
            <a:srgbClr val="FFFF00"/>
          </a:solidFill>
        </p:spPr>
        <p:txBody>
          <a:bodyPr wrap="square" rtlCol="0">
            <a:spAutoFit/>
          </a:bodyPr>
          <a:lstStyle/>
          <a:p>
            <a:pPr algn="just"/>
            <a:r>
              <a:rPr lang="en-US" altLang="en-US" sz="2400" dirty="0"/>
              <a:t>Self-contained chips containing a </a:t>
            </a:r>
            <a:r>
              <a:rPr lang="en-US" altLang="en-US" sz="2400" b="1" dirty="0"/>
              <a:t>CPU and all the memory</a:t>
            </a:r>
            <a:r>
              <a:rPr lang="en-US" altLang="en-US" sz="2400" dirty="0"/>
              <a:t> also exist. Such chips are produced by the millions, and are widely used in cars , appliances and even toys.  The CPU portion of the chip has address and data lines that directly connect to the memory portion. </a:t>
            </a:r>
            <a:endParaRPr lang="en-US" altLang="en-US" sz="2400" dirty="0"/>
          </a:p>
          <a:p>
            <a:pPr algn="just"/>
            <a:endParaRPr lang="en-US" altLang="en-US" sz="2400" dirty="0"/>
          </a:p>
          <a:p>
            <a:pPr algn="just"/>
            <a:r>
              <a:rPr lang="en-US" altLang="en-US" sz="2400" dirty="0"/>
              <a:t>One could imagine a simple extension of this chip to have </a:t>
            </a:r>
            <a:r>
              <a:rPr lang="en-US" altLang="en-US" sz="2400" b="1" dirty="0"/>
              <a:t>multiple CPU’s directly sharing the same </a:t>
            </a:r>
            <a:r>
              <a:rPr lang="en-US" altLang="en-US" sz="2400" b="1" dirty="0" smtClean="0"/>
              <a:t>memory</a:t>
            </a:r>
            <a:r>
              <a:rPr lang="en-US" altLang="en-US" sz="2400" dirty="0" smtClean="0"/>
              <a:t>. Constructing </a:t>
            </a:r>
            <a:r>
              <a:rPr lang="en-US" altLang="en-US" sz="2400" dirty="0"/>
              <a:t>such a chip would be complicated, expensive and highly unusual.</a:t>
            </a:r>
            <a:endParaRPr lang="en-US" altLang="en-US" sz="2400" dirty="0"/>
          </a:p>
          <a:p>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CBE9FD5A-CDDE-4766-81A7-CF35BAFC83E7}" type="slidenum">
              <a:rPr lang="en-US" altLang="en-US">
                <a:solidFill>
                  <a:srgbClr val="FFFFFF"/>
                </a:solidFill>
              </a:rPr>
            </a:fld>
            <a:endParaRPr lang="en-US" altLang="en-US">
              <a:solidFill>
                <a:srgbClr val="FFFFFF"/>
              </a:solidFill>
            </a:endParaRPr>
          </a:p>
        </p:txBody>
      </p:sp>
      <p:sp>
        <p:nvSpPr>
          <p:cNvPr id="21507" name="Rectangle 6"/>
          <p:cNvSpPr>
            <a:spLocks noChangeArrowheads="1"/>
          </p:cNvSpPr>
          <p:nvPr/>
        </p:nvSpPr>
        <p:spPr bwMode="auto">
          <a:xfrm>
            <a:off x="433388" y="457200"/>
            <a:ext cx="11301412"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sz="2000" b="1" dirty="0" smtClean="0"/>
              <a:t>	</a:t>
            </a:r>
            <a:r>
              <a:rPr lang="en-US" altLang="en-US" sz="2400" b="1" dirty="0" smtClean="0">
                <a:solidFill>
                  <a:srgbClr val="0000FF"/>
                </a:solidFill>
                <a:latin typeface="Consolas" panose="020B0609020204030204" pitchFamily="49" charset="0"/>
              </a:rPr>
              <a:t>Finding </a:t>
            </a:r>
            <a:r>
              <a:rPr lang="en-US" altLang="en-US" sz="2400" b="1" dirty="0">
                <a:solidFill>
                  <a:srgbClr val="0000FF"/>
                </a:solidFill>
                <a:latin typeface="Consolas" panose="020B0609020204030204" pitchFamily="49" charset="0"/>
              </a:rPr>
              <a:t>the Owner</a:t>
            </a:r>
            <a:endParaRPr lang="en-US" altLang="en-US" sz="2400" b="1" dirty="0">
              <a:solidFill>
                <a:srgbClr val="0000FF"/>
              </a:solidFill>
              <a:latin typeface="Consolas" panose="020B0609020204030204" pitchFamily="49" charset="0"/>
            </a:endParaRPr>
          </a:p>
          <a:p>
            <a:pPr algn="just"/>
            <a:r>
              <a:rPr lang="en-US" altLang="en-US" dirty="0"/>
              <a:t>One of them is how to find the owner of the page. The simplest solution is by doing a broadcast, asking for the owner of the specified page to respond. Once the owner has been located this way, the protocol can proceed as above.</a:t>
            </a:r>
            <a:endParaRPr lang="en-US" altLang="en-US" dirty="0"/>
          </a:p>
          <a:p>
            <a:pPr algn="just"/>
            <a:endParaRPr lang="en-US" altLang="en-US" dirty="0"/>
          </a:p>
          <a:p>
            <a:pPr algn="just"/>
            <a:r>
              <a:rPr lang="en-US" altLang="en-US" dirty="0"/>
              <a:t>An obvious optimization is not just to ask who the owner is, but also to tell whether the sender wants to read or write and say whether it needs a copy of the page. The owner can then send a single message transferring ownership and the</a:t>
            </a:r>
            <a:endParaRPr lang="en-US" altLang="en-US" dirty="0"/>
          </a:p>
          <a:p>
            <a:pPr algn="just"/>
            <a:r>
              <a:rPr lang="en-US" altLang="en-US" dirty="0"/>
              <a:t>page as well, if needed.</a:t>
            </a:r>
            <a:endParaRPr lang="en-US" altLang="en-US" dirty="0"/>
          </a:p>
          <a:p>
            <a:pPr algn="just"/>
            <a:endParaRPr lang="en-US" altLang="en-US" dirty="0"/>
          </a:p>
          <a:p>
            <a:pPr algn="just"/>
            <a:r>
              <a:rPr lang="en-US" altLang="en-US" dirty="0"/>
              <a:t>Broadcasting has the disadvantage of interrupting each processor, forcing it to inspect the request packet. For all the processors except the owner's, handling the interrupt is essentially wasted time. Broadcasting may use up considerable</a:t>
            </a:r>
            <a:endParaRPr lang="en-US" altLang="en-US" dirty="0"/>
          </a:p>
          <a:p>
            <a:pPr algn="just"/>
            <a:r>
              <a:rPr lang="en-US" altLang="en-US" dirty="0"/>
              <a:t>network bandwidth, depending on the hardware.</a:t>
            </a:r>
            <a:endParaRPr lang="en-US" altLang="en-US" dirty="0"/>
          </a:p>
          <a:p>
            <a:pPr algn="just"/>
            <a:endParaRPr lang="en-US" altLang="en-US" dirty="0"/>
          </a:p>
          <a:p>
            <a:pPr algn="just"/>
            <a:r>
              <a:rPr lang="en-US" altLang="en-US" dirty="0"/>
              <a:t>Li and </a:t>
            </a:r>
            <a:r>
              <a:rPr lang="en-US" altLang="en-US" dirty="0" err="1"/>
              <a:t>Hudak</a:t>
            </a:r>
            <a:r>
              <a:rPr lang="en-US" altLang="en-US" dirty="0"/>
              <a:t> (1989) describe several other possibilities as well. In the first of these, one process is designated as the page manager. It is the job of the manager to keep track of who owns each page. When a process, P, wants to read a page it does not have or wants to write a page it does not own, it sends a message to the page manager telling which operation it wants to perform and on which page. The manager then sends back a message telling who the owner is.</a:t>
            </a:r>
            <a:endParaRPr lang="en-US" altLang="en-US" dirty="0"/>
          </a:p>
          <a:p>
            <a:pPr algn="just"/>
            <a:r>
              <a:rPr lang="en-US" altLang="en-US" dirty="0"/>
              <a:t>P now contacts the owner to get the page and/or the ownership, as required. Four messages are needed for this protocol, as illustrated in Fig. 6-28(a).</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3E199988-23B2-4D0A-9C59-25AA4DCFBC38}" type="slidenum">
              <a:rPr lang="en-US" altLang="en-US">
                <a:solidFill>
                  <a:srgbClr val="FFFFFF"/>
                </a:solidFill>
              </a:rPr>
            </a:fld>
            <a:endParaRPr lang="en-US" altLang="en-US">
              <a:solidFill>
                <a:srgbClr val="FFFFFF"/>
              </a:solidFill>
            </a:endParaRPr>
          </a:p>
        </p:txBody>
      </p:sp>
      <p:sp>
        <p:nvSpPr>
          <p:cNvPr id="22531" name="Rectangle 6"/>
          <p:cNvSpPr>
            <a:spLocks noChangeArrowheads="1"/>
          </p:cNvSpPr>
          <p:nvPr/>
        </p:nvSpPr>
        <p:spPr bwMode="auto">
          <a:xfrm>
            <a:off x="929780" y="457200"/>
            <a:ext cx="11301412"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a:t>An optimization of this ownership location protocol is shown in Fig. 6-28(b). Here the page manager forwards the request directly to the owner, which then replies directly back to </a:t>
            </a:r>
            <a:r>
              <a:rPr lang="en-US" altLang="en-US" i="1" dirty="0"/>
              <a:t>P, </a:t>
            </a:r>
            <a:r>
              <a:rPr lang="en-US" altLang="en-US" dirty="0"/>
              <a:t>saving one message. </a:t>
            </a:r>
            <a:endParaRPr lang="en-US" altLang="en-US" dirty="0"/>
          </a:p>
          <a:p>
            <a:r>
              <a:rPr lang="en-US" altLang="en-US" dirty="0"/>
              <a:t>A problem with this protocol is the potentially heavy load on the page manager, handling all the incoming requests. This problem can be reduced by having multiple page managers instead of just one. Splitting the work over multiple managers introduces a new problem, however—finding the right manager.</a:t>
            </a:r>
            <a:endParaRPr lang="en-US" altLang="en-US" dirty="0"/>
          </a:p>
          <a:p>
            <a:endParaRPr lang="en-US" altLang="en-US" dirty="0"/>
          </a:p>
        </p:txBody>
      </p:sp>
      <p:pic>
        <p:nvPicPr>
          <p:cNvPr id="2253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3388" y="2211388"/>
            <a:ext cx="11090275" cy="411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430912E3-9AF5-4A4D-8C3B-EC8B53E27B8C}" type="slidenum">
              <a:rPr lang="en-US" altLang="en-US">
                <a:solidFill>
                  <a:srgbClr val="FFFFFF"/>
                </a:solidFill>
              </a:rPr>
            </a:fld>
            <a:endParaRPr lang="en-US" altLang="en-US">
              <a:solidFill>
                <a:srgbClr val="FFFFFF"/>
              </a:solidFill>
            </a:endParaRPr>
          </a:p>
        </p:txBody>
      </p:sp>
      <p:sp>
        <p:nvSpPr>
          <p:cNvPr id="23555" name="Rectangle 6"/>
          <p:cNvSpPr>
            <a:spLocks noChangeArrowheads="1"/>
          </p:cNvSpPr>
          <p:nvPr/>
        </p:nvSpPr>
        <p:spPr bwMode="auto">
          <a:xfrm>
            <a:off x="433388" y="762003"/>
            <a:ext cx="11301412"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en-US" altLang="en-US" b="1" dirty="0">
                <a:solidFill>
                  <a:srgbClr val="00B0F0"/>
                </a:solidFill>
              </a:rPr>
              <a:t>A simple solution </a:t>
            </a:r>
            <a:r>
              <a:rPr lang="en-US" altLang="en-US" dirty="0"/>
              <a:t>is to use the low-order bits of the page number as an index into a table of managers. Thus with eight page managers, all pages that end with 000 are handled by manager 0, all pages that end with 001 are handled by</a:t>
            </a:r>
            <a:endParaRPr lang="en-US" altLang="en-US" dirty="0"/>
          </a:p>
          <a:p>
            <a:pPr>
              <a:lnSpc>
                <a:spcPct val="150000"/>
              </a:lnSpc>
            </a:pPr>
            <a:r>
              <a:rPr lang="en-US" altLang="en-US" dirty="0"/>
              <a:t>manager 1, and so on. A different mapping, for example by using a hash function, is also possible. The page manager uses the incoming requests not only to provide replies but also to keep track of changes in ownership. When a process</a:t>
            </a:r>
            <a:endParaRPr lang="en-US" altLang="en-US" dirty="0"/>
          </a:p>
          <a:p>
            <a:pPr>
              <a:lnSpc>
                <a:spcPct val="150000"/>
              </a:lnSpc>
            </a:pPr>
            <a:r>
              <a:rPr lang="en-US" altLang="en-US" dirty="0"/>
              <a:t>says that it wants to write on a page, the manager records that process as the new owner.</a:t>
            </a:r>
            <a:endParaRPr lang="en-US" altLang="en-US" dirty="0"/>
          </a:p>
          <a:p>
            <a:pPr>
              <a:lnSpc>
                <a:spcPct val="150000"/>
              </a:lnSpc>
            </a:pPr>
            <a:endParaRPr lang="en-US" altLang="en-US" sz="500" dirty="0"/>
          </a:p>
          <a:p>
            <a:pPr>
              <a:lnSpc>
                <a:spcPct val="150000"/>
              </a:lnSpc>
            </a:pPr>
            <a:r>
              <a:rPr lang="en-US" altLang="en-US" b="1" dirty="0">
                <a:solidFill>
                  <a:srgbClr val="00B0F0"/>
                </a:solidFill>
              </a:rPr>
              <a:t>Still another possible algorithm </a:t>
            </a:r>
            <a:r>
              <a:rPr lang="en-US" altLang="en-US" dirty="0"/>
              <a:t>is having each process (or more likely, each processor) keep track of the probable owner of each page. Requests for ownership are sent to the probable owner, which forwards them if ownership has changed. If ownership has changed several times, the request message will also have to be forwarded several times. At the start of execution and every n times ownership changes, the location of the new owner should be broadcast, to allow all processors to update their tables of probable owners.</a:t>
            </a:r>
            <a:endParaRPr lang="en-US" altLang="en-US" dirty="0"/>
          </a:p>
          <a:p>
            <a:pPr>
              <a:lnSpc>
                <a:spcPct val="150000"/>
              </a:lnSpc>
            </a:pPr>
            <a:endParaRPr lang="en-US" altLang="en-US" sz="900" dirty="0"/>
          </a:p>
          <a:p>
            <a:pPr>
              <a:lnSpc>
                <a:spcPct val="150000"/>
              </a:lnSpc>
            </a:pP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7F51A04E-A65A-46C1-8E1C-2CD5EC6C288A}" type="slidenum">
              <a:rPr lang="en-US" altLang="en-US">
                <a:solidFill>
                  <a:srgbClr val="FFFFFF"/>
                </a:solidFill>
              </a:rPr>
            </a:fld>
            <a:endParaRPr lang="en-US" altLang="en-US">
              <a:solidFill>
                <a:srgbClr val="FFFFFF"/>
              </a:solidFill>
            </a:endParaRPr>
          </a:p>
        </p:txBody>
      </p:sp>
      <p:sp>
        <p:nvSpPr>
          <p:cNvPr id="24579" name="Rectangle 6"/>
          <p:cNvSpPr>
            <a:spLocks noChangeArrowheads="1"/>
          </p:cNvSpPr>
          <p:nvPr/>
        </p:nvSpPr>
        <p:spPr bwMode="auto">
          <a:xfrm>
            <a:off x="433388" y="457200"/>
            <a:ext cx="11301412" cy="357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000" b="1" dirty="0" smtClean="0"/>
              <a:t>	</a:t>
            </a:r>
            <a:r>
              <a:rPr lang="en-US" altLang="en-US" sz="2800" b="1" dirty="0" smtClean="0">
                <a:solidFill>
                  <a:srgbClr val="0000FF"/>
                </a:solidFill>
                <a:latin typeface="Consolas" panose="020B0609020204030204" pitchFamily="49" charset="0"/>
              </a:rPr>
              <a:t>Finding </a:t>
            </a:r>
            <a:r>
              <a:rPr lang="en-US" altLang="en-US" sz="2800" b="1" dirty="0">
                <a:solidFill>
                  <a:srgbClr val="0000FF"/>
                </a:solidFill>
                <a:latin typeface="Consolas" panose="020B0609020204030204" pitchFamily="49" charset="0"/>
              </a:rPr>
              <a:t>the Copies</a:t>
            </a:r>
            <a:endParaRPr lang="en-US" altLang="en-US" sz="2800" b="1" dirty="0">
              <a:solidFill>
                <a:srgbClr val="0000FF"/>
              </a:solidFill>
              <a:latin typeface="Consolas" panose="020B0609020204030204" pitchFamily="49" charset="0"/>
            </a:endParaRPr>
          </a:p>
          <a:p>
            <a:pPr algn="just"/>
            <a:r>
              <a:rPr lang="en-US" altLang="en-US" dirty="0"/>
              <a:t>Another important detail is how all the copies are found when they must be invalidated. Again, two possibilities present themselves. The first is to broadcast a message giving the page number and ask all processors holding the page to invalidate it. This approach works only if broadcast messages are totally reliable and can never be lost.</a:t>
            </a:r>
            <a:endParaRPr lang="en-US" altLang="en-US" dirty="0"/>
          </a:p>
          <a:p>
            <a:pPr algn="just"/>
            <a:endParaRPr lang="en-US" altLang="en-US" dirty="0"/>
          </a:p>
          <a:p>
            <a:pPr algn="just"/>
            <a:r>
              <a:rPr lang="en-US" altLang="en-US" dirty="0"/>
              <a:t>The second possibility is to have the owner or page manager maintain a list or </a:t>
            </a:r>
            <a:r>
              <a:rPr lang="en-US" altLang="en-US" dirty="0" err="1"/>
              <a:t>copyset</a:t>
            </a:r>
            <a:r>
              <a:rPr lang="en-US" altLang="en-US" dirty="0"/>
              <a:t> telling which processors hold which pages, as depicted in Fig. 6-29. Here page 4, for example, is owned by a process on CPU 1, as indicated by the double box around the 4. The </a:t>
            </a:r>
            <a:r>
              <a:rPr lang="en-US" altLang="en-US" dirty="0" err="1"/>
              <a:t>copyset</a:t>
            </a:r>
            <a:r>
              <a:rPr lang="en-US" altLang="en-US" dirty="0"/>
              <a:t> consists of 2 and 4, because copies of page 4 can be found on those machines.</a:t>
            </a:r>
            <a:endParaRPr lang="en-US" altLang="en-US" dirty="0"/>
          </a:p>
          <a:p>
            <a:pPr algn="just"/>
            <a:endParaRPr lang="en-US" altLang="en-US" dirty="0"/>
          </a:p>
          <a:p>
            <a:pPr algn="just"/>
            <a:r>
              <a:rPr lang="en-US" altLang="en-US" dirty="0"/>
              <a:t>When a page must be invalidated, the old owner, new owner, or page manager sends a message to each processor holding the page and waits for an acknowledgement. When each message has been acknowledged, the invalidation is complete.</a:t>
            </a:r>
            <a:endParaRPr lang="en-US" altLang="en-US" dirty="0"/>
          </a:p>
        </p:txBody>
      </p:sp>
      <p:pic>
        <p:nvPicPr>
          <p:cNvPr id="2458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3388" y="3873500"/>
            <a:ext cx="11301412"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570D4613-3390-46D3-8346-D7C8D44ADAF4}" type="slidenum">
              <a:rPr lang="en-US" altLang="en-US">
                <a:solidFill>
                  <a:srgbClr val="FFFFFF"/>
                </a:solidFill>
              </a:rPr>
            </a:fld>
            <a:endParaRPr lang="en-US" altLang="en-US">
              <a:solidFill>
                <a:srgbClr val="FFFFFF"/>
              </a:solidFill>
            </a:endParaRPr>
          </a:p>
        </p:txBody>
      </p:sp>
      <p:sp>
        <p:nvSpPr>
          <p:cNvPr id="7" name="Rectangle 6"/>
          <p:cNvSpPr/>
          <p:nvPr/>
        </p:nvSpPr>
        <p:spPr>
          <a:xfrm>
            <a:off x="433388" y="457200"/>
            <a:ext cx="11301412" cy="6093976"/>
          </a:xfrm>
          <a:prstGeom prst="rect">
            <a:avLst/>
          </a:prstGeom>
        </p:spPr>
        <p:txBody>
          <a:bodyPr>
            <a:spAutoFit/>
          </a:bodyPr>
          <a:lstStyle/>
          <a:p>
            <a:pPr eaLnBrk="0" hangingPunct="0">
              <a:defRPr/>
            </a:pPr>
            <a:r>
              <a:rPr lang="en-US" sz="2800" b="1" dirty="0">
                <a:solidFill>
                  <a:srgbClr val="0000FF"/>
                </a:solidFill>
                <a:latin typeface="Consolas" panose="020B0609020204030204" pitchFamily="49" charset="0"/>
              </a:rPr>
              <a:t>Page Replacement</a:t>
            </a:r>
            <a:endParaRPr lang="en-US" sz="2800" b="1" dirty="0">
              <a:solidFill>
                <a:srgbClr val="0000FF"/>
              </a:solidFill>
              <a:latin typeface="Consolas" panose="020B0609020204030204" pitchFamily="49" charset="0"/>
            </a:endParaRPr>
          </a:p>
          <a:p>
            <a:pPr eaLnBrk="0" hangingPunct="0">
              <a:defRPr/>
            </a:pPr>
            <a:r>
              <a:rPr lang="en-US" dirty="0"/>
              <a:t>When memory is less than number of pages available; then page replacement is required.</a:t>
            </a:r>
            <a:endParaRPr lang="en-US" dirty="0"/>
          </a:p>
          <a:p>
            <a:pPr eaLnBrk="0" hangingPunct="0">
              <a:defRPr/>
            </a:pPr>
            <a:endParaRPr lang="en-US" dirty="0"/>
          </a:p>
          <a:p>
            <a:pPr eaLnBrk="0" hangingPunct="0">
              <a:defRPr/>
            </a:pPr>
            <a:r>
              <a:rPr lang="en-US" dirty="0"/>
              <a:t>Three different cases to identify which page to be replaced :</a:t>
            </a:r>
            <a:endParaRPr lang="en-US" dirty="0"/>
          </a:p>
          <a:p>
            <a:pPr marL="342900" indent="-342900" eaLnBrk="0" hangingPunct="0">
              <a:buFontTx/>
              <a:buAutoNum type="arabicPeriod"/>
              <a:defRPr/>
            </a:pPr>
            <a:r>
              <a:rPr lang="en-US" dirty="0"/>
              <a:t>You are the owner, but no body holds any copy of the same page.</a:t>
            </a:r>
            <a:endParaRPr lang="en-US" dirty="0"/>
          </a:p>
          <a:p>
            <a:pPr marL="342900" indent="-342900" eaLnBrk="0" hangingPunct="0">
              <a:buFontTx/>
              <a:buAutoNum type="arabicPeriod"/>
              <a:defRPr/>
            </a:pPr>
            <a:r>
              <a:rPr lang="en-US" dirty="0"/>
              <a:t>You are the owner, copies exist with other CPU’s.</a:t>
            </a:r>
            <a:endParaRPr lang="en-US" dirty="0"/>
          </a:p>
          <a:p>
            <a:pPr marL="342900" indent="-342900" eaLnBrk="0" hangingPunct="0">
              <a:buFontTx/>
              <a:buAutoNum type="arabicPeriod"/>
              <a:defRPr/>
            </a:pPr>
            <a:r>
              <a:rPr lang="en-US" dirty="0"/>
              <a:t>You are not a owner, but holding the copy of the page; somebody else is owner.</a:t>
            </a:r>
            <a:endParaRPr lang="en-US" dirty="0"/>
          </a:p>
          <a:p>
            <a:pPr eaLnBrk="0" hangingPunct="0">
              <a:defRPr/>
            </a:pPr>
            <a:endParaRPr lang="en-US" dirty="0"/>
          </a:p>
          <a:p>
            <a:pPr eaLnBrk="0" hangingPunct="0">
              <a:defRPr/>
            </a:pPr>
            <a:r>
              <a:rPr lang="en-US" dirty="0"/>
              <a:t>Priority:</a:t>
            </a:r>
            <a:endParaRPr lang="en-US" dirty="0"/>
          </a:p>
          <a:p>
            <a:pPr marL="342900" indent="-342900" eaLnBrk="0" hangingPunct="0">
              <a:buFontTx/>
              <a:buAutoNum type="arabicPeriod"/>
              <a:defRPr/>
            </a:pPr>
            <a:r>
              <a:rPr lang="en-US" dirty="0"/>
              <a:t>First priority  is case (3); i.e., drop the pages for whom you are  not owner.</a:t>
            </a:r>
            <a:endParaRPr lang="en-US" dirty="0"/>
          </a:p>
          <a:p>
            <a:pPr marL="342900" indent="-342900" eaLnBrk="0" hangingPunct="0">
              <a:buFontTx/>
              <a:buAutoNum type="arabicPeriod"/>
              <a:defRPr/>
            </a:pPr>
            <a:r>
              <a:rPr lang="en-US" dirty="0"/>
              <a:t>Second priority is case (2); simply change ownership and notify coordinator(if it is exists); otherwise broadcast to all that you are changing the ownership of the page (in case of no coordinator exist), then drop the page for replacing other page(s).</a:t>
            </a:r>
            <a:endParaRPr lang="en-US" dirty="0"/>
          </a:p>
          <a:p>
            <a:pPr marL="342900" indent="-342900" eaLnBrk="0" hangingPunct="0">
              <a:buFontTx/>
              <a:buAutoNum type="arabicPeriod"/>
              <a:defRPr/>
            </a:pPr>
            <a:r>
              <a:rPr lang="en-US" dirty="0"/>
              <a:t>Third priority is case (1); send this page to some other CPU’s or store it in harddisk and mark it is passive, so that space is created in the main memory to replace other important pages.</a:t>
            </a:r>
            <a:endParaRPr lang="en-US" dirty="0"/>
          </a:p>
          <a:p>
            <a:pPr marL="342900" indent="-342900" eaLnBrk="0" hangingPunct="0">
              <a:buFontTx/>
              <a:buAutoNum type="arabicPeriod"/>
              <a:defRPr/>
            </a:pPr>
            <a:endParaRPr lang="en-US" dirty="0"/>
          </a:p>
          <a:p>
            <a:pPr eaLnBrk="0" hangingPunct="0">
              <a:defRPr/>
            </a:pPr>
            <a:r>
              <a:rPr lang="en-US" sz="2000" b="1" dirty="0"/>
              <a:t>Synchronization</a:t>
            </a:r>
            <a:endParaRPr lang="en-US" sz="2000" b="1" dirty="0"/>
          </a:p>
          <a:p>
            <a:pPr eaLnBrk="0" hangingPunct="0">
              <a:defRPr/>
            </a:pPr>
            <a:r>
              <a:rPr lang="en-US" dirty="0"/>
              <a:t>Mutual exclusion : TEST-AND-SET-LOCK (TSL) instruction is often used to implement mutual Exclusion. In normal use, a variable is set to 0 when no process is in the critical section and to 1 when one process is. The TSL instruction reads out the variable and sets it to 1 in a single, atomic operation. If the value read is 1, the process just keeps repeating the TSL instruction until the process in the critical region has exited and set the variable to 0.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97046" cy="1325563"/>
          </a:xfrm>
        </p:spPr>
        <p:txBody>
          <a:bodyPr>
            <a:normAutofit/>
          </a:bodyPr>
          <a:lstStyle/>
          <a:p>
            <a:r>
              <a:rPr lang="en-US" dirty="0" smtClean="0"/>
              <a:t>UNIT-5: </a:t>
            </a:r>
            <a:r>
              <a:rPr lang="en-US" dirty="0"/>
              <a:t>Distributed Shared Memory</a:t>
            </a:r>
            <a:endParaRPr lang="en-US" dirty="0" smtClean="0"/>
          </a:p>
        </p:txBody>
      </p:sp>
      <p:sp>
        <p:nvSpPr>
          <p:cNvPr id="3" name="Content Placeholder 2"/>
          <p:cNvSpPr>
            <a:spLocks noGrp="1"/>
          </p:cNvSpPr>
          <p:nvPr>
            <p:ph idx="1"/>
          </p:nvPr>
        </p:nvSpPr>
        <p:spPr>
          <a:xfrm>
            <a:off x="838200" y="1764147"/>
            <a:ext cx="11000874" cy="4782589"/>
          </a:xfrm>
        </p:spPr>
        <p:txBody>
          <a:bodyPr>
            <a:normAutofit fontScale="92500" lnSpcReduction="10000"/>
          </a:bodyPr>
          <a:lstStyle/>
          <a:p>
            <a:pPr>
              <a:lnSpc>
                <a:spcPct val="150000"/>
              </a:lnSpc>
              <a:spcBef>
                <a:spcPts val="0"/>
              </a:spcBef>
            </a:pPr>
            <a:r>
              <a:rPr lang="en-US" dirty="0" smtClean="0"/>
              <a:t>Architecture – On-Chip Memory, Bus-Based &amp; Ring-Based Multiprocessor</a:t>
            </a:r>
            <a:endParaRPr lang="en-US" dirty="0" smtClean="0"/>
          </a:p>
          <a:p>
            <a:pPr>
              <a:lnSpc>
                <a:spcPct val="150000"/>
              </a:lnSpc>
              <a:spcBef>
                <a:spcPts val="0"/>
              </a:spcBef>
            </a:pPr>
            <a:r>
              <a:rPr lang="en-US" dirty="0" smtClean="0">
                <a:solidFill>
                  <a:schemeClr val="tx1"/>
                </a:solidFill>
              </a:rPr>
              <a:t>Switched Multiprocessors, Directories, Caching</a:t>
            </a:r>
            <a:endParaRPr lang="en-US" dirty="0" smtClean="0">
              <a:solidFill>
                <a:schemeClr val="tx1"/>
              </a:solidFill>
            </a:endParaRPr>
          </a:p>
          <a:p>
            <a:pPr>
              <a:lnSpc>
                <a:spcPct val="150000"/>
              </a:lnSpc>
              <a:spcBef>
                <a:spcPts val="0"/>
              </a:spcBef>
            </a:pPr>
            <a:r>
              <a:rPr lang="en-US" dirty="0" smtClean="0">
                <a:solidFill>
                  <a:schemeClr val="tx1"/>
                </a:solidFill>
              </a:rPr>
              <a:t>Protocols – Dash Protocols, NUMA Multiprocessors, NUMA Algorithms</a:t>
            </a:r>
            <a:endParaRPr lang="en-US" dirty="0" smtClean="0">
              <a:solidFill>
                <a:schemeClr val="tx1"/>
              </a:solidFill>
            </a:endParaRPr>
          </a:p>
          <a:p>
            <a:pPr>
              <a:lnSpc>
                <a:spcPct val="150000"/>
              </a:lnSpc>
              <a:spcBef>
                <a:spcPts val="0"/>
              </a:spcBef>
            </a:pPr>
            <a:r>
              <a:rPr lang="en-US" dirty="0" smtClean="0">
                <a:solidFill>
                  <a:schemeClr val="tx1"/>
                </a:solidFill>
              </a:rPr>
              <a:t>Consistency Models – Strict, Sequential, Causal, PRAM, Processor, Weak, Release, &amp; Entry Consistency</a:t>
            </a:r>
            <a:endParaRPr lang="en-US" dirty="0" smtClean="0">
              <a:solidFill>
                <a:schemeClr val="tx1"/>
              </a:solidFill>
            </a:endParaRPr>
          </a:p>
          <a:p>
            <a:pPr>
              <a:lnSpc>
                <a:spcPct val="150000"/>
              </a:lnSpc>
              <a:spcBef>
                <a:spcPts val="0"/>
              </a:spcBef>
            </a:pPr>
            <a:r>
              <a:rPr lang="en-US" dirty="0" smtClean="0">
                <a:solidFill>
                  <a:schemeClr val="tx1"/>
                </a:solidFill>
              </a:rPr>
              <a:t>Page – Based Distributed Shared Memory</a:t>
            </a:r>
            <a:endParaRPr lang="en-US" dirty="0" smtClean="0">
              <a:solidFill>
                <a:schemeClr val="tx1"/>
              </a:solidFill>
            </a:endParaRPr>
          </a:p>
          <a:p>
            <a:pPr>
              <a:lnSpc>
                <a:spcPct val="150000"/>
              </a:lnSpc>
              <a:spcBef>
                <a:spcPts val="0"/>
              </a:spcBef>
            </a:pPr>
            <a:r>
              <a:rPr lang="en-US" b="1" dirty="0" smtClean="0">
                <a:solidFill>
                  <a:srgbClr val="33CC33"/>
                </a:solidFill>
              </a:rPr>
              <a:t>Shared-Variable Distributed Shared Memory</a:t>
            </a:r>
            <a:endParaRPr lang="en-US" b="1" dirty="0" smtClean="0">
              <a:solidFill>
                <a:srgbClr val="33CC33"/>
              </a:solidFill>
            </a:endParaRPr>
          </a:p>
          <a:p>
            <a:pPr>
              <a:lnSpc>
                <a:spcPct val="150000"/>
              </a:lnSpc>
              <a:spcBef>
                <a:spcPts val="0"/>
              </a:spcBef>
            </a:pPr>
            <a:r>
              <a:rPr lang="en-US" dirty="0" smtClean="0"/>
              <a:t>Object-Based Distributed Shared Memory</a:t>
            </a:r>
            <a:endParaRPr lang="en-US" dirty="0" smtClean="0">
              <a:solidFill>
                <a:schemeClr val="tx1"/>
              </a:solidFill>
            </a:endParaRPr>
          </a:p>
        </p:txBody>
      </p:sp>
      <p:sp>
        <p:nvSpPr>
          <p:cNvPr id="4" name="Footer Placeholder 3"/>
          <p:cNvSpPr>
            <a:spLocks noGrp="1"/>
          </p:cNvSpPr>
          <p:nvPr>
            <p:ph type="ftr" sz="quarter" idx="11"/>
          </p:nvPr>
        </p:nvSpPr>
        <p:spPr/>
        <p:txBody>
          <a:bodyPr/>
          <a:lstStyle/>
          <a:p>
            <a:r>
              <a:rPr lang="en-US" smtClean="0"/>
              <a:t>School of Computer Engineering</a:t>
            </a:r>
            <a:endParaRPr lang="en-US" dirty="0"/>
          </a:p>
        </p:txBody>
      </p:sp>
      <p:sp>
        <p:nvSpPr>
          <p:cNvPr id="5" name="Slide Number Placeholder 4"/>
          <p:cNvSpPr>
            <a:spLocks noGrp="1"/>
          </p:cNvSpPr>
          <p:nvPr>
            <p:ph type="sldNum" sz="quarter" idx="12"/>
          </p:nvPr>
        </p:nvSpPr>
        <p:spPr/>
        <p:txBody>
          <a:bodyPr/>
          <a:lstStyle/>
          <a:p>
            <a:fld id="{906CAB18-0469-4313-A25C-DD6CF97FC712}" type="slidenum">
              <a:rPr lang="en-US" smtClean="0"/>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E93BD087-A727-47E2-9AF1-107983CBA457}" type="slidenum">
              <a:rPr lang="en-US" altLang="en-US">
                <a:solidFill>
                  <a:srgbClr val="FFFFFF"/>
                </a:solidFill>
              </a:rPr>
            </a:fld>
            <a:endParaRPr lang="en-US" altLang="en-US">
              <a:solidFill>
                <a:srgbClr val="FFFFFF"/>
              </a:solidFill>
            </a:endParaRPr>
          </a:p>
        </p:txBody>
      </p:sp>
      <p:sp>
        <p:nvSpPr>
          <p:cNvPr id="7" name="Rectangle 6"/>
          <p:cNvSpPr/>
          <p:nvPr/>
        </p:nvSpPr>
        <p:spPr>
          <a:xfrm>
            <a:off x="341313" y="0"/>
            <a:ext cx="11301412" cy="7263527"/>
          </a:xfrm>
          <a:prstGeom prst="rect">
            <a:avLst/>
          </a:prstGeom>
        </p:spPr>
        <p:txBody>
          <a:bodyPr>
            <a:spAutoFit/>
          </a:bodyPr>
          <a:lstStyle/>
          <a:p>
            <a:pPr eaLnBrk="0" hangingPunct="0">
              <a:defRPr/>
            </a:pPr>
            <a:endParaRPr lang="en-US" sz="2000" b="1" dirty="0" smtClean="0"/>
          </a:p>
          <a:p>
            <a:pPr eaLnBrk="0" hangingPunct="0">
              <a:defRPr/>
            </a:pPr>
            <a:endParaRPr lang="en-US" sz="2000" b="1" dirty="0"/>
          </a:p>
          <a:p>
            <a:pPr algn="ctr" eaLnBrk="0" hangingPunct="0">
              <a:defRPr/>
            </a:pPr>
            <a:r>
              <a:rPr lang="en-US" sz="2000" b="1" dirty="0" smtClean="0">
                <a:solidFill>
                  <a:srgbClr val="0000FF"/>
                </a:solidFill>
              </a:rPr>
              <a:t>Shared </a:t>
            </a:r>
            <a:r>
              <a:rPr lang="en-US" sz="2000" b="1" dirty="0">
                <a:solidFill>
                  <a:srgbClr val="0000FF"/>
                </a:solidFill>
              </a:rPr>
              <a:t>Variable Distributed Shared Memory</a:t>
            </a:r>
            <a:endParaRPr lang="en-US" sz="2000" b="1" dirty="0">
              <a:solidFill>
                <a:srgbClr val="0000FF"/>
              </a:solidFill>
            </a:endParaRPr>
          </a:p>
          <a:p>
            <a:pPr eaLnBrk="0" hangingPunct="0">
              <a:defRPr/>
            </a:pPr>
            <a:r>
              <a:rPr lang="en-US" sz="2000" dirty="0"/>
              <a:t>In this scheme, we are not sharing entire page, instead we are sharing primitives, data structures or variables. Transfer level is reduced.</a:t>
            </a:r>
            <a:endParaRPr lang="en-US" sz="2000" dirty="0"/>
          </a:p>
          <a:p>
            <a:pPr eaLnBrk="0" hangingPunct="0">
              <a:defRPr/>
            </a:pPr>
            <a:endParaRPr lang="en-US" sz="2000" dirty="0"/>
          </a:p>
          <a:p>
            <a:pPr eaLnBrk="0" hangingPunct="0">
              <a:defRPr/>
            </a:pPr>
            <a:r>
              <a:rPr lang="en-US" sz="2000" b="1" dirty="0">
                <a:solidFill>
                  <a:srgbClr val="33CC33"/>
                </a:solidFill>
              </a:rPr>
              <a:t>MUNIN DSM</a:t>
            </a:r>
            <a:endParaRPr lang="en-US" sz="2000" b="1" dirty="0">
              <a:solidFill>
                <a:srgbClr val="33CC33"/>
              </a:solidFill>
            </a:endParaRPr>
          </a:p>
          <a:p>
            <a:pPr eaLnBrk="0" hangingPunct="0">
              <a:defRPr/>
            </a:pPr>
            <a:r>
              <a:rPr lang="en-US" dirty="0"/>
              <a:t>Granularity can be solved using clever compiler, which is residing with MUNIN.</a:t>
            </a:r>
            <a:endParaRPr lang="en-US" dirty="0"/>
          </a:p>
          <a:p>
            <a:pPr eaLnBrk="0" hangingPunct="0">
              <a:defRPr/>
            </a:pPr>
            <a:r>
              <a:rPr lang="en-US" dirty="0"/>
              <a:t>MUNIN can place each object on a separate page, so that hardware MMU can be used for detecting accesses to shared objects. The basic model used by MUNIN is that of multiple processors, each with a paged linear address space in which one or more threads are running a </a:t>
            </a:r>
            <a:r>
              <a:rPr lang="en-US" u="sng" dirty="0"/>
              <a:t>slightly modified multiprocessor program (Quad Core)</a:t>
            </a:r>
            <a:r>
              <a:rPr lang="en-US" dirty="0"/>
              <a:t>.</a:t>
            </a:r>
            <a:endParaRPr lang="en-US" dirty="0"/>
          </a:p>
          <a:p>
            <a:pPr eaLnBrk="0" hangingPunct="0">
              <a:defRPr/>
            </a:pPr>
            <a:r>
              <a:rPr lang="en-US" dirty="0"/>
              <a:t>It is like dusty deck problem( Dusty deck problem – old technique or methodologies are reused; instead of writing new code.), i.e., multiprocessor program is existing is reused  and slight modifications are done. The slight modifications are done using ANNOTATIONS. </a:t>
            </a:r>
            <a:endParaRPr lang="en-US" dirty="0"/>
          </a:p>
          <a:p>
            <a:pPr eaLnBrk="0" hangingPunct="0">
              <a:defRPr/>
            </a:pPr>
            <a:endParaRPr lang="en-US" dirty="0"/>
          </a:p>
          <a:p>
            <a:pPr eaLnBrk="0" hangingPunct="0">
              <a:defRPr/>
            </a:pPr>
            <a:r>
              <a:rPr lang="en-US" dirty="0"/>
              <a:t>E.g., In JAVA@OVERRIDE i.e., method overriding , i.e., pass instructions to compiler using @ operator and add additional program to embed in multiprocessor program. This is done using keyword SHARED. In other languages it may be @ or # used for reusing existing code.</a:t>
            </a:r>
            <a:endParaRPr lang="en-US" dirty="0"/>
          </a:p>
          <a:p>
            <a:pPr eaLnBrk="0" hangingPunct="0">
              <a:defRPr/>
            </a:pPr>
            <a:endParaRPr lang="en-US" dirty="0"/>
          </a:p>
          <a:p>
            <a:pPr eaLnBrk="0" hangingPunct="0">
              <a:defRPr/>
            </a:pPr>
            <a:r>
              <a:rPr lang="en-US" sz="2000" b="1" dirty="0">
                <a:solidFill>
                  <a:srgbClr val="33CC33"/>
                </a:solidFill>
              </a:rPr>
              <a:t>Release Consistency</a:t>
            </a:r>
            <a:endParaRPr lang="en-US" sz="2000" b="1" dirty="0">
              <a:solidFill>
                <a:srgbClr val="33CC33"/>
              </a:solidFill>
            </a:endParaRPr>
          </a:p>
          <a:p>
            <a:pPr eaLnBrk="0" hangingPunct="0">
              <a:defRPr/>
            </a:pPr>
            <a:r>
              <a:rPr lang="en-US" dirty="0"/>
              <a:t>Three kinds of variables are used in MUNIN</a:t>
            </a:r>
            <a:endParaRPr lang="en-US" dirty="0"/>
          </a:p>
          <a:p>
            <a:pPr marL="342900" indent="-342900" eaLnBrk="0" hangingPunct="0">
              <a:buFontTx/>
              <a:buAutoNum type="arabicPeriod"/>
              <a:defRPr/>
            </a:pPr>
            <a:r>
              <a:rPr lang="en-US" dirty="0"/>
              <a:t>Ordinary variable – local to process i.e., auto in C language. It is not shareable, not visible to other processes.</a:t>
            </a:r>
            <a:endParaRPr lang="en-US" dirty="0"/>
          </a:p>
          <a:p>
            <a:pPr marL="342900" indent="-342900" eaLnBrk="0" hangingPunct="0">
              <a:buFontTx/>
              <a:buAutoNum type="arabicPeriod"/>
              <a:defRPr/>
            </a:pPr>
            <a:r>
              <a:rPr lang="en-US" dirty="0"/>
              <a:t>Shared data variable – by lock and unlock critical section only one process can use and update.</a:t>
            </a:r>
            <a:endParaRPr lang="en-US" dirty="0"/>
          </a:p>
          <a:p>
            <a:pPr marL="342900" indent="-342900" eaLnBrk="0" hangingPunct="0">
              <a:buFontTx/>
              <a:buAutoNum type="arabicPeriod"/>
              <a:defRPr/>
            </a:pPr>
            <a:r>
              <a:rPr lang="en-US" dirty="0"/>
              <a:t>Synchronized Variable – Lock(L) unlock(L) – L is synchronized variable, it is not data.</a:t>
            </a:r>
            <a:endParaRPr lang="en-US" dirty="0"/>
          </a:p>
          <a:p>
            <a:pPr marL="342900" indent="-342900" eaLnBrk="0" hangingPunct="0">
              <a:buFontTx/>
              <a:buAutoNum type="arabicPeriod"/>
              <a:defRPr/>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32755FF9-0394-41C2-93A1-2B84E4EA1032}" type="slidenum">
              <a:rPr lang="en-US" altLang="en-US">
                <a:solidFill>
                  <a:srgbClr val="FFFFFF"/>
                </a:solidFill>
              </a:rPr>
            </a:fld>
            <a:endParaRPr lang="en-US" altLang="en-US">
              <a:solidFill>
                <a:srgbClr val="FFFFFF"/>
              </a:solidFill>
            </a:endParaRPr>
          </a:p>
        </p:txBody>
      </p:sp>
      <p:sp>
        <p:nvSpPr>
          <p:cNvPr id="7" name="Rectangle 6"/>
          <p:cNvSpPr/>
          <p:nvPr/>
        </p:nvSpPr>
        <p:spPr>
          <a:xfrm>
            <a:off x="433388" y="209550"/>
            <a:ext cx="11301412" cy="3231654"/>
          </a:xfrm>
          <a:prstGeom prst="rect">
            <a:avLst/>
          </a:prstGeom>
        </p:spPr>
        <p:txBody>
          <a:bodyPr>
            <a:spAutoFit/>
          </a:bodyPr>
          <a:lstStyle/>
          <a:p>
            <a:pPr eaLnBrk="0" hangingPunct="0">
              <a:defRPr/>
            </a:pPr>
            <a:r>
              <a:rPr lang="en-US" sz="2000" b="1" dirty="0" smtClean="0"/>
              <a:t>	</a:t>
            </a:r>
            <a:r>
              <a:rPr lang="en-US" sz="2400" b="1" dirty="0" smtClean="0">
                <a:solidFill>
                  <a:srgbClr val="0000FF"/>
                </a:solidFill>
                <a:latin typeface="Consolas" panose="020B0609020204030204" pitchFamily="49" charset="0"/>
              </a:rPr>
              <a:t>Multiple </a:t>
            </a:r>
            <a:r>
              <a:rPr lang="en-US" sz="2400" b="1" dirty="0">
                <a:solidFill>
                  <a:srgbClr val="0000FF"/>
                </a:solidFill>
                <a:latin typeface="Consolas" panose="020B0609020204030204" pitchFamily="49" charset="0"/>
              </a:rPr>
              <a:t>Protocols</a:t>
            </a:r>
            <a:endParaRPr lang="en-US" sz="2400" b="1" dirty="0">
              <a:solidFill>
                <a:srgbClr val="0000FF"/>
              </a:solidFill>
              <a:latin typeface="Consolas" panose="020B0609020204030204" pitchFamily="49" charset="0"/>
            </a:endParaRPr>
          </a:p>
          <a:p>
            <a:pPr marL="457200" indent="-457200" eaLnBrk="0" hangingPunct="0">
              <a:buFontTx/>
              <a:buAutoNum type="arabicPeriod"/>
              <a:defRPr/>
            </a:pPr>
            <a:r>
              <a:rPr lang="en-US" sz="2000" dirty="0"/>
              <a:t>Read only – No write operations; multiple copies exist.</a:t>
            </a:r>
            <a:endParaRPr lang="en-US" sz="2000" dirty="0"/>
          </a:p>
          <a:p>
            <a:pPr marL="342900" indent="-342900" eaLnBrk="0" hangingPunct="0">
              <a:buFontTx/>
              <a:buAutoNum type="arabicPeriod"/>
              <a:defRPr/>
            </a:pPr>
            <a:r>
              <a:rPr lang="en-US" sz="2000" dirty="0"/>
              <a:t>Migratory – shared variables are migratory Fig 6-30.</a:t>
            </a:r>
            <a:endParaRPr lang="en-US" sz="2000" dirty="0"/>
          </a:p>
          <a:p>
            <a:pPr marL="342900" indent="-342900" algn="just" eaLnBrk="0" hangingPunct="0">
              <a:buFontTx/>
              <a:buAutoNum type="arabicPeriod"/>
              <a:defRPr/>
            </a:pPr>
            <a:r>
              <a:rPr lang="en-US" sz="2000" dirty="0"/>
              <a:t>Write-shared – Railway reservation; where many counters can write into a database, only one copy-Fig 6-31. We create backup like Fig 6-31 – we create TWIN and make RW, in RW we are updating the new value by issuing write trap; then release after updating and inform  all other CPU that this modifications are done; once they confirm updation then we complete the task, otherwise RUNTIME error is generated; since all CPU’s have not updated new value(i.e., 8) and rollback to original value(i.e., 6).</a:t>
            </a:r>
            <a:endParaRPr lang="en-US" sz="2000" dirty="0"/>
          </a:p>
          <a:p>
            <a:pPr marL="342900" indent="-342900" algn="just" eaLnBrk="0" hangingPunct="0">
              <a:buFontTx/>
              <a:buAutoNum type="arabicPeriod"/>
              <a:defRPr/>
            </a:pPr>
            <a:r>
              <a:rPr lang="en-US" sz="2000" dirty="0"/>
              <a:t>Conventional – opposite to read only – writeable; multiple copies cannot exists; it can  be made available in multiple based on demand after closing file.</a:t>
            </a:r>
            <a:endParaRPr lang="en-US" dirty="0"/>
          </a:p>
        </p:txBody>
      </p:sp>
      <p:pic>
        <p:nvPicPr>
          <p:cNvPr id="2765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3459163"/>
            <a:ext cx="5943600" cy="339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3444875"/>
            <a:ext cx="5972175" cy="341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20D2C772-C3D4-4838-B1A5-519CAEE8A252}" type="slidenum">
              <a:rPr lang="en-US" altLang="en-US">
                <a:solidFill>
                  <a:srgbClr val="FFFFFF"/>
                </a:solidFill>
              </a:rPr>
            </a:fld>
            <a:endParaRPr lang="en-US" altLang="en-US">
              <a:solidFill>
                <a:srgbClr val="FFFFFF"/>
              </a:solidFill>
            </a:endParaRPr>
          </a:p>
        </p:txBody>
      </p:sp>
      <p:sp>
        <p:nvSpPr>
          <p:cNvPr id="28675" name="Rectangle 6"/>
          <p:cNvSpPr>
            <a:spLocks noChangeArrowheads="1"/>
          </p:cNvSpPr>
          <p:nvPr/>
        </p:nvSpPr>
        <p:spPr bwMode="auto">
          <a:xfrm>
            <a:off x="0" y="209550"/>
            <a:ext cx="12192000" cy="289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800" b="1" dirty="0" smtClean="0"/>
              <a:t>	</a:t>
            </a:r>
            <a:r>
              <a:rPr lang="en-US" altLang="en-US" sz="2800" b="1" dirty="0" err="1" smtClean="0">
                <a:solidFill>
                  <a:srgbClr val="0000FF"/>
                </a:solidFill>
                <a:latin typeface="Consolas" panose="020B0609020204030204" pitchFamily="49" charset="0"/>
              </a:rPr>
              <a:t>Multiwriter</a:t>
            </a:r>
            <a:r>
              <a:rPr lang="en-US" altLang="en-US" sz="2800" b="1" dirty="0" smtClean="0">
                <a:solidFill>
                  <a:srgbClr val="0000FF"/>
                </a:solidFill>
                <a:latin typeface="Consolas" panose="020B0609020204030204" pitchFamily="49" charset="0"/>
              </a:rPr>
              <a:t> </a:t>
            </a:r>
            <a:r>
              <a:rPr lang="en-US" altLang="en-US" sz="2800" b="1" dirty="0">
                <a:solidFill>
                  <a:srgbClr val="0000FF"/>
                </a:solidFill>
                <a:latin typeface="Consolas" panose="020B0609020204030204" pitchFamily="49" charset="0"/>
              </a:rPr>
              <a:t>Protocols</a:t>
            </a:r>
            <a:endParaRPr lang="en-US" altLang="en-US" sz="2800" b="1" dirty="0">
              <a:solidFill>
                <a:srgbClr val="0000FF"/>
              </a:solidFill>
              <a:latin typeface="Consolas" panose="020B0609020204030204" pitchFamily="49" charset="0"/>
            </a:endParaRPr>
          </a:p>
          <a:p>
            <a:r>
              <a:rPr lang="en-US" altLang="en-US" sz="2200" dirty="0"/>
              <a:t>Fig 6-32(c) and (d) process p1 and p2 are run on 2 different CPU’s even series and odd series </a:t>
            </a:r>
            <a:r>
              <a:rPr lang="en-US" altLang="en-US" sz="2200" dirty="0" err="1"/>
              <a:t>updation</a:t>
            </a:r>
            <a:r>
              <a:rPr lang="en-US" altLang="en-US" sz="2200" dirty="0"/>
              <a:t> are done by 2 CPU’s. In Fig (c) if a[0] has done </a:t>
            </a:r>
            <a:r>
              <a:rPr lang="en-US" altLang="en-US" sz="2200" dirty="0" err="1"/>
              <a:t>updation</a:t>
            </a:r>
            <a:r>
              <a:rPr lang="en-US" altLang="en-US" sz="2200" dirty="0"/>
              <a:t> then control goes to CPU (2)  to update a[1]; so the message passing time is more and wastage of time. It is worse than uniprocessor.</a:t>
            </a:r>
            <a:endParaRPr lang="en-US" altLang="en-US" sz="2200" dirty="0"/>
          </a:p>
          <a:p>
            <a:endParaRPr lang="en-US" altLang="en-US" sz="2200" dirty="0"/>
          </a:p>
          <a:p>
            <a:r>
              <a:rPr lang="en-US" altLang="en-US" sz="2200" dirty="0"/>
              <a:t>Whereas in Fig (d) 2 CPU’s do computations </a:t>
            </a:r>
            <a:r>
              <a:rPr lang="en-US" altLang="en-US" sz="2200" dirty="0" err="1"/>
              <a:t>parallely</a:t>
            </a:r>
            <a:r>
              <a:rPr lang="en-US" altLang="en-US" sz="2200" dirty="0"/>
              <a:t>  and inform and exchange messages at the end, speed is increased by 50%. If 2 CPU’s are used. If 3 CPU’s are used then each CPU may take 33%, so performance gain (speed) is 66%.</a:t>
            </a:r>
            <a:endParaRPr lang="en-US" altLang="en-US" sz="2200" dirty="0"/>
          </a:p>
        </p:txBody>
      </p:sp>
      <p:pic>
        <p:nvPicPr>
          <p:cNvPr id="2867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3429000"/>
            <a:ext cx="583723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429000"/>
            <a:ext cx="6324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97046" cy="1325563"/>
          </a:xfrm>
        </p:spPr>
        <p:txBody>
          <a:bodyPr>
            <a:normAutofit/>
          </a:bodyPr>
          <a:lstStyle/>
          <a:p>
            <a:r>
              <a:rPr lang="en-US" dirty="0" smtClean="0"/>
              <a:t>UNIT-5: </a:t>
            </a:r>
            <a:r>
              <a:rPr lang="en-US" dirty="0"/>
              <a:t>Distributed Shared Memory</a:t>
            </a:r>
            <a:endParaRPr lang="en-US" dirty="0" smtClean="0"/>
          </a:p>
        </p:txBody>
      </p:sp>
      <p:sp>
        <p:nvSpPr>
          <p:cNvPr id="3" name="Content Placeholder 2"/>
          <p:cNvSpPr>
            <a:spLocks noGrp="1"/>
          </p:cNvSpPr>
          <p:nvPr>
            <p:ph idx="1"/>
          </p:nvPr>
        </p:nvSpPr>
        <p:spPr>
          <a:xfrm>
            <a:off x="838200" y="1764147"/>
            <a:ext cx="11000874" cy="4782589"/>
          </a:xfrm>
        </p:spPr>
        <p:txBody>
          <a:bodyPr>
            <a:normAutofit fontScale="92500" lnSpcReduction="10000"/>
          </a:bodyPr>
          <a:lstStyle/>
          <a:p>
            <a:pPr>
              <a:lnSpc>
                <a:spcPct val="150000"/>
              </a:lnSpc>
              <a:spcBef>
                <a:spcPts val="0"/>
              </a:spcBef>
            </a:pPr>
            <a:r>
              <a:rPr lang="en-US" dirty="0" smtClean="0"/>
              <a:t>Architecture – On-Chip Memory, Bus-Based &amp; Ring-Based Multiprocessor</a:t>
            </a:r>
            <a:endParaRPr lang="en-US" dirty="0" smtClean="0"/>
          </a:p>
          <a:p>
            <a:pPr>
              <a:lnSpc>
                <a:spcPct val="150000"/>
              </a:lnSpc>
              <a:spcBef>
                <a:spcPts val="0"/>
              </a:spcBef>
            </a:pPr>
            <a:r>
              <a:rPr lang="en-US" dirty="0" smtClean="0">
                <a:solidFill>
                  <a:schemeClr val="tx1"/>
                </a:solidFill>
              </a:rPr>
              <a:t>Switched Multiprocessors, Directories, Caching</a:t>
            </a:r>
            <a:endParaRPr lang="en-US" dirty="0" smtClean="0">
              <a:solidFill>
                <a:schemeClr val="tx1"/>
              </a:solidFill>
            </a:endParaRPr>
          </a:p>
          <a:p>
            <a:pPr>
              <a:lnSpc>
                <a:spcPct val="150000"/>
              </a:lnSpc>
              <a:spcBef>
                <a:spcPts val="0"/>
              </a:spcBef>
            </a:pPr>
            <a:r>
              <a:rPr lang="en-US" dirty="0" smtClean="0">
                <a:solidFill>
                  <a:schemeClr val="tx1"/>
                </a:solidFill>
              </a:rPr>
              <a:t>Protocols – Dash Protocols, NUMA Multiprocessors, NUMA Algorithms</a:t>
            </a:r>
            <a:endParaRPr lang="en-US" dirty="0" smtClean="0">
              <a:solidFill>
                <a:schemeClr val="tx1"/>
              </a:solidFill>
            </a:endParaRPr>
          </a:p>
          <a:p>
            <a:pPr>
              <a:lnSpc>
                <a:spcPct val="150000"/>
              </a:lnSpc>
              <a:spcBef>
                <a:spcPts val="0"/>
              </a:spcBef>
            </a:pPr>
            <a:r>
              <a:rPr lang="en-US" dirty="0" smtClean="0">
                <a:solidFill>
                  <a:schemeClr val="tx1"/>
                </a:solidFill>
              </a:rPr>
              <a:t>Consistency Models – Strict, Sequential, Causal, PRAM, Processor, Weak, Release, &amp; Entry Consistency</a:t>
            </a:r>
            <a:endParaRPr lang="en-US" dirty="0" smtClean="0">
              <a:solidFill>
                <a:schemeClr val="tx1"/>
              </a:solidFill>
            </a:endParaRPr>
          </a:p>
          <a:p>
            <a:pPr>
              <a:lnSpc>
                <a:spcPct val="150000"/>
              </a:lnSpc>
              <a:spcBef>
                <a:spcPts val="0"/>
              </a:spcBef>
            </a:pPr>
            <a:r>
              <a:rPr lang="en-US" dirty="0" smtClean="0">
                <a:solidFill>
                  <a:schemeClr val="tx1"/>
                </a:solidFill>
              </a:rPr>
              <a:t>Page – Based Distributed Shared Memory</a:t>
            </a:r>
            <a:endParaRPr lang="en-US" dirty="0" smtClean="0">
              <a:solidFill>
                <a:schemeClr val="tx1"/>
              </a:solidFill>
            </a:endParaRPr>
          </a:p>
          <a:p>
            <a:pPr>
              <a:lnSpc>
                <a:spcPct val="150000"/>
              </a:lnSpc>
              <a:spcBef>
                <a:spcPts val="0"/>
              </a:spcBef>
            </a:pPr>
            <a:r>
              <a:rPr lang="en-US" dirty="0" smtClean="0"/>
              <a:t>Shared-Variable Distributed Shared Memory</a:t>
            </a:r>
            <a:endParaRPr lang="en-US" dirty="0" smtClean="0">
              <a:solidFill>
                <a:schemeClr val="tx1"/>
              </a:solidFill>
            </a:endParaRPr>
          </a:p>
          <a:p>
            <a:pPr>
              <a:lnSpc>
                <a:spcPct val="150000"/>
              </a:lnSpc>
              <a:spcBef>
                <a:spcPts val="0"/>
              </a:spcBef>
            </a:pPr>
            <a:r>
              <a:rPr lang="en-US" b="1" dirty="0" smtClean="0">
                <a:solidFill>
                  <a:srgbClr val="33CC33"/>
                </a:solidFill>
              </a:rPr>
              <a:t>Object-Based Distributed Shared Memory</a:t>
            </a:r>
            <a:endParaRPr lang="en-US" b="1" dirty="0" smtClean="0">
              <a:solidFill>
                <a:srgbClr val="33CC33"/>
              </a:solidFill>
            </a:endParaRPr>
          </a:p>
        </p:txBody>
      </p:sp>
      <p:sp>
        <p:nvSpPr>
          <p:cNvPr id="4" name="Footer Placeholder 3"/>
          <p:cNvSpPr>
            <a:spLocks noGrp="1"/>
          </p:cNvSpPr>
          <p:nvPr>
            <p:ph type="ftr" sz="quarter" idx="11"/>
          </p:nvPr>
        </p:nvSpPr>
        <p:spPr/>
        <p:txBody>
          <a:bodyPr/>
          <a:lstStyle/>
          <a:p>
            <a:r>
              <a:rPr lang="en-US" smtClean="0"/>
              <a:t>School of Computer Engineering</a:t>
            </a:r>
            <a:endParaRPr lang="en-US" dirty="0"/>
          </a:p>
        </p:txBody>
      </p:sp>
      <p:sp>
        <p:nvSpPr>
          <p:cNvPr id="5" name="Slide Number Placeholder 4"/>
          <p:cNvSpPr>
            <a:spLocks noGrp="1"/>
          </p:cNvSpPr>
          <p:nvPr>
            <p:ph type="sldNum" sz="quarter" idx="12"/>
          </p:nvPr>
        </p:nvSpPr>
        <p:spPr/>
        <p:txBody>
          <a:bodyPr/>
          <a:lstStyle/>
          <a:p>
            <a:fld id="{906CAB18-0469-4313-A25C-DD6CF97FC712}" type="slidenum">
              <a:rPr lang="en-US" smtClean="0"/>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Architecture</a:t>
            </a:r>
            <a:r>
              <a:rPr lang="en-US" dirty="0"/>
              <a:t> – </a:t>
            </a:r>
            <a:r>
              <a:rPr lang="en-US" dirty="0">
                <a:solidFill>
                  <a:srgbClr val="00B050"/>
                </a:solidFill>
              </a:rPr>
              <a:t>On-Chip Memory</a:t>
            </a:r>
            <a:r>
              <a:rPr lang="en-US" dirty="0"/>
              <a:t>, Bus-Based &amp; Ring-Based Multiprocessor</a:t>
            </a:r>
            <a:br>
              <a:rPr lang="en-US" dirty="0"/>
            </a:br>
            <a:endParaRPr lang="en-US" dirty="0"/>
          </a:p>
        </p:txBody>
      </p:sp>
      <p:sp>
        <p:nvSpPr>
          <p:cNvPr id="4" name="Footer Placeholder 3"/>
          <p:cNvSpPr>
            <a:spLocks noGrp="1"/>
          </p:cNvSpPr>
          <p:nvPr>
            <p:ph type="ftr" sz="quarter" idx="11"/>
          </p:nvPr>
        </p:nvSpPr>
        <p:spPr/>
        <p:txBody>
          <a:bodyPr/>
          <a:lstStyle/>
          <a:p>
            <a:r>
              <a:rPr lang="en-US" smtClean="0"/>
              <a:t>School of Computer Engineering</a:t>
            </a:r>
            <a:endParaRPr lang="en-US" dirty="0"/>
          </a:p>
        </p:txBody>
      </p:sp>
      <p:sp>
        <p:nvSpPr>
          <p:cNvPr id="5" name="Slide Number Placeholder 4"/>
          <p:cNvSpPr>
            <a:spLocks noGrp="1"/>
          </p:cNvSpPr>
          <p:nvPr>
            <p:ph type="sldNum" sz="quarter" idx="12"/>
          </p:nvPr>
        </p:nvSpPr>
        <p:spPr/>
        <p:txBody>
          <a:bodyPr/>
          <a:lstStyle/>
          <a:p>
            <a:fld id="{906CAB18-0469-4313-A25C-DD6CF97FC712}" type="slidenum">
              <a:rPr lang="en-US" smtClean="0"/>
            </a:fld>
            <a:endParaRPr lang="en-US"/>
          </a:p>
        </p:txBody>
      </p:sp>
      <p:pic>
        <p:nvPicPr>
          <p:cNvPr id="8" name="Picture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73023" y="1437215"/>
            <a:ext cx="10058400" cy="5381036"/>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D24A0217-9DAE-4F78-B2BD-4DBE7B65E5A1}" type="slidenum">
              <a:rPr lang="en-US" altLang="en-US">
                <a:solidFill>
                  <a:srgbClr val="FFFFFF"/>
                </a:solidFill>
              </a:rPr>
            </a:fld>
            <a:endParaRPr lang="en-US" altLang="en-US">
              <a:solidFill>
                <a:srgbClr val="FFFFFF"/>
              </a:solidFill>
            </a:endParaRPr>
          </a:p>
        </p:txBody>
      </p:sp>
      <p:sp>
        <p:nvSpPr>
          <p:cNvPr id="29699" name="Rectangle 6"/>
          <p:cNvSpPr>
            <a:spLocks noChangeArrowheads="1"/>
          </p:cNvSpPr>
          <p:nvPr/>
        </p:nvSpPr>
        <p:spPr bwMode="auto">
          <a:xfrm>
            <a:off x="0" y="0"/>
            <a:ext cx="12192000" cy="701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800" b="1" dirty="0" smtClean="0"/>
              <a:t>	</a:t>
            </a:r>
            <a:r>
              <a:rPr lang="en-US" altLang="en-US" sz="2800" b="1" dirty="0" smtClean="0">
                <a:solidFill>
                  <a:srgbClr val="0000FF"/>
                </a:solidFill>
              </a:rPr>
              <a:t>Object-Based </a:t>
            </a:r>
            <a:r>
              <a:rPr lang="en-US" altLang="en-US" sz="2800" b="1" dirty="0">
                <a:solidFill>
                  <a:srgbClr val="0000FF"/>
                </a:solidFill>
              </a:rPr>
              <a:t>DSM</a:t>
            </a:r>
            <a:endParaRPr lang="en-US" altLang="en-US" sz="2800" b="1" dirty="0">
              <a:solidFill>
                <a:srgbClr val="0000FF"/>
              </a:solidFill>
            </a:endParaRPr>
          </a:p>
          <a:p>
            <a:endParaRPr lang="en-US" altLang="en-US" sz="2200" b="1" dirty="0" smtClean="0"/>
          </a:p>
          <a:p>
            <a:r>
              <a:rPr lang="en-US" altLang="en-US" sz="2200" b="1" dirty="0" smtClean="0"/>
              <a:t>Object-based</a:t>
            </a:r>
            <a:r>
              <a:rPr lang="en-US" altLang="en-US" sz="2200" b="1" dirty="0"/>
              <a:t>: </a:t>
            </a:r>
            <a:r>
              <a:rPr lang="en-US" altLang="en-US" sz="2200" dirty="0"/>
              <a:t>it comprises of objects, classes, encapsulation, abstraction and polymorphism, but it will not have inheritance, message passing and dynamic binding. If it contains all these 3 then it will become object-oriented. We can enforce business rules using encapsulation.</a:t>
            </a:r>
            <a:endParaRPr lang="en-US" altLang="en-US" sz="2200" dirty="0"/>
          </a:p>
          <a:p>
            <a:r>
              <a:rPr lang="en-US" altLang="en-US" sz="2200" dirty="0"/>
              <a:t>LINDA – it is a system; which will add additional small set of primitive operations to existing language such as C or Fortran to form parallel language C_LINDA or FORTRAN-LINDA.</a:t>
            </a:r>
            <a:endParaRPr lang="en-US" altLang="en-US" sz="2200" dirty="0"/>
          </a:p>
          <a:p>
            <a:endParaRPr lang="en-US" altLang="en-US" sz="1200" dirty="0"/>
          </a:p>
          <a:p>
            <a:r>
              <a:rPr lang="en-US" altLang="en-US" sz="2200" dirty="0"/>
              <a:t>Tuple-Space – global space; multiple machines can insert / delete tuples.</a:t>
            </a:r>
            <a:endParaRPr lang="en-US" altLang="en-US" sz="2200" dirty="0"/>
          </a:p>
          <a:p>
            <a:endParaRPr lang="en-US" altLang="en-US" sz="1400" dirty="0"/>
          </a:p>
          <a:p>
            <a:r>
              <a:rPr lang="en-US" altLang="en-US" sz="2200" b="1" dirty="0"/>
              <a:t>Operations of Tuple:</a:t>
            </a:r>
            <a:endParaRPr lang="en-US" altLang="en-US" sz="2200" b="1" dirty="0"/>
          </a:p>
          <a:p>
            <a:endParaRPr lang="en-US" altLang="en-US" sz="2200" dirty="0"/>
          </a:p>
          <a:p>
            <a:r>
              <a:rPr lang="en-US" altLang="en-US" sz="2200" dirty="0"/>
              <a:t>Checkout- from our repository the data is written in global space database then it is checkout. It is done by </a:t>
            </a:r>
            <a:r>
              <a:rPr lang="en-US" altLang="en-US" sz="2200" b="1" dirty="0"/>
              <a:t>out function(parameters), e.g., out(parameters) </a:t>
            </a:r>
            <a:r>
              <a:rPr lang="en-US" altLang="en-US" sz="2200" dirty="0"/>
              <a:t>– to place new tuple in tuple space.</a:t>
            </a:r>
            <a:endParaRPr lang="en-US" altLang="en-US" sz="2200" dirty="0"/>
          </a:p>
          <a:p>
            <a:endParaRPr lang="en-US" altLang="en-US" sz="2200" dirty="0"/>
          </a:p>
          <a:p>
            <a:r>
              <a:rPr lang="en-US" altLang="en-US" sz="2200" dirty="0" err="1"/>
              <a:t>Checkin</a:t>
            </a:r>
            <a:r>
              <a:rPr lang="en-US" altLang="en-US" sz="2200" dirty="0"/>
              <a:t> – getting from global database to our repository. It is done by </a:t>
            </a:r>
            <a:r>
              <a:rPr lang="en-US" altLang="en-US" sz="2200" b="1" dirty="0"/>
              <a:t>in function(parameters), e.g., in(parameters) </a:t>
            </a:r>
            <a:r>
              <a:rPr lang="en-US" altLang="en-US" sz="2200" dirty="0"/>
              <a:t>– to get/retrieve tuple from tuple space.</a:t>
            </a:r>
            <a:endParaRPr lang="en-US" altLang="en-US" sz="2200" dirty="0"/>
          </a:p>
          <a:p>
            <a:endParaRPr lang="en-US" altLang="en-US" sz="2200" dirty="0"/>
          </a:p>
          <a:p>
            <a:r>
              <a:rPr lang="en-US" altLang="en-US" sz="2200" dirty="0"/>
              <a:t>in(“</a:t>
            </a:r>
            <a:r>
              <a:rPr lang="en-US" altLang="en-US" sz="2200" dirty="0" err="1"/>
              <a:t>task.bag”,?job</a:t>
            </a:r>
            <a:r>
              <a:rPr lang="en-US" altLang="en-US" sz="2200" dirty="0"/>
              <a:t>)  -  ? is like reference to variable. </a:t>
            </a:r>
            <a:endParaRPr lang="en-US" altLang="en-US" sz="2200" dirty="0"/>
          </a:p>
          <a:p>
            <a:r>
              <a:rPr lang="en-US" altLang="en-US" sz="2200" dirty="0"/>
              <a:t>LINDA is built over prolog. (uniprocessor). in -&gt;pop  out-&gt;push   peep-&gt;read (only read from stack)</a:t>
            </a:r>
            <a:endParaRPr lang="en-US" altLang="en-US" sz="2200" dirty="0"/>
          </a:p>
          <a:p>
            <a:r>
              <a:rPr lang="en-US" altLang="en-US" sz="2200" dirty="0" err="1"/>
              <a:t>eval</a:t>
            </a:r>
            <a:r>
              <a:rPr lang="en-US" altLang="en-US" sz="2200" dirty="0"/>
              <a:t> -&gt; evaluate (some calculation)</a:t>
            </a:r>
            <a:endParaRPr lang="en-US" altLang="en-US" sz="22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E8EF40AC-FB5D-4E0B-A62B-5DACC3896622}" type="slidenum">
              <a:rPr lang="en-US" altLang="en-US">
                <a:solidFill>
                  <a:srgbClr val="FFFFFF"/>
                </a:solidFill>
              </a:rPr>
            </a:fld>
            <a:endParaRPr lang="en-US" altLang="en-US">
              <a:solidFill>
                <a:srgbClr val="FFFFFF"/>
              </a:solidFill>
            </a:endParaRPr>
          </a:p>
        </p:txBody>
      </p:sp>
      <p:sp>
        <p:nvSpPr>
          <p:cNvPr id="30723" name="Rectangle 6"/>
          <p:cNvSpPr>
            <a:spLocks noChangeArrowheads="1"/>
          </p:cNvSpPr>
          <p:nvPr/>
        </p:nvSpPr>
        <p:spPr bwMode="auto">
          <a:xfrm>
            <a:off x="0" y="0"/>
            <a:ext cx="121920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800" b="1" dirty="0" smtClean="0"/>
              <a:t>	</a:t>
            </a:r>
            <a:r>
              <a:rPr lang="en-US" altLang="en-US" sz="2800" b="1" dirty="0" smtClean="0">
                <a:solidFill>
                  <a:srgbClr val="0000FF"/>
                </a:solidFill>
                <a:latin typeface="Consolas" panose="020B0609020204030204" pitchFamily="49" charset="0"/>
              </a:rPr>
              <a:t>Implementation </a:t>
            </a:r>
            <a:r>
              <a:rPr lang="en-US" altLang="en-US" sz="2800" b="1" dirty="0">
                <a:solidFill>
                  <a:srgbClr val="0000FF"/>
                </a:solidFill>
                <a:latin typeface="Consolas" panose="020B0609020204030204" pitchFamily="49" charset="0"/>
              </a:rPr>
              <a:t>of Linda</a:t>
            </a:r>
            <a:endParaRPr lang="en-US" altLang="en-US" sz="2800" b="1" dirty="0">
              <a:solidFill>
                <a:srgbClr val="0000FF"/>
              </a:solidFill>
              <a:latin typeface="Consolas" panose="020B0609020204030204" pitchFamily="49" charset="0"/>
            </a:endParaRPr>
          </a:p>
          <a:p>
            <a:endParaRPr lang="en-US" altLang="en-US" sz="2000" b="1" dirty="0"/>
          </a:p>
          <a:p>
            <a:pPr eaLnBrk="1" hangingPunct="1"/>
            <a:r>
              <a:rPr lang="en-US" altLang="en-US" sz="2000" dirty="0"/>
              <a:t>An efficient Linda implementation has to solve two problems:</a:t>
            </a:r>
            <a:endParaRPr lang="en-US" altLang="en-US" sz="2000" dirty="0"/>
          </a:p>
          <a:p>
            <a:pPr eaLnBrk="1" hangingPunct="1"/>
            <a:r>
              <a:rPr lang="en-US" altLang="en-US" sz="2000" dirty="0"/>
              <a:t>1. How to simulate associative addressing without massive searching.</a:t>
            </a:r>
            <a:endParaRPr lang="en-US" altLang="en-US" sz="2000" dirty="0"/>
          </a:p>
          <a:p>
            <a:pPr eaLnBrk="1" hangingPunct="1"/>
            <a:r>
              <a:rPr lang="en-US" altLang="en-US" sz="2000" dirty="0"/>
              <a:t>2. How to distribute tuples among machines and locate them later.</a:t>
            </a:r>
            <a:endParaRPr lang="en-US" altLang="en-US" sz="2000" dirty="0"/>
          </a:p>
          <a:p>
            <a:pPr eaLnBrk="1" hangingPunct="1"/>
            <a:endParaRPr lang="en-US" altLang="en-US" sz="2000" b="1" dirty="0"/>
          </a:p>
        </p:txBody>
      </p:sp>
      <p:pic>
        <p:nvPicPr>
          <p:cNvPr id="3072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874838"/>
            <a:ext cx="1219200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FA9EBCCD-802A-48DF-A711-80563B7E5C85}" type="slidenum">
              <a:rPr lang="en-US" altLang="en-US">
                <a:solidFill>
                  <a:srgbClr val="FFFFFF"/>
                </a:solidFill>
              </a:rPr>
            </a:fld>
            <a:endParaRPr lang="en-US" altLang="en-US">
              <a:solidFill>
                <a:srgbClr val="FFFFFF"/>
              </a:solidFill>
            </a:endParaRPr>
          </a:p>
        </p:txBody>
      </p:sp>
      <p:sp>
        <p:nvSpPr>
          <p:cNvPr id="31747" name="Rectangle 6"/>
          <p:cNvSpPr>
            <a:spLocks noChangeArrowheads="1"/>
          </p:cNvSpPr>
          <p:nvPr/>
        </p:nvSpPr>
        <p:spPr bwMode="auto">
          <a:xfrm>
            <a:off x="930437" y="0"/>
            <a:ext cx="1219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Tx/>
              <a:buAutoNum type="arabicPeriod"/>
            </a:pPr>
            <a:r>
              <a:rPr lang="en-US" altLang="en-US" sz="2800" dirty="0">
                <a:solidFill>
                  <a:srgbClr val="0000FF"/>
                </a:solidFill>
              </a:rPr>
              <a:t>Complete replication on each and every machine. Fig 6-38.</a:t>
            </a:r>
            <a:endParaRPr lang="en-US" altLang="en-US" sz="2800" dirty="0">
              <a:solidFill>
                <a:srgbClr val="0000FF"/>
              </a:solidFill>
            </a:endParaRPr>
          </a:p>
          <a:p>
            <a:pPr eaLnBrk="1" hangingPunct="1"/>
            <a:endParaRPr lang="en-US" altLang="en-US" sz="2800" b="1" dirty="0">
              <a:solidFill>
                <a:srgbClr val="0000FF"/>
              </a:solidFill>
            </a:endParaRPr>
          </a:p>
        </p:txBody>
      </p:sp>
      <p:pic>
        <p:nvPicPr>
          <p:cNvPr id="3174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63563"/>
            <a:ext cx="12192000" cy="629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808C3424-190D-46F2-A503-B998EFA00B42}" type="slidenum">
              <a:rPr lang="en-US" altLang="en-US">
                <a:solidFill>
                  <a:srgbClr val="FFFFFF"/>
                </a:solidFill>
              </a:rPr>
            </a:fld>
            <a:endParaRPr lang="en-US" altLang="en-US">
              <a:solidFill>
                <a:srgbClr val="FFFFFF"/>
              </a:solidFill>
            </a:endParaRPr>
          </a:p>
        </p:txBody>
      </p:sp>
      <p:sp>
        <p:nvSpPr>
          <p:cNvPr id="32771" name="Rectangle 6"/>
          <p:cNvSpPr>
            <a:spLocks noChangeArrowheads="1"/>
          </p:cNvSpPr>
          <p:nvPr/>
        </p:nvSpPr>
        <p:spPr bwMode="auto">
          <a:xfrm>
            <a:off x="0" y="0"/>
            <a:ext cx="12192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b="1" dirty="0" smtClean="0">
                <a:solidFill>
                  <a:srgbClr val="0000FF"/>
                </a:solidFill>
              </a:rPr>
              <a:t>	2</a:t>
            </a:r>
            <a:r>
              <a:rPr lang="en-US" altLang="en-US" sz="2800" b="1" dirty="0">
                <a:solidFill>
                  <a:srgbClr val="0000FF"/>
                </a:solidFill>
              </a:rPr>
              <a:t>. No replication – independent replication of tuple space – deleting from </a:t>
            </a:r>
            <a:r>
              <a:rPr lang="en-US" altLang="en-US" sz="2800" b="1" dirty="0" smtClean="0">
                <a:solidFill>
                  <a:srgbClr val="0000FF"/>
                </a:solidFill>
              </a:rPr>
              <a:t>	one </a:t>
            </a:r>
            <a:r>
              <a:rPr lang="en-US" altLang="en-US" sz="2800" b="1" dirty="0">
                <a:solidFill>
                  <a:srgbClr val="0000FF"/>
                </a:solidFill>
              </a:rPr>
              <a:t>machine and replicating in another machine. Fig 6-39.</a:t>
            </a:r>
            <a:endParaRPr lang="en-US" altLang="en-US" sz="2800" b="1" dirty="0">
              <a:solidFill>
                <a:srgbClr val="0000FF"/>
              </a:solidFill>
            </a:endParaRPr>
          </a:p>
          <a:p>
            <a:pPr eaLnBrk="1" hangingPunct="1"/>
            <a:endParaRPr lang="en-US" altLang="en-US" sz="2800" b="1" dirty="0">
              <a:solidFill>
                <a:srgbClr val="0000FF"/>
              </a:solidFill>
            </a:endParaRPr>
          </a:p>
        </p:txBody>
      </p:sp>
      <p:pic>
        <p:nvPicPr>
          <p:cNvPr id="3277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042736"/>
            <a:ext cx="12192000" cy="581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D39A04BC-740B-4330-8D40-028CA71BC75D}" type="slidenum">
              <a:rPr lang="en-US" altLang="en-US">
                <a:solidFill>
                  <a:srgbClr val="FFFFFF"/>
                </a:solidFill>
              </a:rPr>
            </a:fld>
            <a:endParaRPr lang="en-US" altLang="en-US">
              <a:solidFill>
                <a:srgbClr val="FFFFFF"/>
              </a:solidFill>
            </a:endParaRPr>
          </a:p>
        </p:txBody>
      </p:sp>
      <p:sp>
        <p:nvSpPr>
          <p:cNvPr id="33795" name="Rectangle 6"/>
          <p:cNvSpPr>
            <a:spLocks noChangeArrowheads="1"/>
          </p:cNvSpPr>
          <p:nvPr/>
        </p:nvSpPr>
        <p:spPr bwMode="auto">
          <a:xfrm>
            <a:off x="0" y="0"/>
            <a:ext cx="12192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dirty="0" smtClean="0">
                <a:solidFill>
                  <a:srgbClr val="0000FF"/>
                </a:solidFill>
              </a:rPr>
              <a:t>	</a:t>
            </a:r>
            <a:r>
              <a:rPr lang="en-US" altLang="en-US" sz="2400" b="1" dirty="0" smtClean="0">
                <a:solidFill>
                  <a:srgbClr val="0000FF"/>
                </a:solidFill>
              </a:rPr>
              <a:t>3</a:t>
            </a:r>
            <a:r>
              <a:rPr lang="en-US" altLang="en-US" sz="2400" b="1" dirty="0">
                <a:solidFill>
                  <a:srgbClr val="0000FF"/>
                </a:solidFill>
              </a:rPr>
              <a:t>. Partial replication – It deals with </a:t>
            </a:r>
            <a:r>
              <a:rPr lang="en-US" altLang="en-US" sz="2400" b="1" u="sng" dirty="0">
                <a:solidFill>
                  <a:srgbClr val="0000FF"/>
                </a:solidFill>
              </a:rPr>
              <a:t>in</a:t>
            </a:r>
            <a:r>
              <a:rPr lang="en-US" altLang="en-US" sz="2400" b="1" dirty="0">
                <a:solidFill>
                  <a:srgbClr val="0000FF"/>
                </a:solidFill>
              </a:rPr>
              <a:t> and </a:t>
            </a:r>
            <a:r>
              <a:rPr lang="en-US" altLang="en-US" sz="2400" b="1" u="sng" dirty="0">
                <a:solidFill>
                  <a:srgbClr val="0000FF"/>
                </a:solidFill>
              </a:rPr>
              <a:t>out</a:t>
            </a:r>
            <a:r>
              <a:rPr lang="en-US" altLang="en-US" sz="2400" b="1" dirty="0">
                <a:solidFill>
                  <a:srgbClr val="0000FF"/>
                </a:solidFill>
              </a:rPr>
              <a:t> operations. Fig 6-40.</a:t>
            </a:r>
            <a:endParaRPr lang="en-US" altLang="en-US" sz="2400" b="1" dirty="0">
              <a:solidFill>
                <a:srgbClr val="0000FF"/>
              </a:solidFill>
            </a:endParaRPr>
          </a:p>
          <a:p>
            <a:pPr eaLnBrk="1" hangingPunct="1"/>
            <a:r>
              <a:rPr lang="en-US" altLang="en-US" sz="2400" b="1" dirty="0" smtClean="0">
                <a:solidFill>
                  <a:srgbClr val="0000FF"/>
                </a:solidFill>
              </a:rPr>
              <a:t>	When </a:t>
            </a:r>
            <a:r>
              <a:rPr lang="en-US" altLang="en-US" sz="2400" b="1" u="sng" dirty="0">
                <a:solidFill>
                  <a:srgbClr val="0000FF"/>
                </a:solidFill>
              </a:rPr>
              <a:t>out</a:t>
            </a:r>
            <a:r>
              <a:rPr lang="en-US" altLang="en-US" sz="2400" b="1" dirty="0">
                <a:solidFill>
                  <a:srgbClr val="0000FF"/>
                </a:solidFill>
              </a:rPr>
              <a:t> comes the replication is done on all row  machines. Duplicate copies are </a:t>
            </a:r>
            <a:r>
              <a:rPr lang="en-US" altLang="en-US" sz="2400" b="1" dirty="0" smtClean="0">
                <a:solidFill>
                  <a:srgbClr val="0000FF"/>
                </a:solidFill>
              </a:rPr>
              <a:t>	maintained </a:t>
            </a:r>
            <a:r>
              <a:rPr lang="en-US" altLang="en-US" sz="2400" b="1" dirty="0">
                <a:solidFill>
                  <a:srgbClr val="0000FF"/>
                </a:solidFill>
              </a:rPr>
              <a:t>in row.</a:t>
            </a:r>
            <a:endParaRPr lang="en-US" altLang="en-US" sz="2400" b="1" dirty="0">
              <a:solidFill>
                <a:srgbClr val="0000FF"/>
              </a:solidFill>
            </a:endParaRPr>
          </a:p>
          <a:p>
            <a:pPr eaLnBrk="1" hangingPunct="1"/>
            <a:r>
              <a:rPr lang="en-US" altLang="en-US" sz="2400" dirty="0">
                <a:solidFill>
                  <a:srgbClr val="0000FF"/>
                </a:solidFill>
              </a:rPr>
              <a:t>When </a:t>
            </a:r>
            <a:r>
              <a:rPr lang="en-US" altLang="en-US" sz="2400" b="1" u="sng" dirty="0">
                <a:solidFill>
                  <a:srgbClr val="0000FF"/>
                </a:solidFill>
              </a:rPr>
              <a:t>in</a:t>
            </a:r>
            <a:r>
              <a:rPr lang="en-US" altLang="en-US" sz="2400" dirty="0">
                <a:solidFill>
                  <a:srgbClr val="0000FF"/>
                </a:solidFill>
              </a:rPr>
              <a:t> comes the replication is done on all column machines, no duplicate copies with </a:t>
            </a:r>
            <a:r>
              <a:rPr lang="en-US" altLang="en-US" sz="2400" b="1" u="sng" dirty="0">
                <a:solidFill>
                  <a:srgbClr val="0000FF"/>
                </a:solidFill>
              </a:rPr>
              <a:t>in</a:t>
            </a:r>
            <a:r>
              <a:rPr lang="en-US" altLang="en-US" sz="2400" dirty="0">
                <a:solidFill>
                  <a:srgbClr val="0000FF"/>
                </a:solidFill>
              </a:rPr>
              <a:t> operation.</a:t>
            </a:r>
            <a:endParaRPr lang="en-US" altLang="en-US" sz="2400" dirty="0">
              <a:solidFill>
                <a:srgbClr val="0000FF"/>
              </a:solidFill>
            </a:endParaRPr>
          </a:p>
          <a:p>
            <a:pPr eaLnBrk="1" hangingPunct="1"/>
            <a:endParaRPr lang="en-US" altLang="en-US" sz="2400" b="1" dirty="0">
              <a:solidFill>
                <a:srgbClr val="0000FF"/>
              </a:solidFill>
            </a:endParaRPr>
          </a:p>
        </p:txBody>
      </p:sp>
      <p:pic>
        <p:nvPicPr>
          <p:cNvPr id="3379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235075"/>
            <a:ext cx="12192000" cy="562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E50E1166-973C-4A85-ADF5-2FB171E63302}" type="slidenum">
              <a:rPr lang="en-US" altLang="en-US">
                <a:solidFill>
                  <a:srgbClr val="FFFFFF"/>
                </a:solidFill>
              </a:rPr>
            </a:fld>
            <a:endParaRPr lang="en-US" altLang="en-US">
              <a:solidFill>
                <a:srgbClr val="FFFFFF"/>
              </a:solidFill>
            </a:endParaRPr>
          </a:p>
        </p:txBody>
      </p:sp>
      <p:sp>
        <p:nvSpPr>
          <p:cNvPr id="34819" name="Rectangle 6"/>
          <p:cNvSpPr>
            <a:spLocks noChangeArrowheads="1"/>
          </p:cNvSpPr>
          <p:nvPr/>
        </p:nvSpPr>
        <p:spPr bwMode="auto">
          <a:xfrm>
            <a:off x="0" y="0"/>
            <a:ext cx="121920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000" b="1" dirty="0" smtClean="0"/>
              <a:t>	</a:t>
            </a:r>
            <a:r>
              <a:rPr lang="en-US" altLang="en-US" sz="2800" b="1" dirty="0" smtClean="0">
                <a:solidFill>
                  <a:srgbClr val="0000FF"/>
                </a:solidFill>
              </a:rPr>
              <a:t>ORCA</a:t>
            </a:r>
            <a:r>
              <a:rPr lang="en-US" altLang="en-US" sz="2000" b="1" dirty="0" smtClean="0"/>
              <a:t> </a:t>
            </a:r>
            <a:endParaRPr lang="en-US" altLang="en-US" sz="2000" b="1" dirty="0"/>
          </a:p>
          <a:p>
            <a:pPr eaLnBrk="1" hangingPunct="1"/>
            <a:endParaRPr lang="en-US" altLang="en-US" sz="2000" dirty="0" smtClean="0"/>
          </a:p>
          <a:p>
            <a:pPr eaLnBrk="1" hangingPunct="1"/>
            <a:r>
              <a:rPr lang="en-US" altLang="en-US" sz="2000" dirty="0" smtClean="0"/>
              <a:t>Orca </a:t>
            </a:r>
            <a:r>
              <a:rPr lang="en-US" altLang="en-US" sz="2000" dirty="0"/>
              <a:t>is a language and provides runtime environment and it is compiler. Other languages can use runtime environment to get benefits of Orca for other languages. It is a well checked language., checking is done at compile and runtime.</a:t>
            </a:r>
            <a:endParaRPr lang="en-US" altLang="en-US" sz="2000" dirty="0"/>
          </a:p>
          <a:p>
            <a:pPr eaLnBrk="1" hangingPunct="1"/>
            <a:r>
              <a:rPr lang="en-US" altLang="en-US" sz="2000" dirty="0"/>
              <a:t>Two specific interests;</a:t>
            </a:r>
            <a:endParaRPr lang="en-US" altLang="en-US" sz="2000" dirty="0"/>
          </a:p>
          <a:p>
            <a:pPr eaLnBrk="1" hangingPunct="1"/>
            <a:r>
              <a:rPr lang="en-US" altLang="en-US" sz="2000" dirty="0"/>
              <a:t>Objects</a:t>
            </a:r>
            <a:endParaRPr lang="en-US" altLang="en-US" sz="2000" dirty="0"/>
          </a:p>
          <a:p>
            <a:pPr eaLnBrk="1" hangingPunct="1"/>
            <a:r>
              <a:rPr lang="en-US" altLang="en-US" sz="2000" dirty="0"/>
              <a:t>Fork</a:t>
            </a:r>
            <a:endParaRPr lang="en-US" altLang="en-US" sz="2000" dirty="0"/>
          </a:p>
          <a:p>
            <a:pPr eaLnBrk="1" hangingPunct="1"/>
            <a:r>
              <a:rPr lang="en-US" altLang="en-US" sz="2000" dirty="0"/>
              <a:t>Guard till at least one element is there in stack. i.e., pop operation requires at least one element in stack. </a:t>
            </a:r>
            <a:endParaRPr lang="en-US" altLang="en-US" sz="2000" dirty="0"/>
          </a:p>
          <a:p>
            <a:pPr eaLnBrk="1" hangingPunct="1"/>
            <a:r>
              <a:rPr lang="en-US" altLang="en-US" sz="2000" dirty="0"/>
              <a:t>Suspend or block until condition becomes true.</a:t>
            </a:r>
            <a:endParaRPr lang="en-US" altLang="en-US" sz="2000" dirty="0"/>
          </a:p>
        </p:txBody>
      </p:sp>
      <p:pic>
        <p:nvPicPr>
          <p:cNvPr id="3482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3230563"/>
            <a:ext cx="12192000" cy="342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8F4E46AF-EB14-4625-A0AA-3BDE0262AF0F}" type="slidenum">
              <a:rPr lang="en-US" altLang="en-US">
                <a:solidFill>
                  <a:srgbClr val="FFFFFF"/>
                </a:solidFill>
              </a:rPr>
            </a:fld>
            <a:endParaRPr lang="en-US" altLang="en-US">
              <a:solidFill>
                <a:srgbClr val="FFFFFF"/>
              </a:solidFill>
            </a:endParaRPr>
          </a:p>
        </p:txBody>
      </p:sp>
      <p:sp>
        <p:nvSpPr>
          <p:cNvPr id="35843" name="Rectangle 6"/>
          <p:cNvSpPr>
            <a:spLocks noChangeArrowheads="1"/>
          </p:cNvSpPr>
          <p:nvPr/>
        </p:nvSpPr>
        <p:spPr bwMode="auto">
          <a:xfrm>
            <a:off x="0" y="0"/>
            <a:ext cx="12192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000" dirty="0" smtClean="0"/>
              <a:t>	</a:t>
            </a:r>
            <a:endParaRPr lang="en-US" altLang="en-US" sz="2000" dirty="0" smtClean="0"/>
          </a:p>
          <a:p>
            <a:pPr eaLnBrk="1" hangingPunct="1"/>
            <a:r>
              <a:rPr lang="en-US" altLang="en-US" sz="2000" dirty="0"/>
              <a:t>	</a:t>
            </a:r>
            <a:r>
              <a:rPr lang="en-US" altLang="en-US" sz="2000" dirty="0" smtClean="0"/>
              <a:t>Fig </a:t>
            </a:r>
            <a:r>
              <a:rPr lang="en-US" altLang="en-US" sz="2000" dirty="0"/>
              <a:t>(a) : single copy on local machine; reading /writing no problem, since it will not effect other copies on other machines.</a:t>
            </a:r>
            <a:endParaRPr lang="en-US" altLang="en-US" sz="2000" dirty="0"/>
          </a:p>
          <a:p>
            <a:pPr eaLnBrk="1" hangingPunct="1"/>
            <a:r>
              <a:rPr lang="en-US" altLang="en-US" sz="2000" dirty="0"/>
              <a:t>Fig (b) : Single copy but available on remote machine; solution to RPC. Reading/writing can be done.</a:t>
            </a:r>
            <a:endParaRPr lang="en-US" altLang="en-US" sz="2000" dirty="0"/>
          </a:p>
          <a:p>
            <a:pPr eaLnBrk="1" hangingPunct="1"/>
            <a:r>
              <a:rPr lang="en-US" altLang="en-US" sz="2000" dirty="0"/>
              <a:t>Fig(c) : Multiple copies are there on many machines- then reading is no problem; writing/updating has to be informed to all machines; synchronize with other machines for writing. This is only for reading.</a:t>
            </a:r>
            <a:endParaRPr lang="en-US" altLang="en-US" sz="2000" dirty="0"/>
          </a:p>
          <a:p>
            <a:pPr eaLnBrk="1" hangingPunct="1"/>
            <a:r>
              <a:rPr lang="en-US" altLang="en-US" sz="2000" dirty="0"/>
              <a:t>Fig(d) : This is only for writing. Multiple copies can exist.</a:t>
            </a:r>
            <a:endParaRPr lang="en-US" altLang="en-US" sz="2000" dirty="0"/>
          </a:p>
          <a:p>
            <a:pPr eaLnBrk="1" hangingPunct="1"/>
            <a:endParaRPr lang="en-US" altLang="en-US" sz="2000" dirty="0"/>
          </a:p>
          <a:p>
            <a:pPr eaLnBrk="1" hangingPunct="1"/>
            <a:r>
              <a:rPr lang="en-US" altLang="en-US" sz="2000" dirty="0"/>
              <a:t>Sequencer is a mechanism or a technique or process used to deliver packets/data reliably on unreliable channel.</a:t>
            </a:r>
            <a:endParaRPr lang="en-US" altLang="en-US" sz="2000" dirty="0"/>
          </a:p>
          <a:p>
            <a:pPr eaLnBrk="1" hangingPunct="1"/>
            <a:endParaRPr lang="en-US" altLang="en-US" sz="2000" dirty="0"/>
          </a:p>
        </p:txBody>
      </p:sp>
      <p:pic>
        <p:nvPicPr>
          <p:cNvPr id="3584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849563"/>
            <a:ext cx="12192000" cy="400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10439"/>
          </a:xfrm>
        </p:spPr>
        <p:txBody>
          <a:bodyPr>
            <a:noAutofit/>
          </a:bodyPr>
          <a:lstStyle/>
          <a:p>
            <a:pPr algn="ctr"/>
            <a:r>
              <a:rPr lang="en-US" sz="28700" dirty="0" smtClean="0">
                <a:solidFill>
                  <a:srgbClr val="FF0000"/>
                </a:solidFill>
              </a:rPr>
              <a:t>Q</a:t>
            </a:r>
            <a:r>
              <a:rPr lang="en-US" sz="13800" dirty="0" smtClean="0">
                <a:solidFill>
                  <a:srgbClr val="FFFF00"/>
                </a:solidFill>
              </a:rPr>
              <a:t>&amp;</a:t>
            </a:r>
            <a:r>
              <a:rPr lang="en-US" sz="28700" dirty="0" smtClean="0">
                <a:solidFill>
                  <a:srgbClr val="00B050"/>
                </a:solidFill>
              </a:rPr>
              <a:t>A</a:t>
            </a:r>
            <a:endParaRPr lang="en-US" sz="28700" dirty="0">
              <a:solidFill>
                <a:srgbClr val="00B050"/>
              </a:solidFill>
            </a:endParaRPr>
          </a:p>
        </p:txBody>
      </p:sp>
      <p:sp>
        <p:nvSpPr>
          <p:cNvPr id="5" name="Footer Placeholder 4"/>
          <p:cNvSpPr>
            <a:spLocks noGrp="1"/>
          </p:cNvSpPr>
          <p:nvPr>
            <p:ph type="ftr" sz="quarter" idx="11"/>
          </p:nvPr>
        </p:nvSpPr>
        <p:spPr/>
        <p:txBody>
          <a:bodyPr/>
          <a:lstStyle/>
          <a:p>
            <a:r>
              <a:rPr lang="en-US" smtClean="0">
                <a:sym typeface="+mn-ea"/>
              </a:rPr>
              <a:t>School of Computer Engineering</a:t>
            </a:r>
            <a:endParaRPr lang="en-US" dirty="0"/>
          </a:p>
        </p:txBody>
      </p:sp>
      <p:sp>
        <p:nvSpPr>
          <p:cNvPr id="6" name="Slide Number Placeholder 5"/>
          <p:cNvSpPr>
            <a:spLocks noGrp="1"/>
          </p:cNvSpPr>
          <p:nvPr>
            <p:ph type="sldNum" sz="quarter" idx="12"/>
          </p:nvPr>
        </p:nvSpPr>
        <p:spPr/>
        <p:txBody>
          <a:bodyPr/>
          <a:lstStyle/>
          <a:p>
            <a:fld id="{906CAB18-0469-4313-A25C-DD6CF97FC712}"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5440"/>
            <a:ext cx="10515600" cy="1325563"/>
          </a:xfrm>
        </p:spPr>
        <p:txBody>
          <a:bodyPr>
            <a:noAutofit/>
          </a:bodyPr>
          <a:lstStyle/>
          <a:p>
            <a:pPr algn="ctr"/>
            <a:r>
              <a:rPr lang="en-US" sz="11500" dirty="0" smtClean="0">
                <a:solidFill>
                  <a:srgbClr val="00CC00"/>
                </a:solidFill>
              </a:rPr>
              <a:t>Thank You!</a:t>
            </a:r>
            <a:endParaRPr lang="en-US" sz="11500" dirty="0">
              <a:solidFill>
                <a:srgbClr val="00CC00"/>
              </a:solidFill>
            </a:endParaRPr>
          </a:p>
        </p:txBody>
      </p:sp>
      <p:sp>
        <p:nvSpPr>
          <p:cNvPr id="5" name="Footer Placeholder 4"/>
          <p:cNvSpPr>
            <a:spLocks noGrp="1"/>
          </p:cNvSpPr>
          <p:nvPr>
            <p:ph type="ftr" sz="quarter" idx="11"/>
          </p:nvPr>
        </p:nvSpPr>
        <p:spPr/>
        <p:txBody>
          <a:bodyPr/>
          <a:lstStyle/>
          <a:p>
            <a:r>
              <a:rPr lang="en-US" smtClean="0"/>
              <a:t>School of Computer Engineering</a:t>
            </a:r>
            <a:endParaRPr lang="en-US" dirty="0"/>
          </a:p>
        </p:txBody>
      </p:sp>
      <p:sp>
        <p:nvSpPr>
          <p:cNvPr id="6" name="Slide Number Placeholder 5"/>
          <p:cNvSpPr>
            <a:spLocks noGrp="1"/>
          </p:cNvSpPr>
          <p:nvPr>
            <p:ph type="sldNum" sz="quarter" idx="12"/>
          </p:nvPr>
        </p:nvSpPr>
        <p:spPr/>
        <p:txBody>
          <a:bodyPr/>
          <a:lstStyle/>
          <a:p>
            <a:fld id="{906CAB18-0469-4313-A25C-DD6CF97FC712}" type="slidenum">
              <a:rPr lang="en-US" smtClean="0"/>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Architecture</a:t>
            </a:r>
            <a:r>
              <a:rPr lang="en-US" dirty="0"/>
              <a:t> – </a:t>
            </a:r>
            <a:r>
              <a:rPr lang="en-US" dirty="0">
                <a:solidFill>
                  <a:srgbClr val="00B050"/>
                </a:solidFill>
              </a:rPr>
              <a:t>On-Chip Memory</a:t>
            </a:r>
            <a:r>
              <a:rPr lang="en-US" dirty="0"/>
              <a:t>, Bus-Based &amp; Ring-Based Multiprocessor</a:t>
            </a:r>
            <a:br>
              <a:rPr lang="en-US" dirty="0"/>
            </a:br>
            <a:endParaRPr lang="en-US" dirty="0"/>
          </a:p>
        </p:txBody>
      </p:sp>
      <p:sp>
        <p:nvSpPr>
          <p:cNvPr id="4" name="Footer Placeholder 3"/>
          <p:cNvSpPr>
            <a:spLocks noGrp="1"/>
          </p:cNvSpPr>
          <p:nvPr>
            <p:ph type="ftr" sz="quarter" idx="11"/>
          </p:nvPr>
        </p:nvSpPr>
        <p:spPr/>
        <p:txBody>
          <a:bodyPr/>
          <a:lstStyle/>
          <a:p>
            <a:r>
              <a:rPr lang="en-US" smtClean="0"/>
              <a:t>School of Computer Engineering</a:t>
            </a:r>
            <a:endParaRPr lang="en-US" dirty="0"/>
          </a:p>
        </p:txBody>
      </p:sp>
      <p:sp>
        <p:nvSpPr>
          <p:cNvPr id="5" name="Slide Number Placeholder 4"/>
          <p:cNvSpPr>
            <a:spLocks noGrp="1"/>
          </p:cNvSpPr>
          <p:nvPr>
            <p:ph type="sldNum" sz="quarter" idx="12"/>
          </p:nvPr>
        </p:nvSpPr>
        <p:spPr/>
        <p:txBody>
          <a:bodyPr/>
          <a:lstStyle/>
          <a:p>
            <a:fld id="{906CAB18-0469-4313-A25C-DD6CF97FC712}" type="slidenum">
              <a:rPr lang="en-US" smtClean="0"/>
            </a:fld>
            <a:endParaRPr lang="en-US"/>
          </a:p>
        </p:txBody>
      </p:sp>
      <p:pic>
        <p:nvPicPr>
          <p:cNvPr id="8" name="Picture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73023" y="2166883"/>
            <a:ext cx="6351183" cy="3491836"/>
          </a:xfrm>
          <a:prstGeom prst="rect">
            <a:avLst/>
          </a:prstGeom>
        </p:spPr>
      </p:pic>
      <p:sp>
        <p:nvSpPr>
          <p:cNvPr id="3" name="Rectangle 2"/>
          <p:cNvSpPr/>
          <p:nvPr/>
        </p:nvSpPr>
        <p:spPr>
          <a:xfrm>
            <a:off x="8050336" y="3418205"/>
            <a:ext cx="844748" cy="391886"/>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022326" y="1144304"/>
            <a:ext cx="844748" cy="391886"/>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386597" y="1235875"/>
            <a:ext cx="844748" cy="391886"/>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931426" y="2117985"/>
            <a:ext cx="844748" cy="391886"/>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260825" y="3390907"/>
            <a:ext cx="844748" cy="391886"/>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374871" y="4888090"/>
            <a:ext cx="844748" cy="391886"/>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022326" y="5364020"/>
            <a:ext cx="844748" cy="391886"/>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qual 5"/>
          <p:cNvSpPr/>
          <p:nvPr/>
        </p:nvSpPr>
        <p:spPr>
          <a:xfrm rot="16200000">
            <a:off x="7505902" y="2219690"/>
            <a:ext cx="1705774" cy="338774"/>
          </a:xfrm>
          <a:prstGeom prst="mathEqual">
            <a:avLst>
              <a:gd name="adj1" fmla="val 23520"/>
              <a:gd name="adj2" fmla="val 31010"/>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5" name="Oval 14"/>
          <p:cNvSpPr/>
          <p:nvPr/>
        </p:nvSpPr>
        <p:spPr>
          <a:xfrm>
            <a:off x="8794499" y="489265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033162" y="477919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9247515" y="458996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qual 18"/>
          <p:cNvSpPr/>
          <p:nvPr/>
        </p:nvSpPr>
        <p:spPr>
          <a:xfrm rot="18874223">
            <a:off x="8276682" y="2241900"/>
            <a:ext cx="2495936" cy="338774"/>
          </a:xfrm>
          <a:prstGeom prst="mathEqual">
            <a:avLst>
              <a:gd name="adj1" fmla="val 23520"/>
              <a:gd name="adj2" fmla="val 2098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Equal 19"/>
          <p:cNvSpPr/>
          <p:nvPr/>
        </p:nvSpPr>
        <p:spPr>
          <a:xfrm rot="20146330">
            <a:off x="8845432" y="2814527"/>
            <a:ext cx="2193388" cy="338774"/>
          </a:xfrm>
          <a:prstGeom prst="mathEqual">
            <a:avLst>
              <a:gd name="adj1" fmla="val 23520"/>
              <a:gd name="adj2" fmla="val 2204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Equal 20"/>
          <p:cNvSpPr/>
          <p:nvPr/>
        </p:nvSpPr>
        <p:spPr>
          <a:xfrm>
            <a:off x="8996218" y="3474801"/>
            <a:ext cx="2351034" cy="338774"/>
          </a:xfrm>
          <a:prstGeom prst="mathEqual">
            <a:avLst>
              <a:gd name="adj1" fmla="val 23520"/>
              <a:gd name="adj2" fmla="val 2010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Equal 21"/>
          <p:cNvSpPr/>
          <p:nvPr/>
        </p:nvSpPr>
        <p:spPr>
          <a:xfrm rot="2204720">
            <a:off x="8724007" y="4265414"/>
            <a:ext cx="1965455" cy="338774"/>
          </a:xfrm>
          <a:prstGeom prst="mathEqual">
            <a:avLst>
              <a:gd name="adj1" fmla="val 23520"/>
              <a:gd name="adj2" fmla="val 2098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Equal 22"/>
          <p:cNvSpPr/>
          <p:nvPr/>
        </p:nvSpPr>
        <p:spPr>
          <a:xfrm rot="16200000">
            <a:off x="7674218" y="4634609"/>
            <a:ext cx="1369141" cy="338774"/>
          </a:xfrm>
          <a:prstGeom prst="mathEqual">
            <a:avLst>
              <a:gd name="adj1" fmla="val 23520"/>
              <a:gd name="adj2" fmla="val 3101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p:cNvSpPr txBox="1"/>
          <p:nvPr/>
        </p:nvSpPr>
        <p:spPr>
          <a:xfrm>
            <a:off x="8066217" y="3442931"/>
            <a:ext cx="879764" cy="307777"/>
          </a:xfrm>
          <a:prstGeom prst="rect">
            <a:avLst/>
          </a:prstGeom>
          <a:noFill/>
        </p:spPr>
        <p:txBody>
          <a:bodyPr wrap="square" rtlCol="0">
            <a:spAutoFit/>
          </a:bodyPr>
          <a:lstStyle/>
          <a:p>
            <a:r>
              <a:rPr lang="en-US" sz="1400" dirty="0" smtClean="0"/>
              <a:t>Memory</a:t>
            </a:r>
            <a:endParaRPr lang="en-US" sz="1400" dirty="0"/>
          </a:p>
        </p:txBody>
      </p:sp>
      <p:sp>
        <p:nvSpPr>
          <p:cNvPr id="25" name="TextBox 24"/>
          <p:cNvSpPr txBox="1"/>
          <p:nvPr/>
        </p:nvSpPr>
        <p:spPr>
          <a:xfrm>
            <a:off x="8153400" y="1186358"/>
            <a:ext cx="632691" cy="307777"/>
          </a:xfrm>
          <a:prstGeom prst="rect">
            <a:avLst/>
          </a:prstGeom>
          <a:noFill/>
        </p:spPr>
        <p:txBody>
          <a:bodyPr wrap="square" rtlCol="0">
            <a:spAutoFit/>
          </a:bodyPr>
          <a:lstStyle/>
          <a:p>
            <a:r>
              <a:rPr lang="en-US" sz="1400" dirty="0" smtClean="0"/>
              <a:t>CPU1</a:t>
            </a:r>
            <a:endParaRPr lang="en-US" sz="1400" dirty="0"/>
          </a:p>
        </p:txBody>
      </p:sp>
      <p:sp>
        <p:nvSpPr>
          <p:cNvPr id="26" name="TextBox 25"/>
          <p:cNvSpPr txBox="1"/>
          <p:nvPr/>
        </p:nvSpPr>
        <p:spPr>
          <a:xfrm>
            <a:off x="10471843" y="1262507"/>
            <a:ext cx="674255" cy="307777"/>
          </a:xfrm>
          <a:prstGeom prst="rect">
            <a:avLst/>
          </a:prstGeom>
          <a:noFill/>
        </p:spPr>
        <p:txBody>
          <a:bodyPr wrap="square" rtlCol="0">
            <a:spAutoFit/>
          </a:bodyPr>
          <a:lstStyle/>
          <a:p>
            <a:r>
              <a:rPr lang="en-US" sz="1400" dirty="0" smtClean="0"/>
              <a:t>CPU2</a:t>
            </a:r>
            <a:endParaRPr lang="en-US" sz="1400" dirty="0"/>
          </a:p>
        </p:txBody>
      </p:sp>
      <p:sp>
        <p:nvSpPr>
          <p:cNvPr id="27" name="TextBox 26"/>
          <p:cNvSpPr txBox="1"/>
          <p:nvPr/>
        </p:nvSpPr>
        <p:spPr>
          <a:xfrm>
            <a:off x="11056827" y="2161533"/>
            <a:ext cx="674255" cy="307777"/>
          </a:xfrm>
          <a:prstGeom prst="rect">
            <a:avLst/>
          </a:prstGeom>
          <a:noFill/>
        </p:spPr>
        <p:txBody>
          <a:bodyPr wrap="square" rtlCol="0">
            <a:spAutoFit/>
          </a:bodyPr>
          <a:lstStyle/>
          <a:p>
            <a:r>
              <a:rPr lang="en-US" sz="1400" dirty="0" smtClean="0"/>
              <a:t>CPU3</a:t>
            </a:r>
            <a:endParaRPr lang="en-US" sz="1400" dirty="0"/>
          </a:p>
        </p:txBody>
      </p:sp>
      <p:sp>
        <p:nvSpPr>
          <p:cNvPr id="28" name="TextBox 27"/>
          <p:cNvSpPr txBox="1"/>
          <p:nvPr/>
        </p:nvSpPr>
        <p:spPr>
          <a:xfrm>
            <a:off x="11381508" y="3432961"/>
            <a:ext cx="674255" cy="307777"/>
          </a:xfrm>
          <a:prstGeom prst="rect">
            <a:avLst/>
          </a:prstGeom>
          <a:noFill/>
        </p:spPr>
        <p:txBody>
          <a:bodyPr wrap="square" rtlCol="0">
            <a:spAutoFit/>
          </a:bodyPr>
          <a:lstStyle/>
          <a:p>
            <a:r>
              <a:rPr lang="en-US" sz="1400" dirty="0" smtClean="0"/>
              <a:t>CPU4</a:t>
            </a:r>
            <a:endParaRPr lang="en-US" sz="1400" dirty="0"/>
          </a:p>
        </p:txBody>
      </p:sp>
      <p:sp>
        <p:nvSpPr>
          <p:cNvPr id="29" name="TextBox 28"/>
          <p:cNvSpPr txBox="1"/>
          <p:nvPr/>
        </p:nvSpPr>
        <p:spPr>
          <a:xfrm>
            <a:off x="10471843" y="4931020"/>
            <a:ext cx="674255" cy="307777"/>
          </a:xfrm>
          <a:prstGeom prst="rect">
            <a:avLst/>
          </a:prstGeom>
          <a:noFill/>
        </p:spPr>
        <p:txBody>
          <a:bodyPr wrap="square" rtlCol="0">
            <a:spAutoFit/>
          </a:bodyPr>
          <a:lstStyle/>
          <a:p>
            <a:r>
              <a:rPr lang="en-US" sz="1400" dirty="0" smtClean="0"/>
              <a:t>CPU5</a:t>
            </a:r>
            <a:endParaRPr lang="en-US" sz="1400" dirty="0"/>
          </a:p>
        </p:txBody>
      </p:sp>
      <p:sp>
        <p:nvSpPr>
          <p:cNvPr id="30" name="TextBox 29"/>
          <p:cNvSpPr txBox="1"/>
          <p:nvPr/>
        </p:nvSpPr>
        <p:spPr>
          <a:xfrm>
            <a:off x="8081817" y="5411387"/>
            <a:ext cx="775855" cy="307777"/>
          </a:xfrm>
          <a:prstGeom prst="rect">
            <a:avLst/>
          </a:prstGeom>
          <a:noFill/>
        </p:spPr>
        <p:txBody>
          <a:bodyPr wrap="square" rtlCol="0">
            <a:spAutoFit/>
          </a:bodyPr>
          <a:lstStyle/>
          <a:p>
            <a:r>
              <a:rPr lang="en-US" sz="1400" dirty="0" smtClean="0"/>
              <a:t>CPU100</a:t>
            </a:r>
            <a:endParaRPr lang="en-US" sz="1400" dirty="0"/>
          </a:p>
        </p:txBody>
      </p:sp>
      <p:cxnSp>
        <p:nvCxnSpPr>
          <p:cNvPr id="34" name="Straight Connector 33"/>
          <p:cNvCxnSpPr/>
          <p:nvPr/>
        </p:nvCxnSpPr>
        <p:spPr>
          <a:xfrm flipH="1">
            <a:off x="8358736" y="1858241"/>
            <a:ext cx="5420" cy="1031303"/>
          </a:xfrm>
          <a:prstGeom prst="line">
            <a:avLst/>
          </a:prstGeom>
          <a:ln w="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358736" y="4378036"/>
            <a:ext cx="173" cy="76661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8960254" y="1858188"/>
            <a:ext cx="1098146" cy="113300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9334476" y="2716285"/>
            <a:ext cx="1201763" cy="54312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9480066" y="3644030"/>
            <a:ext cx="143039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9270374" y="4107911"/>
            <a:ext cx="924890" cy="68490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849793" y="1027906"/>
            <a:ext cx="4323735" cy="48279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p:nvPr/>
        </p:nvCxnSpPr>
        <p:spPr>
          <a:xfrm>
            <a:off x="7444509" y="3644030"/>
            <a:ext cx="40528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290361" y="3345873"/>
            <a:ext cx="775855" cy="261610"/>
          </a:xfrm>
          <a:prstGeom prst="rect">
            <a:avLst/>
          </a:prstGeom>
          <a:noFill/>
        </p:spPr>
        <p:txBody>
          <a:bodyPr wrap="square" rtlCol="0">
            <a:spAutoFit/>
          </a:bodyPr>
          <a:lstStyle/>
          <a:p>
            <a:r>
              <a:rPr lang="en-US" sz="1100" b="1" dirty="0" smtClean="0"/>
              <a:t>Extension</a:t>
            </a:r>
            <a:endParaRPr lang="en-US" sz="1100" b="1" dirty="0"/>
          </a:p>
        </p:txBody>
      </p:sp>
      <p:sp>
        <p:nvSpPr>
          <p:cNvPr id="56" name="TextBox 55"/>
          <p:cNvSpPr txBox="1"/>
          <p:nvPr/>
        </p:nvSpPr>
        <p:spPr>
          <a:xfrm>
            <a:off x="8211412" y="5985168"/>
            <a:ext cx="3638837" cy="307777"/>
          </a:xfrm>
          <a:prstGeom prst="rect">
            <a:avLst/>
          </a:prstGeom>
          <a:solidFill>
            <a:schemeClr val="accent4">
              <a:lumMod val="20000"/>
              <a:lumOff val="80000"/>
            </a:schemeClr>
          </a:solidFill>
        </p:spPr>
        <p:txBody>
          <a:bodyPr wrap="square" rtlCol="0">
            <a:spAutoFit/>
          </a:bodyPr>
          <a:lstStyle/>
          <a:p>
            <a:r>
              <a:rPr lang="en-US" sz="1400" b="1" dirty="0" smtClean="0"/>
              <a:t>On-chip Memory: 100 CPUs with one memory</a:t>
            </a:r>
            <a:endParaRPr lang="en-US" sz="1400" b="1" dirty="0"/>
          </a:p>
        </p:txBody>
      </p:sp>
      <p:sp>
        <p:nvSpPr>
          <p:cNvPr id="57" name="TextBox 56"/>
          <p:cNvSpPr txBox="1"/>
          <p:nvPr/>
        </p:nvSpPr>
        <p:spPr>
          <a:xfrm>
            <a:off x="4525818" y="1403375"/>
            <a:ext cx="1487055" cy="338554"/>
          </a:xfrm>
          <a:prstGeom prst="rect">
            <a:avLst/>
          </a:prstGeom>
          <a:solidFill>
            <a:srgbClr val="FFFF00"/>
          </a:solidFill>
        </p:spPr>
        <p:txBody>
          <a:bodyPr wrap="square" rtlCol="0">
            <a:spAutoFit/>
          </a:bodyPr>
          <a:lstStyle/>
          <a:p>
            <a:r>
              <a:rPr lang="en-US" sz="1600" dirty="0" smtClean="0"/>
              <a:t>Chip package</a:t>
            </a:r>
            <a:endParaRPr lang="en-US" sz="1600" dirty="0"/>
          </a:p>
        </p:txBody>
      </p:sp>
      <p:cxnSp>
        <p:nvCxnSpPr>
          <p:cNvPr id="59" name="Straight Arrow Connector 58"/>
          <p:cNvCxnSpPr/>
          <p:nvPr/>
        </p:nvCxnSpPr>
        <p:spPr>
          <a:xfrm>
            <a:off x="5172364" y="1764145"/>
            <a:ext cx="0" cy="397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0618519" y="172473"/>
            <a:ext cx="1324100" cy="338554"/>
          </a:xfrm>
          <a:prstGeom prst="rect">
            <a:avLst/>
          </a:prstGeom>
          <a:solidFill>
            <a:srgbClr val="FFFF00"/>
          </a:solidFill>
        </p:spPr>
        <p:txBody>
          <a:bodyPr wrap="square" rtlCol="0">
            <a:spAutoFit/>
          </a:bodyPr>
          <a:lstStyle/>
          <a:p>
            <a:r>
              <a:rPr lang="en-US" sz="1600" dirty="0" smtClean="0"/>
              <a:t>Chip package</a:t>
            </a:r>
            <a:endParaRPr lang="en-US" sz="1600" dirty="0"/>
          </a:p>
        </p:txBody>
      </p:sp>
      <p:cxnSp>
        <p:nvCxnSpPr>
          <p:cNvPr id="62" name="Curved Connector 61"/>
          <p:cNvCxnSpPr/>
          <p:nvPr/>
        </p:nvCxnSpPr>
        <p:spPr>
          <a:xfrm rot="5400000">
            <a:off x="10681425" y="645767"/>
            <a:ext cx="457857" cy="202765"/>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188627" y="2196738"/>
            <a:ext cx="1055812" cy="369332"/>
          </a:xfrm>
          <a:prstGeom prst="rect">
            <a:avLst/>
          </a:prstGeom>
          <a:noFill/>
          <a:ln>
            <a:solidFill>
              <a:srgbClr val="FFFF00">
                <a:alpha val="0"/>
              </a:srgbClr>
            </a:solidFill>
          </a:ln>
        </p:spPr>
        <p:txBody>
          <a:bodyPr wrap="square" rtlCol="0">
            <a:spAutoFit/>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a:xfrm flipH="1">
            <a:off x="9772538" y="3869135"/>
            <a:ext cx="5167" cy="42971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598805"/>
            <a:ext cx="10515600" cy="443230"/>
          </a:xfrm>
        </p:spPr>
        <p:txBody>
          <a:bodyPr>
            <a:normAutofit fontScale="90000"/>
          </a:bodyPr>
          <a:lstStyle/>
          <a:p>
            <a:r>
              <a:rPr lang="en-US" dirty="0">
                <a:solidFill>
                  <a:srgbClr val="FF0000"/>
                </a:solidFill>
              </a:rPr>
              <a:t>Architecture</a:t>
            </a:r>
            <a:r>
              <a:rPr lang="en-US" dirty="0"/>
              <a:t> – </a:t>
            </a:r>
            <a:r>
              <a:rPr lang="en-US" dirty="0">
                <a:solidFill>
                  <a:srgbClr val="00B050"/>
                </a:solidFill>
              </a:rPr>
              <a:t>Bus-Based </a:t>
            </a:r>
            <a:r>
              <a:rPr lang="en-US" dirty="0"/>
              <a:t>Multiprocessor</a:t>
            </a:r>
            <a:br>
              <a:rPr lang="en-US" dirty="0"/>
            </a:br>
            <a:endParaRPr lang="en-US" dirty="0"/>
          </a:p>
        </p:txBody>
      </p:sp>
      <p:grpSp>
        <p:nvGrpSpPr>
          <p:cNvPr id="32" name="Group 31"/>
          <p:cNvGrpSpPr/>
          <p:nvPr/>
        </p:nvGrpSpPr>
        <p:grpSpPr>
          <a:xfrm>
            <a:off x="540385" y="1434465"/>
            <a:ext cx="9887585" cy="1534877"/>
            <a:chOff x="540133" y="1666099"/>
            <a:chExt cx="9887722" cy="1313595"/>
          </a:xfrm>
        </p:grpSpPr>
        <p:sp>
          <p:nvSpPr>
            <p:cNvPr id="3" name="Rectangle 2"/>
            <p:cNvSpPr/>
            <p:nvPr/>
          </p:nvSpPr>
          <p:spPr>
            <a:xfrm>
              <a:off x="9371683" y="1682917"/>
              <a:ext cx="844748" cy="391886"/>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5526" y="1690688"/>
              <a:ext cx="844748" cy="391886"/>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882352" y="1666099"/>
              <a:ext cx="844748" cy="391886"/>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166872" y="1689681"/>
              <a:ext cx="844748" cy="391886"/>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373185" y="1689681"/>
              <a:ext cx="844748" cy="391886"/>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645786" y="1684197"/>
              <a:ext cx="844748" cy="391886"/>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431195" y="1687944"/>
              <a:ext cx="844748" cy="391886"/>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633180" y="186312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918031" y="1869739"/>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178569" y="185600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393056" y="1734044"/>
              <a:ext cx="879764" cy="262488"/>
            </a:xfrm>
            <a:prstGeom prst="rect">
              <a:avLst/>
            </a:prstGeom>
            <a:noFill/>
          </p:spPr>
          <p:txBody>
            <a:bodyPr wrap="square" rtlCol="0">
              <a:spAutoFit/>
            </a:bodyPr>
            <a:lstStyle/>
            <a:p>
              <a:r>
                <a:rPr lang="en-US" sz="1400" dirty="0" smtClean="0"/>
                <a:t>Memory</a:t>
              </a:r>
              <a:endParaRPr lang="en-US" sz="1400" dirty="0"/>
            </a:p>
          </p:txBody>
        </p:sp>
        <p:sp>
          <p:nvSpPr>
            <p:cNvPr id="25" name="TextBox 24"/>
            <p:cNvSpPr txBox="1"/>
            <p:nvPr/>
          </p:nvSpPr>
          <p:spPr>
            <a:xfrm>
              <a:off x="706388" y="1750208"/>
              <a:ext cx="632691" cy="262488"/>
            </a:xfrm>
            <a:prstGeom prst="rect">
              <a:avLst/>
            </a:prstGeom>
            <a:noFill/>
          </p:spPr>
          <p:txBody>
            <a:bodyPr wrap="square" rtlCol="0">
              <a:spAutoFit/>
            </a:bodyPr>
            <a:lstStyle/>
            <a:p>
              <a:r>
                <a:rPr lang="en-US" sz="1400" dirty="0" smtClean="0"/>
                <a:t>CPU1</a:t>
              </a:r>
              <a:endParaRPr lang="en-US" sz="1400" dirty="0"/>
            </a:p>
          </p:txBody>
        </p:sp>
        <p:sp>
          <p:nvSpPr>
            <p:cNvPr id="26" name="TextBox 25"/>
            <p:cNvSpPr txBox="1"/>
            <p:nvPr/>
          </p:nvSpPr>
          <p:spPr>
            <a:xfrm>
              <a:off x="1988980" y="1720448"/>
              <a:ext cx="674255" cy="262488"/>
            </a:xfrm>
            <a:prstGeom prst="rect">
              <a:avLst/>
            </a:prstGeom>
            <a:noFill/>
          </p:spPr>
          <p:txBody>
            <a:bodyPr wrap="square" rtlCol="0">
              <a:spAutoFit/>
            </a:bodyPr>
            <a:lstStyle/>
            <a:p>
              <a:r>
                <a:rPr lang="en-US" sz="1400" dirty="0" smtClean="0"/>
                <a:t>CPU2</a:t>
              </a:r>
              <a:endParaRPr lang="en-US" sz="1400" dirty="0"/>
            </a:p>
          </p:txBody>
        </p:sp>
        <p:sp>
          <p:nvSpPr>
            <p:cNvPr id="27" name="TextBox 26"/>
            <p:cNvSpPr txBox="1"/>
            <p:nvPr/>
          </p:nvSpPr>
          <p:spPr>
            <a:xfrm>
              <a:off x="3266852" y="1720447"/>
              <a:ext cx="674255" cy="262488"/>
            </a:xfrm>
            <a:prstGeom prst="rect">
              <a:avLst/>
            </a:prstGeom>
            <a:noFill/>
          </p:spPr>
          <p:txBody>
            <a:bodyPr wrap="square" rtlCol="0">
              <a:spAutoFit/>
            </a:bodyPr>
            <a:lstStyle/>
            <a:p>
              <a:r>
                <a:rPr lang="en-US" sz="1400" dirty="0" smtClean="0"/>
                <a:t>CPU3</a:t>
              </a:r>
              <a:endParaRPr lang="en-US" sz="1400" dirty="0"/>
            </a:p>
          </p:txBody>
        </p:sp>
        <p:sp>
          <p:nvSpPr>
            <p:cNvPr id="28" name="TextBox 27"/>
            <p:cNvSpPr txBox="1"/>
            <p:nvPr/>
          </p:nvSpPr>
          <p:spPr>
            <a:xfrm>
              <a:off x="4502997" y="1720446"/>
              <a:ext cx="674255" cy="262488"/>
            </a:xfrm>
            <a:prstGeom prst="rect">
              <a:avLst/>
            </a:prstGeom>
            <a:noFill/>
          </p:spPr>
          <p:txBody>
            <a:bodyPr wrap="square" rtlCol="0">
              <a:spAutoFit/>
            </a:bodyPr>
            <a:lstStyle/>
            <a:p>
              <a:r>
                <a:rPr lang="en-US" sz="1400" dirty="0" smtClean="0"/>
                <a:t>CPU4</a:t>
              </a:r>
              <a:endParaRPr lang="en-US" sz="1400" dirty="0"/>
            </a:p>
          </p:txBody>
        </p:sp>
        <p:sp>
          <p:nvSpPr>
            <p:cNvPr id="29" name="TextBox 28"/>
            <p:cNvSpPr txBox="1"/>
            <p:nvPr/>
          </p:nvSpPr>
          <p:spPr>
            <a:xfrm>
              <a:off x="5736684" y="1716669"/>
              <a:ext cx="674255" cy="262488"/>
            </a:xfrm>
            <a:prstGeom prst="rect">
              <a:avLst/>
            </a:prstGeom>
            <a:noFill/>
          </p:spPr>
          <p:txBody>
            <a:bodyPr wrap="square" rtlCol="0">
              <a:spAutoFit/>
            </a:bodyPr>
            <a:lstStyle/>
            <a:p>
              <a:r>
                <a:rPr lang="en-US" sz="1400" dirty="0" smtClean="0"/>
                <a:t>CPU5</a:t>
              </a:r>
              <a:endParaRPr lang="en-US" sz="1400" dirty="0"/>
            </a:p>
          </p:txBody>
        </p:sp>
        <p:sp>
          <p:nvSpPr>
            <p:cNvPr id="30" name="TextBox 29"/>
            <p:cNvSpPr txBox="1"/>
            <p:nvPr/>
          </p:nvSpPr>
          <p:spPr>
            <a:xfrm>
              <a:off x="7463420" y="1738709"/>
              <a:ext cx="775855" cy="262488"/>
            </a:xfrm>
            <a:prstGeom prst="rect">
              <a:avLst/>
            </a:prstGeom>
            <a:noFill/>
          </p:spPr>
          <p:txBody>
            <a:bodyPr wrap="square" rtlCol="0">
              <a:spAutoFit/>
            </a:bodyPr>
            <a:lstStyle/>
            <a:p>
              <a:r>
                <a:rPr lang="en-US" sz="1400" dirty="0" smtClean="0"/>
                <a:t>CPU100</a:t>
              </a:r>
              <a:endParaRPr lang="en-US" sz="1400" dirty="0"/>
            </a:p>
          </p:txBody>
        </p:sp>
        <p:cxnSp>
          <p:nvCxnSpPr>
            <p:cNvPr id="54" name="Straight Arrow Connector 53"/>
            <p:cNvCxnSpPr/>
            <p:nvPr/>
          </p:nvCxnSpPr>
          <p:spPr>
            <a:xfrm flipV="1">
              <a:off x="540133" y="2512291"/>
              <a:ext cx="9887722" cy="490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096066" y="2611777"/>
              <a:ext cx="775855" cy="367917"/>
            </a:xfrm>
            <a:prstGeom prst="rect">
              <a:avLst/>
            </a:prstGeom>
            <a:noFill/>
          </p:spPr>
          <p:txBody>
            <a:bodyPr wrap="square" rtlCol="0">
              <a:spAutoFit/>
            </a:bodyPr>
            <a:lstStyle/>
            <a:p>
              <a:r>
                <a:rPr lang="en-US" sz="1100" b="1" dirty="0" smtClean="0"/>
                <a:t>Bus</a:t>
              </a:r>
              <a:endParaRPr lang="en-US" sz="1100" b="1" dirty="0" smtClean="0"/>
            </a:p>
            <a:p>
              <a:endParaRPr lang="en-US" sz="1100" b="1" dirty="0"/>
            </a:p>
          </p:txBody>
        </p:sp>
        <p:cxnSp>
          <p:nvCxnSpPr>
            <p:cNvPr id="31" name="Straight Connector 30"/>
            <p:cNvCxnSpPr>
              <a:stCxn id="7" idx="2"/>
            </p:cNvCxnSpPr>
            <p:nvPr/>
          </p:nvCxnSpPr>
          <p:spPr>
            <a:xfrm flipH="1">
              <a:off x="1022733" y="2082574"/>
              <a:ext cx="5167" cy="42971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283407" y="2082574"/>
              <a:ext cx="5167" cy="42971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3558925" y="2076083"/>
              <a:ext cx="5167" cy="42971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4727654" y="2068976"/>
              <a:ext cx="5167" cy="42971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6084416" y="2082574"/>
              <a:ext cx="5167" cy="42971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851347" y="2083945"/>
              <a:ext cx="5167" cy="42971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9767914" y="2072662"/>
              <a:ext cx="5167" cy="42971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Rectangle 51"/>
          <p:cNvSpPr/>
          <p:nvPr/>
        </p:nvSpPr>
        <p:spPr>
          <a:xfrm>
            <a:off x="9376307" y="3479389"/>
            <a:ext cx="844748" cy="627867"/>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10150" y="3487161"/>
            <a:ext cx="844748" cy="391886"/>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886976" y="3462572"/>
            <a:ext cx="844748" cy="391886"/>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171496" y="3486154"/>
            <a:ext cx="844748" cy="391886"/>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377809" y="3486154"/>
            <a:ext cx="844748" cy="391886"/>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650410" y="3480670"/>
            <a:ext cx="844748" cy="391886"/>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7435819" y="3484417"/>
            <a:ext cx="844748" cy="391886"/>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6637804" y="365959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6922655" y="3666212"/>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7183193" y="3652474"/>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397680" y="3632121"/>
            <a:ext cx="879764" cy="307777"/>
          </a:xfrm>
          <a:prstGeom prst="rect">
            <a:avLst/>
          </a:prstGeom>
          <a:noFill/>
        </p:spPr>
        <p:txBody>
          <a:bodyPr wrap="square" rtlCol="0">
            <a:spAutoFit/>
          </a:bodyPr>
          <a:lstStyle/>
          <a:p>
            <a:r>
              <a:rPr lang="en-US" sz="1400" dirty="0" smtClean="0"/>
              <a:t>Memory</a:t>
            </a:r>
            <a:endParaRPr lang="en-US" sz="1400" dirty="0"/>
          </a:p>
        </p:txBody>
      </p:sp>
      <p:sp>
        <p:nvSpPr>
          <p:cNvPr id="66" name="TextBox 65"/>
          <p:cNvSpPr txBox="1"/>
          <p:nvPr/>
        </p:nvSpPr>
        <p:spPr>
          <a:xfrm>
            <a:off x="711012" y="3546681"/>
            <a:ext cx="632691" cy="307777"/>
          </a:xfrm>
          <a:prstGeom prst="rect">
            <a:avLst/>
          </a:prstGeom>
          <a:noFill/>
        </p:spPr>
        <p:txBody>
          <a:bodyPr wrap="square" rtlCol="0">
            <a:spAutoFit/>
          </a:bodyPr>
          <a:lstStyle/>
          <a:p>
            <a:r>
              <a:rPr lang="en-US" sz="1400" dirty="0" smtClean="0"/>
              <a:t>CPU1</a:t>
            </a:r>
            <a:endParaRPr lang="en-US" sz="1400" dirty="0"/>
          </a:p>
        </p:txBody>
      </p:sp>
      <p:sp>
        <p:nvSpPr>
          <p:cNvPr id="67" name="TextBox 66"/>
          <p:cNvSpPr txBox="1"/>
          <p:nvPr/>
        </p:nvSpPr>
        <p:spPr>
          <a:xfrm>
            <a:off x="1993604" y="3516921"/>
            <a:ext cx="674255" cy="307777"/>
          </a:xfrm>
          <a:prstGeom prst="rect">
            <a:avLst/>
          </a:prstGeom>
          <a:noFill/>
        </p:spPr>
        <p:txBody>
          <a:bodyPr wrap="square" rtlCol="0">
            <a:spAutoFit/>
          </a:bodyPr>
          <a:lstStyle/>
          <a:p>
            <a:r>
              <a:rPr lang="en-US" sz="1400" dirty="0" smtClean="0"/>
              <a:t>CPU2</a:t>
            </a:r>
            <a:endParaRPr lang="en-US" sz="1400" dirty="0"/>
          </a:p>
        </p:txBody>
      </p:sp>
      <p:sp>
        <p:nvSpPr>
          <p:cNvPr id="68" name="TextBox 67"/>
          <p:cNvSpPr txBox="1"/>
          <p:nvPr/>
        </p:nvSpPr>
        <p:spPr>
          <a:xfrm>
            <a:off x="3271476" y="3516920"/>
            <a:ext cx="674255" cy="307777"/>
          </a:xfrm>
          <a:prstGeom prst="rect">
            <a:avLst/>
          </a:prstGeom>
          <a:noFill/>
        </p:spPr>
        <p:txBody>
          <a:bodyPr wrap="square" rtlCol="0">
            <a:spAutoFit/>
          </a:bodyPr>
          <a:lstStyle/>
          <a:p>
            <a:r>
              <a:rPr lang="en-US" sz="1400" dirty="0" smtClean="0"/>
              <a:t>CPU3</a:t>
            </a:r>
            <a:endParaRPr lang="en-US" sz="1400" dirty="0"/>
          </a:p>
        </p:txBody>
      </p:sp>
      <p:sp>
        <p:nvSpPr>
          <p:cNvPr id="69" name="TextBox 68"/>
          <p:cNvSpPr txBox="1"/>
          <p:nvPr/>
        </p:nvSpPr>
        <p:spPr>
          <a:xfrm>
            <a:off x="4507621" y="3516919"/>
            <a:ext cx="674255" cy="307777"/>
          </a:xfrm>
          <a:prstGeom prst="rect">
            <a:avLst/>
          </a:prstGeom>
          <a:noFill/>
        </p:spPr>
        <p:txBody>
          <a:bodyPr wrap="square" rtlCol="0">
            <a:spAutoFit/>
          </a:bodyPr>
          <a:lstStyle/>
          <a:p>
            <a:r>
              <a:rPr lang="en-US" sz="1400" dirty="0" smtClean="0"/>
              <a:t>CPU4</a:t>
            </a:r>
            <a:endParaRPr lang="en-US" sz="1400" dirty="0"/>
          </a:p>
        </p:txBody>
      </p:sp>
      <p:sp>
        <p:nvSpPr>
          <p:cNvPr id="70" name="TextBox 69"/>
          <p:cNvSpPr txBox="1"/>
          <p:nvPr/>
        </p:nvSpPr>
        <p:spPr>
          <a:xfrm>
            <a:off x="5741308" y="3513142"/>
            <a:ext cx="674255" cy="307777"/>
          </a:xfrm>
          <a:prstGeom prst="rect">
            <a:avLst/>
          </a:prstGeom>
          <a:noFill/>
        </p:spPr>
        <p:txBody>
          <a:bodyPr wrap="square" rtlCol="0">
            <a:spAutoFit/>
          </a:bodyPr>
          <a:lstStyle/>
          <a:p>
            <a:r>
              <a:rPr lang="en-US" sz="1400" dirty="0" smtClean="0"/>
              <a:t>CPU5</a:t>
            </a:r>
            <a:endParaRPr lang="en-US" sz="1400" dirty="0"/>
          </a:p>
        </p:txBody>
      </p:sp>
      <p:sp>
        <p:nvSpPr>
          <p:cNvPr id="71" name="TextBox 70"/>
          <p:cNvSpPr txBox="1"/>
          <p:nvPr/>
        </p:nvSpPr>
        <p:spPr>
          <a:xfrm>
            <a:off x="7468044" y="3535182"/>
            <a:ext cx="775855" cy="307777"/>
          </a:xfrm>
          <a:prstGeom prst="rect">
            <a:avLst/>
          </a:prstGeom>
          <a:noFill/>
        </p:spPr>
        <p:txBody>
          <a:bodyPr wrap="square" rtlCol="0">
            <a:spAutoFit/>
          </a:bodyPr>
          <a:lstStyle/>
          <a:p>
            <a:r>
              <a:rPr lang="en-US" sz="1400" dirty="0" smtClean="0"/>
              <a:t>CPU100</a:t>
            </a:r>
            <a:endParaRPr lang="en-US" sz="1400" dirty="0"/>
          </a:p>
        </p:txBody>
      </p:sp>
      <p:cxnSp>
        <p:nvCxnSpPr>
          <p:cNvPr id="72" name="Straight Arrow Connector 71"/>
          <p:cNvCxnSpPr/>
          <p:nvPr/>
        </p:nvCxnSpPr>
        <p:spPr>
          <a:xfrm flipV="1">
            <a:off x="544757" y="4308764"/>
            <a:ext cx="9887722" cy="490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271520" y="4408170"/>
            <a:ext cx="3411220" cy="506730"/>
          </a:xfrm>
          <a:prstGeom prst="rect">
            <a:avLst/>
          </a:prstGeom>
          <a:noFill/>
        </p:spPr>
        <p:txBody>
          <a:bodyPr wrap="square" rtlCol="0">
            <a:spAutoFit/>
          </a:bodyPr>
          <a:lstStyle/>
          <a:p>
            <a:pPr algn="ctr"/>
            <a:r>
              <a:rPr lang="en-US" sz="1600" b="1" dirty="0" smtClean="0">
                <a:latin typeface="Times New Roman" panose="02020603050405020304" charset="0"/>
                <a:cs typeface="Times New Roman" panose="02020603050405020304" charset="0"/>
              </a:rPr>
              <a:t>A Multiprocessor with caching</a:t>
            </a:r>
            <a:endParaRPr lang="en-US" sz="1100" b="1" dirty="0" smtClean="0"/>
          </a:p>
          <a:p>
            <a:endParaRPr lang="en-US" sz="1100" b="1" dirty="0"/>
          </a:p>
        </p:txBody>
      </p:sp>
      <p:cxnSp>
        <p:nvCxnSpPr>
          <p:cNvPr id="74" name="Straight Connector 73"/>
          <p:cNvCxnSpPr>
            <a:stCxn id="53" idx="2"/>
          </p:cNvCxnSpPr>
          <p:nvPr/>
        </p:nvCxnSpPr>
        <p:spPr>
          <a:xfrm flipH="1">
            <a:off x="1027357" y="3879047"/>
            <a:ext cx="5167" cy="42971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2288031" y="3879047"/>
            <a:ext cx="5167" cy="42971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3563549" y="3872556"/>
            <a:ext cx="5167" cy="42971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4732278" y="3865449"/>
            <a:ext cx="5167" cy="42971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6089040" y="3879047"/>
            <a:ext cx="5167" cy="42971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7855971" y="3880418"/>
            <a:ext cx="5167" cy="42971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05495" y="3879006"/>
            <a:ext cx="844748" cy="258681"/>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689749" y="3856654"/>
            <a:ext cx="632691" cy="307777"/>
          </a:xfrm>
          <a:prstGeom prst="rect">
            <a:avLst/>
          </a:prstGeom>
          <a:noFill/>
        </p:spPr>
        <p:txBody>
          <a:bodyPr wrap="square" rtlCol="0">
            <a:spAutoFit/>
          </a:bodyPr>
          <a:lstStyle/>
          <a:p>
            <a:r>
              <a:rPr lang="en-US" sz="1400" dirty="0" smtClean="0"/>
              <a:t>Cache</a:t>
            </a:r>
            <a:endParaRPr lang="en-US" sz="1400" dirty="0"/>
          </a:p>
        </p:txBody>
      </p:sp>
      <p:sp>
        <p:nvSpPr>
          <p:cNvPr id="83" name="Rectangle 82"/>
          <p:cNvSpPr/>
          <p:nvPr/>
        </p:nvSpPr>
        <p:spPr>
          <a:xfrm>
            <a:off x="1886142" y="3848576"/>
            <a:ext cx="844748" cy="258681"/>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3166789" y="3879006"/>
            <a:ext cx="844748" cy="258681"/>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1949910" y="3826969"/>
            <a:ext cx="632691" cy="307777"/>
          </a:xfrm>
          <a:prstGeom prst="rect">
            <a:avLst/>
          </a:prstGeom>
          <a:noFill/>
        </p:spPr>
        <p:txBody>
          <a:bodyPr wrap="square" rtlCol="0">
            <a:spAutoFit/>
          </a:bodyPr>
          <a:lstStyle/>
          <a:p>
            <a:r>
              <a:rPr lang="en-US" sz="1400" dirty="0" smtClean="0"/>
              <a:t>Cache</a:t>
            </a:r>
            <a:endParaRPr lang="en-US" sz="1400" dirty="0"/>
          </a:p>
        </p:txBody>
      </p:sp>
      <p:sp>
        <p:nvSpPr>
          <p:cNvPr id="87" name="Rectangle 86"/>
          <p:cNvSpPr/>
          <p:nvPr/>
        </p:nvSpPr>
        <p:spPr>
          <a:xfrm>
            <a:off x="4377809" y="3874556"/>
            <a:ext cx="844748" cy="258681"/>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3251650" y="3826969"/>
            <a:ext cx="632691" cy="307777"/>
          </a:xfrm>
          <a:prstGeom prst="rect">
            <a:avLst/>
          </a:prstGeom>
          <a:noFill/>
        </p:spPr>
        <p:txBody>
          <a:bodyPr wrap="square" rtlCol="0">
            <a:spAutoFit/>
          </a:bodyPr>
          <a:lstStyle/>
          <a:p>
            <a:r>
              <a:rPr lang="en-US" sz="1400" dirty="0" smtClean="0"/>
              <a:t>Cache</a:t>
            </a:r>
            <a:endParaRPr lang="en-US" sz="1400" dirty="0"/>
          </a:p>
        </p:txBody>
      </p:sp>
      <p:sp>
        <p:nvSpPr>
          <p:cNvPr id="84" name="TextBox 83"/>
          <p:cNvSpPr txBox="1"/>
          <p:nvPr/>
        </p:nvSpPr>
        <p:spPr>
          <a:xfrm>
            <a:off x="4467651" y="3840300"/>
            <a:ext cx="632691" cy="307777"/>
          </a:xfrm>
          <a:prstGeom prst="rect">
            <a:avLst/>
          </a:prstGeom>
          <a:noFill/>
        </p:spPr>
        <p:txBody>
          <a:bodyPr wrap="square" rtlCol="0">
            <a:spAutoFit/>
          </a:bodyPr>
          <a:lstStyle/>
          <a:p>
            <a:r>
              <a:rPr lang="en-US" sz="1400" dirty="0" smtClean="0"/>
              <a:t>Cache</a:t>
            </a:r>
            <a:endParaRPr lang="en-US" sz="1400" dirty="0"/>
          </a:p>
        </p:txBody>
      </p:sp>
      <p:sp>
        <p:nvSpPr>
          <p:cNvPr id="91" name="Rectangle 90"/>
          <p:cNvSpPr/>
          <p:nvPr/>
        </p:nvSpPr>
        <p:spPr>
          <a:xfrm>
            <a:off x="5650410" y="3865449"/>
            <a:ext cx="844748" cy="258681"/>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5758998" y="3834350"/>
            <a:ext cx="632691" cy="307777"/>
          </a:xfrm>
          <a:prstGeom prst="rect">
            <a:avLst/>
          </a:prstGeom>
          <a:noFill/>
        </p:spPr>
        <p:txBody>
          <a:bodyPr wrap="square" rtlCol="0">
            <a:spAutoFit/>
          </a:bodyPr>
          <a:lstStyle/>
          <a:p>
            <a:r>
              <a:rPr lang="en-US" sz="1400" dirty="0" smtClean="0"/>
              <a:t>Cache</a:t>
            </a:r>
            <a:endParaRPr lang="en-US" sz="1400" dirty="0"/>
          </a:p>
        </p:txBody>
      </p:sp>
      <p:sp>
        <p:nvSpPr>
          <p:cNvPr id="93" name="Rectangle 92"/>
          <p:cNvSpPr/>
          <p:nvPr/>
        </p:nvSpPr>
        <p:spPr>
          <a:xfrm>
            <a:off x="7436566" y="3856614"/>
            <a:ext cx="844748" cy="258681"/>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7532596" y="3841911"/>
            <a:ext cx="632691" cy="307777"/>
          </a:xfrm>
          <a:prstGeom prst="rect">
            <a:avLst/>
          </a:prstGeom>
          <a:noFill/>
        </p:spPr>
        <p:txBody>
          <a:bodyPr wrap="square" rtlCol="0">
            <a:spAutoFit/>
          </a:bodyPr>
          <a:lstStyle/>
          <a:p>
            <a:r>
              <a:rPr lang="en-US" sz="1400" dirty="0" smtClean="0"/>
              <a:t>Cache</a:t>
            </a:r>
            <a:endParaRPr lang="en-US" sz="1400" dirty="0"/>
          </a:p>
        </p:txBody>
      </p:sp>
      <p:pic>
        <p:nvPicPr>
          <p:cNvPr id="33" name="Picture 3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9486" y="4787776"/>
            <a:ext cx="11166114" cy="221338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F968C15B-23A4-46CB-898B-0648A740BFC3}" type="slidenum">
              <a:rPr lang="en-US" altLang="en-US">
                <a:solidFill>
                  <a:srgbClr val="FFFFFF"/>
                </a:solidFill>
              </a:rPr>
            </a:fld>
            <a:endParaRPr lang="en-US" altLang="en-US">
              <a:solidFill>
                <a:srgbClr val="FFFFFF"/>
              </a:solidFill>
            </a:endParaRPr>
          </a:p>
        </p:txBody>
      </p:sp>
      <p:sp>
        <p:nvSpPr>
          <p:cNvPr id="4" name="Rectangle 3"/>
          <p:cNvSpPr/>
          <p:nvPr/>
        </p:nvSpPr>
        <p:spPr>
          <a:xfrm>
            <a:off x="858260" y="457200"/>
            <a:ext cx="11301412" cy="1323975"/>
          </a:xfrm>
          <a:prstGeom prst="rect">
            <a:avLst/>
          </a:prstGeom>
        </p:spPr>
        <p:txBody>
          <a:bodyPr>
            <a:spAutoFit/>
          </a:bodyPr>
          <a:lstStyle/>
          <a:p>
            <a:pPr algn="just" eaLnBrk="0" hangingPunct="0">
              <a:defRPr/>
            </a:pPr>
            <a:r>
              <a:rPr lang="en-US" sz="2000" dirty="0"/>
              <a:t>Cache blocks can be in one of the following three states:</a:t>
            </a:r>
            <a:endParaRPr lang="en-US" sz="2000" dirty="0"/>
          </a:p>
          <a:p>
            <a:pPr marL="457200" indent="-457200" algn="just" eaLnBrk="0" hangingPunct="0">
              <a:buFontTx/>
              <a:buAutoNum type="arabicPeriod"/>
              <a:defRPr/>
            </a:pPr>
            <a:r>
              <a:rPr lang="en-US" sz="2000" dirty="0"/>
              <a:t>INVALID – This cache block does not contain valid data.</a:t>
            </a:r>
            <a:endParaRPr lang="en-US" sz="2000" dirty="0"/>
          </a:p>
          <a:p>
            <a:pPr marL="342900" indent="-342900" algn="just" eaLnBrk="0" hangingPunct="0">
              <a:buFontTx/>
              <a:buAutoNum type="arabicPeriod"/>
              <a:defRPr/>
            </a:pPr>
            <a:r>
              <a:rPr lang="en-US" sz="2000" dirty="0"/>
              <a:t>  CLEAN – Memory is up-to-date; the block may be in other caches.</a:t>
            </a:r>
            <a:endParaRPr lang="en-US" sz="2000" dirty="0"/>
          </a:p>
          <a:p>
            <a:pPr marL="342900" indent="-342900" algn="just" eaLnBrk="0" hangingPunct="0">
              <a:buFontTx/>
              <a:buAutoNum type="arabicPeriod"/>
              <a:defRPr/>
            </a:pPr>
            <a:r>
              <a:rPr lang="en-US" sz="2000" dirty="0"/>
              <a:t>  DIRTY – Memory is incorrect; no other cache holds the block. </a:t>
            </a:r>
            <a:endParaRPr lang="en-US" sz="1600" dirty="0"/>
          </a:p>
        </p:txBody>
      </p:sp>
      <p:pic>
        <p:nvPicPr>
          <p:cNvPr id="512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2725" y="1743075"/>
            <a:ext cx="5934075"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768475"/>
            <a:ext cx="5943600" cy="508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90270"/>
          </a:xfrm>
        </p:spPr>
        <p:txBody>
          <a:bodyPr/>
          <a:p>
            <a:pPr algn="ctr"/>
            <a:r>
              <a:rPr lang="en-US" dirty="0">
                <a:solidFill>
                  <a:srgbClr val="00B050"/>
                </a:solidFill>
                <a:sym typeface="+mn-ea"/>
              </a:rPr>
              <a:t>Ring-Based Multiprocessor</a:t>
            </a:r>
            <a:endParaRPr lang="en-US"/>
          </a:p>
        </p:txBody>
      </p:sp>
      <p:sp>
        <p:nvSpPr>
          <p:cNvPr id="3" name="Content Placeholder 2"/>
          <p:cNvSpPr>
            <a:spLocks noGrp="1"/>
          </p:cNvSpPr>
          <p:nvPr>
            <p:ph idx="1"/>
          </p:nvPr>
        </p:nvSpPr>
        <p:spPr/>
        <p:txBody>
          <a:bodyPr/>
          <a:p>
            <a:pPr algn="just"/>
            <a:r>
              <a:rPr lang="en-US"/>
              <a:t>Ring based multiprocessors are examplified by </a:t>
            </a:r>
            <a:r>
              <a:rPr lang="en-US" b="1"/>
              <a:t>Memnet</a:t>
            </a:r>
            <a:r>
              <a:rPr lang="en-US"/>
              <a:t>.</a:t>
            </a:r>
            <a:endParaRPr lang="en-US"/>
          </a:p>
          <a:p>
            <a:pPr algn="just"/>
            <a:r>
              <a:rPr lang="en-US"/>
              <a:t>In Memnet, a single address space is divided into a private part and a shared part. </a:t>
            </a:r>
            <a:endParaRPr lang="en-US"/>
          </a:p>
          <a:p>
            <a:pPr algn="just"/>
            <a:r>
              <a:rPr lang="en-US"/>
              <a:t>The private part is divided up into regions so that each machine has a piece for its stacks and other unshared data and code.</a:t>
            </a:r>
            <a:endParaRPr lang="en-US"/>
          </a:p>
          <a:p>
            <a:pPr algn="just"/>
            <a:r>
              <a:rPr lang="en-US"/>
              <a:t>The shared part is common to all machines and is kept consistent by a hardware protocol.</a:t>
            </a:r>
            <a:endParaRPr lang="en-US"/>
          </a:p>
        </p:txBody>
      </p:sp>
      <p:sp>
        <p:nvSpPr>
          <p:cNvPr id="4" name="Footer Placeholder 3"/>
          <p:cNvSpPr>
            <a:spLocks noGrp="1"/>
          </p:cNvSpPr>
          <p:nvPr>
            <p:ph type="ftr" sz="quarter" idx="11"/>
          </p:nvPr>
        </p:nvSpPr>
        <p:spPr/>
        <p:txBody>
          <a:bodyPr/>
          <a:p>
            <a:r>
              <a:rPr lang="en-US" smtClean="0"/>
              <a:t>School of Computer Engineering</a:t>
            </a:r>
            <a:endParaRPr lang="en-US" dirty="0"/>
          </a:p>
        </p:txBody>
      </p:sp>
      <p:sp>
        <p:nvSpPr>
          <p:cNvPr id="5" name="Slide Number Placeholder 4"/>
          <p:cNvSpPr>
            <a:spLocks noGrp="1"/>
          </p:cNvSpPr>
          <p:nvPr>
            <p:ph type="sldNum" sz="quarter" idx="12"/>
          </p:nvPr>
        </p:nvSpPr>
        <p:spPr/>
        <p:txBody>
          <a:bodyPr/>
          <a:p>
            <a:fld id="{906CAB18-0469-4313-A25C-DD6CF97FC712}"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Architecture</a:t>
            </a:r>
            <a:r>
              <a:rPr lang="en-US" dirty="0"/>
              <a:t> – </a:t>
            </a:r>
            <a:r>
              <a:rPr lang="en-US" dirty="0">
                <a:solidFill>
                  <a:srgbClr val="00B050"/>
                </a:solidFill>
              </a:rPr>
              <a:t>Ring-Based Multiprocessor</a:t>
            </a:r>
            <a:br>
              <a:rPr lang="en-US" dirty="0"/>
            </a:br>
            <a:endParaRPr lang="en-US" dirty="0"/>
          </a:p>
        </p:txBody>
      </p:sp>
      <p:sp>
        <p:nvSpPr>
          <p:cNvPr id="69" name="TextBox 68"/>
          <p:cNvSpPr txBox="1"/>
          <p:nvPr/>
        </p:nvSpPr>
        <p:spPr>
          <a:xfrm>
            <a:off x="1188627" y="2196738"/>
            <a:ext cx="1055812" cy="369332"/>
          </a:xfrm>
          <a:prstGeom prst="rect">
            <a:avLst/>
          </a:prstGeom>
          <a:noFill/>
          <a:ln>
            <a:solidFill>
              <a:srgbClr val="FFFF00">
                <a:alpha val="0"/>
              </a:srgbClr>
            </a:solidFill>
          </a:ln>
        </p:spPr>
        <p:txBody>
          <a:bodyPr wrap="square" rtlCol="0">
            <a:spAutoFit/>
          </a:bodyPr>
          <a:lstStyle/>
          <a:p>
            <a:r>
              <a:rPr lang="en-US" dirty="0" smtClean="0"/>
              <a:t>                 </a:t>
            </a:r>
            <a:endParaRPr lang="en-US" dirty="0"/>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8076" y="1237674"/>
            <a:ext cx="10123816" cy="5346006"/>
          </a:xfrm>
          <a:prstGeom prst="rect">
            <a:avLst/>
          </a:prstGeom>
        </p:spPr>
      </p:pic>
      <p:sp>
        <p:nvSpPr>
          <p:cNvPr id="18" name="TextBox 17"/>
          <p:cNvSpPr txBox="1"/>
          <p:nvPr/>
        </p:nvSpPr>
        <p:spPr>
          <a:xfrm>
            <a:off x="838200" y="6391564"/>
            <a:ext cx="6255327" cy="369454"/>
          </a:xfrm>
          <a:prstGeom prst="rect">
            <a:avLst/>
          </a:prstGeom>
          <a:solidFill>
            <a:srgbClr val="FFFF00"/>
          </a:solidFill>
        </p:spPr>
        <p:txBody>
          <a:bodyPr wrap="square" rtlCol="0">
            <a:spAutoFit/>
          </a:bodyPr>
          <a:lstStyle/>
          <a:p>
            <a:r>
              <a:rPr lang="en-US" dirty="0" smtClean="0"/>
              <a:t>Fig (a) The </a:t>
            </a:r>
            <a:r>
              <a:rPr lang="en-US" dirty="0" err="1" smtClean="0"/>
              <a:t>memnet</a:t>
            </a:r>
            <a:r>
              <a:rPr lang="en-US" dirty="0" smtClean="0"/>
              <a:t> ring (b) A single machine (c) The block table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23966</Words>
  <Application>WPS Presentation</Application>
  <PresentationFormat>Widescreen</PresentationFormat>
  <Paragraphs>553</Paragraphs>
  <Slides>48</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48</vt:i4>
      </vt:variant>
    </vt:vector>
  </HeadingPairs>
  <TitlesOfParts>
    <vt:vector size="57" baseType="lpstr">
      <vt:lpstr>Arial</vt:lpstr>
      <vt:lpstr>SimSun</vt:lpstr>
      <vt:lpstr>Wingdings</vt:lpstr>
      <vt:lpstr>Consolas</vt:lpstr>
      <vt:lpstr>Times New Roman</vt:lpstr>
      <vt:lpstr>Calibri</vt:lpstr>
      <vt:lpstr>Microsoft YaHei</vt:lpstr>
      <vt:lpstr>Arial Unicode MS</vt:lpstr>
      <vt:lpstr>Office Theme</vt:lpstr>
      <vt:lpstr>UNIT-5: Distributed Shared Memory</vt:lpstr>
      <vt:lpstr>UNIT-5: Distributed Shared Memory</vt:lpstr>
      <vt:lpstr>Architecture – On-Chip Memory, Bus-Based &amp; Ring-Based Multiprocessor </vt:lpstr>
      <vt:lpstr>Architecture – On-Chip Memory, Bus-Based &amp; Ring-Based Multiprocessor </vt:lpstr>
      <vt:lpstr>Architecture – On-Chip Memory, Bus-Based &amp; Ring-Based Multiprocessor </vt:lpstr>
      <vt:lpstr>Architecture – Bus-Based Multiprocessor </vt:lpstr>
      <vt:lpstr>PowerPoint 演示文稿</vt:lpstr>
      <vt:lpstr>Ring-Based Multiprocessor</vt:lpstr>
      <vt:lpstr>Architecture – Ring-Based Multiprocessor </vt:lpstr>
      <vt:lpstr>PowerPoint 演示文稿</vt:lpstr>
      <vt:lpstr>UNIT-5: Distributed Shared Memory</vt:lpstr>
      <vt:lpstr>PowerPoint 演示文稿</vt:lpstr>
      <vt:lpstr>PowerPoint 演示文稿</vt:lpstr>
      <vt:lpstr>PowerPoint 演示文稿</vt:lpstr>
      <vt:lpstr>UNIT-5: Distributed Shared Memory</vt:lpstr>
      <vt:lpstr>PowerPoint 演示文稿</vt:lpstr>
      <vt:lpstr>UNIT-5: Distributed Shared Memory</vt:lpstr>
      <vt:lpstr>PowerPoint 演示文稿</vt:lpstr>
      <vt:lpstr>PowerPoint 演示文稿</vt:lpstr>
      <vt:lpstr>PowerPoint 演示文稿</vt:lpstr>
      <vt:lpstr>PowerPoint 演示文稿</vt:lpstr>
      <vt:lpstr>UNIT-5: Distributed Shared Memory</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UNIT-5: Distributed Shared Memory</vt:lpstr>
      <vt:lpstr>PowerPoint 演示文稿</vt:lpstr>
      <vt:lpstr>PowerPoint 演示文稿</vt:lpstr>
      <vt:lpstr>PowerPoint 演示文稿</vt:lpstr>
      <vt:lpstr>UNIT-5: Distributed Shared Memory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Q&amp;A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Distributed Operating Systems</dc:title>
  <dc:creator>Microsoft account</dc:creator>
  <cp:lastModifiedBy>Saurabh Jha</cp:lastModifiedBy>
  <cp:revision>465</cp:revision>
  <dcterms:created xsi:type="dcterms:W3CDTF">2024-07-13T14:46:00Z</dcterms:created>
  <dcterms:modified xsi:type="dcterms:W3CDTF">2024-11-08T05:24:26Z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FA0CD68B39FC42639DA5B331752EC4D7_12</vt:lpwstr>
  </property>
  <property fmtid="{D5CDD505-2E9C-101B-9397-08002B2CF9AE}" pid="3" name="KSOProductBuildVer">
    <vt:lpwstr>1033-12.2.0.18607</vt:lpwstr>
  </property>
</Properties>
</file>