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7" r:id="rId2"/>
    <p:sldId id="261" r:id="rId3"/>
    <p:sldId id="258" r:id="rId4"/>
    <p:sldId id="260" r:id="rId5"/>
    <p:sldId id="259" r:id="rId6"/>
    <p:sldId id="263" r:id="rId7"/>
    <p:sldId id="262" r:id="rId8"/>
    <p:sldId id="264" r:id="rId9"/>
    <p:sldId id="277" r:id="rId10"/>
    <p:sldId id="265" r:id="rId11"/>
    <p:sldId id="266" r:id="rId12"/>
    <p:sldId id="273" r:id="rId13"/>
    <p:sldId id="276" r:id="rId14"/>
    <p:sldId id="274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1CF2F-33DB-4877-9C2C-A8428512A1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2D3ED2-986E-4E6A-9143-390A00610241}">
      <dgm:prSet custT="1"/>
      <dgm:spPr/>
      <dgm:t>
        <a:bodyPr/>
        <a:lstStyle/>
        <a:p>
          <a:r>
            <a:rPr lang="en-US" sz="4000" b="1" dirty="0">
              <a:latin typeface="Algerian" panose="04020705040A02060702" pitchFamily="82" charset="0"/>
            </a:rPr>
            <a:t>Its coding time……</a:t>
          </a:r>
          <a:endParaRPr lang="en-US" sz="4000" dirty="0">
            <a:latin typeface="Algerian" panose="04020705040A02060702" pitchFamily="82" charset="0"/>
          </a:endParaRPr>
        </a:p>
      </dgm:t>
    </dgm:pt>
    <dgm:pt modelId="{63B0BD72-3E92-4ED5-9179-536A264711AB}" type="parTrans" cxnId="{3BFA7698-6FE2-424C-8F9A-6236027E75BD}">
      <dgm:prSet/>
      <dgm:spPr/>
      <dgm:t>
        <a:bodyPr/>
        <a:lstStyle/>
        <a:p>
          <a:endParaRPr lang="en-US"/>
        </a:p>
      </dgm:t>
    </dgm:pt>
    <dgm:pt modelId="{0938F1A7-5C33-4BA6-ABE5-87A55B35F505}" type="sibTrans" cxnId="{3BFA7698-6FE2-424C-8F9A-6236027E75BD}">
      <dgm:prSet/>
      <dgm:spPr/>
      <dgm:t>
        <a:bodyPr/>
        <a:lstStyle/>
        <a:p>
          <a:endParaRPr lang="en-US"/>
        </a:p>
      </dgm:t>
    </dgm:pt>
    <dgm:pt modelId="{AA79116D-485F-4F93-B7DA-D6B92CDE0F71}" type="pres">
      <dgm:prSet presAssocID="{7A61CF2F-33DB-4877-9C2C-A8428512A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1B1A04-7EE4-443D-8BE6-BAAD870D77DE}" type="pres">
      <dgm:prSet presAssocID="{E22D3ED2-986E-4E6A-9143-390A006102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FA7698-6FE2-424C-8F9A-6236027E75BD}" srcId="{7A61CF2F-33DB-4877-9C2C-A8428512A12F}" destId="{E22D3ED2-986E-4E6A-9143-390A00610241}" srcOrd="0" destOrd="0" parTransId="{63B0BD72-3E92-4ED5-9179-536A264711AB}" sibTransId="{0938F1A7-5C33-4BA6-ABE5-87A55B35F505}"/>
    <dgm:cxn modelId="{38DCA122-71FE-4121-A086-15EE02D8F9A9}" type="presOf" srcId="{E22D3ED2-986E-4E6A-9143-390A00610241}" destId="{C11B1A04-7EE4-443D-8BE6-BAAD870D77DE}" srcOrd="0" destOrd="0" presId="urn:microsoft.com/office/officeart/2005/8/layout/vList2"/>
    <dgm:cxn modelId="{6E18598E-3190-4761-9293-D67324E9B1F4}" type="presOf" srcId="{7A61CF2F-33DB-4877-9C2C-A8428512A12F}" destId="{AA79116D-485F-4F93-B7DA-D6B92CDE0F71}" srcOrd="0" destOrd="0" presId="urn:microsoft.com/office/officeart/2005/8/layout/vList2"/>
    <dgm:cxn modelId="{692449C0-C3AD-44B4-8A39-840547F16964}" type="presParOf" srcId="{AA79116D-485F-4F93-B7DA-D6B92CDE0F71}" destId="{C11B1A04-7EE4-443D-8BE6-BAAD870D7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1CF2F-33DB-4877-9C2C-A8428512A1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2D3ED2-986E-4E6A-9143-390A00610241}">
      <dgm:prSet custT="1"/>
      <dgm:spPr/>
      <dgm:t>
        <a:bodyPr/>
        <a:lstStyle/>
        <a:p>
          <a:r>
            <a:rPr lang="en-US" sz="4000" b="1" dirty="0">
              <a:latin typeface="Algerian" panose="04020705040A02060702" pitchFamily="82" charset="0"/>
            </a:rPr>
            <a:t>Its coding time……</a:t>
          </a:r>
          <a:endParaRPr lang="en-US" sz="4000" dirty="0">
            <a:latin typeface="Algerian" panose="04020705040A02060702" pitchFamily="82" charset="0"/>
          </a:endParaRPr>
        </a:p>
      </dgm:t>
    </dgm:pt>
    <dgm:pt modelId="{63B0BD72-3E92-4ED5-9179-536A264711AB}" type="parTrans" cxnId="{3BFA7698-6FE2-424C-8F9A-6236027E75BD}">
      <dgm:prSet/>
      <dgm:spPr/>
      <dgm:t>
        <a:bodyPr/>
        <a:lstStyle/>
        <a:p>
          <a:endParaRPr lang="en-US"/>
        </a:p>
      </dgm:t>
    </dgm:pt>
    <dgm:pt modelId="{0938F1A7-5C33-4BA6-ABE5-87A55B35F505}" type="sibTrans" cxnId="{3BFA7698-6FE2-424C-8F9A-6236027E75BD}">
      <dgm:prSet/>
      <dgm:spPr/>
      <dgm:t>
        <a:bodyPr/>
        <a:lstStyle/>
        <a:p>
          <a:endParaRPr lang="en-US"/>
        </a:p>
      </dgm:t>
    </dgm:pt>
    <dgm:pt modelId="{AA79116D-485F-4F93-B7DA-D6B92CDE0F71}" type="pres">
      <dgm:prSet presAssocID="{7A61CF2F-33DB-4877-9C2C-A8428512A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1B1A04-7EE4-443D-8BE6-BAAD870D77DE}" type="pres">
      <dgm:prSet presAssocID="{E22D3ED2-986E-4E6A-9143-390A006102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FA7698-6FE2-424C-8F9A-6236027E75BD}" srcId="{7A61CF2F-33DB-4877-9C2C-A8428512A12F}" destId="{E22D3ED2-986E-4E6A-9143-390A00610241}" srcOrd="0" destOrd="0" parTransId="{63B0BD72-3E92-4ED5-9179-536A264711AB}" sibTransId="{0938F1A7-5C33-4BA6-ABE5-87A55B35F505}"/>
    <dgm:cxn modelId="{38DCA122-71FE-4121-A086-15EE02D8F9A9}" type="presOf" srcId="{E22D3ED2-986E-4E6A-9143-390A00610241}" destId="{C11B1A04-7EE4-443D-8BE6-BAAD870D77DE}" srcOrd="0" destOrd="0" presId="urn:microsoft.com/office/officeart/2005/8/layout/vList2"/>
    <dgm:cxn modelId="{6E18598E-3190-4761-9293-D67324E9B1F4}" type="presOf" srcId="{7A61CF2F-33DB-4877-9C2C-A8428512A12F}" destId="{AA79116D-485F-4F93-B7DA-D6B92CDE0F71}" srcOrd="0" destOrd="0" presId="urn:microsoft.com/office/officeart/2005/8/layout/vList2"/>
    <dgm:cxn modelId="{692449C0-C3AD-44B4-8A39-840547F16964}" type="presParOf" srcId="{AA79116D-485F-4F93-B7DA-D6B92CDE0F71}" destId="{C11B1A04-7EE4-443D-8BE6-BAAD870D7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1CF2F-33DB-4877-9C2C-A8428512A1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2D3ED2-986E-4E6A-9143-390A00610241}">
      <dgm:prSet custT="1"/>
      <dgm:spPr/>
      <dgm:t>
        <a:bodyPr/>
        <a:lstStyle/>
        <a:p>
          <a:r>
            <a:rPr lang="en-US" sz="4000" b="1" dirty="0">
              <a:latin typeface="Algerian" panose="04020705040A02060702" pitchFamily="82" charset="0"/>
            </a:rPr>
            <a:t>Its coding time……</a:t>
          </a:r>
          <a:endParaRPr lang="en-US" sz="4000" dirty="0">
            <a:latin typeface="Algerian" panose="04020705040A02060702" pitchFamily="82" charset="0"/>
          </a:endParaRPr>
        </a:p>
      </dgm:t>
    </dgm:pt>
    <dgm:pt modelId="{63B0BD72-3E92-4ED5-9179-536A264711AB}" type="parTrans" cxnId="{3BFA7698-6FE2-424C-8F9A-6236027E75BD}">
      <dgm:prSet/>
      <dgm:spPr/>
      <dgm:t>
        <a:bodyPr/>
        <a:lstStyle/>
        <a:p>
          <a:endParaRPr lang="en-US"/>
        </a:p>
      </dgm:t>
    </dgm:pt>
    <dgm:pt modelId="{0938F1A7-5C33-4BA6-ABE5-87A55B35F505}" type="sibTrans" cxnId="{3BFA7698-6FE2-424C-8F9A-6236027E75BD}">
      <dgm:prSet/>
      <dgm:spPr/>
      <dgm:t>
        <a:bodyPr/>
        <a:lstStyle/>
        <a:p>
          <a:endParaRPr lang="en-US"/>
        </a:p>
      </dgm:t>
    </dgm:pt>
    <dgm:pt modelId="{AA79116D-485F-4F93-B7DA-D6B92CDE0F71}" type="pres">
      <dgm:prSet presAssocID="{7A61CF2F-33DB-4877-9C2C-A8428512A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1B1A04-7EE4-443D-8BE6-BAAD870D77DE}" type="pres">
      <dgm:prSet presAssocID="{E22D3ED2-986E-4E6A-9143-390A006102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FA7698-6FE2-424C-8F9A-6236027E75BD}" srcId="{7A61CF2F-33DB-4877-9C2C-A8428512A12F}" destId="{E22D3ED2-986E-4E6A-9143-390A00610241}" srcOrd="0" destOrd="0" parTransId="{63B0BD72-3E92-4ED5-9179-536A264711AB}" sibTransId="{0938F1A7-5C33-4BA6-ABE5-87A55B35F505}"/>
    <dgm:cxn modelId="{38DCA122-71FE-4121-A086-15EE02D8F9A9}" type="presOf" srcId="{E22D3ED2-986E-4E6A-9143-390A00610241}" destId="{C11B1A04-7EE4-443D-8BE6-BAAD870D77DE}" srcOrd="0" destOrd="0" presId="urn:microsoft.com/office/officeart/2005/8/layout/vList2"/>
    <dgm:cxn modelId="{6E18598E-3190-4761-9293-D67324E9B1F4}" type="presOf" srcId="{7A61CF2F-33DB-4877-9C2C-A8428512A12F}" destId="{AA79116D-485F-4F93-B7DA-D6B92CDE0F71}" srcOrd="0" destOrd="0" presId="urn:microsoft.com/office/officeart/2005/8/layout/vList2"/>
    <dgm:cxn modelId="{692449C0-C3AD-44B4-8A39-840547F16964}" type="presParOf" srcId="{AA79116D-485F-4F93-B7DA-D6B92CDE0F71}" destId="{C11B1A04-7EE4-443D-8BE6-BAAD870D7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B1A04-7EE4-443D-8BE6-BAAD870D77DE}">
      <dsp:nvSpPr>
        <dsp:cNvPr id="0" name=""/>
        <dsp:cNvSpPr/>
      </dsp:nvSpPr>
      <dsp:spPr>
        <a:xfrm>
          <a:off x="0" y="128"/>
          <a:ext cx="5365571" cy="769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latin typeface="Algerian" panose="04020705040A02060702" pitchFamily="82" charset="0"/>
            </a:rPr>
            <a:t>Its coding time……</a:t>
          </a:r>
          <a:endParaRPr lang="en-US" sz="4000" kern="1200" dirty="0">
            <a:latin typeface="Algerian" panose="04020705040A02060702" pitchFamily="82" charset="0"/>
          </a:endParaRPr>
        </a:p>
      </dsp:txBody>
      <dsp:txXfrm>
        <a:off x="37548" y="37676"/>
        <a:ext cx="5290475" cy="694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B1A04-7EE4-443D-8BE6-BAAD870D77DE}">
      <dsp:nvSpPr>
        <dsp:cNvPr id="0" name=""/>
        <dsp:cNvSpPr/>
      </dsp:nvSpPr>
      <dsp:spPr>
        <a:xfrm>
          <a:off x="0" y="128"/>
          <a:ext cx="5365571" cy="769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latin typeface="Algerian" panose="04020705040A02060702" pitchFamily="82" charset="0"/>
            </a:rPr>
            <a:t>Its coding time……</a:t>
          </a:r>
          <a:endParaRPr lang="en-US" sz="4000" kern="1200" dirty="0">
            <a:latin typeface="Algerian" panose="04020705040A02060702" pitchFamily="82" charset="0"/>
          </a:endParaRPr>
        </a:p>
      </dsp:txBody>
      <dsp:txXfrm>
        <a:off x="37548" y="37676"/>
        <a:ext cx="5290475" cy="694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B1A04-7EE4-443D-8BE6-BAAD870D77DE}">
      <dsp:nvSpPr>
        <dsp:cNvPr id="0" name=""/>
        <dsp:cNvSpPr/>
      </dsp:nvSpPr>
      <dsp:spPr>
        <a:xfrm>
          <a:off x="0" y="128"/>
          <a:ext cx="5365571" cy="769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latin typeface="Algerian" panose="04020705040A02060702" pitchFamily="82" charset="0"/>
            </a:rPr>
            <a:t>Its coding time……</a:t>
          </a:r>
          <a:endParaRPr lang="en-US" sz="4000" kern="1200" dirty="0">
            <a:latin typeface="Algerian" panose="04020705040A02060702" pitchFamily="82" charset="0"/>
          </a:endParaRPr>
        </a:p>
      </dsp:txBody>
      <dsp:txXfrm>
        <a:off x="37548" y="37676"/>
        <a:ext cx="5290475" cy="69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9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6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70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1419-8F0D-416B-85C9-DF64D80F787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91A54A-B48D-46EC-813D-5F58D0E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5A58-0369-4601-896D-3F079B9E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53" y="52758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Fading led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B95B-7A2A-43BD-AB26-2A772362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Objective:</a:t>
            </a:r>
            <a:endParaRPr lang="en-US" sz="2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lvl="4"/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</a:rPr>
              <a:t>Learn to use analogWrite() function in Arduino 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A6EC7-4D3C-4679-96CC-49B2B74F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7" y="3841955"/>
            <a:ext cx="4885082" cy="3016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04DF52-C8CF-4C60-96CD-439537835BF3}"/>
              </a:ext>
            </a:extLst>
          </p:cNvPr>
          <p:cNvSpPr/>
          <p:nvPr/>
        </p:nvSpPr>
        <p:spPr>
          <a:xfrm>
            <a:off x="475457" y="1165123"/>
            <a:ext cx="834407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4E9E-C48D-4C04-BC85-FA7A98A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Connection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98AE1-81B2-445B-84AC-20F268A0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6" y="1624928"/>
            <a:ext cx="8596668" cy="50413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63A26E-5C00-4B5F-A6F1-902A28CF11AA}"/>
              </a:ext>
            </a:extLst>
          </p:cNvPr>
          <p:cNvSpPr/>
          <p:nvPr/>
        </p:nvSpPr>
        <p:spPr>
          <a:xfrm>
            <a:off x="1327355" y="1209368"/>
            <a:ext cx="5368413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8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DF5B3-4859-4EC7-999C-52D55F47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4B4098-A0EF-49CA-8F3D-137168DB1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134999"/>
              </p:ext>
            </p:extLst>
          </p:nvPr>
        </p:nvGraphicFramePr>
        <p:xfrm>
          <a:off x="3151163" y="1463040"/>
          <a:ext cx="5365571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052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C93D-4FC4-4DF0-841B-B52E335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pushbutton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F720-9A03-46FC-8771-6DA104CD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 Push</a:t>
            </a:r>
            <a:r>
              <a:rPr lang="en-US" sz="2400" b="1" dirty="0">
                <a:latin typeface="Arial Black" panose="020B0A04020102020204" pitchFamily="34" charset="0"/>
              </a:rPr>
              <a:t>button</a:t>
            </a:r>
            <a:r>
              <a:rPr lang="en-US" sz="2400" dirty="0">
                <a:latin typeface="Arial Black" panose="020B0A04020102020204" pitchFamily="34" charset="0"/>
              </a:rPr>
              <a:t> is a simple </a:t>
            </a:r>
            <a:r>
              <a:rPr lang="en-US" dirty="0"/>
              <a:t> 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switch</a:t>
            </a: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It is  uses in keypad 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calculators ,push-button telephones 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0661C-683D-4C7D-ACC4-D8301EBE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E9FD99-E3CA-4B87-9E7D-FD822548693B}"/>
              </a:ext>
            </a:extLst>
          </p:cNvPr>
          <p:cNvSpPr/>
          <p:nvPr/>
        </p:nvSpPr>
        <p:spPr>
          <a:xfrm>
            <a:off x="2757268" y="1224281"/>
            <a:ext cx="3123027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DDDC-CF1E-48B5-A3CC-F18AA8C5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9044-EF28-4F18-A2BB-3D38FFB0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 panose="020B0A04020102020204" pitchFamily="34" charset="0"/>
              </a:rPr>
              <a:t>Arduino Uno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600" dirty="0">
                <a:latin typeface="Arial Black" panose="020B0A04020102020204" pitchFamily="34" charset="0"/>
              </a:rPr>
              <a:t>Pushbutton</a:t>
            </a:r>
            <a:r>
              <a:rPr lang="en-US" dirty="0">
                <a:latin typeface="Arial Black" panose="020B0A04020102020204" pitchFamily="34" charset="0"/>
              </a:rPr>
              <a:t>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600" dirty="0">
                <a:latin typeface="Arial Black" panose="020B0A04020102020204" pitchFamily="34" charset="0"/>
              </a:rPr>
              <a:t>LED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</a:rPr>
              <a:t>Resistor 350 </a:t>
            </a:r>
            <a:r>
              <a:rPr lang="el-GR" sz="2600" dirty="0">
                <a:latin typeface="Arial Black" panose="020B0A04020102020204" pitchFamily="34" charset="0"/>
              </a:rPr>
              <a:t>Ω</a:t>
            </a:r>
            <a:endParaRPr lang="en-US" sz="2600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</a:rPr>
              <a:t>Breadboard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1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B6E-414D-404C-B0C9-DA821400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Connections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CDDFF-8338-43E7-9E60-A458FAC58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572119"/>
            <a:ext cx="9312811" cy="5162844"/>
          </a:xfrm>
          <a:solidFill>
            <a:srgbClr val="FF0000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E6A0B5-2D00-4829-A644-655660B0AA01}"/>
              </a:ext>
            </a:extLst>
          </p:cNvPr>
          <p:cNvSpPr txBox="1"/>
          <p:nvPr/>
        </p:nvSpPr>
        <p:spPr>
          <a:xfrm>
            <a:off x="8510954" y="34290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10k </a:t>
            </a:r>
            <a:r>
              <a:rPr lang="el-G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Ω</a:t>
            </a: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73BF2-58BD-48D4-90E5-18D99B0540C7}"/>
              </a:ext>
            </a:extLst>
          </p:cNvPr>
          <p:cNvSpPr txBox="1"/>
          <p:nvPr/>
        </p:nvSpPr>
        <p:spPr>
          <a:xfrm>
            <a:off x="6935372" y="2574388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220</a:t>
            </a:r>
            <a:r>
              <a:rPr lang="el-G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Ω</a:t>
            </a: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9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66166-6B34-4CFF-9172-2B3A4BD37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544B99-2367-4963-B318-BF7BE4342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085558"/>
              </p:ext>
            </p:extLst>
          </p:nvPr>
        </p:nvGraphicFramePr>
        <p:xfrm>
          <a:off x="3151163" y="1463040"/>
          <a:ext cx="5365571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68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A93DC-4638-4527-A218-1EE00B75ECA4}"/>
              </a:ext>
            </a:extLst>
          </p:cNvPr>
          <p:cNvSpPr txBox="1"/>
          <p:nvPr/>
        </p:nvSpPr>
        <p:spPr>
          <a:xfrm>
            <a:off x="4065563" y="2827607"/>
            <a:ext cx="4407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7745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45E0-C5DC-4161-A264-C3096EF1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206477"/>
            <a:ext cx="8875796" cy="5834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		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				analogWrite()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C831A-DB07-4930-9D06-EEC4F49AE63F}"/>
              </a:ext>
            </a:extLst>
          </p:cNvPr>
          <p:cNvSpPr/>
          <p:nvPr/>
        </p:nvSpPr>
        <p:spPr>
          <a:xfrm>
            <a:off x="2713703" y="1253613"/>
            <a:ext cx="3731342" cy="589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9F3DF-8641-4E4E-9384-186246C56744}"/>
              </a:ext>
            </a:extLst>
          </p:cNvPr>
          <p:cNvSpPr/>
          <p:nvPr/>
        </p:nvSpPr>
        <p:spPr>
          <a:xfrm>
            <a:off x="830570" y="1456187"/>
            <a:ext cx="98749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Writes an analog value to a  pin</a:t>
            </a:r>
          </a:p>
          <a:p>
            <a:endParaRPr lang="en-US" sz="2400" dirty="0">
              <a:solidFill>
                <a:srgbClr val="002060"/>
              </a:solidFill>
              <a:latin typeface="Typonine Sans Ligh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yponine Sans Ligh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Analog value range from 0 to 255</a:t>
            </a:r>
          </a:p>
          <a:p>
            <a:endParaRPr lang="en-US" sz="2400" dirty="0">
              <a:solidFill>
                <a:srgbClr val="002060"/>
              </a:solidFill>
              <a:latin typeface="Typonine Sans Ligh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yponine Sans Ligh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The function work on the following pins 3,5,6,9,10 and 11</a:t>
            </a:r>
          </a:p>
          <a:p>
            <a:endParaRPr lang="en-US" sz="2400" dirty="0">
              <a:solidFill>
                <a:srgbClr val="002060"/>
              </a:solidFill>
              <a:latin typeface="Typonine Sans Light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 : </a:t>
            </a:r>
            <a:r>
              <a:rPr lang="en-US" sz="2400" dirty="0">
                <a:solidFill>
                  <a:srgbClr val="002060"/>
                </a:solidFill>
                <a:latin typeface="Typonine Sans Ligh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analogWrite(pin, value); </a:t>
            </a:r>
          </a:p>
          <a:p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Example: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analogWrite(9,200);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4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5A58-0369-4601-896D-3F079B9E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53" y="52758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      Components required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B95B-7A2A-43BD-AB26-2A772362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57" y="165914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</a:rPr>
              <a:t>Arduino UNO </a:t>
            </a:r>
          </a:p>
          <a:p>
            <a:endParaRPr lang="en-US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</a:rPr>
              <a:t>Breadboard</a:t>
            </a:r>
          </a:p>
          <a:p>
            <a:endParaRPr lang="en-US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</a:rPr>
              <a:t>Jumper Wires</a:t>
            </a:r>
          </a:p>
          <a:p>
            <a:endParaRPr lang="en-US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</a:rPr>
              <a:t>LED</a:t>
            </a:r>
          </a:p>
          <a:p>
            <a:endParaRPr lang="en-US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</a:rPr>
              <a:t>Resistor 220 OHM</a:t>
            </a:r>
          </a:p>
          <a:p>
            <a:endParaRPr lang="en-US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4DF52-C8CF-4C60-96CD-439537835BF3}"/>
              </a:ext>
            </a:extLst>
          </p:cNvPr>
          <p:cNvSpPr/>
          <p:nvPr/>
        </p:nvSpPr>
        <p:spPr>
          <a:xfrm>
            <a:off x="475457" y="1165123"/>
            <a:ext cx="834407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BA79-2E3D-4F2E-819D-A7A00A32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Connection diagram</a:t>
            </a:r>
          </a:p>
        </p:txBody>
      </p:sp>
      <p:pic>
        <p:nvPicPr>
          <p:cNvPr id="11" name="Picture 3" descr="C:\Users\Bharat\Desktop\ptsn\arudino\515b4656ce395f8a38000000.png">
            <a:extLst>
              <a:ext uri="{FF2B5EF4-FFF2-40B4-BE49-F238E27FC236}">
                <a16:creationId xmlns:a16="http://schemas.microsoft.com/office/drawing/2014/main" id="{8CBB7CDD-789F-4BA6-A1BE-DC70CBF1E5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-304673" y="1834545"/>
            <a:ext cx="5087937" cy="3739772"/>
          </a:xfrm>
          <a:prstGeom prst="rect">
            <a:avLst/>
          </a:prstGeom>
          <a:noFill/>
        </p:spPr>
      </p:pic>
      <p:pic>
        <p:nvPicPr>
          <p:cNvPr id="12" name="Picture 2" descr="C:\Users\Bharat\Desktop\ptsn\arudino\Capture12.PNG">
            <a:extLst>
              <a:ext uri="{FF2B5EF4-FFF2-40B4-BE49-F238E27FC236}">
                <a16:creationId xmlns:a16="http://schemas.microsoft.com/office/drawing/2014/main" id="{8C323F61-79B5-4E09-B51C-DD2588A9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7897" t="9756" r="1857" b="10243"/>
          <a:stretch>
            <a:fillRect/>
          </a:stretch>
        </p:blipFill>
        <p:spPr bwMode="auto">
          <a:xfrm>
            <a:off x="5159202" y="1788417"/>
            <a:ext cx="4114800" cy="4191000"/>
          </a:xfrm>
          <a:prstGeom prst="rect">
            <a:avLst/>
          </a:prstGeom>
          <a:noFill/>
        </p:spPr>
      </p:pic>
      <p:pic>
        <p:nvPicPr>
          <p:cNvPr id="13" name="Picture 5" descr="D:\bharat\arudino\blink\led-153883_640.png">
            <a:extLst>
              <a:ext uri="{FF2B5EF4-FFF2-40B4-BE49-F238E27FC236}">
                <a16:creationId xmlns:a16="http://schemas.microsoft.com/office/drawing/2014/main" id="{3836816B-47D2-408C-A4FF-28108C066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4881" y="835859"/>
            <a:ext cx="2209800" cy="2189082"/>
          </a:xfrm>
          <a:prstGeom prst="rect">
            <a:avLst/>
          </a:prstGeom>
          <a:noFill/>
        </p:spPr>
      </p:pic>
      <p:pic>
        <p:nvPicPr>
          <p:cNvPr id="14" name="Picture 4" descr="D:\bharat\arudino\blink\resistor3-500x500.jpg">
            <a:extLst>
              <a:ext uri="{FF2B5EF4-FFF2-40B4-BE49-F238E27FC236}">
                <a16:creationId xmlns:a16="http://schemas.microsoft.com/office/drawing/2014/main" id="{6B24F8FC-D04A-4E18-A0D8-59705DA1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7120" y="2367716"/>
            <a:ext cx="1314450" cy="1314450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B28C63-F0B6-4CDF-BD56-A55394440D6F}"/>
              </a:ext>
            </a:extLst>
          </p:cNvPr>
          <p:cNvCxnSpPr/>
          <p:nvPr/>
        </p:nvCxnSpPr>
        <p:spPr>
          <a:xfrm flipV="1">
            <a:off x="3849329" y="3024941"/>
            <a:ext cx="2246671" cy="12373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841283-603F-4AD5-84A3-B7CE08B70AE1}"/>
              </a:ext>
            </a:extLst>
          </p:cNvPr>
          <p:cNvCxnSpPr/>
          <p:nvPr/>
        </p:nvCxnSpPr>
        <p:spPr>
          <a:xfrm>
            <a:off x="7772400" y="3024941"/>
            <a:ext cx="0" cy="22697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26FDD7-6839-4E97-8C89-DA4C4A736367}"/>
              </a:ext>
            </a:extLst>
          </p:cNvPr>
          <p:cNvCxnSpPr/>
          <p:nvPr/>
        </p:nvCxnSpPr>
        <p:spPr>
          <a:xfrm>
            <a:off x="677334" y="4586748"/>
            <a:ext cx="5811956" cy="7521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D34DF-FD41-4354-A214-EFDDB3DD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CC093B-61D7-477C-8AA7-478EABC4A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76927"/>
              </p:ext>
            </p:extLst>
          </p:nvPr>
        </p:nvGraphicFramePr>
        <p:xfrm>
          <a:off x="3151163" y="1463040"/>
          <a:ext cx="5365571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268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CA97-7CD1-492E-9F59-BB0904B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Control led brightness using </a:t>
            </a:r>
            <a:b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				potentiometer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D1591-118F-4B44-B131-A483C6DA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Algerian" panose="04020705040A02060702" pitchFamily="82" charset="0"/>
              </a:rPr>
              <a:t>Objective: 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Learn to use the analogRead()  function  In Arduino IDE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EE287-2E8A-4314-B97D-4EE3393E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3628103"/>
            <a:ext cx="2964426" cy="30234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3EE74-453C-4398-9EF8-08A7F3C360B2}"/>
              </a:ext>
            </a:extLst>
          </p:cNvPr>
          <p:cNvSpPr/>
          <p:nvPr/>
        </p:nvSpPr>
        <p:spPr>
          <a:xfrm>
            <a:off x="677334" y="1871407"/>
            <a:ext cx="8596668" cy="589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2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3276-95F1-4207-90AC-0E4C7349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panose="020B0A04020102020204" pitchFamily="34" charset="0"/>
              </a:rPr>
              <a:t>      analogRead()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3703-DEEC-411A-A7BB-1ED01C61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789"/>
            <a:ext cx="8850124" cy="496725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Read an analog value  from different analog sensors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Its value range from 0 to 1023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The function work on the following pins 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              A0 , A1 , A2 , A3 , A4 and A5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 : </a:t>
            </a:r>
            <a:r>
              <a:rPr lang="en-US" sz="2400" dirty="0">
                <a:solidFill>
                  <a:srgbClr val="002060"/>
                </a:solidFill>
                <a:latin typeface="Typonine Sans Ligh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analogRead(analogpin);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Example: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analogRead(A0);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BF350-E723-49DB-A566-21860C8C0224}"/>
              </a:ext>
            </a:extLst>
          </p:cNvPr>
          <p:cNvSpPr/>
          <p:nvPr/>
        </p:nvSpPr>
        <p:spPr>
          <a:xfrm>
            <a:off x="1740310" y="1209368"/>
            <a:ext cx="6253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9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411B-D014-43CF-BC4E-F99B5992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6E60-6BBD-412F-B6B8-C72B33EE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Arduino Uno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Breadboard 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Potentiometer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Led 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Jumper wire</a:t>
            </a:r>
          </a:p>
        </p:txBody>
      </p:sp>
    </p:spTree>
    <p:extLst>
      <p:ext uri="{BB962C8B-B14F-4D97-AF65-F5344CB8AC3E}">
        <p14:creationId xmlns:p14="http://schemas.microsoft.com/office/powerpoint/2010/main" val="17766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7FEF-CB01-43AE-901C-612BFBD0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Potentiometer  </a:t>
            </a:r>
            <a:r>
              <a:rPr lang="en-US" sz="4000" dirty="0" err="1">
                <a:solidFill>
                  <a:srgbClr val="FF0000"/>
                </a:solidFill>
                <a:latin typeface="Algerian" panose="04020705040A02060702" pitchFamily="82" charset="0"/>
              </a:rPr>
              <a:t>contd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EBA5-5938-41D1-85ED-0BB74972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930400"/>
            <a:ext cx="10170942" cy="45180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 </a:t>
            </a:r>
            <a:r>
              <a:rPr lang="en-US" sz="2400" b="1" dirty="0">
                <a:latin typeface="Arial Black" panose="020B0A04020102020204" pitchFamily="34" charset="0"/>
              </a:rPr>
              <a:t>potentiometer</a:t>
            </a:r>
            <a:r>
              <a:rPr lang="en-US" sz="2400" dirty="0">
                <a:latin typeface="Arial Black" panose="020B0A04020102020204" pitchFamily="34" charset="0"/>
              </a:rPr>
              <a:t> is a three-terminal resistor with a sliding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	or rotating contact that forms an adjustable voltage     	divider.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Potentiometers are commonly used to control electrical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 devices such as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volume controls on audio equipment </a:t>
            </a:r>
            <a:r>
              <a:rPr lang="en-US" sz="2400" dirty="0">
                <a:latin typeface="Arial Black" panose="020B0A0402010202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controlling a Fan using regulator.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27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1022</TotalTime>
  <Words>182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Black</vt:lpstr>
      <vt:lpstr>Trebuchet MS</vt:lpstr>
      <vt:lpstr>Typonine Sans Light</vt:lpstr>
      <vt:lpstr>Wingdings</vt:lpstr>
      <vt:lpstr>Wingdings 3</vt:lpstr>
      <vt:lpstr>Facet</vt:lpstr>
      <vt:lpstr>          Fading led </vt:lpstr>
      <vt:lpstr>PowerPoint Presentation</vt:lpstr>
      <vt:lpstr>      Components required </vt:lpstr>
      <vt:lpstr>         Connection diagram</vt:lpstr>
      <vt:lpstr>PowerPoint Presentation</vt:lpstr>
      <vt:lpstr>Control led brightness using      potentiometer</vt:lpstr>
      <vt:lpstr>      analogRead() function</vt:lpstr>
      <vt:lpstr>     Components required</vt:lpstr>
      <vt:lpstr>   Potentiometer  contd……</vt:lpstr>
      <vt:lpstr>     Connection diagram</vt:lpstr>
      <vt:lpstr>PowerPoint Presentation</vt:lpstr>
      <vt:lpstr>                pushbutton</vt:lpstr>
      <vt:lpstr> components required</vt:lpstr>
      <vt:lpstr>          Connections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Venus</dc:creator>
  <cp:lastModifiedBy>Bibek Ghimire</cp:lastModifiedBy>
  <cp:revision>44</cp:revision>
  <dcterms:created xsi:type="dcterms:W3CDTF">2018-12-11T03:22:22Z</dcterms:created>
  <dcterms:modified xsi:type="dcterms:W3CDTF">2019-12-07T12:49:17Z</dcterms:modified>
</cp:coreProperties>
</file>