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27"/>
  </p:notesMasterIdLst>
  <p:handoutMasterIdLst>
    <p:handoutMasterId r:id="rId28"/>
  </p:handoutMasterIdLst>
  <p:sldIdLst>
    <p:sldId id="299" r:id="rId2"/>
    <p:sldId id="300" r:id="rId3"/>
    <p:sldId id="288" r:id="rId4"/>
    <p:sldId id="271" r:id="rId5"/>
    <p:sldId id="289" r:id="rId6"/>
    <p:sldId id="290" r:id="rId7"/>
    <p:sldId id="291" r:id="rId8"/>
    <p:sldId id="292" r:id="rId9"/>
    <p:sldId id="293" r:id="rId10"/>
    <p:sldId id="279" r:id="rId11"/>
    <p:sldId id="284" r:id="rId12"/>
    <p:sldId id="294" r:id="rId13"/>
    <p:sldId id="295" r:id="rId14"/>
    <p:sldId id="296" r:id="rId15"/>
    <p:sldId id="297" r:id="rId16"/>
    <p:sldId id="280" r:id="rId17"/>
    <p:sldId id="302" r:id="rId18"/>
    <p:sldId id="303" r:id="rId19"/>
    <p:sldId id="304" r:id="rId20"/>
    <p:sldId id="306" r:id="rId21"/>
    <p:sldId id="305" r:id="rId22"/>
    <p:sldId id="301" r:id="rId23"/>
    <p:sldId id="307" r:id="rId24"/>
    <p:sldId id="308" r:id="rId25"/>
    <p:sldId id="30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99"/>
            <p14:sldId id="300"/>
            <p14:sldId id="288"/>
            <p14:sldId id="271"/>
            <p14:sldId id="289"/>
            <p14:sldId id="290"/>
            <p14:sldId id="291"/>
            <p14:sldId id="292"/>
            <p14:sldId id="293"/>
          </p14:sldIdLst>
        </p14:section>
        <p14:section name="training" id="{1A127E16-86F1-4EFA-8671-E75AF7B37FD1}">
          <p14:sldIdLst>
            <p14:sldId id="279"/>
            <p14:sldId id="284"/>
            <p14:sldId id="294"/>
            <p14:sldId id="295"/>
            <p14:sldId id="296"/>
            <p14:sldId id="297"/>
            <p14:sldId id="280"/>
            <p14:sldId id="302"/>
            <p14:sldId id="303"/>
            <p14:sldId id="304"/>
            <p14:sldId id="306"/>
            <p14:sldId id="305"/>
            <p14:sldId id="301"/>
            <p14:sldId id="307"/>
            <p14:sldId id="308"/>
            <p14:sldId id="30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922"/>
    <a:srgbClr val="D24726"/>
    <a:srgbClr val="404040"/>
    <a:srgbClr val="FF9B45"/>
    <a:srgbClr val="DD462F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47A78-E289-458D-80B2-515307CA68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27E5C8-44E3-4DDD-A823-6DA02F8B7765}">
      <dgm:prSet custT="1"/>
      <dgm:spPr>
        <a:solidFill>
          <a:srgbClr val="FF0000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rgbClr val="002060"/>
              </a:solidFill>
              <a:latin typeface="Arial Rounded MT Bold" panose="020F0704030504030204" pitchFamily="34" charset="0"/>
            </a:rPr>
            <a:t>BY: Excess Nepal</a:t>
          </a:r>
        </a:p>
      </dgm:t>
    </dgm:pt>
    <dgm:pt modelId="{250ED484-57D5-4243-83DB-44ABE25D7DB7}" type="parTrans" cxnId="{854506B0-8253-44BF-91A2-4286F6E8F207}">
      <dgm:prSet/>
      <dgm:spPr/>
      <dgm:t>
        <a:bodyPr/>
        <a:lstStyle/>
        <a:p>
          <a:endParaRPr lang="en-US"/>
        </a:p>
      </dgm:t>
    </dgm:pt>
    <dgm:pt modelId="{D82F069A-601E-435B-A795-CD112B540D55}" type="sibTrans" cxnId="{854506B0-8253-44BF-91A2-4286F6E8F207}">
      <dgm:prSet/>
      <dgm:spPr/>
      <dgm:t>
        <a:bodyPr/>
        <a:lstStyle/>
        <a:p>
          <a:endParaRPr lang="en-US"/>
        </a:p>
      </dgm:t>
    </dgm:pt>
    <dgm:pt modelId="{A20379B5-7EC7-4D10-A271-028211A5BA70}" type="pres">
      <dgm:prSet presAssocID="{03447A78-E289-458D-80B2-515307CA68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C89D89-282B-4A8A-9149-E3E594C46D08}" type="pres">
      <dgm:prSet presAssocID="{C127E5C8-44E3-4DDD-A823-6DA02F8B77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506B0-8253-44BF-91A2-4286F6E8F207}" srcId="{03447A78-E289-458D-80B2-515307CA6899}" destId="{C127E5C8-44E3-4DDD-A823-6DA02F8B7765}" srcOrd="0" destOrd="0" parTransId="{250ED484-57D5-4243-83DB-44ABE25D7DB7}" sibTransId="{D82F069A-601E-435B-A795-CD112B540D55}"/>
    <dgm:cxn modelId="{ADC5160F-4AC1-45E1-AF8D-43AF3DA3873D}" type="presOf" srcId="{03447A78-E289-458D-80B2-515307CA6899}" destId="{A20379B5-7EC7-4D10-A271-028211A5BA70}" srcOrd="0" destOrd="0" presId="urn:microsoft.com/office/officeart/2005/8/layout/vList2"/>
    <dgm:cxn modelId="{A14105E3-8527-472A-A210-C639D9C1187D}" type="presOf" srcId="{C127E5C8-44E3-4DDD-A823-6DA02F8B7765}" destId="{B8C89D89-282B-4A8A-9149-E3E594C46D08}" srcOrd="0" destOrd="0" presId="urn:microsoft.com/office/officeart/2005/8/layout/vList2"/>
    <dgm:cxn modelId="{2ADF99E5-6CCE-4A52-9080-27372BC01B1C}" type="presParOf" srcId="{A20379B5-7EC7-4D10-A271-028211A5BA70}" destId="{B8C89D89-282B-4A8A-9149-E3E594C46D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1CF2F-33DB-4877-9C2C-A8428512A1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2D3ED2-986E-4E6A-9143-390A00610241}">
      <dgm:prSet custT="1"/>
      <dgm:spPr/>
      <dgm:t>
        <a:bodyPr/>
        <a:lstStyle/>
        <a:p>
          <a:r>
            <a:rPr lang="en-US" sz="4000" b="1" dirty="0">
              <a:latin typeface="Algerian" panose="04020705040A02060702" pitchFamily="82" charset="0"/>
            </a:rPr>
            <a:t>Its coding time……</a:t>
          </a:r>
          <a:endParaRPr lang="en-US" sz="4000" dirty="0">
            <a:latin typeface="Algerian" panose="04020705040A02060702" pitchFamily="82" charset="0"/>
          </a:endParaRPr>
        </a:p>
      </dgm:t>
    </dgm:pt>
    <dgm:pt modelId="{63B0BD72-3E92-4ED5-9179-536A264711AB}" type="parTrans" cxnId="{3BFA7698-6FE2-424C-8F9A-6236027E75BD}">
      <dgm:prSet/>
      <dgm:spPr/>
      <dgm:t>
        <a:bodyPr/>
        <a:lstStyle/>
        <a:p>
          <a:endParaRPr lang="en-US"/>
        </a:p>
      </dgm:t>
    </dgm:pt>
    <dgm:pt modelId="{0938F1A7-5C33-4BA6-ABE5-87A55B35F505}" type="sibTrans" cxnId="{3BFA7698-6FE2-424C-8F9A-6236027E75BD}">
      <dgm:prSet/>
      <dgm:spPr/>
      <dgm:t>
        <a:bodyPr/>
        <a:lstStyle/>
        <a:p>
          <a:endParaRPr lang="en-US"/>
        </a:p>
      </dgm:t>
    </dgm:pt>
    <dgm:pt modelId="{AA79116D-485F-4F93-B7DA-D6B92CDE0F71}" type="pres">
      <dgm:prSet presAssocID="{7A61CF2F-33DB-4877-9C2C-A8428512A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1B1A04-7EE4-443D-8BE6-BAAD870D77DE}" type="pres">
      <dgm:prSet presAssocID="{E22D3ED2-986E-4E6A-9143-390A006102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FA7698-6FE2-424C-8F9A-6236027E75BD}" srcId="{7A61CF2F-33DB-4877-9C2C-A8428512A12F}" destId="{E22D3ED2-986E-4E6A-9143-390A00610241}" srcOrd="0" destOrd="0" parTransId="{63B0BD72-3E92-4ED5-9179-536A264711AB}" sibTransId="{0938F1A7-5C33-4BA6-ABE5-87A55B35F505}"/>
    <dgm:cxn modelId="{38DCA122-71FE-4121-A086-15EE02D8F9A9}" type="presOf" srcId="{E22D3ED2-986E-4E6A-9143-390A00610241}" destId="{C11B1A04-7EE4-443D-8BE6-BAAD870D77DE}" srcOrd="0" destOrd="0" presId="urn:microsoft.com/office/officeart/2005/8/layout/vList2"/>
    <dgm:cxn modelId="{6E18598E-3190-4761-9293-D67324E9B1F4}" type="presOf" srcId="{7A61CF2F-33DB-4877-9C2C-A8428512A12F}" destId="{AA79116D-485F-4F93-B7DA-D6B92CDE0F71}" srcOrd="0" destOrd="0" presId="urn:microsoft.com/office/officeart/2005/8/layout/vList2"/>
    <dgm:cxn modelId="{692449C0-C3AD-44B4-8A39-840547F16964}" type="presParOf" srcId="{AA79116D-485F-4F93-B7DA-D6B92CDE0F71}" destId="{C11B1A04-7EE4-443D-8BE6-BAAD870D77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89D89-282B-4A8A-9149-E3E594C46D08}">
      <dsp:nvSpPr>
        <dsp:cNvPr id="0" name=""/>
        <dsp:cNvSpPr/>
      </dsp:nvSpPr>
      <dsp:spPr>
        <a:xfrm>
          <a:off x="0" y="25"/>
          <a:ext cx="2796209" cy="369281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rgbClr val="002060"/>
              </a:solidFill>
              <a:latin typeface="Arial Rounded MT Bold" panose="020F0704030504030204" pitchFamily="34" charset="0"/>
            </a:rPr>
            <a:t>BY: Excess Nepal</a:t>
          </a:r>
        </a:p>
      </dsp:txBody>
      <dsp:txXfrm>
        <a:off x="18027" y="18052"/>
        <a:ext cx="2760155" cy="333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B1A04-7EE4-443D-8BE6-BAAD870D77DE}">
      <dsp:nvSpPr>
        <dsp:cNvPr id="0" name=""/>
        <dsp:cNvSpPr/>
      </dsp:nvSpPr>
      <dsp:spPr>
        <a:xfrm>
          <a:off x="0" y="358"/>
          <a:ext cx="5365571" cy="802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latin typeface="Algerian" panose="04020705040A02060702" pitchFamily="82" charset="0"/>
            </a:rPr>
            <a:t>Its coding time……</a:t>
          </a:r>
          <a:endParaRPr lang="en-US" sz="4000" kern="1200" dirty="0">
            <a:latin typeface="Algerian" panose="04020705040A02060702" pitchFamily="82" charset="0"/>
          </a:endParaRPr>
        </a:p>
      </dsp:txBody>
      <dsp:txXfrm>
        <a:off x="39168" y="39526"/>
        <a:ext cx="5287235" cy="724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2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8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2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85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5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3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8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6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8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2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EEBAAA-29B5-4AF5-BC5F-7E580C29002D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A70BB-5C71-44FE-8E32-A4875DF69D6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4BF286-CE68-4ED5-B639-7A0A76AFFC0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jpg"/><Relationship Id="rId5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16DF-52DF-4C5A-97E2-C4F20603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99" y="513371"/>
            <a:ext cx="10425467" cy="64008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D24726"/>
                </a:solidFill>
                <a:latin typeface="Algerian" panose="04020705040A02060702" pitchFamily="82" charset="0"/>
              </a:rPr>
              <a:t>ARDUINO     </a:t>
            </a:r>
            <a:endParaRPr lang="en-US" sz="4400" dirty="0">
              <a:solidFill>
                <a:srgbClr val="D24726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65894-F3C1-4D2D-9AC3-4273FD0B54B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28" y="1947592"/>
            <a:ext cx="4416425" cy="3483377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6709F1-6C28-4A7E-9D49-30FBA562B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615318"/>
              </p:ext>
            </p:extLst>
          </p:nvPr>
        </p:nvGraphicFramePr>
        <p:xfrm>
          <a:off x="8825948" y="5844209"/>
          <a:ext cx="279620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027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4644" y="251791"/>
            <a:ext cx="10721008" cy="103101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  <a:cs typeface="Segoe UI Light" panose="020B0502040204020203" pitchFamily="34" charset="0"/>
              </a:rPr>
              <a:t/>
            </a:r>
            <a:b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  <a:cs typeface="Segoe UI Light" panose="020B0502040204020203" pitchFamily="34" charset="0"/>
              </a:rPr>
            </a:b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  <a:cs typeface="Segoe UI Light" panose="020B0502040204020203" pitchFamily="34" charset="0"/>
              </a:rPr>
              <a:t/>
            </a:r>
            <a:b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  <a:cs typeface="Segoe UI Light" panose="020B0502040204020203" pitchFamily="34" charset="0"/>
              </a:rPr>
            </a:b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  <a:cs typeface="Segoe UI Light" panose="020B0502040204020203" pitchFamily="34" charset="0"/>
              </a:rPr>
              <a:t>Download and installation Arduino IDE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56512" y="1958188"/>
            <a:ext cx="10048809" cy="427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IDE software download from the official site of Arduino 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site is </a:t>
            </a:r>
            <a:r>
              <a:rPr lang="en-US" sz="2400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arduino.cc</a:t>
            </a:r>
            <a:endParaRPr lang="en-US" sz="1800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C125-4068-4A36-BF1B-F07B1CE3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589" y="395047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Programming  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3C2867-81F6-4BD4-B8DF-5F7D59BA074B}"/>
              </a:ext>
            </a:extLst>
          </p:cNvPr>
          <p:cNvSpPr/>
          <p:nvPr/>
        </p:nvSpPr>
        <p:spPr>
          <a:xfrm>
            <a:off x="1033670" y="1417982"/>
            <a:ext cx="99258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>
                <a:solidFill>
                  <a:srgbClr val="FF0000"/>
                </a:solidFill>
              </a:rPr>
              <a:t> //</a:t>
            </a:r>
            <a:r>
              <a:rPr lang="en-US" dirty="0"/>
              <a:t>    </a:t>
            </a:r>
            <a:r>
              <a:rPr lang="en-US" sz="3600" dirty="0"/>
              <a:t>- </a:t>
            </a:r>
            <a:r>
              <a:rPr lang="en-US" sz="3600" dirty="0">
                <a:latin typeface="Kokila" panose="020B0604020202020204" pitchFamily="34" charset="0"/>
                <a:cs typeface="Kokila" panose="020B0604020202020204" pitchFamily="34" charset="0"/>
              </a:rPr>
              <a:t>Single line comment</a:t>
            </a:r>
          </a:p>
          <a:p>
            <a:pPr>
              <a:buNone/>
            </a:pPr>
            <a:endParaRPr lang="en-US" sz="36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b="1" i="1" dirty="0">
                <a:solidFill>
                  <a:srgbClr val="FF0000"/>
                </a:solidFill>
              </a:rPr>
              <a:t>/*  */  </a:t>
            </a:r>
            <a:r>
              <a:rPr lang="en-US" sz="3600" dirty="0">
                <a:latin typeface="Kokila" panose="020B0604020202020204" pitchFamily="34" charset="0"/>
                <a:cs typeface="Kokila" panose="020B0604020202020204" pitchFamily="34" charset="0"/>
              </a:rPr>
              <a:t>- Multiline comment</a:t>
            </a:r>
          </a:p>
          <a:p>
            <a:pPr>
              <a:buNone/>
            </a:pPr>
            <a:endParaRPr lang="en-US" sz="36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>
              <a:buNone/>
            </a:pPr>
            <a:r>
              <a:rPr lang="en-US" sz="3600" b="1" i="1" dirty="0">
                <a:solidFill>
                  <a:srgbClr val="FF0000"/>
                </a:solidFill>
              </a:rPr>
              <a:t>{  } </a:t>
            </a:r>
            <a:r>
              <a:rPr lang="en-US" sz="3600" dirty="0">
                <a:latin typeface="Kokila" panose="020B0604020202020204" pitchFamily="34" charset="0"/>
                <a:cs typeface="Kokila" panose="020B0604020202020204" pitchFamily="34" charset="0"/>
              </a:rPr>
              <a:t>– used to define a block of code that starts and ends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b="1" i="1" dirty="0">
                <a:solidFill>
                  <a:srgbClr val="FF0000"/>
                </a:solidFill>
              </a:rPr>
              <a:t>;</a:t>
            </a:r>
            <a:r>
              <a:rPr lang="en-US" dirty="0"/>
              <a:t>    </a:t>
            </a:r>
            <a:r>
              <a:rPr lang="en-US" sz="3600" dirty="0">
                <a:latin typeface="Kokila" panose="020B0604020202020204" pitchFamily="34" charset="0"/>
                <a:cs typeface="Kokila" panose="020B0604020202020204" pitchFamily="34" charset="0"/>
              </a:rPr>
              <a:t>- used to define the end of a line of code.</a:t>
            </a:r>
          </a:p>
        </p:txBody>
      </p:sp>
    </p:spTree>
    <p:extLst>
      <p:ext uri="{BB962C8B-B14F-4D97-AF65-F5344CB8AC3E}">
        <p14:creationId xmlns:p14="http://schemas.microsoft.com/office/powerpoint/2010/main" val="352589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2729-80F3-4433-A988-21F1D589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28741" cy="64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PROGRAMMING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ADFF-A27E-4352-9DED-24459E8A63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342843"/>
            <a:ext cx="11418337" cy="551515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7400" b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=  (assignment)  </a:t>
            </a:r>
            <a:r>
              <a:rPr lang="en-US" sz="7400" b="1" dirty="0">
                <a:latin typeface="Kokila" panose="020B0604020202020204" pitchFamily="34" charset="0"/>
                <a:cs typeface="Kokila" panose="020B0604020202020204" pitchFamily="34" charset="0"/>
              </a:rPr>
              <a:t> For example, x = 10*2, thus x = 20.</a:t>
            </a:r>
          </a:p>
          <a:p>
            <a:pPr>
              <a:lnSpc>
                <a:spcPct val="120000"/>
              </a:lnSpc>
            </a:pPr>
            <a:r>
              <a:rPr lang="en-US" sz="7400" b="1" i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% (modulo) </a:t>
            </a:r>
            <a:r>
              <a:rPr lang="en-US" sz="7400" b="1" dirty="0">
                <a:latin typeface="Kokila" panose="020B0604020202020204" pitchFamily="34" charset="0"/>
                <a:cs typeface="Kokila" panose="020B0604020202020204" pitchFamily="34" charset="0"/>
              </a:rPr>
              <a:t>– this gives the remainder when one number is divided by another. For example  12 % 10  gives 2.</a:t>
            </a:r>
          </a:p>
          <a:p>
            <a:pPr>
              <a:lnSpc>
                <a:spcPct val="120000"/>
              </a:lnSpc>
            </a:pPr>
            <a:r>
              <a:rPr lang="en-US" sz="7000" b="1" i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+ (addition)</a:t>
            </a:r>
          </a:p>
          <a:p>
            <a:pPr>
              <a:lnSpc>
                <a:spcPct val="120000"/>
              </a:lnSpc>
            </a:pPr>
            <a:r>
              <a:rPr lang="en-US" sz="7000" b="1" i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- (subtraction)</a:t>
            </a:r>
          </a:p>
          <a:p>
            <a:pPr>
              <a:lnSpc>
                <a:spcPct val="120000"/>
              </a:lnSpc>
            </a:pPr>
            <a:r>
              <a:rPr lang="en-US" sz="8600" b="1" i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* (multiplication)</a:t>
            </a:r>
          </a:p>
          <a:p>
            <a:pPr>
              <a:lnSpc>
                <a:spcPct val="120000"/>
              </a:lnSpc>
            </a:pPr>
            <a:r>
              <a:rPr lang="en-US" sz="8600" b="1" i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/ (division)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9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B18-25C7-4A00-B6AB-A196029F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  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A8BA-5570-4346-B09E-AB6FBD9A96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69408" cy="50844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== (equal to</a:t>
            </a:r>
            <a:r>
              <a:rPr lang="en-US" sz="2400" dirty="0"/>
              <a:t>) - For example   12==10 is FALSE and 12 ==12 is TRUE.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!= (not equal to) </a:t>
            </a:r>
            <a:r>
              <a:rPr lang="en-US" sz="2000" dirty="0"/>
              <a:t>- </a:t>
            </a:r>
            <a:r>
              <a:rPr lang="en-US" sz="2400" dirty="0"/>
              <a:t>For example  12!=10 is TRUE and 12!=12 is FALSE.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&lt;  (less than)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&gt; (greater than)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6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B559-BB4E-41B0-8735-A97C9772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663628" cy="64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 PROGRAMMING -  CONTROL 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321B-DA66-4B4B-8018-1D0E5EE8C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50139" cy="48459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if(condition) {   }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else if (condition) {   }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else(condition) {   }</a:t>
            </a:r>
          </a:p>
          <a:p>
            <a:r>
              <a:rPr lang="en-US" sz="2800" b="1" dirty="0"/>
              <a:t>This will execute the code between the curly braces if the condition is true, and if not test the condition of the “else if”. If that is false , the “else” code will execute. 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for (int </a:t>
            </a:r>
            <a:r>
              <a:rPr lang="en-US" sz="2800" b="1" i="1" dirty="0" err="1">
                <a:solidFill>
                  <a:srgbClr val="FF0000"/>
                </a:solidFill>
              </a:rPr>
              <a:t>i</a:t>
            </a:r>
            <a:r>
              <a:rPr lang="en-US" sz="2800" b="1" i="1" dirty="0">
                <a:solidFill>
                  <a:srgbClr val="FF0000"/>
                </a:solidFill>
              </a:rPr>
              <a:t> =0; </a:t>
            </a:r>
            <a:r>
              <a:rPr lang="en-US" sz="2800" b="1" i="1" dirty="0" err="1">
                <a:solidFill>
                  <a:srgbClr val="FF0000"/>
                </a:solidFill>
              </a:rPr>
              <a:t>i</a:t>
            </a:r>
            <a:r>
              <a:rPr lang="en-US" sz="2800" b="1" i="1" dirty="0">
                <a:solidFill>
                  <a:srgbClr val="FF0000"/>
                </a:solidFill>
              </a:rPr>
              <a:t> &lt; #repeats; </a:t>
            </a:r>
            <a:r>
              <a:rPr lang="en-US" sz="2800" b="1" i="1" dirty="0" err="1">
                <a:solidFill>
                  <a:srgbClr val="FF0000"/>
                </a:solidFill>
              </a:rPr>
              <a:t>i</a:t>
            </a:r>
            <a:r>
              <a:rPr lang="en-US" sz="2800" b="1" i="1" dirty="0">
                <a:solidFill>
                  <a:srgbClr val="FF0000"/>
                </a:solidFill>
              </a:rPr>
              <a:t> ++)  {   }</a:t>
            </a:r>
          </a:p>
          <a:p>
            <a:r>
              <a:rPr lang="en-US" sz="2800" b="1" dirty="0"/>
              <a:t>Used when you would like to repeat a line of code a specific # of times. Often called a </a:t>
            </a:r>
            <a:r>
              <a:rPr lang="en-US" sz="2800" b="1" i="1" dirty="0">
                <a:solidFill>
                  <a:srgbClr val="FF0000"/>
                </a:solidFill>
              </a:rPr>
              <a:t>FOR LOOP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7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934B-2339-4A8E-9E56-C5ACDE0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345576" cy="64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   SUMMARY TO 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FD64-116F-43A2-B461-CC90DEB818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9659" y="1250078"/>
            <a:ext cx="11519982" cy="5283244"/>
          </a:xfrm>
        </p:spPr>
        <p:txBody>
          <a:bodyPr>
            <a:normAutofit fontScale="32500" lnSpcReduction="20000"/>
          </a:bodyPr>
          <a:lstStyle/>
          <a:p>
            <a:pPr lvl="3"/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Arial" charset="0"/>
                <a:cs typeface="Arial" charset="0"/>
                <a:sym typeface="Arial" charset="0"/>
              </a:rPr>
              <a:t>Microcontrollers   AT mega 328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  <a:p>
            <a:pPr lvl="3"/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Arial" charset="0"/>
                <a:cs typeface="Arial" charset="0"/>
                <a:sym typeface="Arial" charset="0"/>
              </a:rPr>
              <a:t>Operating Voltage                    5V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  <a:p>
            <a:pPr lvl="3">
              <a:lnSpc>
                <a:spcPct val="120000"/>
              </a:lnSpc>
            </a:pP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Arial" charset="0"/>
                <a:cs typeface="Arial" charset="0"/>
                <a:sym typeface="Arial" charset="0"/>
              </a:rPr>
              <a:t>Digital I/O Pins                       14 (of which 6 provide PWM output)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  <a:p>
            <a:pPr lvl="3">
              <a:lnSpc>
                <a:spcPct val="120000"/>
              </a:lnSpc>
            </a:pP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Arial" charset="0"/>
                <a:cs typeface="Arial" charset="0"/>
                <a:sym typeface="Arial" charset="0"/>
              </a:rPr>
              <a:t>Analog Input Pins                    6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  <a:p>
            <a:pPr lvl="3">
              <a:lnSpc>
                <a:spcPts val="2300"/>
              </a:lnSpc>
            </a:pP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Arial" charset="0"/>
                <a:cs typeface="Arial" charset="0"/>
                <a:sym typeface="Arial" charset="0"/>
              </a:rPr>
              <a:t>DC Current per I/O Pin           40 mA</a:t>
            </a:r>
          </a:p>
          <a:p>
            <a:pPr lvl="3">
              <a:lnSpc>
                <a:spcPts val="2300"/>
              </a:lnSpc>
            </a:pPr>
            <a:endParaRPr lang="en-US" sz="8000" b="1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  <a:p>
            <a:pPr lvl="3">
              <a:lnSpc>
                <a:spcPts val="2300"/>
              </a:lnSpc>
            </a:pP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Arial" charset="0"/>
                <a:cs typeface="Arial" charset="0"/>
                <a:sym typeface="Arial" charset="0"/>
              </a:rPr>
              <a:t>Flash Memory                        32 KB (of which 0.5 KB used by bootloader)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  <a:p>
            <a:pPr lvl="3">
              <a:lnSpc>
                <a:spcPts val="2300"/>
              </a:lnSpc>
            </a:pP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Arial" charset="0"/>
                <a:cs typeface="Arial" charset="0"/>
                <a:sym typeface="Arial" charset="0"/>
              </a:rPr>
              <a:t>SRAM                                     2 KB (ATmega328)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  <a:p>
            <a:pPr lvl="3">
              <a:lnSpc>
                <a:spcPts val="2300"/>
              </a:lnSpc>
            </a:pP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Arial" charset="0"/>
                <a:cs typeface="Arial" charset="0"/>
                <a:sym typeface="Arial" charset="0"/>
              </a:rPr>
              <a:t>Clock Speed                           16 MHz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  <a:p>
            <a:pPr>
              <a:lnSpc>
                <a:spcPts val="2300"/>
              </a:lnSpc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7270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    LED BLINKING 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621122" y="1944862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6BCC5-5F5F-4C05-BC8A-0A4CE1C5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16" y="1659940"/>
            <a:ext cx="1696279" cy="1040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BC1DAD-27AE-4765-A0FB-C797CADDBBA9}"/>
              </a:ext>
            </a:extLst>
          </p:cNvPr>
          <p:cNvSpPr txBox="1"/>
          <p:nvPr/>
        </p:nvSpPr>
        <p:spPr>
          <a:xfrm>
            <a:off x="600721" y="1480652"/>
            <a:ext cx="613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39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required: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350B4-3FAE-4A58-A929-EFE1C459F349}"/>
              </a:ext>
            </a:extLst>
          </p:cNvPr>
          <p:cNvSpPr txBox="1"/>
          <p:nvPr/>
        </p:nvSpPr>
        <p:spPr>
          <a:xfrm>
            <a:off x="795130" y="2416011"/>
            <a:ext cx="4214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Arduino UNO R3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LED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Jumper wires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Breadboard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330 ohm resistor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F273D1-D9E7-4625-97A2-E1E66F8D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67" y="3120353"/>
            <a:ext cx="2197376" cy="18031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6C7DB6-0E79-47A9-AB45-856CC213A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19" y="1561540"/>
            <a:ext cx="2450279" cy="19444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D6D578-1C83-4C0A-B1E3-77F803718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87" y="4071303"/>
            <a:ext cx="2218538" cy="22534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199B27-125B-43BB-BF0D-AAD3916D2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3" y="4950972"/>
            <a:ext cx="287086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EE1F-9D90-4F5C-B4D6-296A798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breadboard</a:t>
            </a:r>
          </a:p>
        </p:txBody>
      </p:sp>
      <p:pic>
        <p:nvPicPr>
          <p:cNvPr id="4" name="Picture 1" descr="D:\bharat\arudino\blink\bb830.jpg">
            <a:extLst>
              <a:ext uri="{FF2B5EF4-FFF2-40B4-BE49-F238E27FC236}">
                <a16:creationId xmlns:a16="http://schemas.microsoft.com/office/drawing/2014/main" id="{526EA668-620C-4935-B9A5-CF02C56CFAAB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 l="3333" t="13926" r="3333" b="14120"/>
          <a:stretch>
            <a:fillRect/>
          </a:stretch>
        </p:blipFill>
        <p:spPr bwMode="auto">
          <a:xfrm>
            <a:off x="1024386" y="1257454"/>
            <a:ext cx="8543683" cy="3152778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7D699F-1FA7-4E0F-BFFE-732D93C015EE}"/>
              </a:ext>
            </a:extLst>
          </p:cNvPr>
          <p:cNvSpPr/>
          <p:nvPr/>
        </p:nvSpPr>
        <p:spPr>
          <a:xfrm>
            <a:off x="887896" y="4744278"/>
            <a:ext cx="745633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A 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breadboard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 is a construction base for prototyping of electronics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A test platform for developing electronic devices. 	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09F0-BB20-42A3-B7D4-8952F8BA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Breadboard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03F6-9702-411B-9AF7-E974F05DB4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01930" cy="512421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A-B-C-D same terminal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4 pair of horizontal power supply terminals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" descr="D:\bharat\arudino\blink\bb830.jpg">
            <a:extLst>
              <a:ext uri="{FF2B5EF4-FFF2-40B4-BE49-F238E27FC236}">
                <a16:creationId xmlns:a16="http://schemas.microsoft.com/office/drawing/2014/main" id="{FB202D5A-C14E-47D9-99E1-823DF6BE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95" t="13926" r="4504" b="18713"/>
          <a:stretch>
            <a:fillRect/>
          </a:stretch>
        </p:blipFill>
        <p:spPr bwMode="auto">
          <a:xfrm>
            <a:off x="1278834" y="2781425"/>
            <a:ext cx="9071114" cy="3678215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1D12CB-AE58-40EA-BAF7-534491D00C82}"/>
              </a:ext>
            </a:extLst>
          </p:cNvPr>
          <p:cNvSpPr/>
          <p:nvPr/>
        </p:nvSpPr>
        <p:spPr>
          <a:xfrm>
            <a:off x="2146852" y="3429000"/>
            <a:ext cx="345881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F4906-7C92-444E-989F-BD7C0F4FAA0B}"/>
              </a:ext>
            </a:extLst>
          </p:cNvPr>
          <p:cNvSpPr/>
          <p:nvPr/>
        </p:nvSpPr>
        <p:spPr>
          <a:xfrm>
            <a:off x="2146852" y="3280577"/>
            <a:ext cx="345881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ACE70-3B37-4932-BBE3-F7F8AF5C5E98}"/>
              </a:ext>
            </a:extLst>
          </p:cNvPr>
          <p:cNvSpPr/>
          <p:nvPr/>
        </p:nvSpPr>
        <p:spPr>
          <a:xfrm>
            <a:off x="1987826" y="5751443"/>
            <a:ext cx="3617844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2429F4-8F5A-426E-A9F1-991387146A2F}"/>
              </a:ext>
            </a:extLst>
          </p:cNvPr>
          <p:cNvSpPr/>
          <p:nvPr/>
        </p:nvSpPr>
        <p:spPr>
          <a:xfrm>
            <a:off x="1987826" y="5910470"/>
            <a:ext cx="361784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969408-B342-4043-9846-09972E3852EB}"/>
              </a:ext>
            </a:extLst>
          </p:cNvPr>
          <p:cNvSpPr/>
          <p:nvPr/>
        </p:nvSpPr>
        <p:spPr>
          <a:xfrm>
            <a:off x="5883965" y="3326296"/>
            <a:ext cx="363109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C20BD-D309-434A-A996-FF7263D7F299}"/>
              </a:ext>
            </a:extLst>
          </p:cNvPr>
          <p:cNvSpPr/>
          <p:nvPr/>
        </p:nvSpPr>
        <p:spPr>
          <a:xfrm>
            <a:off x="5883965" y="3474719"/>
            <a:ext cx="36310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51286-E8FA-43DD-A0F4-5328C668641C}"/>
              </a:ext>
            </a:extLst>
          </p:cNvPr>
          <p:cNvSpPr/>
          <p:nvPr/>
        </p:nvSpPr>
        <p:spPr>
          <a:xfrm>
            <a:off x="5814391" y="5778676"/>
            <a:ext cx="36310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2B7E02-0F37-40AD-805F-AC62866347BC}"/>
              </a:ext>
            </a:extLst>
          </p:cNvPr>
          <p:cNvSpPr/>
          <p:nvPr/>
        </p:nvSpPr>
        <p:spPr>
          <a:xfrm>
            <a:off x="5883965" y="5956189"/>
            <a:ext cx="363109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84899C-C7BA-411B-8532-46368AB9EAB2}"/>
              </a:ext>
            </a:extLst>
          </p:cNvPr>
          <p:cNvSpPr/>
          <p:nvPr/>
        </p:nvSpPr>
        <p:spPr>
          <a:xfrm>
            <a:off x="2326420" y="3869635"/>
            <a:ext cx="4571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C51896-B06A-4B4C-A90C-DBDCFAD681FD}"/>
              </a:ext>
            </a:extLst>
          </p:cNvPr>
          <p:cNvSpPr/>
          <p:nvPr/>
        </p:nvSpPr>
        <p:spPr>
          <a:xfrm>
            <a:off x="2746513" y="4784035"/>
            <a:ext cx="49696" cy="638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80CE-8BC1-4276-8672-513E6572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D4DB-B53D-42A1-BEA9-B83CC7C09E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95913" cy="4974336"/>
          </a:xfrm>
        </p:spPr>
        <p:txBody>
          <a:bodyPr/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Emits light when a small current passes through it</a:t>
            </a:r>
          </a:p>
          <a:p>
            <a:endParaRPr lang="en-US" dirty="0"/>
          </a:p>
        </p:txBody>
      </p:sp>
      <p:pic>
        <p:nvPicPr>
          <p:cNvPr id="4" name="Picture 2" descr="http://www.societyofrobots.com/images/electronics_led_diagram.png">
            <a:extLst>
              <a:ext uri="{FF2B5EF4-FFF2-40B4-BE49-F238E27FC236}">
                <a16:creationId xmlns:a16="http://schemas.microsoft.com/office/drawing/2014/main" id="{1F42CB1E-DC58-4B42-AF0F-F91D1FD6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633" y="2270022"/>
            <a:ext cx="4857750" cy="315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06C4E6-D9FC-46C3-B671-A88E12CA8349}"/>
              </a:ext>
            </a:extLst>
          </p:cNvPr>
          <p:cNvSpPr txBox="1"/>
          <p:nvPr/>
        </p:nvSpPr>
        <p:spPr>
          <a:xfrm>
            <a:off x="2464904" y="5751443"/>
            <a:ext cx="187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Schematic Symbol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9A52C-6791-4343-B6FE-A052C2836C69}"/>
              </a:ext>
            </a:extLst>
          </p:cNvPr>
          <p:cNvSpPr txBox="1"/>
          <p:nvPr/>
        </p:nvSpPr>
        <p:spPr>
          <a:xfrm>
            <a:off x="6968158" y="2097488"/>
            <a:ext cx="4320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only works in ONE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direction. So make sure you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attach it correctly. Also it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needs a resistor to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the current going to it.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020FA7-B764-4598-99ED-3B0443D12562}"/>
              </a:ext>
            </a:extLst>
          </p:cNvPr>
          <p:cNvCxnSpPr/>
          <p:nvPr/>
        </p:nvCxnSpPr>
        <p:spPr>
          <a:xfrm>
            <a:off x="4545496" y="5300722"/>
            <a:ext cx="1934817" cy="45072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2207DA-43C0-4C09-8DDD-DB93261519F9}"/>
              </a:ext>
            </a:extLst>
          </p:cNvPr>
          <p:cNvSpPr txBox="1"/>
          <p:nvPr/>
        </p:nvSpPr>
        <p:spPr>
          <a:xfrm>
            <a:off x="6480313" y="5621690"/>
            <a:ext cx="3281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Longer Led is Positive</a:t>
            </a:r>
          </a:p>
        </p:txBody>
      </p:sp>
    </p:spTree>
    <p:extLst>
      <p:ext uri="{BB962C8B-B14F-4D97-AF65-F5344CB8AC3E}">
        <p14:creationId xmlns:p14="http://schemas.microsoft.com/office/powerpoint/2010/main" val="141259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8C73-FA9F-4CEB-B554-96317DF9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D24726"/>
                </a:solidFill>
                <a:latin typeface="Algerian" panose="04020705040A02060702" pitchFamily="82" charset="0"/>
              </a:rPr>
              <a:t>What is Arduino??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C5DBE-B7F8-4FE3-AB8D-D32DC2640F5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58" y="1643270"/>
            <a:ext cx="5536663" cy="4863547"/>
          </a:xfrm>
        </p:spPr>
      </p:pic>
    </p:spTree>
    <p:extLst>
      <p:ext uri="{BB962C8B-B14F-4D97-AF65-F5344CB8AC3E}">
        <p14:creationId xmlns:p14="http://schemas.microsoft.com/office/powerpoint/2010/main" val="124482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D29F-57A2-4346-A8FE-08A2FFA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Appropriate resister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3A6C-9394-4070-9F9B-D2C80B420D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16400" cy="484592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Restrict / limit the amount of electrical current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Protect LED from burn</a:t>
            </a:r>
          </a:p>
          <a:p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http://t1.gstatic.com/images?q=tbn:ANd9GcT99_8DNubE_4ez_Hw46mYLD59YghYZzSLhejuhUpiXOLiKipGyFg">
            <a:extLst>
              <a:ext uri="{FF2B5EF4-FFF2-40B4-BE49-F238E27FC236}">
                <a16:creationId xmlns:a16="http://schemas.microsoft.com/office/drawing/2014/main" id="{2D917E4C-D345-489F-99DB-2E6CF17E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8479" y="1673086"/>
            <a:ext cx="4377417" cy="17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02CCA-9994-4ACC-BC1D-2D268D1CD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743450"/>
            <a:ext cx="3154016" cy="3061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C45DB5-3F04-47CD-A1DE-79706792404F}"/>
              </a:ext>
            </a:extLst>
          </p:cNvPr>
          <p:cNvSpPr txBox="1"/>
          <p:nvPr/>
        </p:nvSpPr>
        <p:spPr>
          <a:xfrm>
            <a:off x="8457226" y="368191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Schematic Symbol</a:t>
            </a:r>
          </a:p>
        </p:txBody>
      </p:sp>
    </p:spTree>
    <p:extLst>
      <p:ext uri="{BB962C8B-B14F-4D97-AF65-F5344CB8AC3E}">
        <p14:creationId xmlns:p14="http://schemas.microsoft.com/office/powerpoint/2010/main" val="199069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C2F8-EC00-4502-9EDD-15D1CAE3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Selection of Resistor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17733-8D7F-4994-BD48-7C249C41A642}"/>
              </a:ext>
            </a:extLst>
          </p:cNvPr>
          <p:cNvSpPr/>
          <p:nvPr/>
        </p:nvSpPr>
        <p:spPr>
          <a:xfrm>
            <a:off x="781878" y="2075688"/>
            <a:ext cx="10614992" cy="11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harat\Desktop\ptsn\arudino\122.PNG">
            <a:extLst>
              <a:ext uri="{FF2B5EF4-FFF2-40B4-BE49-F238E27FC236}">
                <a16:creationId xmlns:a16="http://schemas.microsoft.com/office/drawing/2014/main" id="{4E6770DD-E228-4304-88BE-E46EF7CB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070" y="1042044"/>
            <a:ext cx="10972799" cy="5597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96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548C-4040-4021-AFAF-91CD26A0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Connection Diagram</a:t>
            </a:r>
          </a:p>
        </p:txBody>
      </p:sp>
      <p:pic>
        <p:nvPicPr>
          <p:cNvPr id="6" name="Picture 3" descr="C:\Users\Bharat\Desktop\ptsn\arudino\515b4656ce395f8a38000000.png">
            <a:extLst>
              <a:ext uri="{FF2B5EF4-FFF2-40B4-BE49-F238E27FC236}">
                <a16:creationId xmlns:a16="http://schemas.microsoft.com/office/drawing/2014/main" id="{177B467F-7451-4FF0-98A8-706D0F0DAB3F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519941" y="1895467"/>
            <a:ext cx="4975225" cy="3656925"/>
          </a:xfrm>
          <a:prstGeom prst="rect">
            <a:avLst/>
          </a:prstGeom>
          <a:noFill/>
        </p:spPr>
      </p:pic>
      <p:pic>
        <p:nvPicPr>
          <p:cNvPr id="7" name="Picture 2" descr="C:\Users\Bharat\Desktop\ptsn\arudino\Capture12.PNG">
            <a:extLst>
              <a:ext uri="{FF2B5EF4-FFF2-40B4-BE49-F238E27FC236}">
                <a16:creationId xmlns:a16="http://schemas.microsoft.com/office/drawing/2014/main" id="{6F60ABC5-F309-4D4A-B3DC-0AAC9E63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7897" t="9756" r="1857" b="10243"/>
          <a:stretch>
            <a:fillRect/>
          </a:stretch>
        </p:blipFill>
        <p:spPr bwMode="auto">
          <a:xfrm>
            <a:off x="6898109" y="1845288"/>
            <a:ext cx="4114800" cy="4191000"/>
          </a:xfrm>
          <a:prstGeom prst="rect">
            <a:avLst/>
          </a:prstGeom>
          <a:noFill/>
        </p:spPr>
      </p:pic>
      <p:pic>
        <p:nvPicPr>
          <p:cNvPr id="8" name="Picture 5" descr="D:\bharat\arudino\blink\led-153883_640.png">
            <a:extLst>
              <a:ext uri="{FF2B5EF4-FFF2-40B4-BE49-F238E27FC236}">
                <a16:creationId xmlns:a16="http://schemas.microsoft.com/office/drawing/2014/main" id="{B5C06503-6C06-4022-A756-D241DDBD0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7687" y="838200"/>
            <a:ext cx="2209800" cy="2189082"/>
          </a:xfrm>
          <a:prstGeom prst="rect">
            <a:avLst/>
          </a:prstGeom>
          <a:noFill/>
        </p:spPr>
      </p:pic>
      <p:pic>
        <p:nvPicPr>
          <p:cNvPr id="9" name="Picture 4" descr="D:\bharat\arudino\blink\resistor3-500x500.jpg">
            <a:extLst>
              <a:ext uri="{FF2B5EF4-FFF2-40B4-BE49-F238E27FC236}">
                <a16:creationId xmlns:a16="http://schemas.microsoft.com/office/drawing/2014/main" id="{8266E5F5-CF0E-4D3B-9DED-E5B46E26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59871" y="2409479"/>
            <a:ext cx="1314450" cy="1314450"/>
          </a:xfrm>
          <a:prstGeom prst="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C9F54B-9F5A-4E4C-AEF0-D5306B7DAC7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32130" y="3066704"/>
            <a:ext cx="3127741" cy="9752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746A306-DCF9-41C1-B443-DF0E52EF3103}"/>
              </a:ext>
            </a:extLst>
          </p:cNvPr>
          <p:cNvSpPr/>
          <p:nvPr/>
        </p:nvSpPr>
        <p:spPr>
          <a:xfrm flipH="1" flipV="1">
            <a:off x="4465869" y="3940788"/>
            <a:ext cx="152049" cy="1776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D66E24-1CF0-4D80-A646-11D9EC51E91B}"/>
              </a:ext>
            </a:extLst>
          </p:cNvPr>
          <p:cNvSpPr/>
          <p:nvPr/>
        </p:nvSpPr>
        <p:spPr>
          <a:xfrm>
            <a:off x="8935830" y="2991511"/>
            <a:ext cx="166757" cy="1503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36C9E-1D8B-44A5-B53B-E84D43BF2FDD}"/>
              </a:ext>
            </a:extLst>
          </p:cNvPr>
          <p:cNvCxnSpPr>
            <a:cxnSpLocks/>
          </p:cNvCxnSpPr>
          <p:nvPr/>
        </p:nvCxnSpPr>
        <p:spPr>
          <a:xfrm>
            <a:off x="1510748" y="4426226"/>
            <a:ext cx="8044069" cy="10071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DB5094-3F81-4599-87BB-008DC97A32D2}"/>
              </a:ext>
            </a:extLst>
          </p:cNvPr>
          <p:cNvCxnSpPr/>
          <p:nvPr/>
        </p:nvCxnSpPr>
        <p:spPr>
          <a:xfrm>
            <a:off x="9501809" y="3058630"/>
            <a:ext cx="0" cy="23085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5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D9FD0-5251-4986-B593-63C519949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" y="0"/>
            <a:ext cx="12298354" cy="6857999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90EA17-82DB-44C8-86FC-A1D44331E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038283"/>
              </p:ext>
            </p:extLst>
          </p:nvPr>
        </p:nvGraphicFramePr>
        <p:xfrm>
          <a:off x="3151163" y="1463040"/>
          <a:ext cx="5365571" cy="80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617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4E86-082F-495B-9A1B-3C50EB84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Program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2E79-9B4F-47F8-86B6-ECC92F5E70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62174" cy="4974336"/>
          </a:xfrm>
        </p:spPr>
        <p:txBody>
          <a:bodyPr/>
          <a:lstStyle/>
          <a:p>
            <a:r>
              <a:rPr lang="en-US" sz="2400" b="1" i="1" dirty="0">
                <a:solidFill>
                  <a:srgbClr val="FF0000"/>
                </a:solidFill>
              </a:rPr>
              <a:t>void setup ( ) { }  </a:t>
            </a:r>
            <a:r>
              <a:rPr lang="en-US" sz="2400" b="1" dirty="0">
                <a:solidFill>
                  <a:srgbClr val="002060"/>
                </a:solidFill>
              </a:rPr>
              <a:t>- All of the code within the curly braces will be run ONCE when the program first runs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i="1" dirty="0">
                <a:solidFill>
                  <a:srgbClr val="FF0000"/>
                </a:solidFill>
              </a:rPr>
              <a:t>void loop ( ) { }  </a:t>
            </a:r>
            <a:r>
              <a:rPr lang="en-US" sz="2400" b="1" dirty="0">
                <a:solidFill>
                  <a:srgbClr val="002060"/>
                </a:solidFill>
              </a:rPr>
              <a:t>- This function is  run AFTER setup has finished. All of the code within the curly braces will be run again, and again, until the power is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9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6C61-6043-40AA-A54F-7FE0B825B2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16400" cy="4974336"/>
          </a:xfrm>
        </p:spPr>
        <p:txBody>
          <a:bodyPr>
            <a:normAutofit/>
          </a:bodyPr>
          <a:lstStyle/>
          <a:p>
            <a:endParaRPr lang="en-US" sz="4000" dirty="0">
              <a:latin typeface="Algerian" panose="04020705040A02060702" pitchFamily="82" charset="0"/>
            </a:endParaRPr>
          </a:p>
          <a:p>
            <a:pPr marL="1828800" lvl="4" indent="0">
              <a:buNone/>
            </a:pPr>
            <a:endParaRPr lang="en-US" sz="4000" dirty="0">
              <a:latin typeface="Algerian" panose="04020705040A02060702" pitchFamily="82" charset="0"/>
            </a:endParaRPr>
          </a:p>
          <a:p>
            <a:pPr marL="1828800" lvl="4" indent="0">
              <a:buNone/>
            </a:pP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</a:t>
            </a:r>
            <a:r>
              <a:rPr lang="en-US" sz="80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401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997B-347A-4DBE-AD7E-59499C8EDB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9748" y="1382599"/>
            <a:ext cx="11652504" cy="5296496"/>
          </a:xfrm>
        </p:spPr>
        <p:txBody>
          <a:bodyPr>
            <a:norm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4000" b="1" dirty="0">
                <a:solidFill>
                  <a:srgbClr val="9239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Kokila" pitchFamily="34" charset="0"/>
              </a:rPr>
              <a:t>Arduino is an open-source 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4000" b="1" dirty="0">
                <a:solidFill>
                  <a:srgbClr val="9239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Kokila" pitchFamily="34" charset="0"/>
              </a:rPr>
              <a:t>Flexible electronics prototyping platform 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4000" b="1" dirty="0">
                <a:solidFill>
                  <a:srgbClr val="9239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Kokila" pitchFamily="34" charset="0"/>
              </a:rPr>
              <a:t> easy-to-use hardware and software. 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4000" b="1" dirty="0">
                <a:solidFill>
                  <a:srgbClr val="9239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Kokila" pitchFamily="34" charset="0"/>
              </a:rPr>
              <a:t>Intended for artists, designers, hobbyists, and anyone interested in creating interactive objects or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0385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2487" y="381795"/>
            <a:ext cx="6877119" cy="64008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Algerian" panose="04020705040A02060702" pitchFamily="82" charset="0"/>
                <a:cs typeface="Segoe UI Light" panose="020B0502040204020203" pitchFamily="34" charset="0"/>
              </a:rPr>
              <a:t>2.0   HARWARE OVERVIEW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5" descr="C:\Users\Bharat\Desktop\ptsn\arudino\arduino_uno_components.jpg">
            <a:extLst>
              <a:ext uri="{FF2B5EF4-FFF2-40B4-BE49-F238E27FC236}">
                <a16:creationId xmlns:a16="http://schemas.microsoft.com/office/drawing/2014/main" id="{EBD0314B-94AF-4C8C-B552-E859216F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07263" y="1325926"/>
            <a:ext cx="8963005" cy="5406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5DF4-A952-4ABF-9E20-563292EC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    </a:t>
            </a:r>
            <a:r>
              <a:rPr lang="en-US" sz="4000" b="1" dirty="0">
                <a:solidFill>
                  <a:srgbClr val="C00000"/>
                </a:solidFill>
                <a:latin typeface="Algerian" panose="04020705040A02060702" pitchFamily="82" charset="0"/>
              </a:rPr>
              <a:t>DIGITAL PINS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B818F6-D2D9-4F2B-9B55-FCE91F620DE9}"/>
              </a:ext>
            </a:extLst>
          </p:cNvPr>
          <p:cNvSpPr txBox="1">
            <a:spLocks/>
          </p:cNvSpPr>
          <p:nvPr/>
        </p:nvSpPr>
        <p:spPr>
          <a:xfrm>
            <a:off x="410817" y="1537253"/>
            <a:ext cx="10986053" cy="481751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Kokila" pitchFamily="34" charset="0"/>
                <a:cs typeface="Kokila" pitchFamily="34" charset="0"/>
              </a:rPr>
              <a:t>Digital Pin (0-13)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Kokila" pitchFamily="34" charset="0"/>
                <a:cs typeface="Kokila" pitchFamily="34" charset="0"/>
              </a:rPr>
              <a:t>State: HIGH or LOW </a:t>
            </a:r>
            <a:r>
              <a:rPr lang="en-US" sz="3600" b="1" dirty="0" err="1">
                <a:solidFill>
                  <a:srgbClr val="002060"/>
                </a:solidFill>
                <a:latin typeface="Kokila" pitchFamily="34" charset="0"/>
                <a:cs typeface="Kokila" pitchFamily="34" charset="0"/>
              </a:rPr>
              <a:t>i.e</a:t>
            </a:r>
            <a:r>
              <a:rPr lang="en-US" sz="3600" b="1" dirty="0">
                <a:solidFill>
                  <a:srgbClr val="002060"/>
                </a:solidFill>
                <a:latin typeface="Kokila" pitchFamily="34" charset="0"/>
                <a:cs typeface="Kokila" pitchFamily="34" charset="0"/>
              </a:rPr>
              <a:t> 1 or 0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Kokila" pitchFamily="34" charset="0"/>
                <a:cs typeface="Kokila" pitchFamily="34" charset="0"/>
              </a:rPr>
              <a:t>Use as Digital Input and Output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Kokila" pitchFamily="34" charset="0"/>
                <a:cs typeface="Kokila" pitchFamily="34" charset="0"/>
              </a:rPr>
              <a:t>pinMode (PIN,MODE)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Kokila" pitchFamily="34" charset="0"/>
                <a:cs typeface="Kokila" pitchFamily="34" charset="0"/>
              </a:rPr>
              <a:t>PIN: 0-13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Kokila" pitchFamily="34" charset="0"/>
                <a:cs typeface="Kokila" pitchFamily="34" charset="0"/>
              </a:rPr>
              <a:t>Mode : INPUT / OUTPUT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002060"/>
              </a:solidFill>
              <a:latin typeface="Kokila" pitchFamily="34" charset="0"/>
              <a:cs typeface="Kokila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002060"/>
              </a:solidFill>
              <a:latin typeface="Kokila" pitchFamily="34" charset="0"/>
              <a:cs typeface="Kokila" pitchFamily="34" charset="0"/>
            </a:endParaRPr>
          </a:p>
        </p:txBody>
      </p:sp>
      <p:pic>
        <p:nvPicPr>
          <p:cNvPr id="15" name="Picture 3" descr="C:\Users\Bharat\Desktop\ptsn\arudino\515b4656ce395f8a38000000.png">
            <a:extLst>
              <a:ext uri="{FF2B5EF4-FFF2-40B4-BE49-F238E27FC236}">
                <a16:creationId xmlns:a16="http://schemas.microsoft.com/office/drawing/2014/main" id="{17899721-91D5-47AB-BCE1-245E5011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0163" t="3210" r="2722" b="77037"/>
          <a:stretch>
            <a:fillRect/>
          </a:stretch>
        </p:blipFill>
        <p:spPr bwMode="auto">
          <a:xfrm rot="5400000">
            <a:off x="5091794" y="3452657"/>
            <a:ext cx="5144249" cy="1666446"/>
          </a:xfrm>
          <a:prstGeom prst="rect">
            <a:avLst/>
          </a:prstGeom>
          <a:noFill/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BD8412-6813-4198-BF62-C56BE490B92D}"/>
              </a:ext>
            </a:extLst>
          </p:cNvPr>
          <p:cNvCxnSpPr>
            <a:cxnSpLocks/>
          </p:cNvCxnSpPr>
          <p:nvPr/>
        </p:nvCxnSpPr>
        <p:spPr>
          <a:xfrm>
            <a:off x="4024874" y="2731919"/>
            <a:ext cx="3671326" cy="191628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2">
            <a:extLst>
              <a:ext uri="{FF2B5EF4-FFF2-40B4-BE49-F238E27FC236}">
                <a16:creationId xmlns:a16="http://schemas.microsoft.com/office/drawing/2014/main" id="{C2F90DC4-C5D7-4C4E-ACB4-C36483360470}"/>
              </a:ext>
            </a:extLst>
          </p:cNvPr>
          <p:cNvSpPr/>
          <p:nvPr/>
        </p:nvSpPr>
        <p:spPr>
          <a:xfrm>
            <a:off x="7643650" y="4647360"/>
            <a:ext cx="826611" cy="2134440"/>
          </a:xfrm>
          <a:custGeom>
            <a:avLst/>
            <a:gdLst>
              <a:gd name="connsiteX0" fmla="*/ 83950 w 885808"/>
              <a:gd name="connsiteY0" fmla="*/ 699314 h 3301837"/>
              <a:gd name="connsiteX1" fmla="*/ 112085 w 885808"/>
              <a:gd name="connsiteY1" fmla="*/ 375757 h 3301837"/>
              <a:gd name="connsiteX2" fmla="*/ 140220 w 885808"/>
              <a:gd name="connsiteY2" fmla="*/ 291351 h 3301837"/>
              <a:gd name="connsiteX3" fmla="*/ 238694 w 885808"/>
              <a:gd name="connsiteY3" fmla="*/ 206945 h 3301837"/>
              <a:gd name="connsiteX4" fmla="*/ 280897 w 885808"/>
              <a:gd name="connsiteY4" fmla="*/ 192877 h 3301837"/>
              <a:gd name="connsiteX5" fmla="*/ 309033 w 885808"/>
              <a:gd name="connsiteY5" fmla="*/ 150674 h 3301837"/>
              <a:gd name="connsiteX6" fmla="*/ 365303 w 885808"/>
              <a:gd name="connsiteY6" fmla="*/ 24065 h 3301837"/>
              <a:gd name="connsiteX7" fmla="*/ 534116 w 885808"/>
              <a:gd name="connsiteY7" fmla="*/ 38133 h 3301837"/>
              <a:gd name="connsiteX8" fmla="*/ 576319 w 885808"/>
              <a:gd name="connsiteY8" fmla="*/ 52200 h 3301837"/>
              <a:gd name="connsiteX9" fmla="*/ 674793 w 885808"/>
              <a:gd name="connsiteY9" fmla="*/ 136606 h 3301837"/>
              <a:gd name="connsiteX10" fmla="*/ 716996 w 885808"/>
              <a:gd name="connsiteY10" fmla="*/ 150674 h 3301837"/>
              <a:gd name="connsiteX11" fmla="*/ 731063 w 885808"/>
              <a:gd name="connsiteY11" fmla="*/ 192877 h 3301837"/>
              <a:gd name="connsiteX12" fmla="*/ 773266 w 885808"/>
              <a:gd name="connsiteY12" fmla="*/ 221013 h 3301837"/>
              <a:gd name="connsiteX13" fmla="*/ 801402 w 885808"/>
              <a:gd name="connsiteY13" fmla="*/ 305419 h 3301837"/>
              <a:gd name="connsiteX14" fmla="*/ 815470 w 885808"/>
              <a:gd name="connsiteY14" fmla="*/ 347622 h 3301837"/>
              <a:gd name="connsiteX15" fmla="*/ 815470 w 885808"/>
              <a:gd name="connsiteY15" fmla="*/ 1529308 h 3301837"/>
              <a:gd name="connsiteX16" fmla="*/ 829537 w 885808"/>
              <a:gd name="connsiteY16" fmla="*/ 1613714 h 3301837"/>
              <a:gd name="connsiteX17" fmla="*/ 857673 w 885808"/>
              <a:gd name="connsiteY17" fmla="*/ 1895068 h 3301837"/>
              <a:gd name="connsiteX18" fmla="*/ 871740 w 885808"/>
              <a:gd name="connsiteY18" fmla="*/ 1951339 h 3301837"/>
              <a:gd name="connsiteX19" fmla="*/ 885808 w 885808"/>
              <a:gd name="connsiteY19" fmla="*/ 2077948 h 3301837"/>
              <a:gd name="connsiteX20" fmla="*/ 857673 w 885808"/>
              <a:gd name="connsiteY20" fmla="*/ 2556249 h 3301837"/>
              <a:gd name="connsiteX21" fmla="*/ 829537 w 885808"/>
              <a:gd name="connsiteY21" fmla="*/ 2725062 h 3301837"/>
              <a:gd name="connsiteX22" fmla="*/ 815470 w 885808"/>
              <a:gd name="connsiteY22" fmla="*/ 2767265 h 3301837"/>
              <a:gd name="connsiteX23" fmla="*/ 787334 w 885808"/>
              <a:gd name="connsiteY23" fmla="*/ 2879806 h 3301837"/>
              <a:gd name="connsiteX24" fmla="*/ 759199 w 885808"/>
              <a:gd name="connsiteY24" fmla="*/ 3076754 h 3301837"/>
              <a:gd name="connsiteX25" fmla="*/ 745131 w 885808"/>
              <a:gd name="connsiteY25" fmla="*/ 3175228 h 3301837"/>
              <a:gd name="connsiteX26" fmla="*/ 618522 w 885808"/>
              <a:gd name="connsiteY26" fmla="*/ 3245566 h 3301837"/>
              <a:gd name="connsiteX27" fmla="*/ 534116 w 885808"/>
              <a:gd name="connsiteY27" fmla="*/ 3273702 h 3301837"/>
              <a:gd name="connsiteX28" fmla="*/ 491913 w 885808"/>
              <a:gd name="connsiteY28" fmla="*/ 3287769 h 3301837"/>
              <a:gd name="connsiteX29" fmla="*/ 407506 w 885808"/>
              <a:gd name="connsiteY29" fmla="*/ 3301837 h 3301837"/>
              <a:gd name="connsiteX30" fmla="*/ 154288 w 885808"/>
              <a:gd name="connsiteY30" fmla="*/ 3287769 h 3301837"/>
              <a:gd name="connsiteX31" fmla="*/ 112085 w 885808"/>
              <a:gd name="connsiteY31" fmla="*/ 3273702 h 3301837"/>
              <a:gd name="connsiteX32" fmla="*/ 98017 w 885808"/>
              <a:gd name="connsiteY32" fmla="*/ 3231499 h 3301837"/>
              <a:gd name="connsiteX33" fmla="*/ 98017 w 885808"/>
              <a:gd name="connsiteY33" fmla="*/ 1599646 h 3301837"/>
              <a:gd name="connsiteX34" fmla="*/ 126153 w 885808"/>
              <a:gd name="connsiteY34" fmla="*/ 1036939 h 3301837"/>
              <a:gd name="connsiteX35" fmla="*/ 112085 w 885808"/>
              <a:gd name="connsiteY35" fmla="*/ 854059 h 3301837"/>
              <a:gd name="connsiteX36" fmla="*/ 69882 w 885808"/>
              <a:gd name="connsiteY36" fmla="*/ 769653 h 3301837"/>
              <a:gd name="connsiteX37" fmla="*/ 55814 w 885808"/>
              <a:gd name="connsiteY37" fmla="*/ 727449 h 3301837"/>
              <a:gd name="connsiteX38" fmla="*/ 83950 w 885808"/>
              <a:gd name="connsiteY38" fmla="*/ 643043 h 33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85808" h="3301837">
                <a:moveTo>
                  <a:pt x="83950" y="699314"/>
                </a:moveTo>
                <a:cubicBezTo>
                  <a:pt x="86812" y="656382"/>
                  <a:pt x="96631" y="447876"/>
                  <a:pt x="112085" y="375757"/>
                </a:cubicBezTo>
                <a:cubicBezTo>
                  <a:pt x="118299" y="346758"/>
                  <a:pt x="119249" y="312322"/>
                  <a:pt x="140220" y="291351"/>
                </a:cubicBezTo>
                <a:cubicBezTo>
                  <a:pt x="174833" y="256738"/>
                  <a:pt x="195843" y="228370"/>
                  <a:pt x="238694" y="206945"/>
                </a:cubicBezTo>
                <a:cubicBezTo>
                  <a:pt x="251957" y="200313"/>
                  <a:pt x="266829" y="197566"/>
                  <a:pt x="280897" y="192877"/>
                </a:cubicBezTo>
                <a:cubicBezTo>
                  <a:pt x="290276" y="178809"/>
                  <a:pt x="302166" y="166124"/>
                  <a:pt x="309033" y="150674"/>
                </a:cubicBezTo>
                <a:cubicBezTo>
                  <a:pt x="375999" y="0"/>
                  <a:pt x="301628" y="119579"/>
                  <a:pt x="365303" y="24065"/>
                </a:cubicBezTo>
                <a:cubicBezTo>
                  <a:pt x="421574" y="28754"/>
                  <a:pt x="478145" y="30670"/>
                  <a:pt x="534116" y="38133"/>
                </a:cubicBezTo>
                <a:cubicBezTo>
                  <a:pt x="548814" y="40093"/>
                  <a:pt x="564252" y="43581"/>
                  <a:pt x="576319" y="52200"/>
                </a:cubicBezTo>
                <a:cubicBezTo>
                  <a:pt x="657086" y="109890"/>
                  <a:pt x="602525" y="100472"/>
                  <a:pt x="674793" y="136606"/>
                </a:cubicBezTo>
                <a:cubicBezTo>
                  <a:pt x="688056" y="143238"/>
                  <a:pt x="702928" y="145985"/>
                  <a:pt x="716996" y="150674"/>
                </a:cubicBezTo>
                <a:cubicBezTo>
                  <a:pt x="721685" y="164742"/>
                  <a:pt x="721800" y="181298"/>
                  <a:pt x="731063" y="192877"/>
                </a:cubicBezTo>
                <a:cubicBezTo>
                  <a:pt x="741625" y="206080"/>
                  <a:pt x="764305" y="206676"/>
                  <a:pt x="773266" y="221013"/>
                </a:cubicBezTo>
                <a:cubicBezTo>
                  <a:pt x="788984" y="246162"/>
                  <a:pt x="792023" y="277284"/>
                  <a:pt x="801402" y="305419"/>
                </a:cubicBezTo>
                <a:lnTo>
                  <a:pt x="815470" y="347622"/>
                </a:lnTo>
                <a:cubicBezTo>
                  <a:pt x="787826" y="872851"/>
                  <a:pt x="791672" y="684482"/>
                  <a:pt x="815470" y="1529308"/>
                </a:cubicBezTo>
                <a:cubicBezTo>
                  <a:pt x="816273" y="1557820"/>
                  <a:pt x="826204" y="1585386"/>
                  <a:pt x="829537" y="1613714"/>
                </a:cubicBezTo>
                <a:cubicBezTo>
                  <a:pt x="839670" y="1699848"/>
                  <a:pt x="844263" y="1807901"/>
                  <a:pt x="857673" y="1895068"/>
                </a:cubicBezTo>
                <a:cubicBezTo>
                  <a:pt x="860613" y="1914177"/>
                  <a:pt x="867051" y="1932582"/>
                  <a:pt x="871740" y="1951339"/>
                </a:cubicBezTo>
                <a:cubicBezTo>
                  <a:pt x="876429" y="1993542"/>
                  <a:pt x="885808" y="2035485"/>
                  <a:pt x="885808" y="2077948"/>
                </a:cubicBezTo>
                <a:cubicBezTo>
                  <a:pt x="885808" y="2312533"/>
                  <a:pt x="885654" y="2379036"/>
                  <a:pt x="857673" y="2556249"/>
                </a:cubicBezTo>
                <a:cubicBezTo>
                  <a:pt x="848776" y="2612598"/>
                  <a:pt x="847576" y="2670942"/>
                  <a:pt x="829537" y="2725062"/>
                </a:cubicBezTo>
                <a:cubicBezTo>
                  <a:pt x="824848" y="2739130"/>
                  <a:pt x="819066" y="2752879"/>
                  <a:pt x="815470" y="2767265"/>
                </a:cubicBezTo>
                <a:lnTo>
                  <a:pt x="787334" y="2879806"/>
                </a:lnTo>
                <a:cubicBezTo>
                  <a:pt x="757369" y="3149482"/>
                  <a:pt x="789058" y="2897600"/>
                  <a:pt x="759199" y="3076754"/>
                </a:cubicBezTo>
                <a:cubicBezTo>
                  <a:pt x="753748" y="3109461"/>
                  <a:pt x="757446" y="3144442"/>
                  <a:pt x="745131" y="3175228"/>
                </a:cubicBezTo>
                <a:cubicBezTo>
                  <a:pt x="725693" y="3223824"/>
                  <a:pt x="656605" y="3232872"/>
                  <a:pt x="618522" y="3245566"/>
                </a:cubicBezTo>
                <a:lnTo>
                  <a:pt x="534116" y="3273702"/>
                </a:lnTo>
                <a:cubicBezTo>
                  <a:pt x="520048" y="3278391"/>
                  <a:pt x="506540" y="3285331"/>
                  <a:pt x="491913" y="3287769"/>
                </a:cubicBezTo>
                <a:lnTo>
                  <a:pt x="407506" y="3301837"/>
                </a:lnTo>
                <a:cubicBezTo>
                  <a:pt x="323100" y="3297148"/>
                  <a:pt x="238443" y="3295784"/>
                  <a:pt x="154288" y="3287769"/>
                </a:cubicBezTo>
                <a:cubicBezTo>
                  <a:pt x="139526" y="3286363"/>
                  <a:pt x="122570" y="3284187"/>
                  <a:pt x="112085" y="3273702"/>
                </a:cubicBezTo>
                <a:cubicBezTo>
                  <a:pt x="101599" y="3263217"/>
                  <a:pt x="102706" y="3245567"/>
                  <a:pt x="98017" y="3231499"/>
                </a:cubicBezTo>
                <a:cubicBezTo>
                  <a:pt x="0" y="2643367"/>
                  <a:pt x="68340" y="3083506"/>
                  <a:pt x="98017" y="1599646"/>
                </a:cubicBezTo>
                <a:cubicBezTo>
                  <a:pt x="101772" y="1411880"/>
                  <a:pt x="116774" y="1224508"/>
                  <a:pt x="126153" y="1036939"/>
                </a:cubicBezTo>
                <a:cubicBezTo>
                  <a:pt x="121464" y="975979"/>
                  <a:pt x="119669" y="914727"/>
                  <a:pt x="112085" y="854059"/>
                </a:cubicBezTo>
                <a:cubicBezTo>
                  <a:pt x="106192" y="806914"/>
                  <a:pt x="90826" y="811541"/>
                  <a:pt x="69882" y="769653"/>
                </a:cubicBezTo>
                <a:cubicBezTo>
                  <a:pt x="63250" y="756390"/>
                  <a:pt x="60503" y="741517"/>
                  <a:pt x="55814" y="727449"/>
                </a:cubicBezTo>
                <a:cubicBezTo>
                  <a:pt x="70820" y="622411"/>
                  <a:pt x="46435" y="605531"/>
                  <a:pt x="83950" y="643043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38C6-B507-45B5-BBBA-4FE0B85A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lgerian" panose="04020705040A02060702" pitchFamily="82" charset="0"/>
              </a:rPr>
              <a:t>DIGITAL PINS AS INPUT</a:t>
            </a:r>
          </a:p>
        </p:txBody>
      </p:sp>
      <p:pic>
        <p:nvPicPr>
          <p:cNvPr id="5" name="Picture 2" descr="C:\Users\Bharat\Desktop\ptsn\arudino\pushbuttons.gif">
            <a:extLst>
              <a:ext uri="{FF2B5EF4-FFF2-40B4-BE49-F238E27FC236}">
                <a16:creationId xmlns:a16="http://schemas.microsoft.com/office/drawing/2014/main" id="{95487A84-482E-4FE0-9DD2-DBC5D2B93EAF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40486" y="4441755"/>
            <a:ext cx="3419061" cy="1680749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4D3AD0-4A45-46C1-A6C4-DED659551EC1}"/>
              </a:ext>
            </a:extLst>
          </p:cNvPr>
          <p:cNvSpPr/>
          <p:nvPr/>
        </p:nvSpPr>
        <p:spPr>
          <a:xfrm>
            <a:off x="1082238" y="1592888"/>
            <a:ext cx="86227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Read the value from specified pin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0000"/>
              </a:solidFill>
              <a:latin typeface="Kokila" pitchFamily="34" charset="0"/>
              <a:cs typeface="Kokila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Either HIGH or LOW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0000"/>
              </a:solidFill>
              <a:latin typeface="Kokila" pitchFamily="34" charset="0"/>
              <a:cs typeface="Kokila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Pin can be specified as either a variable or constant(0-13)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0000"/>
              </a:solidFill>
              <a:latin typeface="Kokila" pitchFamily="34" charset="0"/>
              <a:cs typeface="Kokila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digitalWrite(Pin,HIGH);</a:t>
            </a:r>
          </a:p>
        </p:txBody>
      </p:sp>
    </p:spTree>
    <p:extLst>
      <p:ext uri="{BB962C8B-B14F-4D97-AF65-F5344CB8AC3E}">
        <p14:creationId xmlns:p14="http://schemas.microsoft.com/office/powerpoint/2010/main" val="219844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8EAD-A82E-48A4-97DD-C12600DF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DIGITAL PINS AS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EEB6-E013-4D54-8CBA-CD51E01E03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5808295" cy="4408601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Write the value to specified pin</a:t>
            </a:r>
          </a:p>
          <a:p>
            <a:pPr algn="just"/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Either HIGH or LOW</a:t>
            </a:r>
          </a:p>
          <a:p>
            <a:pPr algn="just"/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Pin can be specified as either a variable or constant(0-13)</a:t>
            </a:r>
          </a:p>
          <a:p>
            <a:pPr algn="just"/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digitalWrite (pin, HIGH);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5AD02-B184-4662-A384-F04C7B612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0" y="2769704"/>
            <a:ext cx="5844209" cy="37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29FE-395E-4EA2-8E94-FDF8C2FA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ANALOG PINS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46BA-C572-4B46-B4BC-BAB6DDC964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480226" cy="5269992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FF0000"/>
                </a:solidFill>
              </a:rPr>
              <a:t>Analog pin (0-5)</a:t>
            </a:r>
          </a:p>
          <a:p>
            <a:pPr algn="just"/>
            <a:r>
              <a:rPr lang="en-US" sz="3200" dirty="0">
                <a:solidFill>
                  <a:srgbClr val="FF0000"/>
                </a:solidFill>
              </a:rPr>
              <a:t>Read the analog value from specified pin</a:t>
            </a:r>
          </a:p>
          <a:p>
            <a:pPr algn="just"/>
            <a:r>
              <a:rPr lang="en-US" sz="3200" dirty="0">
                <a:solidFill>
                  <a:srgbClr val="FF0000"/>
                </a:solidFill>
              </a:rPr>
              <a:t>Resulting integer value 0 to 1023</a:t>
            </a:r>
          </a:p>
          <a:p>
            <a:pPr algn="just"/>
            <a:r>
              <a:rPr lang="en-US" sz="3200" dirty="0">
                <a:solidFill>
                  <a:srgbClr val="FF0000"/>
                </a:solidFill>
              </a:rPr>
              <a:t>Do not need to first declared as INPUT OR OUTPUT</a:t>
            </a:r>
          </a:p>
          <a:p>
            <a:pPr algn="just"/>
            <a:r>
              <a:rPr lang="en-US" sz="3200" dirty="0" err="1">
                <a:solidFill>
                  <a:srgbClr val="FF0000"/>
                </a:solidFill>
              </a:rPr>
              <a:t>analogRead</a:t>
            </a:r>
            <a:r>
              <a:rPr lang="en-US" sz="3200" dirty="0">
                <a:solidFill>
                  <a:srgbClr val="FF0000"/>
                </a:solidFill>
              </a:rPr>
              <a:t>(PIN);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C4D9-24B0-4775-8838-BDFF4BC2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ANALOG PINS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2FF2-917B-4120-ADC7-F8B46D66CA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35669" cy="5269992"/>
          </a:xfrm>
        </p:spPr>
        <p:txBody>
          <a:bodyPr/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analogWrite(PIN,VALUE)</a:t>
            </a:r>
          </a:p>
          <a:p>
            <a:pPr algn="just"/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using hardware enabled pulse width modulation(PWM)</a:t>
            </a:r>
          </a:p>
          <a:p>
            <a:pPr algn="just"/>
            <a:r>
              <a:rPr lang="en-US" sz="3200" b="1" dirty="0">
                <a:solidFill>
                  <a:srgbClr val="FF0000"/>
                </a:solidFill>
                <a:latin typeface="Kokila" pitchFamily="34" charset="0"/>
                <a:cs typeface="Kokila" pitchFamily="34" charset="0"/>
              </a:rPr>
              <a:t>This function works on the pin 3 ,  5 ,  6 , 9  and 11</a:t>
            </a:r>
          </a:p>
          <a:p>
            <a:pPr algn="just"/>
            <a:endParaRPr lang="en-US" b="1" dirty="0">
              <a:solidFill>
                <a:srgbClr val="FF0000"/>
              </a:solidFill>
              <a:latin typeface="Kokila" pitchFamily="34" charset="0"/>
              <a:cs typeface="Kokila" pitchFamily="34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dlnmh9ip6v2uc.cloudfront.net/images/products/9/0/8/8/09088-02-L.jpg">
            <a:extLst>
              <a:ext uri="{FF2B5EF4-FFF2-40B4-BE49-F238E27FC236}">
                <a16:creationId xmlns:a16="http://schemas.microsoft.com/office/drawing/2014/main" id="{05788241-12DB-4CC3-B018-CB72715A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6864626" y="4217272"/>
            <a:ext cx="2190750" cy="219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2878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431</TotalTime>
  <Words>702</Words>
  <Application>Microsoft Office PowerPoint</Application>
  <PresentationFormat>Widescreen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Algerian</vt:lpstr>
      <vt:lpstr>Arial</vt:lpstr>
      <vt:lpstr>Arial Black</vt:lpstr>
      <vt:lpstr>Arial Narrow</vt:lpstr>
      <vt:lpstr>Arial Rounded MT Bold</vt:lpstr>
      <vt:lpstr>Calibri</vt:lpstr>
      <vt:lpstr>Garamond</vt:lpstr>
      <vt:lpstr>Kokila</vt:lpstr>
      <vt:lpstr>Segoe UI</vt:lpstr>
      <vt:lpstr>Segoe UI Light</vt:lpstr>
      <vt:lpstr>Times New Roman</vt:lpstr>
      <vt:lpstr>Wingdings</vt:lpstr>
      <vt:lpstr>Organic</vt:lpstr>
      <vt:lpstr>ARDUINO     </vt:lpstr>
      <vt:lpstr>What is Arduino??</vt:lpstr>
      <vt:lpstr>PowerPoint Presentation</vt:lpstr>
      <vt:lpstr> 2.0   HARWARE OVERVIEW</vt:lpstr>
      <vt:lpstr>    DIGITAL PINS</vt:lpstr>
      <vt:lpstr>DIGITAL PINS AS INPUT</vt:lpstr>
      <vt:lpstr>  DIGITAL PINS AS OUTPUT</vt:lpstr>
      <vt:lpstr>  ANALOG PINS READ</vt:lpstr>
      <vt:lpstr>ANALOG PINS WRITE</vt:lpstr>
      <vt:lpstr>  Download and installation Arduino IDE</vt:lpstr>
      <vt:lpstr>Programming  Syntax</vt:lpstr>
      <vt:lpstr>PROGRAMMING - VARIABLES</vt:lpstr>
      <vt:lpstr>   COMPARISON OPERATORS</vt:lpstr>
      <vt:lpstr> PROGRAMMING -  CONTROL  STRUCTURE</vt:lpstr>
      <vt:lpstr>   SUMMARY TO ARDUINO UNO</vt:lpstr>
      <vt:lpstr>      LED BLINKING </vt:lpstr>
      <vt:lpstr>breadboard</vt:lpstr>
      <vt:lpstr>     Breadboard contd….</vt:lpstr>
      <vt:lpstr>LED</vt:lpstr>
      <vt:lpstr>    Appropriate resister</vt:lpstr>
      <vt:lpstr>      Selection of Resistor</vt:lpstr>
      <vt:lpstr>Connection Diagram</vt:lpstr>
      <vt:lpstr>PowerPoint Presentation</vt:lpstr>
      <vt:lpstr>      Program 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         TRAINING</dc:title>
  <dc:creator>Venus</dc:creator>
  <cp:keywords/>
  <cp:lastModifiedBy>Bibek Ghimire</cp:lastModifiedBy>
  <cp:revision>44</cp:revision>
  <dcterms:created xsi:type="dcterms:W3CDTF">2018-12-06T12:58:33Z</dcterms:created>
  <dcterms:modified xsi:type="dcterms:W3CDTF">2019-12-07T12:48:18Z</dcterms:modified>
  <cp:version/>
</cp:coreProperties>
</file>