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90" r:id="rId5"/>
    <p:sldId id="265" r:id="rId6"/>
    <p:sldId id="272" r:id="rId7"/>
    <p:sldId id="266" r:id="rId8"/>
    <p:sldId id="257" r:id="rId9"/>
    <p:sldId id="258" r:id="rId10"/>
    <p:sldId id="259" r:id="rId11"/>
    <p:sldId id="260" r:id="rId12"/>
    <p:sldId id="283" r:id="rId13"/>
    <p:sldId id="292" r:id="rId14"/>
    <p:sldId id="293" r:id="rId15"/>
    <p:sldId id="294" r:id="rId16"/>
    <p:sldId id="295" r:id="rId17"/>
    <p:sldId id="296"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5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8658-C30C-48D1-8FA1-EB87E53D7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280AC-C7A3-4002-8DDD-661BFAD7E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1A9CC4-FC00-4A5E-9834-C76D0A9AC1E3}"/>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D8A2224C-DEA7-4760-B57C-8FD4B8B4E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559DB-EF7D-43D1-85BE-DDD1E06BE6C5}"/>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31341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FCB-6F03-4680-9CAF-79F7342A0C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97777-3F2E-4BFC-8909-036F58ED0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A2C2D-6FF4-4C8D-BB24-AD53539C27FF}"/>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28CB5E99-01BC-4A92-97DD-DCF5A6598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30CD9-85B3-4BAC-ADF9-B779F3F9B65B}"/>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76681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7248F-8510-4B5B-A91F-47F48A9C56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DC2B6-CD7E-4B5E-933B-F90CE1CA9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32605-E425-434F-A84B-3B80C445D7C4}"/>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D614508B-65A2-4449-A04D-9DD2D6BDF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C1E8D-CA9B-4261-B6B2-A124A3918411}"/>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1594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27B4-9BE2-4356-99F9-70D84359B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98EAA-580F-4CA8-A1FD-DFDB26074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BAF41-1446-4F89-877F-BEF163505E54}"/>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4BFACAF0-F574-46B2-A0DA-8BBDD5C65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AA2F6-FB82-4628-9B62-9056CF073759}"/>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80816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407E-F364-4217-A21F-C93A66832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D5978-A794-47A3-87A5-FA590806D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10A0C-326A-48AA-A1A0-743A2BCEE7FB}"/>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7E0F1A6C-549B-41EA-818D-FEF0F7C82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ED13-4B5A-4EDE-9D76-12713B7E2828}"/>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19187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4F64-396B-4CD5-8F32-FDD57F6CA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7AB99-0F74-486C-A4F7-C83CC1DD5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0BBF41-FB01-45B8-9AF7-D88BD0461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8975E-4404-42C0-9C43-13B01927D21C}"/>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6" name="Footer Placeholder 5">
            <a:extLst>
              <a:ext uri="{FF2B5EF4-FFF2-40B4-BE49-F238E27FC236}">
                <a16:creationId xmlns:a16="http://schemas.microsoft.com/office/drawing/2014/main" id="{8DE5D97A-4B54-4112-88E3-DCD39D847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A7379-C09F-41EE-9B8E-FADBE259CB8A}"/>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9137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8DCD-EC51-4E1B-AB40-4F85E70E09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8479A-513D-434F-98E1-48097989E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C0E32-C849-4D96-B8E3-D644B288F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EB4C6-FBB1-4A18-AFC3-E8D2EC17C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73BC6-955A-440F-84ED-613A565B3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D31933-3CDB-4EEB-AAB6-CD53D3A7FA9C}"/>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8" name="Footer Placeholder 7">
            <a:extLst>
              <a:ext uri="{FF2B5EF4-FFF2-40B4-BE49-F238E27FC236}">
                <a16:creationId xmlns:a16="http://schemas.microsoft.com/office/drawing/2014/main" id="{628F27F8-1F06-4B9E-8B85-4B35F510AC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CF2BD-AD4E-46E3-8551-4ED9EB47C038}"/>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65722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0E60-2DA0-41E2-A272-4EED73984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22EE1A-F46E-4B15-97D8-75A49B8E15B8}"/>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4" name="Footer Placeholder 3">
            <a:extLst>
              <a:ext uri="{FF2B5EF4-FFF2-40B4-BE49-F238E27FC236}">
                <a16:creationId xmlns:a16="http://schemas.microsoft.com/office/drawing/2014/main" id="{7D07329E-54F4-4186-A4B0-A7B8CAF3E0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E2945-E317-473B-8FCC-37DE63EF1E3F}"/>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43084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96F19-8FBC-4631-8F64-FA7F89D27781}"/>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3" name="Footer Placeholder 2">
            <a:extLst>
              <a:ext uri="{FF2B5EF4-FFF2-40B4-BE49-F238E27FC236}">
                <a16:creationId xmlns:a16="http://schemas.microsoft.com/office/drawing/2014/main" id="{66BF66FC-588F-41E0-A719-AC8DEDB0B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C0BC8-2614-4AB7-94E7-DFD90D52C574}"/>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05004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94D6-A1FF-46CF-9B31-64BB9119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70C6D-1B56-41E1-9DAF-2C50A1DA8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9E996-BDE0-4CB0-9C40-BE07DD8C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18417-F2D4-4F2A-8538-61D388C7EAC4}"/>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6" name="Footer Placeholder 5">
            <a:extLst>
              <a:ext uri="{FF2B5EF4-FFF2-40B4-BE49-F238E27FC236}">
                <a16:creationId xmlns:a16="http://schemas.microsoft.com/office/drawing/2014/main" id="{6E04FFAE-0F65-42FD-986C-9569814C5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F93D8-8BA7-45B2-8102-16CD19491326}"/>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27850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327-BFEC-4302-B36C-3C2840581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A2A26B-8EAD-4F67-A224-6225E4DDC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6CC6C-2A48-4361-98AE-134C5A7A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497B2-08EA-405E-B29C-0CA1B3E015EE}"/>
              </a:ext>
            </a:extLst>
          </p:cNvPr>
          <p:cNvSpPr>
            <a:spLocks noGrp="1"/>
          </p:cNvSpPr>
          <p:nvPr>
            <p:ph type="dt" sz="half" idx="10"/>
          </p:nvPr>
        </p:nvSpPr>
        <p:spPr/>
        <p:txBody>
          <a:bodyPr/>
          <a:lstStyle/>
          <a:p>
            <a:fld id="{3EF55B30-53E2-4F02-837A-36C617DDA81E}" type="datetimeFigureOut">
              <a:rPr lang="en-US" smtClean="0"/>
              <a:t>4/24/2022</a:t>
            </a:fld>
            <a:endParaRPr lang="en-US"/>
          </a:p>
        </p:txBody>
      </p:sp>
      <p:sp>
        <p:nvSpPr>
          <p:cNvPr id="6" name="Footer Placeholder 5">
            <a:extLst>
              <a:ext uri="{FF2B5EF4-FFF2-40B4-BE49-F238E27FC236}">
                <a16:creationId xmlns:a16="http://schemas.microsoft.com/office/drawing/2014/main" id="{6A2FC6A9-C0FD-4F28-943A-9087D9FB6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69042-05F1-4423-AE3A-D08787C1A462}"/>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830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17F44-7163-4F86-9D20-B613CEDF9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47F388-9AF0-45DB-A113-D64856152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A9DBD-6FF7-4DE5-A980-C21D1684E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5B30-53E2-4F02-837A-36C617DDA81E}" type="datetimeFigureOut">
              <a:rPr lang="en-US" smtClean="0"/>
              <a:t>4/24/2022</a:t>
            </a:fld>
            <a:endParaRPr lang="en-US"/>
          </a:p>
        </p:txBody>
      </p:sp>
      <p:sp>
        <p:nvSpPr>
          <p:cNvPr id="5" name="Footer Placeholder 4">
            <a:extLst>
              <a:ext uri="{FF2B5EF4-FFF2-40B4-BE49-F238E27FC236}">
                <a16:creationId xmlns:a16="http://schemas.microsoft.com/office/drawing/2014/main" id="{B7BEBBAE-2C2D-4A77-9ED8-28827FFF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1E0F47-3F2A-47E4-B75B-D7DDE726D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E4F4-FF96-433B-A549-588EFE4F4A68}" type="slidenum">
              <a:rPr lang="en-US" smtClean="0"/>
              <a:t>‹#›</a:t>
            </a:fld>
            <a:endParaRPr lang="en-US"/>
          </a:p>
        </p:txBody>
      </p:sp>
    </p:spTree>
    <p:extLst>
      <p:ext uri="{BB962C8B-B14F-4D97-AF65-F5344CB8AC3E}">
        <p14:creationId xmlns:p14="http://schemas.microsoft.com/office/powerpoint/2010/main" val="151527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views/mra2_2/No_ofproducts?:language=en-US&amp;:display_count=n&amp;:origin=viz_share_lin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BE6C-9504-43D0-8EB6-0C16EE397FE6}"/>
              </a:ext>
            </a:extLst>
          </p:cNvPr>
          <p:cNvSpPr>
            <a:spLocks noGrp="1"/>
          </p:cNvSpPr>
          <p:nvPr>
            <p:ph type="ctrTitle"/>
          </p:nvPr>
        </p:nvSpPr>
        <p:spPr>
          <a:xfrm>
            <a:off x="649357" y="1881808"/>
            <a:ext cx="10946295" cy="1431235"/>
          </a:xfrm>
        </p:spPr>
        <p:txBody>
          <a:bodyPr>
            <a:normAutofit/>
          </a:bodyPr>
          <a:lstStyle/>
          <a:p>
            <a:pPr>
              <a:lnSpc>
                <a:spcPct val="100000"/>
              </a:lnSpc>
            </a:pPr>
            <a:r>
              <a:rPr lang="en-US" sz="2800" u="sng" dirty="0">
                <a:latin typeface="Bookman Old Style" panose="02050604050505020204" pitchFamily="18" charset="0"/>
              </a:rPr>
              <a:t>Marketing and Retail Analysis</a:t>
            </a:r>
            <a:r>
              <a:rPr lang="en-US" sz="2800" dirty="0">
                <a:latin typeface="Bookman Old Style" panose="02050604050505020204" pitchFamily="18" charset="0"/>
              </a:rPr>
              <a:t> :</a:t>
            </a:r>
            <a:br>
              <a:rPr lang="en-US" sz="4400" u="sng" dirty="0"/>
            </a:br>
            <a:r>
              <a:rPr lang="en-US" sz="4400" b="1" i="1" dirty="0">
                <a:solidFill>
                  <a:schemeClr val="accent6">
                    <a:lumMod val="50000"/>
                  </a:schemeClr>
                </a:solidFill>
                <a:latin typeface="Bahnschrift" panose="020B0502040204020203" pitchFamily="34" charset="0"/>
              </a:rPr>
              <a:t>Market Basket Analysis</a:t>
            </a:r>
          </a:p>
        </p:txBody>
      </p:sp>
      <p:sp>
        <p:nvSpPr>
          <p:cNvPr id="3" name="Subtitle 2">
            <a:extLst>
              <a:ext uri="{FF2B5EF4-FFF2-40B4-BE49-F238E27FC236}">
                <a16:creationId xmlns:a16="http://schemas.microsoft.com/office/drawing/2014/main" id="{6B997802-6911-4C68-A4B9-03911C1FD629}"/>
              </a:ext>
            </a:extLst>
          </p:cNvPr>
          <p:cNvSpPr>
            <a:spLocks noGrp="1"/>
          </p:cNvSpPr>
          <p:nvPr>
            <p:ph type="subTitle" idx="1"/>
          </p:nvPr>
        </p:nvSpPr>
        <p:spPr>
          <a:xfrm>
            <a:off x="1683026" y="5232054"/>
            <a:ext cx="9912626" cy="1007167"/>
          </a:xfrm>
        </p:spPr>
        <p:txBody>
          <a:bodyPr>
            <a:normAutofit/>
          </a:bodyPr>
          <a:lstStyle/>
          <a:p>
            <a:pPr algn="r">
              <a:lnSpc>
                <a:spcPct val="100000"/>
              </a:lnSpc>
              <a:spcBef>
                <a:spcPts val="0"/>
              </a:spcBef>
            </a:pPr>
            <a:r>
              <a:rPr lang="en-US" sz="2000" b="1" i="1" u="sng" dirty="0">
                <a:solidFill>
                  <a:srgbClr val="0070C0"/>
                </a:solidFill>
                <a:latin typeface="Arial" panose="020B0604020202020204" pitchFamily="34" charset="0"/>
                <a:cs typeface="Arial" panose="020B0604020202020204" pitchFamily="34" charset="0"/>
              </a:rPr>
              <a:t>BIBEK KUMAR GIRI</a:t>
            </a:r>
          </a:p>
          <a:p>
            <a:pPr algn="r">
              <a:lnSpc>
                <a:spcPct val="100000"/>
              </a:lnSpc>
              <a:spcBef>
                <a:spcPts val="0"/>
              </a:spcBef>
            </a:pPr>
            <a:r>
              <a:rPr lang="en-US" sz="2000" b="1" i="1" u="sng" dirty="0">
                <a:solidFill>
                  <a:srgbClr val="0070C0"/>
                </a:solidFill>
                <a:latin typeface="Arial" panose="020B0604020202020204" pitchFamily="34" charset="0"/>
                <a:cs typeface="Arial" panose="020B0604020202020204" pitchFamily="34" charset="0"/>
              </a:rPr>
              <a:t>PGP-DSBA-JULY-21</a:t>
            </a:r>
            <a:endParaRPr lang="en-US" b="1" i="1" u="sng"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F15923F-01BD-45EE-B505-D0E1D3FAAFC8}"/>
              </a:ext>
            </a:extLst>
          </p:cNvPr>
          <p:cNvSpPr txBox="1"/>
          <p:nvPr/>
        </p:nvSpPr>
        <p:spPr>
          <a:xfrm>
            <a:off x="3969026" y="3344903"/>
            <a:ext cx="4253948" cy="400110"/>
          </a:xfrm>
          <a:prstGeom prst="rect">
            <a:avLst/>
          </a:prstGeom>
          <a:noFill/>
        </p:spPr>
        <p:txBody>
          <a:bodyPr wrap="square" rtlCol="0">
            <a:spAutoFit/>
          </a:bodyPr>
          <a:lstStyle/>
          <a:p>
            <a:pPr algn="ctr"/>
            <a:r>
              <a:rPr lang="en-US" sz="2000" b="1" i="1" u="sng" dirty="0">
                <a:solidFill>
                  <a:schemeClr val="accent4">
                    <a:lumMod val="50000"/>
                  </a:schemeClr>
                </a:solidFill>
                <a:latin typeface="+mj-lt"/>
              </a:rPr>
              <a:t>MILESTONE-02</a:t>
            </a:r>
          </a:p>
        </p:txBody>
      </p:sp>
    </p:spTree>
    <p:extLst>
      <p:ext uri="{BB962C8B-B14F-4D97-AF65-F5344CB8AC3E}">
        <p14:creationId xmlns:p14="http://schemas.microsoft.com/office/powerpoint/2010/main" val="45287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F7DDB-BA83-46C4-AAA1-08647451105D}"/>
              </a:ext>
            </a:extLst>
          </p:cNvPr>
          <p:cNvSpPr txBox="1"/>
          <p:nvPr/>
        </p:nvSpPr>
        <p:spPr>
          <a:xfrm>
            <a:off x="-185528" y="36430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Year vs Monthly Sales of Items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A6DBF2AD-D1ED-4511-B482-6E5E7D4D152B}"/>
              </a:ext>
            </a:extLst>
          </p:cNvPr>
          <p:cNvSpPr txBox="1"/>
          <p:nvPr/>
        </p:nvSpPr>
        <p:spPr>
          <a:xfrm>
            <a:off x="609600" y="5501165"/>
            <a:ext cx="10654747" cy="923330"/>
          </a:xfrm>
          <a:prstGeom prst="rect">
            <a:avLst/>
          </a:prstGeom>
          <a:noFill/>
        </p:spPr>
        <p:txBody>
          <a:bodyPr wrap="square">
            <a:spAutoFit/>
          </a:bodyPr>
          <a:lstStyle/>
          <a:p>
            <a:pPr marL="285750" indent="-285750">
              <a:buFont typeface="Wingdings" panose="05000000000000000000" pitchFamily="2" charset="2"/>
              <a:buChar char="q"/>
            </a:pPr>
            <a:r>
              <a:rPr lang="en-US" i="1" dirty="0"/>
              <a:t>We are not able pick any particular pattern from the monthly graph.</a:t>
            </a:r>
          </a:p>
          <a:p>
            <a:pPr marL="285750" indent="-285750">
              <a:buFont typeface="Wingdings" panose="05000000000000000000" pitchFamily="2" charset="2"/>
              <a:buChar char="q"/>
            </a:pPr>
            <a:r>
              <a:rPr lang="en-US" i="1" dirty="0"/>
              <a:t>For year 2018, maximum sales has occur in month of July and in 2019 it has happen in August but towards the end there is a downfall in sales.</a:t>
            </a:r>
          </a:p>
        </p:txBody>
      </p:sp>
      <p:pic>
        <p:nvPicPr>
          <p:cNvPr id="6" name="Picture 5">
            <a:extLst>
              <a:ext uri="{FF2B5EF4-FFF2-40B4-BE49-F238E27FC236}">
                <a16:creationId xmlns:a16="http://schemas.microsoft.com/office/drawing/2014/main" id="{CE6CAC80-F4DA-4DDA-A192-379D9E366CB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1149948"/>
            <a:ext cx="12192000" cy="4351217"/>
          </a:xfrm>
          <a:prstGeom prst="rect">
            <a:avLst/>
          </a:prstGeom>
        </p:spPr>
      </p:pic>
    </p:spTree>
    <p:extLst>
      <p:ext uri="{BB962C8B-B14F-4D97-AF65-F5344CB8AC3E}">
        <p14:creationId xmlns:p14="http://schemas.microsoft.com/office/powerpoint/2010/main" val="27695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a:solidFill>
                  <a:schemeClr val="accent2">
                    <a:lumMod val="75000"/>
                  </a:schemeClr>
                </a:solidFill>
              </a:rPr>
              <a:t>Day-Wise </a:t>
            </a:r>
            <a:r>
              <a:rPr lang="en-US" sz="2400" b="1" i="1" u="sng" dirty="0">
                <a:solidFill>
                  <a:schemeClr val="accent2">
                    <a:lumMod val="75000"/>
                  </a:schemeClr>
                </a:solidFill>
              </a:rPr>
              <a:t>Sales Representation</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35692F82-B4C1-44A4-BFCF-05D8195841FE}"/>
              </a:ext>
            </a:extLst>
          </p:cNvPr>
          <p:cNvSpPr txBox="1"/>
          <p:nvPr/>
        </p:nvSpPr>
        <p:spPr>
          <a:xfrm>
            <a:off x="636104" y="5584277"/>
            <a:ext cx="10707757" cy="646331"/>
          </a:xfrm>
          <a:prstGeom prst="rect">
            <a:avLst/>
          </a:prstGeom>
          <a:noFill/>
        </p:spPr>
        <p:txBody>
          <a:bodyPr wrap="square">
            <a:spAutoFit/>
          </a:bodyPr>
          <a:lstStyle/>
          <a:p>
            <a:pPr marL="285750" indent="-285750">
              <a:buFont typeface="Wingdings" panose="05000000000000000000" pitchFamily="2" charset="2"/>
              <a:buChar char="q"/>
            </a:pPr>
            <a:r>
              <a:rPr lang="en-US" i="1" dirty="0"/>
              <a:t>There is some missing values from date 3 to 9 for year 2020 and there is no data of sales from 10 to 12 of each month.</a:t>
            </a:r>
          </a:p>
        </p:txBody>
      </p:sp>
      <p:pic>
        <p:nvPicPr>
          <p:cNvPr id="6" name="Picture 5">
            <a:extLst>
              <a:ext uri="{FF2B5EF4-FFF2-40B4-BE49-F238E27FC236}">
                <a16:creationId xmlns:a16="http://schemas.microsoft.com/office/drawing/2014/main" id="{CF10D708-1927-4E1F-A19E-280F8A062E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1073426"/>
            <a:ext cx="12192000" cy="4320209"/>
          </a:xfrm>
          <a:prstGeom prst="rect">
            <a:avLst/>
          </a:prstGeom>
        </p:spPr>
      </p:pic>
    </p:spTree>
    <p:extLst>
      <p:ext uri="{BB962C8B-B14F-4D97-AF65-F5344CB8AC3E}">
        <p14:creationId xmlns:p14="http://schemas.microsoft.com/office/powerpoint/2010/main" val="7772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46973-E81C-46F9-84A8-47EA8621CD05}"/>
              </a:ext>
            </a:extLst>
          </p:cNvPr>
          <p:cNvSpPr txBox="1"/>
          <p:nvPr/>
        </p:nvSpPr>
        <p:spPr>
          <a:xfrm>
            <a:off x="828261" y="1067185"/>
            <a:ext cx="10535478" cy="4678204"/>
          </a:xfrm>
          <a:prstGeom prst="rect">
            <a:avLst/>
          </a:prstGeom>
          <a:noFill/>
        </p:spPr>
        <p:txBody>
          <a:bodyPr wrap="square" rtlCol="0">
            <a:spAutoFit/>
          </a:bodyPr>
          <a:lstStyle/>
          <a:p>
            <a:endParaRPr lang="en-US" b="0" i="0" dirty="0">
              <a:solidFill>
                <a:srgbClr val="000000"/>
              </a:solidFill>
              <a:effectLst/>
              <a:latin typeface="lato" panose="020F0502020204030203" pitchFamily="34" charset="0"/>
            </a:endParaRPr>
          </a:p>
          <a:p>
            <a:pPr algn="ctr"/>
            <a:r>
              <a:rPr lang="en-US" sz="2400" b="1" i="1" u="sng" dirty="0">
                <a:solidFill>
                  <a:schemeClr val="accent2">
                    <a:lumMod val="75000"/>
                  </a:schemeClr>
                </a:solidFill>
                <a:latin typeface="+mj-lt"/>
              </a:rPr>
              <a:t>MBA (Market Basket Analysis):</a:t>
            </a:r>
          </a:p>
          <a:p>
            <a:pPr algn="ctr"/>
            <a:endParaRPr lang="en-US" b="0" i="0" dirty="0">
              <a:solidFill>
                <a:schemeClr val="accent2">
                  <a:lumMod val="75000"/>
                </a:schemeClr>
              </a:solidFill>
              <a:effectLst/>
              <a:latin typeface="lato" panose="020F0502020204030203" pitchFamily="34" charset="0"/>
            </a:endParaRPr>
          </a:p>
          <a:p>
            <a:pPr algn="ctr"/>
            <a:r>
              <a:rPr lang="en-US" sz="2000" i="1" dirty="0"/>
              <a:t>Market Basket Analysis is a technique to identify the strength of association between pairs of products purchased together and identify patterns of co-occurrence. </a:t>
            </a:r>
          </a:p>
          <a:p>
            <a:pPr algn="ctr"/>
            <a:endParaRPr lang="en-US" sz="2000" i="1" dirty="0"/>
          </a:p>
          <a:p>
            <a:pPr algn="ctr"/>
            <a:r>
              <a:rPr lang="en-US" sz="2000" i="1" dirty="0"/>
              <a:t>Market Basket Analysis creates If-Then scenario rules, for example, if item A is purchased then item B is likely to be purchased. The rules are probabilistic in nature or, we can say they are derived from the frequencies of co-occurrence in the observations. Frequency is the proportion of baskets that contain the items of interest. </a:t>
            </a:r>
          </a:p>
          <a:p>
            <a:pPr algn="ctr"/>
            <a:endParaRPr lang="en-US" sz="2000" i="1" dirty="0"/>
          </a:p>
          <a:p>
            <a:pPr algn="ctr"/>
            <a:r>
              <a:rPr lang="en-US" sz="2000" i="1" dirty="0"/>
              <a:t>The rules can be used in pricing strategies, product placement, and various types of cross-selling strategies.</a:t>
            </a:r>
          </a:p>
          <a:p>
            <a:endParaRPr lang="en-US" b="0" i="0" dirty="0">
              <a:solidFill>
                <a:srgbClr val="000000"/>
              </a:solidFill>
              <a:effectLst/>
              <a:latin typeface="lato" panose="020F0502020204030203" pitchFamily="34" charset="0"/>
            </a:endParaRPr>
          </a:p>
          <a:p>
            <a:pPr algn="ctr"/>
            <a:endParaRPr lang="en-US" sz="2000" i="1" dirty="0">
              <a:solidFill>
                <a:srgbClr val="000000"/>
              </a:solidFill>
            </a:endParaRPr>
          </a:p>
        </p:txBody>
      </p:sp>
    </p:spTree>
    <p:extLst>
      <p:ext uri="{BB962C8B-B14F-4D97-AF65-F5344CB8AC3E}">
        <p14:creationId xmlns:p14="http://schemas.microsoft.com/office/powerpoint/2010/main" val="39875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Association Rules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35692F82-B4C1-44A4-BFCF-05D8195841FE}"/>
              </a:ext>
            </a:extLst>
          </p:cNvPr>
          <p:cNvSpPr txBox="1"/>
          <p:nvPr/>
        </p:nvSpPr>
        <p:spPr>
          <a:xfrm>
            <a:off x="583094" y="892227"/>
            <a:ext cx="10707757" cy="2862322"/>
          </a:xfrm>
          <a:prstGeom prst="rect">
            <a:avLst/>
          </a:prstGeom>
          <a:noFill/>
        </p:spPr>
        <p:txBody>
          <a:bodyPr wrap="square">
            <a:spAutoFit/>
          </a:bodyPr>
          <a:lstStyle/>
          <a:p>
            <a:pPr marL="285750" indent="-285750">
              <a:buFont typeface="Wingdings" panose="05000000000000000000" pitchFamily="2" charset="2"/>
              <a:buChar char="q"/>
            </a:pPr>
            <a:r>
              <a:rPr lang="en-US" i="1" dirty="0">
                <a:effectLst/>
              </a:rPr>
              <a:t>Association rules are "if-then" statements, that help to show the probability of relationships between data items, within large data sets in various types of databases</a:t>
            </a:r>
            <a:r>
              <a:rPr lang="en-US" b="0" i="0" dirty="0">
                <a:solidFill>
                  <a:srgbClr val="BDC1C6"/>
                </a:solidFill>
                <a:effectLst/>
                <a:latin typeface="arial" panose="020B0604020202020204" pitchFamily="34" charset="0"/>
              </a:rPr>
              <a:t>.</a:t>
            </a:r>
          </a:p>
          <a:p>
            <a:pPr marL="285750" indent="-285750">
              <a:buFont typeface="Wingdings" panose="05000000000000000000" pitchFamily="2" charset="2"/>
              <a:buChar char="q"/>
            </a:pPr>
            <a:r>
              <a:rPr lang="en-US" i="0" dirty="0">
                <a:effectLst/>
              </a:rPr>
              <a:t>In data mining, association rules are useful for analyzing and predicting customer behavior. They play an important part in customer analytics, market basket analysis, product clustering, catalog design and store layout.</a:t>
            </a:r>
          </a:p>
          <a:p>
            <a:pPr marL="285750" indent="-285750">
              <a:buFont typeface="Wingdings" panose="05000000000000000000" pitchFamily="2" charset="2"/>
              <a:buChar char="q"/>
            </a:pPr>
            <a:r>
              <a:rPr lang="en-US" i="1" dirty="0"/>
              <a:t>Common factors of Association rules: Support, Confidence and Lift</a:t>
            </a:r>
          </a:p>
          <a:p>
            <a:pPr marL="285750" indent="-285750">
              <a:buFont typeface="Wingdings" panose="05000000000000000000" pitchFamily="2" charset="2"/>
              <a:buChar char="q"/>
            </a:pPr>
            <a:r>
              <a:rPr lang="en-US" b="1" i="1" dirty="0"/>
              <a:t>Support: </a:t>
            </a:r>
            <a:r>
              <a:rPr lang="en-US" i="1" dirty="0">
                <a:effectLst/>
              </a:rPr>
              <a:t>Support refers to how often a given rule appears in the database being mined.</a:t>
            </a:r>
          </a:p>
          <a:p>
            <a:pPr marL="285750" indent="-285750">
              <a:buFont typeface="Wingdings" panose="05000000000000000000" pitchFamily="2" charset="2"/>
              <a:buChar char="q"/>
            </a:pPr>
            <a:r>
              <a:rPr lang="en-US" b="1" i="1" dirty="0"/>
              <a:t>Confidence: </a:t>
            </a:r>
            <a:r>
              <a:rPr lang="en-US" b="0" i="1" dirty="0">
                <a:effectLst/>
              </a:rPr>
              <a:t>Confidence refers to the amount of times a given rule turns out to be true in practice.</a:t>
            </a:r>
          </a:p>
          <a:p>
            <a:pPr marL="285750" indent="-285750">
              <a:buFont typeface="Wingdings" panose="05000000000000000000" pitchFamily="2" charset="2"/>
              <a:buChar char="q"/>
            </a:pPr>
            <a:r>
              <a:rPr lang="en-US" b="1" i="1" dirty="0"/>
              <a:t>Lift: </a:t>
            </a:r>
            <a:r>
              <a:rPr lang="en-US" i="1" dirty="0"/>
              <a:t>It is</a:t>
            </a:r>
            <a:r>
              <a:rPr lang="en-US" b="1" i="1" dirty="0"/>
              <a:t> </a:t>
            </a:r>
            <a:r>
              <a:rPr lang="en-US" i="1" dirty="0">
                <a:effectLst/>
              </a:rPr>
              <a:t>the ratio of the confidence of the rule and the expected confidence of the rule.</a:t>
            </a:r>
          </a:p>
          <a:p>
            <a:endParaRPr lang="en-US" i="1" dirty="0"/>
          </a:p>
        </p:txBody>
      </p:sp>
      <p:pic>
        <p:nvPicPr>
          <p:cNvPr id="1026" name="Picture 2">
            <a:extLst>
              <a:ext uri="{FF2B5EF4-FFF2-40B4-BE49-F238E27FC236}">
                <a16:creationId xmlns:a16="http://schemas.microsoft.com/office/drawing/2014/main" id="{72F9FB9B-EFB1-45F4-BF35-6B2429900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93" y="3754549"/>
            <a:ext cx="47339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E5603F-A352-4292-9441-AA0F48FA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549" y="3526320"/>
            <a:ext cx="5221358" cy="290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4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Workflow  Diagram of  KNIME </a:t>
            </a:r>
            <a:endParaRPr lang="en-US" b="1" i="1" u="sng" dirty="0">
              <a:solidFill>
                <a:schemeClr val="accent2">
                  <a:lumMod val="75000"/>
                </a:schemeClr>
              </a:solidFill>
            </a:endParaRPr>
          </a:p>
        </p:txBody>
      </p:sp>
      <p:pic>
        <p:nvPicPr>
          <p:cNvPr id="3" name="Graphic 2">
            <a:extLst>
              <a:ext uri="{FF2B5EF4-FFF2-40B4-BE49-F238E27FC236}">
                <a16:creationId xmlns:a16="http://schemas.microsoft.com/office/drawing/2014/main" id="{2BA79330-1C72-44F3-8D61-B0C161C04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861" y="1465400"/>
            <a:ext cx="10840278" cy="1675365"/>
          </a:xfrm>
          <a:prstGeom prst="rect">
            <a:avLst/>
          </a:prstGeom>
        </p:spPr>
      </p:pic>
      <p:sp>
        <p:nvSpPr>
          <p:cNvPr id="6" name="TextBox 5">
            <a:extLst>
              <a:ext uri="{FF2B5EF4-FFF2-40B4-BE49-F238E27FC236}">
                <a16:creationId xmlns:a16="http://schemas.microsoft.com/office/drawing/2014/main" id="{43E992FF-DFF2-4D35-91C6-631BD5182D85}"/>
              </a:ext>
            </a:extLst>
          </p:cNvPr>
          <p:cNvSpPr txBox="1"/>
          <p:nvPr/>
        </p:nvSpPr>
        <p:spPr>
          <a:xfrm>
            <a:off x="675861" y="4469270"/>
            <a:ext cx="10840278" cy="923330"/>
          </a:xfrm>
          <a:prstGeom prst="rect">
            <a:avLst/>
          </a:prstGeom>
          <a:noFill/>
        </p:spPr>
        <p:txBody>
          <a:bodyPr wrap="square" rtlCol="0">
            <a:spAutoFit/>
          </a:bodyPr>
          <a:lstStyle/>
          <a:p>
            <a:pPr marL="285750" indent="-285750">
              <a:buFont typeface="Wingdings" panose="05000000000000000000" pitchFamily="2" charset="2"/>
              <a:buChar char="q"/>
            </a:pPr>
            <a:r>
              <a:rPr lang="en-US" b="1" i="1" dirty="0"/>
              <a:t>Threshold Value for:</a:t>
            </a:r>
          </a:p>
          <a:p>
            <a:r>
              <a:rPr lang="en-US" b="1" i="1" dirty="0"/>
              <a:t>      Support : </a:t>
            </a:r>
            <a:r>
              <a:rPr lang="en-US" i="1" dirty="0"/>
              <a:t>0.05</a:t>
            </a:r>
          </a:p>
          <a:p>
            <a:r>
              <a:rPr lang="en-US" b="1" i="1" dirty="0"/>
              <a:t>      Confidence: </a:t>
            </a:r>
            <a:r>
              <a:rPr lang="en-US" i="1" dirty="0"/>
              <a:t>0.35</a:t>
            </a:r>
          </a:p>
        </p:txBody>
      </p:sp>
    </p:spTree>
    <p:extLst>
      <p:ext uri="{BB962C8B-B14F-4D97-AF65-F5344CB8AC3E}">
        <p14:creationId xmlns:p14="http://schemas.microsoft.com/office/powerpoint/2010/main" val="189817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Sample of Association  of </a:t>
            </a:r>
            <a:r>
              <a:rPr lang="en-US" sz="2400" b="1" i="1" u="sng" dirty="0" err="1">
                <a:solidFill>
                  <a:schemeClr val="accent2">
                    <a:lumMod val="75000"/>
                  </a:schemeClr>
                </a:solidFill>
              </a:rPr>
              <a:t>DataSet</a:t>
            </a:r>
            <a:r>
              <a:rPr lang="en-US" sz="2400" b="1" i="1" u="sng" dirty="0">
                <a:solidFill>
                  <a:schemeClr val="accent2">
                    <a:lumMod val="75000"/>
                  </a:schemeClr>
                </a:solidFill>
              </a:rPr>
              <a:t> </a:t>
            </a:r>
            <a:endParaRPr lang="en-US" b="1" i="1" u="sng" dirty="0">
              <a:solidFill>
                <a:schemeClr val="accent2">
                  <a:lumMod val="75000"/>
                </a:schemeClr>
              </a:solidFill>
            </a:endParaRPr>
          </a:p>
        </p:txBody>
      </p:sp>
      <p:sp>
        <p:nvSpPr>
          <p:cNvPr id="6" name="TextBox 5">
            <a:extLst>
              <a:ext uri="{FF2B5EF4-FFF2-40B4-BE49-F238E27FC236}">
                <a16:creationId xmlns:a16="http://schemas.microsoft.com/office/drawing/2014/main" id="{43E992FF-DFF2-4D35-91C6-631BD5182D85}"/>
              </a:ext>
            </a:extLst>
          </p:cNvPr>
          <p:cNvSpPr txBox="1"/>
          <p:nvPr/>
        </p:nvSpPr>
        <p:spPr>
          <a:xfrm>
            <a:off x="675861" y="5247861"/>
            <a:ext cx="10840278" cy="923330"/>
          </a:xfrm>
          <a:prstGeom prst="rect">
            <a:avLst/>
          </a:prstGeom>
          <a:noFill/>
        </p:spPr>
        <p:txBody>
          <a:bodyPr wrap="square" rtlCol="0">
            <a:spAutoFit/>
          </a:bodyPr>
          <a:lstStyle/>
          <a:p>
            <a:r>
              <a:rPr lang="en-US" b="1" i="1" dirty="0"/>
              <a:t>Threshold Value for:</a:t>
            </a:r>
          </a:p>
          <a:p>
            <a:r>
              <a:rPr lang="en-US" b="1" i="1" dirty="0"/>
              <a:t>Support : </a:t>
            </a:r>
            <a:r>
              <a:rPr lang="en-US" i="1" dirty="0"/>
              <a:t>0.09</a:t>
            </a:r>
          </a:p>
          <a:p>
            <a:r>
              <a:rPr lang="en-US" b="1" i="1" dirty="0"/>
              <a:t>Confidence: </a:t>
            </a:r>
            <a:r>
              <a:rPr lang="en-US" i="1" dirty="0"/>
              <a:t>0.45</a:t>
            </a:r>
          </a:p>
        </p:txBody>
      </p:sp>
      <p:graphicFrame>
        <p:nvGraphicFramePr>
          <p:cNvPr id="2" name="Table 1">
            <a:extLst>
              <a:ext uri="{FF2B5EF4-FFF2-40B4-BE49-F238E27FC236}">
                <a16:creationId xmlns:a16="http://schemas.microsoft.com/office/drawing/2014/main" id="{6EB3E5A5-5BD4-41F0-B52F-4A45BBFE730F}"/>
              </a:ext>
            </a:extLst>
          </p:cNvPr>
          <p:cNvGraphicFramePr>
            <a:graphicFrameLocks noGrp="1"/>
          </p:cNvGraphicFramePr>
          <p:nvPr>
            <p:extLst>
              <p:ext uri="{D42A27DB-BD31-4B8C-83A1-F6EECF244321}">
                <p14:modId xmlns:p14="http://schemas.microsoft.com/office/powerpoint/2010/main" val="2439150352"/>
              </p:ext>
            </p:extLst>
          </p:nvPr>
        </p:nvGraphicFramePr>
        <p:xfrm>
          <a:off x="675861" y="1297054"/>
          <a:ext cx="10840278" cy="2943640"/>
        </p:xfrm>
        <a:graphic>
          <a:graphicData uri="http://schemas.openxmlformats.org/drawingml/2006/table">
            <a:tbl>
              <a:tblPr>
                <a:tableStyleId>{5940675A-B579-460E-94D1-54222C63F5DA}</a:tableStyleId>
              </a:tblPr>
              <a:tblGrid>
                <a:gridCol w="1199188">
                  <a:extLst>
                    <a:ext uri="{9D8B030D-6E8A-4147-A177-3AD203B41FA5}">
                      <a16:colId xmlns:a16="http://schemas.microsoft.com/office/drawing/2014/main" val="2856723728"/>
                    </a:ext>
                  </a:extLst>
                </a:gridCol>
                <a:gridCol w="1199188">
                  <a:extLst>
                    <a:ext uri="{9D8B030D-6E8A-4147-A177-3AD203B41FA5}">
                      <a16:colId xmlns:a16="http://schemas.microsoft.com/office/drawing/2014/main" val="398243703"/>
                    </a:ext>
                  </a:extLst>
                </a:gridCol>
                <a:gridCol w="1199188">
                  <a:extLst>
                    <a:ext uri="{9D8B030D-6E8A-4147-A177-3AD203B41FA5}">
                      <a16:colId xmlns:a16="http://schemas.microsoft.com/office/drawing/2014/main" val="2759861370"/>
                    </a:ext>
                  </a:extLst>
                </a:gridCol>
                <a:gridCol w="2783829">
                  <a:extLst>
                    <a:ext uri="{9D8B030D-6E8A-4147-A177-3AD203B41FA5}">
                      <a16:colId xmlns:a16="http://schemas.microsoft.com/office/drawing/2014/main" val="3555363898"/>
                    </a:ext>
                  </a:extLst>
                </a:gridCol>
                <a:gridCol w="761389">
                  <a:extLst>
                    <a:ext uri="{9D8B030D-6E8A-4147-A177-3AD203B41FA5}">
                      <a16:colId xmlns:a16="http://schemas.microsoft.com/office/drawing/2014/main" val="2466094577"/>
                    </a:ext>
                  </a:extLst>
                </a:gridCol>
                <a:gridCol w="3697496">
                  <a:extLst>
                    <a:ext uri="{9D8B030D-6E8A-4147-A177-3AD203B41FA5}">
                      <a16:colId xmlns:a16="http://schemas.microsoft.com/office/drawing/2014/main" val="3613291765"/>
                    </a:ext>
                  </a:extLst>
                </a:gridCol>
              </a:tblGrid>
              <a:tr h="294364">
                <a:tc>
                  <a:txBody>
                    <a:bodyPr/>
                    <a:lstStyle/>
                    <a:p>
                      <a:pPr algn="l" fontAlgn="b"/>
                      <a:r>
                        <a:rPr lang="en-US" sz="1400" b="1" u="none" strike="noStrike" dirty="0">
                          <a:effectLst/>
                        </a:rPr>
                        <a:t>Support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Confidence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Lift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err="1">
                          <a:effectLst/>
                        </a:rPr>
                        <a:t>Rec_Product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implies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Basket Products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2734452"/>
                  </a:ext>
                </a:extLst>
              </a:tr>
              <a:tr h="294364">
                <a:tc>
                  <a:txBody>
                    <a:bodyPr/>
                    <a:lstStyle/>
                    <a:p>
                      <a:pPr algn="r" fontAlgn="b"/>
                      <a:r>
                        <a:rPr lang="en-US" sz="1400" u="none" strike="noStrike">
                          <a:effectLst/>
                        </a:rPr>
                        <a:t>0.099209833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0.579487179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1.489923019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dinner rolls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[spaghetti sauce, poultry]</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573535"/>
                  </a:ext>
                </a:extLst>
              </a:tr>
              <a:tr h="294364">
                <a:tc>
                  <a:txBody>
                    <a:bodyPr/>
                    <a:lstStyle/>
                    <a:p>
                      <a:pPr algn="r" fontAlgn="b"/>
                      <a:r>
                        <a:rPr lang="en-US" sz="1400" u="none" strike="noStrike">
                          <a:effectLst/>
                        </a:rPr>
                        <a:t>0.095697981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1.446981352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juice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[poultry, aluminum foil]</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9777056"/>
                  </a:ext>
                </a:extLst>
              </a:tr>
              <a:tr h="294364">
                <a:tc>
                  <a:txBody>
                    <a:bodyPr/>
                    <a:lstStyle/>
                    <a:p>
                      <a:pPr algn="r" fontAlgn="b"/>
                      <a:r>
                        <a:rPr lang="en-US" sz="1400" u="none" strike="noStrike">
                          <a:effectLst/>
                        </a:rPr>
                        <a:t>0.090430202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0.528205128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1.422282839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pasta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[dinner rolls, soda]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9151603"/>
                  </a:ext>
                </a:extLst>
              </a:tr>
              <a:tr h="294364">
                <a:tc>
                  <a:txBody>
                    <a:bodyPr/>
                    <a:lstStyle/>
                    <a:p>
                      <a:pPr algn="r" fontAlgn="b"/>
                      <a:r>
                        <a:rPr lang="en-US" sz="1400" u="none" strike="noStrike">
                          <a:effectLst/>
                        </a:rPr>
                        <a:t>0.094820018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0.553846154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1.420790021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eggs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[dinner rolls, soda]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069131"/>
                  </a:ext>
                </a:extLst>
              </a:tr>
              <a:tr h="294364">
                <a:tc>
                  <a:txBody>
                    <a:bodyPr/>
                    <a:lstStyle/>
                    <a:p>
                      <a:pPr algn="r" fontAlgn="b"/>
                      <a:r>
                        <a:rPr lang="en-US" sz="1400" u="none" strike="noStrike">
                          <a:effectLst/>
                        </a:rPr>
                        <a:t>0.092186128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0.552631579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1.414488468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soda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[eggs, soap]</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7143681"/>
                  </a:ext>
                </a:extLst>
              </a:tr>
              <a:tr h="294364">
                <a:tc>
                  <a:txBody>
                    <a:bodyPr/>
                    <a:lstStyle/>
                    <a:p>
                      <a:pPr algn="r" fontAlgn="b"/>
                      <a:r>
                        <a:rPr lang="en-US" sz="1400" u="none" strike="noStrike">
                          <a:effectLst/>
                        </a:rPr>
                        <a:t>0.091308165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0.525252525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1.41433245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pasta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[eggs, dinner rolls]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4224533"/>
                  </a:ext>
                </a:extLst>
              </a:tr>
              <a:tr h="294364">
                <a:tc>
                  <a:txBody>
                    <a:bodyPr/>
                    <a:lstStyle/>
                    <a:p>
                      <a:pPr algn="r" fontAlgn="b"/>
                      <a:r>
                        <a:rPr lang="en-US" sz="1400" u="none" strike="noStrike">
                          <a:effectLst/>
                        </a:rPr>
                        <a:t>0.095697981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0.542288557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1.410197869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aluminum foil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[poultry, juice]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0402949"/>
                  </a:ext>
                </a:extLst>
              </a:tr>
              <a:tr h="294364">
                <a:tc>
                  <a:txBody>
                    <a:bodyPr/>
                    <a:lstStyle/>
                    <a:p>
                      <a:pPr algn="r" fontAlgn="b"/>
                      <a:r>
                        <a:rPr lang="en-US" sz="1400" u="none" strike="noStrike">
                          <a:effectLst/>
                        </a:rPr>
                        <a:t>0.093064091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0.540816327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1.406369397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yogurt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[juice, aluminum foil]</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5007619"/>
                  </a:ext>
                </a:extLst>
              </a:tr>
              <a:tr h="294364">
                <a:tc>
                  <a:txBody>
                    <a:bodyPr/>
                    <a:lstStyle/>
                    <a:p>
                      <a:pPr algn="r" fontAlgn="b"/>
                      <a:r>
                        <a:rPr lang="en-US" sz="1400" u="none" strike="noStrike">
                          <a:effectLst/>
                        </a:rPr>
                        <a:t>0.094820018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0.545454545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1.396118488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soda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[eggs, dinner rolls]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6637762"/>
                  </a:ext>
                </a:extLst>
              </a:tr>
            </a:tbl>
          </a:graphicData>
        </a:graphic>
      </p:graphicFrame>
    </p:spTree>
    <p:extLst>
      <p:ext uri="{BB962C8B-B14F-4D97-AF65-F5344CB8AC3E}">
        <p14:creationId xmlns:p14="http://schemas.microsoft.com/office/powerpoint/2010/main" val="244762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Association Identified </a:t>
            </a:r>
            <a:endParaRPr lang="en-US" b="1" i="1" u="sng" dirty="0">
              <a:solidFill>
                <a:schemeClr val="accent2">
                  <a:lumMod val="75000"/>
                </a:schemeClr>
              </a:solidFill>
            </a:endParaRPr>
          </a:p>
        </p:txBody>
      </p:sp>
      <p:sp>
        <p:nvSpPr>
          <p:cNvPr id="6" name="TextBox 5">
            <a:extLst>
              <a:ext uri="{FF2B5EF4-FFF2-40B4-BE49-F238E27FC236}">
                <a16:creationId xmlns:a16="http://schemas.microsoft.com/office/drawing/2014/main" id="{43E992FF-DFF2-4D35-91C6-631BD5182D85}"/>
              </a:ext>
            </a:extLst>
          </p:cNvPr>
          <p:cNvSpPr txBox="1"/>
          <p:nvPr/>
        </p:nvSpPr>
        <p:spPr>
          <a:xfrm>
            <a:off x="675860" y="4426226"/>
            <a:ext cx="10840278" cy="1477328"/>
          </a:xfrm>
          <a:prstGeom prst="rect">
            <a:avLst/>
          </a:prstGeom>
          <a:noFill/>
        </p:spPr>
        <p:txBody>
          <a:bodyPr wrap="square" rtlCol="0">
            <a:spAutoFit/>
          </a:bodyPr>
          <a:lstStyle/>
          <a:p>
            <a:pPr marL="285750" indent="-285750">
              <a:buFont typeface="Wingdings" panose="05000000000000000000" pitchFamily="2" charset="2"/>
              <a:buChar char="q"/>
            </a:pPr>
            <a:r>
              <a:rPr lang="en-US" i="1" dirty="0"/>
              <a:t>From above table it looks like 5% customer who bought bagels, cereals, sandwich bags has also bought cheeses with a confidence of 67% confidence having a lift of 1.72.</a:t>
            </a:r>
          </a:p>
          <a:p>
            <a:pPr marL="285750" indent="-285750">
              <a:buFont typeface="Wingdings" panose="05000000000000000000" pitchFamily="2" charset="2"/>
              <a:buChar char="q"/>
            </a:pPr>
            <a:r>
              <a:rPr lang="en-US" i="1" dirty="0"/>
              <a:t>Again 5% customer with a confidence of 68% have dinner rolls, spaghetti sauce, ice cream have also bought poultry with a lift of 1.62</a:t>
            </a:r>
          </a:p>
          <a:p>
            <a:pPr marL="285750" indent="-285750">
              <a:buFont typeface="Wingdings" panose="05000000000000000000" pitchFamily="2" charset="2"/>
              <a:buChar char="q"/>
            </a:pPr>
            <a:endParaRPr lang="en-US" i="1" dirty="0"/>
          </a:p>
        </p:txBody>
      </p:sp>
      <p:graphicFrame>
        <p:nvGraphicFramePr>
          <p:cNvPr id="3" name="Table 2">
            <a:extLst>
              <a:ext uri="{FF2B5EF4-FFF2-40B4-BE49-F238E27FC236}">
                <a16:creationId xmlns:a16="http://schemas.microsoft.com/office/drawing/2014/main" id="{F6DC1E03-CA97-4262-B4F5-4487BF3289FA}"/>
              </a:ext>
            </a:extLst>
          </p:cNvPr>
          <p:cNvGraphicFramePr>
            <a:graphicFrameLocks noGrp="1"/>
          </p:cNvGraphicFramePr>
          <p:nvPr>
            <p:extLst>
              <p:ext uri="{D42A27DB-BD31-4B8C-83A1-F6EECF244321}">
                <p14:modId xmlns:p14="http://schemas.microsoft.com/office/powerpoint/2010/main" val="818567903"/>
              </p:ext>
            </p:extLst>
          </p:nvPr>
        </p:nvGraphicFramePr>
        <p:xfrm>
          <a:off x="675862" y="1526484"/>
          <a:ext cx="10840277" cy="1216716"/>
        </p:xfrm>
        <a:graphic>
          <a:graphicData uri="http://schemas.openxmlformats.org/drawingml/2006/table">
            <a:tbl>
              <a:tblPr>
                <a:tableStyleId>{5C22544A-7EE6-4342-B048-85BDC9FD1C3A}</a:tableStyleId>
              </a:tblPr>
              <a:tblGrid>
                <a:gridCol w="1199188">
                  <a:extLst>
                    <a:ext uri="{9D8B030D-6E8A-4147-A177-3AD203B41FA5}">
                      <a16:colId xmlns:a16="http://schemas.microsoft.com/office/drawing/2014/main" val="1100660620"/>
                    </a:ext>
                  </a:extLst>
                </a:gridCol>
                <a:gridCol w="1199188">
                  <a:extLst>
                    <a:ext uri="{9D8B030D-6E8A-4147-A177-3AD203B41FA5}">
                      <a16:colId xmlns:a16="http://schemas.microsoft.com/office/drawing/2014/main" val="971478903"/>
                    </a:ext>
                  </a:extLst>
                </a:gridCol>
                <a:gridCol w="1199188">
                  <a:extLst>
                    <a:ext uri="{9D8B030D-6E8A-4147-A177-3AD203B41FA5}">
                      <a16:colId xmlns:a16="http://schemas.microsoft.com/office/drawing/2014/main" val="2870748786"/>
                    </a:ext>
                  </a:extLst>
                </a:gridCol>
                <a:gridCol w="2783829">
                  <a:extLst>
                    <a:ext uri="{9D8B030D-6E8A-4147-A177-3AD203B41FA5}">
                      <a16:colId xmlns:a16="http://schemas.microsoft.com/office/drawing/2014/main" val="2360086998"/>
                    </a:ext>
                  </a:extLst>
                </a:gridCol>
                <a:gridCol w="761389">
                  <a:extLst>
                    <a:ext uri="{9D8B030D-6E8A-4147-A177-3AD203B41FA5}">
                      <a16:colId xmlns:a16="http://schemas.microsoft.com/office/drawing/2014/main" val="4282784232"/>
                    </a:ext>
                  </a:extLst>
                </a:gridCol>
                <a:gridCol w="3697495">
                  <a:extLst>
                    <a:ext uri="{9D8B030D-6E8A-4147-A177-3AD203B41FA5}">
                      <a16:colId xmlns:a16="http://schemas.microsoft.com/office/drawing/2014/main" val="636754551"/>
                    </a:ext>
                  </a:extLst>
                </a:gridCol>
              </a:tblGrid>
              <a:tr h="405572">
                <a:tc>
                  <a:txBody>
                    <a:bodyPr/>
                    <a:lstStyle/>
                    <a:p>
                      <a:pPr algn="ctr" fontAlgn="b"/>
                      <a:r>
                        <a:rPr lang="en-US" sz="1600" b="1" i="0" u="none" strike="noStrike">
                          <a:solidFill>
                            <a:srgbClr val="000000"/>
                          </a:solidFill>
                          <a:effectLst/>
                          <a:latin typeface="Calibri" panose="020F0502020204030204" pitchFamily="34" charset="0"/>
                        </a:rPr>
                        <a:t>Support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Confidence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Lift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Rec_Product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implies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Basket Products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032583"/>
                  </a:ext>
                </a:extLst>
              </a:tr>
              <a:tr h="405572">
                <a:tc>
                  <a:txBody>
                    <a:bodyPr/>
                    <a:lstStyle/>
                    <a:p>
                      <a:pPr algn="ctr" fontAlgn="b"/>
                      <a:r>
                        <a:rPr lang="en-US" sz="1600" b="0" i="0" u="none" strike="noStrike">
                          <a:solidFill>
                            <a:srgbClr val="000000"/>
                          </a:solidFill>
                          <a:effectLst/>
                          <a:latin typeface="Calibri" panose="020F0502020204030204" pitchFamily="34" charset="0"/>
                        </a:rPr>
                        <a:t>0.050921861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0.674418605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1.726208518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cheeses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[bagels, cereals, sandwich bags]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330119"/>
                  </a:ext>
                </a:extLst>
              </a:tr>
              <a:tr h="405572">
                <a:tc>
                  <a:txBody>
                    <a:bodyPr/>
                    <a:lstStyle/>
                    <a:p>
                      <a:pPr algn="ctr" fontAlgn="b"/>
                      <a:r>
                        <a:rPr lang="en-US" sz="1600" b="0" i="0" u="none" strike="noStrike">
                          <a:solidFill>
                            <a:srgbClr val="000000"/>
                          </a:solidFill>
                          <a:effectLst/>
                          <a:latin typeface="Calibri" panose="020F0502020204030204" pitchFamily="34" charset="0"/>
                        </a:rPr>
                        <a:t>0.051799824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0.686046512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1.627931202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poultry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[dinner rolls, spaghetti sauce, ice cream]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8594662"/>
                  </a:ext>
                </a:extLst>
              </a:tr>
            </a:tbl>
          </a:graphicData>
        </a:graphic>
      </p:graphicFrame>
    </p:spTree>
    <p:extLst>
      <p:ext uri="{BB962C8B-B14F-4D97-AF65-F5344CB8AC3E}">
        <p14:creationId xmlns:p14="http://schemas.microsoft.com/office/powerpoint/2010/main" val="317824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Association Identified </a:t>
            </a:r>
            <a:endParaRPr lang="en-US" b="1" i="1" u="sng" dirty="0">
              <a:solidFill>
                <a:schemeClr val="accent2">
                  <a:lumMod val="75000"/>
                </a:schemeClr>
              </a:solidFill>
            </a:endParaRPr>
          </a:p>
        </p:txBody>
      </p:sp>
      <p:sp>
        <p:nvSpPr>
          <p:cNvPr id="6" name="TextBox 5">
            <a:extLst>
              <a:ext uri="{FF2B5EF4-FFF2-40B4-BE49-F238E27FC236}">
                <a16:creationId xmlns:a16="http://schemas.microsoft.com/office/drawing/2014/main" id="{43E992FF-DFF2-4D35-91C6-631BD5182D85}"/>
              </a:ext>
            </a:extLst>
          </p:cNvPr>
          <p:cNvSpPr txBox="1"/>
          <p:nvPr/>
        </p:nvSpPr>
        <p:spPr>
          <a:xfrm>
            <a:off x="675860" y="4426226"/>
            <a:ext cx="10840278" cy="1754326"/>
          </a:xfrm>
          <a:prstGeom prst="rect">
            <a:avLst/>
          </a:prstGeom>
          <a:noFill/>
        </p:spPr>
        <p:txBody>
          <a:bodyPr wrap="square" rtlCol="0">
            <a:spAutoFit/>
          </a:bodyPr>
          <a:lstStyle/>
          <a:p>
            <a:pPr marL="285750" indent="-285750">
              <a:buFont typeface="Wingdings" panose="05000000000000000000" pitchFamily="2" charset="2"/>
              <a:buChar char="q"/>
            </a:pPr>
            <a:r>
              <a:rPr lang="en-US" i="1" dirty="0"/>
              <a:t>From above table it looks like customers are unlikely to buy ice cream with laundry detergents, coffee/tea and with yogurt, hand soap as its lift is very low of 0.90 and 0.92 respectively.</a:t>
            </a:r>
          </a:p>
          <a:p>
            <a:pPr marL="285750" indent="-285750">
              <a:buFont typeface="Wingdings" panose="05000000000000000000" pitchFamily="2" charset="2"/>
              <a:buChar char="q"/>
            </a:pPr>
            <a:r>
              <a:rPr lang="en-US" i="1" dirty="0"/>
              <a:t>Similarly for cheeses is unlikely to be bought with tortillas, juice and eggs, tortillas.</a:t>
            </a:r>
          </a:p>
          <a:p>
            <a:pPr marL="285750" indent="-285750">
              <a:buFont typeface="Wingdings" panose="05000000000000000000" pitchFamily="2" charset="2"/>
              <a:buChar char="q"/>
            </a:pPr>
            <a:r>
              <a:rPr lang="en-US" i="1" dirty="0"/>
              <a:t>And it looks like most customer doesn’t like to eat waffles with milk and beef as it has very low confidence of 36%. </a:t>
            </a:r>
          </a:p>
          <a:p>
            <a:pPr marL="285750" indent="-285750">
              <a:buFont typeface="Wingdings" panose="05000000000000000000" pitchFamily="2" charset="2"/>
              <a:buChar char="q"/>
            </a:pPr>
            <a:endParaRPr lang="en-US" i="1" dirty="0"/>
          </a:p>
        </p:txBody>
      </p:sp>
      <p:graphicFrame>
        <p:nvGraphicFramePr>
          <p:cNvPr id="2" name="Table 1">
            <a:extLst>
              <a:ext uri="{FF2B5EF4-FFF2-40B4-BE49-F238E27FC236}">
                <a16:creationId xmlns:a16="http://schemas.microsoft.com/office/drawing/2014/main" id="{BE6D4C74-34EE-42D1-971D-CE3A058ECDA9}"/>
              </a:ext>
            </a:extLst>
          </p:cNvPr>
          <p:cNvGraphicFramePr>
            <a:graphicFrameLocks noGrp="1"/>
          </p:cNvGraphicFramePr>
          <p:nvPr>
            <p:extLst>
              <p:ext uri="{D42A27DB-BD31-4B8C-83A1-F6EECF244321}">
                <p14:modId xmlns:p14="http://schemas.microsoft.com/office/powerpoint/2010/main" val="1410250854"/>
              </p:ext>
            </p:extLst>
          </p:nvPr>
        </p:nvGraphicFramePr>
        <p:xfrm>
          <a:off x="675860" y="1333499"/>
          <a:ext cx="10840278" cy="2522883"/>
        </p:xfrm>
        <a:graphic>
          <a:graphicData uri="http://schemas.openxmlformats.org/drawingml/2006/table">
            <a:tbl>
              <a:tblPr>
                <a:tableStyleId>{5940675A-B579-460E-94D1-54222C63F5DA}</a:tableStyleId>
              </a:tblPr>
              <a:tblGrid>
                <a:gridCol w="1030849">
                  <a:extLst>
                    <a:ext uri="{9D8B030D-6E8A-4147-A177-3AD203B41FA5}">
                      <a16:colId xmlns:a16="http://schemas.microsoft.com/office/drawing/2014/main" val="4113759722"/>
                    </a:ext>
                  </a:extLst>
                </a:gridCol>
                <a:gridCol w="1030849">
                  <a:extLst>
                    <a:ext uri="{9D8B030D-6E8A-4147-A177-3AD203B41FA5}">
                      <a16:colId xmlns:a16="http://schemas.microsoft.com/office/drawing/2014/main" val="2608179806"/>
                    </a:ext>
                  </a:extLst>
                </a:gridCol>
                <a:gridCol w="1030849">
                  <a:extLst>
                    <a:ext uri="{9D8B030D-6E8A-4147-A177-3AD203B41FA5}">
                      <a16:colId xmlns:a16="http://schemas.microsoft.com/office/drawing/2014/main" val="4008033518"/>
                    </a:ext>
                  </a:extLst>
                </a:gridCol>
                <a:gridCol w="2393042">
                  <a:extLst>
                    <a:ext uri="{9D8B030D-6E8A-4147-A177-3AD203B41FA5}">
                      <a16:colId xmlns:a16="http://schemas.microsoft.com/office/drawing/2014/main" val="2313057440"/>
                    </a:ext>
                  </a:extLst>
                </a:gridCol>
                <a:gridCol w="654508">
                  <a:extLst>
                    <a:ext uri="{9D8B030D-6E8A-4147-A177-3AD203B41FA5}">
                      <a16:colId xmlns:a16="http://schemas.microsoft.com/office/drawing/2014/main" val="3450989935"/>
                    </a:ext>
                  </a:extLst>
                </a:gridCol>
                <a:gridCol w="4700181">
                  <a:extLst>
                    <a:ext uri="{9D8B030D-6E8A-4147-A177-3AD203B41FA5}">
                      <a16:colId xmlns:a16="http://schemas.microsoft.com/office/drawing/2014/main" val="77122158"/>
                    </a:ext>
                  </a:extLst>
                </a:gridCol>
              </a:tblGrid>
              <a:tr h="229353">
                <a:tc>
                  <a:txBody>
                    <a:bodyPr/>
                    <a:lstStyle/>
                    <a:p>
                      <a:pPr algn="ctr" fontAlgn="b"/>
                      <a:r>
                        <a:rPr lang="en-US" sz="1400" b="1" u="none" strike="noStrike" dirty="0">
                          <a:effectLst/>
                        </a:rPr>
                        <a:t>Support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Confidence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Lift</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Rec_Product</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implies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Basket Products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3380228"/>
                  </a:ext>
                </a:extLst>
              </a:tr>
              <a:tr h="229353">
                <a:tc>
                  <a:txBody>
                    <a:bodyPr/>
                    <a:lstStyle/>
                    <a:p>
                      <a:pPr algn="ctr" fontAlgn="b"/>
                      <a:r>
                        <a:rPr lang="en-US" sz="1400" u="none" strike="noStrike" dirty="0">
                          <a:effectLst/>
                        </a:rPr>
                        <a:t>0.052677788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0.361445783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0.906799002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ice cream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[laundry detergent, coffee/tea]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3903678"/>
                  </a:ext>
                </a:extLst>
              </a:tr>
              <a:tr h="229353">
                <a:tc>
                  <a:txBody>
                    <a:bodyPr/>
                    <a:lstStyle/>
                    <a:p>
                      <a:pPr algn="ctr" fontAlgn="b"/>
                      <a:r>
                        <a:rPr lang="en-US" sz="1400" u="none" strike="noStrike" dirty="0">
                          <a:effectLst/>
                        </a:rPr>
                        <a:t>0.050921861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0.355828221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0.910760323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cheeses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[tortillas, juice]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2045418"/>
                  </a:ext>
                </a:extLst>
              </a:tr>
              <a:tr h="229353">
                <a:tc>
                  <a:txBody>
                    <a:bodyPr/>
                    <a:lstStyle/>
                    <a:p>
                      <a:pPr algn="ctr" fontAlgn="b"/>
                      <a:r>
                        <a:rPr lang="en-US" sz="1400" u="none" strike="noStrike" dirty="0">
                          <a:effectLst/>
                        </a:rPr>
                        <a:t>0.057945566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0.360655738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0.91489284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waffles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[milk, beef]</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701219"/>
                  </a:ext>
                </a:extLst>
              </a:tr>
              <a:tr h="229353">
                <a:tc>
                  <a:txBody>
                    <a:bodyPr/>
                    <a:lstStyle/>
                    <a:p>
                      <a:pPr algn="ctr" fontAlgn="b"/>
                      <a:r>
                        <a:rPr lang="en-US" sz="1400" u="none" strike="noStrike" dirty="0">
                          <a:effectLst/>
                        </a:rPr>
                        <a:t>0.054433714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0.358381503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0.917295577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soda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[hand soap, mixes]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430984"/>
                  </a:ext>
                </a:extLst>
              </a:tr>
              <a:tr h="229353">
                <a:tc>
                  <a:txBody>
                    <a:bodyPr/>
                    <a:lstStyle/>
                    <a:p>
                      <a:pPr algn="ctr" fontAlgn="b"/>
                      <a:r>
                        <a:rPr lang="en-US" sz="1400" u="none" strike="noStrike" dirty="0">
                          <a:effectLst/>
                        </a:rPr>
                        <a:t>0.052677788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0.357142857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0.918252177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dinner rolls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[fruits, ketchup]</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3219245"/>
                  </a:ext>
                </a:extLst>
              </a:tr>
              <a:tr h="229353">
                <a:tc>
                  <a:txBody>
                    <a:bodyPr/>
                    <a:lstStyle/>
                    <a:p>
                      <a:pPr algn="ctr" fontAlgn="b"/>
                      <a:r>
                        <a:rPr lang="en-US" sz="1400" u="none" strike="noStrike" dirty="0">
                          <a:effectLst/>
                        </a:rPr>
                        <a:t>0.057067603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0.359116022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0.919175616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cheeses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[eggs, tortillas]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781739"/>
                  </a:ext>
                </a:extLst>
              </a:tr>
              <a:tr h="229353">
                <a:tc>
                  <a:txBody>
                    <a:bodyPr/>
                    <a:lstStyle/>
                    <a:p>
                      <a:pPr algn="ctr" fontAlgn="b"/>
                      <a:r>
                        <a:rPr lang="en-US" sz="1400" u="none" strike="noStrike" dirty="0">
                          <a:effectLst/>
                        </a:rPr>
                        <a:t>0.053555751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0.356725146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0.919253261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dishwashing liquid/detergent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[spaghetti sauce, sandwich loaves]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3086821"/>
                  </a:ext>
                </a:extLst>
              </a:tr>
              <a:tr h="229353">
                <a:tc>
                  <a:txBody>
                    <a:bodyPr/>
                    <a:lstStyle/>
                    <a:p>
                      <a:pPr algn="ctr" fontAlgn="b"/>
                      <a:r>
                        <a:rPr lang="en-US" sz="1400" u="none" strike="noStrike" dirty="0">
                          <a:effectLst/>
                        </a:rPr>
                        <a:t>0.054433714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0.364705882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0.921064302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cereals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[all- purpose, soda]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615016"/>
                  </a:ext>
                </a:extLst>
              </a:tr>
              <a:tr h="229353">
                <a:tc>
                  <a:txBody>
                    <a:bodyPr/>
                    <a:lstStyle/>
                    <a:p>
                      <a:pPr algn="ctr" fontAlgn="b"/>
                      <a:r>
                        <a:rPr lang="en-US" sz="1400" u="none" strike="noStrike" dirty="0">
                          <a:effectLst/>
                        </a:rPr>
                        <a:t>0.050043898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0.367741935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0.922594856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ice cream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[yogurt, hand soap]</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143125"/>
                  </a:ext>
                </a:extLst>
              </a:tr>
              <a:tr h="229353">
                <a:tc>
                  <a:txBody>
                    <a:bodyPr/>
                    <a:lstStyle/>
                    <a:p>
                      <a:pPr algn="ctr" fontAlgn="b"/>
                      <a:r>
                        <a:rPr lang="en-US" sz="1400" u="none" strike="noStrike" dirty="0">
                          <a:effectLst/>
                        </a:rPr>
                        <a:t>0.054433714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0.360465116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0.922628691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soda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&lt;---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[all- purpose, cereals]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9857714"/>
                  </a:ext>
                </a:extLst>
              </a:tr>
            </a:tbl>
          </a:graphicData>
        </a:graphic>
      </p:graphicFrame>
    </p:spTree>
    <p:extLst>
      <p:ext uri="{BB962C8B-B14F-4D97-AF65-F5344CB8AC3E}">
        <p14:creationId xmlns:p14="http://schemas.microsoft.com/office/powerpoint/2010/main" val="190576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Recommendations &amp; Offers </a:t>
            </a:r>
            <a:endParaRPr lang="en-US" b="1" i="1" u="sng" dirty="0">
              <a:solidFill>
                <a:schemeClr val="accent2">
                  <a:lumMod val="75000"/>
                </a:schemeClr>
              </a:solidFill>
            </a:endParaRPr>
          </a:p>
        </p:txBody>
      </p:sp>
      <p:sp>
        <p:nvSpPr>
          <p:cNvPr id="6" name="TextBox 5">
            <a:extLst>
              <a:ext uri="{FF2B5EF4-FFF2-40B4-BE49-F238E27FC236}">
                <a16:creationId xmlns:a16="http://schemas.microsoft.com/office/drawing/2014/main" id="{43E992FF-DFF2-4D35-91C6-631BD5182D85}"/>
              </a:ext>
            </a:extLst>
          </p:cNvPr>
          <p:cNvSpPr txBox="1"/>
          <p:nvPr/>
        </p:nvSpPr>
        <p:spPr>
          <a:xfrm>
            <a:off x="675861" y="1325218"/>
            <a:ext cx="10840278" cy="5078313"/>
          </a:xfrm>
          <a:prstGeom prst="rect">
            <a:avLst/>
          </a:prstGeom>
          <a:noFill/>
        </p:spPr>
        <p:txBody>
          <a:bodyPr wrap="square" rtlCol="0">
            <a:spAutoFit/>
          </a:bodyPr>
          <a:lstStyle/>
          <a:p>
            <a:pPr marL="285750" indent="-285750">
              <a:buFont typeface="Wingdings" panose="05000000000000000000" pitchFamily="2" charset="2"/>
              <a:buChar char="q"/>
            </a:pPr>
            <a:r>
              <a:rPr lang="en-US" i="1" dirty="0"/>
              <a:t>It is very difficult to find any kind of buying pattern of customers.</a:t>
            </a:r>
          </a:p>
          <a:p>
            <a:pPr marL="285750" indent="-285750">
              <a:buFont typeface="Wingdings" panose="05000000000000000000" pitchFamily="2" charset="2"/>
              <a:buChar char="q"/>
            </a:pPr>
            <a:r>
              <a:rPr lang="en-US" i="1" dirty="0"/>
              <a:t>And there is no seasonality to the buying patterns of customers.</a:t>
            </a:r>
          </a:p>
          <a:p>
            <a:pPr marL="285750" indent="-285750">
              <a:buFont typeface="Wingdings" panose="05000000000000000000" pitchFamily="2" charset="2"/>
              <a:buChar char="q"/>
            </a:pPr>
            <a:r>
              <a:rPr lang="en-US" i="1" dirty="0"/>
              <a:t>We have found around 24000 association rules regarding the given datasets.</a:t>
            </a:r>
          </a:p>
          <a:p>
            <a:pPr marL="285750" indent="-285750">
              <a:buFont typeface="Wingdings" panose="05000000000000000000" pitchFamily="2" charset="2"/>
              <a:buChar char="q"/>
            </a:pPr>
            <a:r>
              <a:rPr lang="en-US" i="1" dirty="0"/>
              <a:t>We can combine a high selling product with a low selling products so that the stock get renewed from time to time.</a:t>
            </a:r>
          </a:p>
          <a:p>
            <a:pPr marL="285750" indent="-285750">
              <a:buFont typeface="Wingdings" panose="05000000000000000000" pitchFamily="2" charset="2"/>
              <a:buChar char="q"/>
            </a:pPr>
            <a:r>
              <a:rPr lang="en-US" i="1" dirty="0"/>
              <a:t>It will also help in increasing the sales of low performing items which in turn results in increase of sales overall.</a:t>
            </a:r>
          </a:p>
          <a:p>
            <a:pPr marL="285750" indent="-285750">
              <a:buFont typeface="Wingdings" panose="05000000000000000000" pitchFamily="2" charset="2"/>
              <a:buChar char="q"/>
            </a:pPr>
            <a:r>
              <a:rPr lang="en-US" i="1" dirty="0"/>
              <a:t>We can offer combos on ice cream and yogurt as most customers have bought both and buying of one product can lead to buying of other products like yogurt </a:t>
            </a:r>
            <a:r>
              <a:rPr lang="en-US" i="1" dirty="0">
                <a:sym typeface="Wingdings" panose="05000000000000000000" pitchFamily="2" charset="2"/>
              </a:rPr>
              <a:t> </a:t>
            </a:r>
            <a:r>
              <a:rPr lang="en-US" i="1" dirty="0"/>
              <a:t>milk, fruits and juice  and ice cream </a:t>
            </a:r>
            <a:r>
              <a:rPr lang="en-US" i="1" dirty="0">
                <a:sym typeface="Wingdings" panose="05000000000000000000" pitchFamily="2" charset="2"/>
              </a:rPr>
              <a:t> </a:t>
            </a:r>
            <a:r>
              <a:rPr lang="en-US" i="1" dirty="0"/>
              <a:t>  paper towels, fruits and pasta.</a:t>
            </a:r>
          </a:p>
          <a:p>
            <a:pPr marL="285750" indent="-285750">
              <a:buFont typeface="Wingdings" panose="05000000000000000000" pitchFamily="2" charset="2"/>
              <a:buChar char="q"/>
            </a:pPr>
            <a:r>
              <a:rPr lang="en-US" i="1" dirty="0"/>
              <a:t>10-15% discount  on poultry and Beef if bought together</a:t>
            </a:r>
          </a:p>
          <a:p>
            <a:pPr marL="285750" indent="-285750">
              <a:buFont typeface="Wingdings" panose="05000000000000000000" pitchFamily="2" charset="2"/>
              <a:buChar char="q"/>
            </a:pPr>
            <a:r>
              <a:rPr lang="en-US" i="1" dirty="0"/>
              <a:t>5- 10% discount on ice cream and milk if bought together.</a:t>
            </a:r>
          </a:p>
          <a:p>
            <a:pPr marL="285750" indent="-285750">
              <a:buFont typeface="Wingdings" panose="05000000000000000000" pitchFamily="2" charset="2"/>
              <a:buChar char="q"/>
            </a:pPr>
            <a:r>
              <a:rPr lang="en-US" i="1" dirty="0"/>
              <a:t>A combo of Sandwich loaves and aluminum foil</a:t>
            </a:r>
          </a:p>
          <a:p>
            <a:pPr marL="285750" indent="-285750">
              <a:buFont typeface="Wingdings" panose="05000000000000000000" pitchFamily="2" charset="2"/>
              <a:buChar char="q"/>
            </a:pPr>
            <a:r>
              <a:rPr lang="en-US" i="1" dirty="0"/>
              <a:t>Or maybe a combo of Sandwich loaves and poultry</a:t>
            </a:r>
          </a:p>
          <a:p>
            <a:pPr marL="285750" indent="-285750">
              <a:buFont typeface="Wingdings" panose="05000000000000000000" pitchFamily="2" charset="2"/>
              <a:buChar char="q"/>
            </a:pPr>
            <a:r>
              <a:rPr lang="en-US" i="1" dirty="0"/>
              <a:t>Combo of dishwashing liquids and hand soap</a:t>
            </a:r>
          </a:p>
          <a:p>
            <a:pPr marL="285750" indent="-285750">
              <a:buFont typeface="Wingdings" panose="05000000000000000000" pitchFamily="2" charset="2"/>
              <a:buChar char="q"/>
            </a:pPr>
            <a:r>
              <a:rPr lang="en-US" i="1" dirty="0"/>
              <a:t>May be a discount on eggs carton and on lunch meat could introduced by store.</a:t>
            </a:r>
          </a:p>
          <a:p>
            <a:pPr marL="285750" indent="-285750">
              <a:buFont typeface="Wingdings" panose="05000000000000000000" pitchFamily="2" charset="2"/>
              <a:buChar char="q"/>
            </a:pPr>
            <a:endParaRPr lang="en-US" i="1" dirty="0"/>
          </a:p>
          <a:p>
            <a:endParaRPr lang="en-US" i="1" dirty="0"/>
          </a:p>
          <a:p>
            <a:pPr marL="285750" indent="-285750">
              <a:buFont typeface="Wingdings" panose="05000000000000000000" pitchFamily="2" charset="2"/>
              <a:buChar char="q"/>
            </a:pPr>
            <a:endParaRPr lang="en-US" i="1" dirty="0"/>
          </a:p>
        </p:txBody>
      </p:sp>
    </p:spTree>
    <p:extLst>
      <p:ext uri="{BB962C8B-B14F-4D97-AF65-F5344CB8AC3E}">
        <p14:creationId xmlns:p14="http://schemas.microsoft.com/office/powerpoint/2010/main" val="64975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47031-2F3A-42C6-B2FF-E7CF54FAE218}"/>
              </a:ext>
            </a:extLst>
          </p:cNvPr>
          <p:cNvSpPr txBox="1"/>
          <p:nvPr/>
        </p:nvSpPr>
        <p:spPr>
          <a:xfrm>
            <a:off x="715617" y="715617"/>
            <a:ext cx="10787270" cy="461665"/>
          </a:xfrm>
          <a:prstGeom prst="rect">
            <a:avLst/>
          </a:prstGeom>
          <a:noFill/>
        </p:spPr>
        <p:txBody>
          <a:bodyPr wrap="square" rtlCol="0">
            <a:spAutoFit/>
          </a:bodyPr>
          <a:lstStyle/>
          <a:p>
            <a:pPr algn="ctr"/>
            <a:r>
              <a:rPr lang="en-US" sz="2400" b="1" i="1" u="sng" dirty="0">
                <a:solidFill>
                  <a:schemeClr val="accent6">
                    <a:lumMod val="75000"/>
                  </a:schemeClr>
                </a:solidFill>
                <a:latin typeface="Arial" panose="020B0604020202020204" pitchFamily="34" charset="0"/>
                <a:cs typeface="Arial" panose="020B0604020202020204" pitchFamily="34" charset="0"/>
              </a:rPr>
              <a:t>CONTENTS</a:t>
            </a:r>
          </a:p>
        </p:txBody>
      </p:sp>
      <p:sp>
        <p:nvSpPr>
          <p:cNvPr id="2" name="TextBox 1">
            <a:extLst>
              <a:ext uri="{FF2B5EF4-FFF2-40B4-BE49-F238E27FC236}">
                <a16:creationId xmlns:a16="http://schemas.microsoft.com/office/drawing/2014/main" id="{5BAF6231-86F2-44AC-8992-157878E21338}"/>
              </a:ext>
            </a:extLst>
          </p:cNvPr>
          <p:cNvSpPr txBox="1"/>
          <p:nvPr/>
        </p:nvSpPr>
        <p:spPr>
          <a:xfrm>
            <a:off x="1245704" y="1582993"/>
            <a:ext cx="9713844" cy="4559390"/>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2400" i="1" dirty="0">
                <a:solidFill>
                  <a:srgbClr val="0070C0"/>
                </a:solidFill>
              </a:rPr>
              <a:t>Agenda and Executive summary of the Data</a:t>
            </a:r>
          </a:p>
          <a:p>
            <a:pPr marL="285750" indent="-285750">
              <a:lnSpc>
                <a:spcPct val="250000"/>
              </a:lnSpc>
              <a:buFont typeface="Wingdings" panose="05000000000000000000" pitchFamily="2" charset="2"/>
              <a:buChar char="ü"/>
            </a:pPr>
            <a:r>
              <a:rPr lang="en-US" sz="2400" i="1" dirty="0">
                <a:solidFill>
                  <a:srgbClr val="0070C0"/>
                </a:solidFill>
              </a:rPr>
              <a:t>Exploratory Data analysis and Inferences</a:t>
            </a:r>
          </a:p>
          <a:p>
            <a:pPr marL="285750" indent="-285750">
              <a:lnSpc>
                <a:spcPct val="250000"/>
              </a:lnSpc>
              <a:buFont typeface="Wingdings" panose="05000000000000000000" pitchFamily="2" charset="2"/>
              <a:buChar char="ü"/>
            </a:pPr>
            <a:r>
              <a:rPr lang="en-US" sz="2400" i="1" dirty="0">
                <a:solidFill>
                  <a:srgbClr val="0070C0"/>
                </a:solidFill>
              </a:rPr>
              <a:t>Use of Market Basket Analysis(Association Rules)</a:t>
            </a:r>
          </a:p>
          <a:p>
            <a:pPr marL="285750" indent="-285750">
              <a:lnSpc>
                <a:spcPct val="250000"/>
              </a:lnSpc>
              <a:buFont typeface="Wingdings" panose="05000000000000000000" pitchFamily="2" charset="2"/>
              <a:buChar char="ü"/>
            </a:pPr>
            <a:r>
              <a:rPr lang="en-US" sz="2400" i="1" dirty="0">
                <a:solidFill>
                  <a:srgbClr val="0070C0"/>
                </a:solidFill>
              </a:rPr>
              <a:t>Associations Identified</a:t>
            </a:r>
          </a:p>
          <a:p>
            <a:pPr marL="285750" indent="-285750">
              <a:lnSpc>
                <a:spcPct val="250000"/>
              </a:lnSpc>
              <a:buFont typeface="Wingdings" panose="05000000000000000000" pitchFamily="2" charset="2"/>
              <a:buChar char="ü"/>
            </a:pPr>
            <a:r>
              <a:rPr lang="en-US" sz="2400" i="1" dirty="0">
                <a:solidFill>
                  <a:srgbClr val="0070C0"/>
                </a:solidFill>
              </a:rPr>
              <a:t>Recommendations</a:t>
            </a:r>
          </a:p>
        </p:txBody>
      </p:sp>
    </p:spTree>
    <p:extLst>
      <p:ext uri="{BB962C8B-B14F-4D97-AF65-F5344CB8AC3E}">
        <p14:creationId xmlns:p14="http://schemas.microsoft.com/office/powerpoint/2010/main" val="37363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46973-E81C-46F9-84A8-47EA8621CD05}"/>
              </a:ext>
            </a:extLst>
          </p:cNvPr>
          <p:cNvSpPr txBox="1"/>
          <p:nvPr/>
        </p:nvSpPr>
        <p:spPr>
          <a:xfrm>
            <a:off x="828261" y="1067185"/>
            <a:ext cx="10535478" cy="4462760"/>
          </a:xfrm>
          <a:prstGeom prst="rect">
            <a:avLst/>
          </a:prstGeom>
          <a:noFill/>
        </p:spPr>
        <p:txBody>
          <a:bodyPr wrap="square" rtlCol="0">
            <a:spAutoFit/>
          </a:bodyPr>
          <a:lstStyle/>
          <a:p>
            <a:endParaRPr lang="en-US" b="0" i="0" dirty="0">
              <a:solidFill>
                <a:srgbClr val="000000"/>
              </a:solidFill>
              <a:effectLst/>
              <a:latin typeface="lato" panose="020F0502020204030203" pitchFamily="34" charset="0"/>
            </a:endParaRPr>
          </a:p>
          <a:p>
            <a:pPr algn="ctr"/>
            <a:r>
              <a:rPr lang="en-US" sz="2400" b="1" i="1" u="sng" dirty="0">
                <a:solidFill>
                  <a:schemeClr val="accent2">
                    <a:lumMod val="75000"/>
                  </a:schemeClr>
                </a:solidFill>
                <a:latin typeface="+mj-lt"/>
              </a:rPr>
              <a:t>Problem Statement:</a:t>
            </a:r>
            <a:endParaRPr lang="en-US" b="0" i="0" dirty="0">
              <a:solidFill>
                <a:schemeClr val="accent2">
                  <a:lumMod val="75000"/>
                </a:schemeClr>
              </a:solidFill>
              <a:effectLst/>
              <a:latin typeface="lato" panose="020F0502020204030203" pitchFamily="34" charset="0"/>
            </a:endParaRPr>
          </a:p>
          <a:p>
            <a:endParaRPr lang="en-US" b="0" i="0" dirty="0">
              <a:solidFill>
                <a:srgbClr val="000000"/>
              </a:solidFill>
              <a:effectLst/>
              <a:latin typeface="lato" panose="020F0502020204030203" pitchFamily="34" charset="0"/>
            </a:endParaRPr>
          </a:p>
          <a:p>
            <a:pPr algn="ctr"/>
            <a:r>
              <a:rPr lang="en-US" sz="2000" i="1" dirty="0"/>
              <a:t>A Grocery Store shared the transactional data with us. Our job is to identify the most popular combos that can be suggested to the Grocery Store chain after a thorough analysis of the most commonly occurring sets of menu items in the customer orders. The Store doesn’t have any combo meals.</a:t>
            </a:r>
            <a:endParaRPr lang="en-US" sz="2000" i="1" dirty="0">
              <a:solidFill>
                <a:srgbClr val="000000"/>
              </a:solidFill>
            </a:endParaRPr>
          </a:p>
          <a:p>
            <a:pPr algn="ctr"/>
            <a:endParaRPr lang="en-US" sz="2000" i="1" dirty="0">
              <a:solidFill>
                <a:srgbClr val="000000"/>
              </a:solidFill>
            </a:endParaRPr>
          </a:p>
          <a:p>
            <a:pPr algn="ctr"/>
            <a:endParaRPr lang="en-US" sz="2000" i="1" dirty="0">
              <a:solidFill>
                <a:srgbClr val="000000"/>
              </a:solidFill>
            </a:endParaRPr>
          </a:p>
          <a:p>
            <a:pPr algn="ctr"/>
            <a:r>
              <a:rPr lang="en-US" sz="2400" b="1" i="1" u="sng" dirty="0">
                <a:solidFill>
                  <a:schemeClr val="accent2">
                    <a:lumMod val="75000"/>
                  </a:schemeClr>
                </a:solidFill>
                <a:latin typeface="+mj-lt"/>
              </a:rPr>
              <a:t>Agenda:</a:t>
            </a:r>
          </a:p>
          <a:p>
            <a:pPr algn="ctr"/>
            <a:endParaRPr lang="en-US" sz="2000" b="1" i="1" u="sng" dirty="0">
              <a:latin typeface="+mj-lt"/>
            </a:endParaRPr>
          </a:p>
          <a:p>
            <a:pPr algn="ctr"/>
            <a:r>
              <a:rPr lang="en-US" sz="2000" i="1" dirty="0">
                <a:solidFill>
                  <a:srgbClr val="000000"/>
                </a:solidFill>
              </a:rPr>
              <a:t>The Agenda of this project is to find the combos patterns of the customers from last 03 years of data from a Grocery Store. And suggest them some inferences regarding combos and few lucrative ideas to increase there sales.</a:t>
            </a:r>
            <a:endParaRPr lang="en-US" sz="2400" i="1" dirty="0">
              <a:solidFill>
                <a:srgbClr val="000000"/>
              </a:solidFill>
            </a:endParaRPr>
          </a:p>
        </p:txBody>
      </p:sp>
    </p:spTree>
    <p:extLst>
      <p:ext uri="{BB962C8B-B14F-4D97-AF65-F5344CB8AC3E}">
        <p14:creationId xmlns:p14="http://schemas.microsoft.com/office/powerpoint/2010/main" val="24059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46973-E81C-46F9-84A8-47EA8621CD05}"/>
              </a:ext>
            </a:extLst>
          </p:cNvPr>
          <p:cNvSpPr txBox="1"/>
          <p:nvPr/>
        </p:nvSpPr>
        <p:spPr>
          <a:xfrm>
            <a:off x="828261" y="1067185"/>
            <a:ext cx="10535478" cy="3447098"/>
          </a:xfrm>
          <a:prstGeom prst="rect">
            <a:avLst/>
          </a:prstGeom>
          <a:noFill/>
        </p:spPr>
        <p:txBody>
          <a:bodyPr wrap="square" rtlCol="0">
            <a:spAutoFit/>
          </a:bodyPr>
          <a:lstStyle/>
          <a:p>
            <a:endParaRPr lang="en-US" b="0" i="0" dirty="0">
              <a:solidFill>
                <a:srgbClr val="000000"/>
              </a:solidFill>
              <a:effectLst/>
              <a:latin typeface="lato" panose="020F0502020204030203" pitchFamily="34" charset="0"/>
            </a:endParaRPr>
          </a:p>
          <a:p>
            <a:pPr algn="ctr"/>
            <a:r>
              <a:rPr lang="en-US" sz="2400" b="1" i="1" u="sng" dirty="0">
                <a:solidFill>
                  <a:schemeClr val="accent2">
                    <a:lumMod val="75000"/>
                  </a:schemeClr>
                </a:solidFill>
                <a:latin typeface="+mj-lt"/>
              </a:rPr>
              <a:t>Software used</a:t>
            </a:r>
          </a:p>
          <a:p>
            <a:pPr algn="ctr"/>
            <a:endParaRPr lang="en-US" b="0" i="0" dirty="0">
              <a:solidFill>
                <a:schemeClr val="accent2">
                  <a:lumMod val="75000"/>
                </a:schemeClr>
              </a:solidFill>
              <a:effectLst/>
              <a:latin typeface="lato" panose="020F0502020204030203" pitchFamily="34" charset="0"/>
            </a:endParaRPr>
          </a:p>
          <a:p>
            <a:r>
              <a:rPr lang="en-US" sz="2000" b="1" i="1" u="sng" dirty="0">
                <a:solidFill>
                  <a:srgbClr val="00B050"/>
                </a:solidFill>
              </a:rPr>
              <a:t>For Preprocessing of Data: </a:t>
            </a:r>
            <a:r>
              <a:rPr lang="en-US" sz="2000" i="1" dirty="0"/>
              <a:t>Python or </a:t>
            </a:r>
            <a:r>
              <a:rPr lang="en-US" sz="2000" i="1" dirty="0" err="1"/>
              <a:t>Jupyter</a:t>
            </a:r>
            <a:r>
              <a:rPr lang="en-US" sz="2000" i="1" dirty="0"/>
              <a:t> NB</a:t>
            </a:r>
          </a:p>
          <a:p>
            <a:endParaRPr lang="en-US" sz="2000" i="1" dirty="0"/>
          </a:p>
          <a:p>
            <a:r>
              <a:rPr lang="en-US" sz="2000" b="1" i="1" u="sng" dirty="0">
                <a:solidFill>
                  <a:srgbClr val="00B050"/>
                </a:solidFill>
              </a:rPr>
              <a:t>For EDA : </a:t>
            </a:r>
            <a:r>
              <a:rPr lang="en-US" sz="2000" i="1" dirty="0"/>
              <a:t>Tableau </a:t>
            </a:r>
            <a:r>
              <a:rPr lang="en-US" sz="2000" i="1" dirty="0">
                <a:sym typeface="Wingdings" panose="05000000000000000000" pitchFamily="2" charset="2"/>
              </a:rPr>
              <a:t></a:t>
            </a:r>
            <a:r>
              <a:rPr lang="en-US" sz="2000" i="1" dirty="0"/>
              <a:t> Link : </a:t>
            </a:r>
            <a:r>
              <a:rPr lang="en-US" sz="2000" i="1" u="sng" dirty="0">
                <a:hlinkClick r:id="rId2"/>
              </a:rPr>
              <a:t>https://public.tableau.com/views/mra2_2/No_ofproducts?:language=en-US&amp;:display_count=n&amp;:origin=viz_share_link</a:t>
            </a:r>
            <a:endParaRPr lang="en-US" sz="2000" i="1" u="sng" dirty="0"/>
          </a:p>
          <a:p>
            <a:endParaRPr lang="en-US" sz="2000" b="1" i="1" u="sng" dirty="0">
              <a:solidFill>
                <a:srgbClr val="00B050"/>
              </a:solidFill>
            </a:endParaRPr>
          </a:p>
          <a:p>
            <a:r>
              <a:rPr lang="en-US" sz="2000" b="1" i="1" u="sng" dirty="0">
                <a:solidFill>
                  <a:srgbClr val="00B050"/>
                </a:solidFill>
              </a:rPr>
              <a:t>For Market Basket Analysis: </a:t>
            </a:r>
            <a:r>
              <a:rPr lang="en-US" sz="2000" i="1" dirty="0"/>
              <a:t>KNIME Analytics Platform </a:t>
            </a:r>
          </a:p>
          <a:p>
            <a:endParaRPr lang="en-US" b="0" i="0" dirty="0">
              <a:solidFill>
                <a:srgbClr val="000000"/>
              </a:solidFill>
              <a:effectLst/>
              <a:latin typeface="lato" panose="020F0502020204030203" pitchFamily="34" charset="0"/>
            </a:endParaRPr>
          </a:p>
          <a:p>
            <a:pPr algn="ctr"/>
            <a:endParaRPr lang="en-US" sz="2000" i="1" dirty="0">
              <a:solidFill>
                <a:srgbClr val="000000"/>
              </a:solidFill>
            </a:endParaRPr>
          </a:p>
        </p:txBody>
      </p:sp>
    </p:spTree>
    <p:extLst>
      <p:ext uri="{BB962C8B-B14F-4D97-AF65-F5344CB8AC3E}">
        <p14:creationId xmlns:p14="http://schemas.microsoft.com/office/powerpoint/2010/main" val="241797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3258B-AA55-4D3B-B82E-97A1CD2594F5}"/>
              </a:ext>
            </a:extLst>
          </p:cNvPr>
          <p:cNvSpPr txBox="1"/>
          <p:nvPr/>
        </p:nvSpPr>
        <p:spPr>
          <a:xfrm>
            <a:off x="848139" y="206153"/>
            <a:ext cx="10601738" cy="461665"/>
          </a:xfrm>
          <a:prstGeom prst="rect">
            <a:avLst/>
          </a:prstGeom>
          <a:noFill/>
        </p:spPr>
        <p:txBody>
          <a:bodyPr wrap="square" rtlCol="0">
            <a:spAutoFit/>
          </a:bodyPr>
          <a:lstStyle/>
          <a:p>
            <a:pPr algn="ctr"/>
            <a:r>
              <a:rPr lang="en-US" sz="2400" b="1" i="1" u="sng" dirty="0"/>
              <a:t>Sample Dataset:</a:t>
            </a:r>
          </a:p>
        </p:txBody>
      </p:sp>
      <p:graphicFrame>
        <p:nvGraphicFramePr>
          <p:cNvPr id="3" name="Table 2">
            <a:extLst>
              <a:ext uri="{FF2B5EF4-FFF2-40B4-BE49-F238E27FC236}">
                <a16:creationId xmlns:a16="http://schemas.microsoft.com/office/drawing/2014/main" id="{C8410C56-F5DC-485D-9A91-42AF2445D6AB}"/>
              </a:ext>
            </a:extLst>
          </p:cNvPr>
          <p:cNvGraphicFramePr>
            <a:graphicFrameLocks noGrp="1"/>
          </p:cNvGraphicFramePr>
          <p:nvPr>
            <p:extLst>
              <p:ext uri="{D42A27DB-BD31-4B8C-83A1-F6EECF244321}">
                <p14:modId xmlns:p14="http://schemas.microsoft.com/office/powerpoint/2010/main" val="3245836705"/>
              </p:ext>
            </p:extLst>
          </p:nvPr>
        </p:nvGraphicFramePr>
        <p:xfrm>
          <a:off x="838200" y="1125033"/>
          <a:ext cx="10515600" cy="2511060"/>
        </p:xfrm>
        <a:graphic>
          <a:graphicData uri="http://schemas.openxmlformats.org/drawingml/2006/table">
            <a:tbl>
              <a:tblPr>
                <a:tableStyleId>{616DA210-FB5B-4158-B5E0-FEB733F419BA}</a:tableStyleId>
              </a:tblPr>
              <a:tblGrid>
                <a:gridCol w="2628900">
                  <a:extLst>
                    <a:ext uri="{9D8B030D-6E8A-4147-A177-3AD203B41FA5}">
                      <a16:colId xmlns:a16="http://schemas.microsoft.com/office/drawing/2014/main" val="1340447978"/>
                    </a:ext>
                  </a:extLst>
                </a:gridCol>
                <a:gridCol w="2628900">
                  <a:extLst>
                    <a:ext uri="{9D8B030D-6E8A-4147-A177-3AD203B41FA5}">
                      <a16:colId xmlns:a16="http://schemas.microsoft.com/office/drawing/2014/main" val="293497841"/>
                    </a:ext>
                  </a:extLst>
                </a:gridCol>
                <a:gridCol w="2628900">
                  <a:extLst>
                    <a:ext uri="{9D8B030D-6E8A-4147-A177-3AD203B41FA5}">
                      <a16:colId xmlns:a16="http://schemas.microsoft.com/office/drawing/2014/main" val="3613979608"/>
                    </a:ext>
                  </a:extLst>
                </a:gridCol>
                <a:gridCol w="2628900">
                  <a:extLst>
                    <a:ext uri="{9D8B030D-6E8A-4147-A177-3AD203B41FA5}">
                      <a16:colId xmlns:a16="http://schemas.microsoft.com/office/drawing/2014/main" val="311566266"/>
                    </a:ext>
                  </a:extLst>
                </a:gridCol>
              </a:tblGrid>
              <a:tr h="463693">
                <a:tc>
                  <a:txBody>
                    <a:bodyPr/>
                    <a:lstStyle/>
                    <a:p>
                      <a:pPr algn="r" fontAlgn="ctr"/>
                      <a:br>
                        <a:rPr lang="en-US" b="1" dirty="0">
                          <a:effectLst/>
                        </a:rPr>
                      </a:br>
                      <a:endParaRPr lang="en-US" b="1" dirty="0">
                        <a:effectLst/>
                      </a:endParaRPr>
                    </a:p>
                  </a:txBody>
                  <a:tcPr anchor="ctr"/>
                </a:tc>
                <a:tc>
                  <a:txBody>
                    <a:bodyPr/>
                    <a:lstStyle/>
                    <a:p>
                      <a:pPr algn="r" fontAlgn="ctr"/>
                      <a:br>
                        <a:rPr lang="en-US" b="1" dirty="0">
                          <a:effectLst/>
                        </a:rPr>
                      </a:br>
                      <a:r>
                        <a:rPr lang="en-US" b="1" dirty="0">
                          <a:effectLst/>
                        </a:rPr>
                        <a:t>Date</a:t>
                      </a:r>
                    </a:p>
                  </a:txBody>
                  <a:tcPr anchor="ctr"/>
                </a:tc>
                <a:tc>
                  <a:txBody>
                    <a:bodyPr/>
                    <a:lstStyle/>
                    <a:p>
                      <a:pPr algn="r" fontAlgn="ctr"/>
                      <a:r>
                        <a:rPr lang="en-US" b="1" dirty="0" err="1">
                          <a:effectLst/>
                        </a:rPr>
                        <a:t>Order_id</a:t>
                      </a:r>
                      <a:endParaRPr lang="en-US" b="1" dirty="0">
                        <a:effectLst/>
                      </a:endParaRPr>
                    </a:p>
                  </a:txBody>
                  <a:tcPr anchor="ctr"/>
                </a:tc>
                <a:tc>
                  <a:txBody>
                    <a:bodyPr/>
                    <a:lstStyle/>
                    <a:p>
                      <a:pPr algn="r" fontAlgn="ctr"/>
                      <a:r>
                        <a:rPr lang="en-US" b="1" dirty="0">
                          <a:effectLst/>
                        </a:rPr>
                        <a:t>Product</a:t>
                      </a:r>
                    </a:p>
                  </a:txBody>
                  <a:tcPr anchor="ctr"/>
                </a:tc>
                <a:extLst>
                  <a:ext uri="{0D108BD9-81ED-4DB2-BD59-A6C34878D82A}">
                    <a16:rowId xmlns:a16="http://schemas.microsoft.com/office/drawing/2014/main" val="826997848"/>
                  </a:ext>
                </a:extLst>
              </a:tr>
              <a:tr h="264968">
                <a:tc>
                  <a:txBody>
                    <a:bodyPr/>
                    <a:lstStyle/>
                    <a:p>
                      <a:pPr algn="r" fontAlgn="ctr"/>
                      <a:r>
                        <a:rPr lang="en-US" b="1">
                          <a:effectLst/>
                        </a:rPr>
                        <a:t>0</a:t>
                      </a:r>
                    </a:p>
                  </a:txBody>
                  <a:tcPr anchor="ctr"/>
                </a:tc>
                <a:tc>
                  <a:txBody>
                    <a:bodyPr/>
                    <a:lstStyle/>
                    <a:p>
                      <a:pPr algn="r" fontAlgn="ctr"/>
                      <a:r>
                        <a:rPr lang="en-US">
                          <a:effectLst/>
                        </a:rPr>
                        <a:t>01-01-2018</a:t>
                      </a:r>
                    </a:p>
                  </a:txBody>
                  <a:tcPr anchor="ctr"/>
                </a:tc>
                <a:tc>
                  <a:txBody>
                    <a:bodyPr/>
                    <a:lstStyle/>
                    <a:p>
                      <a:pPr algn="r" fontAlgn="ctr"/>
                      <a:r>
                        <a:rPr lang="en-US">
                          <a:effectLst/>
                        </a:rPr>
                        <a:t>1</a:t>
                      </a:r>
                    </a:p>
                  </a:txBody>
                  <a:tcPr anchor="ctr"/>
                </a:tc>
                <a:tc>
                  <a:txBody>
                    <a:bodyPr/>
                    <a:lstStyle/>
                    <a:p>
                      <a:pPr algn="r" fontAlgn="ctr"/>
                      <a:r>
                        <a:rPr lang="en-US" dirty="0">
                          <a:effectLst/>
                        </a:rPr>
                        <a:t>yogurt</a:t>
                      </a:r>
                    </a:p>
                  </a:txBody>
                  <a:tcPr anchor="ctr"/>
                </a:tc>
                <a:extLst>
                  <a:ext uri="{0D108BD9-81ED-4DB2-BD59-A6C34878D82A}">
                    <a16:rowId xmlns:a16="http://schemas.microsoft.com/office/drawing/2014/main" val="3615763238"/>
                  </a:ext>
                </a:extLst>
              </a:tr>
              <a:tr h="264968">
                <a:tc>
                  <a:txBody>
                    <a:bodyPr/>
                    <a:lstStyle/>
                    <a:p>
                      <a:pPr algn="r" fontAlgn="ctr"/>
                      <a:r>
                        <a:rPr lang="en-US" b="1">
                          <a:effectLst/>
                        </a:rPr>
                        <a:t>1</a:t>
                      </a:r>
                    </a:p>
                  </a:txBody>
                  <a:tcPr anchor="ctr"/>
                </a:tc>
                <a:tc>
                  <a:txBody>
                    <a:bodyPr/>
                    <a:lstStyle/>
                    <a:p>
                      <a:pPr algn="r" fontAlgn="ctr"/>
                      <a:r>
                        <a:rPr lang="en-US">
                          <a:effectLst/>
                        </a:rPr>
                        <a:t>01-01-2018</a:t>
                      </a:r>
                    </a:p>
                  </a:txBody>
                  <a:tcPr anchor="ctr"/>
                </a:tc>
                <a:tc>
                  <a:txBody>
                    <a:bodyPr/>
                    <a:lstStyle/>
                    <a:p>
                      <a:pPr algn="r" fontAlgn="ctr"/>
                      <a:r>
                        <a:rPr lang="en-US">
                          <a:effectLst/>
                        </a:rPr>
                        <a:t>1</a:t>
                      </a:r>
                    </a:p>
                  </a:txBody>
                  <a:tcPr anchor="ctr"/>
                </a:tc>
                <a:tc>
                  <a:txBody>
                    <a:bodyPr/>
                    <a:lstStyle/>
                    <a:p>
                      <a:pPr algn="r" fontAlgn="ctr"/>
                      <a:r>
                        <a:rPr lang="en-US">
                          <a:effectLst/>
                        </a:rPr>
                        <a:t>pork</a:t>
                      </a:r>
                    </a:p>
                  </a:txBody>
                  <a:tcPr anchor="ctr"/>
                </a:tc>
                <a:extLst>
                  <a:ext uri="{0D108BD9-81ED-4DB2-BD59-A6C34878D82A}">
                    <a16:rowId xmlns:a16="http://schemas.microsoft.com/office/drawing/2014/main" val="1401508743"/>
                  </a:ext>
                </a:extLst>
              </a:tr>
              <a:tr h="407940">
                <a:tc>
                  <a:txBody>
                    <a:bodyPr/>
                    <a:lstStyle/>
                    <a:p>
                      <a:pPr algn="r" fontAlgn="ctr"/>
                      <a:r>
                        <a:rPr lang="en-US" b="1">
                          <a:effectLst/>
                        </a:rPr>
                        <a:t>2</a:t>
                      </a:r>
                    </a:p>
                  </a:txBody>
                  <a:tcPr anchor="ctr"/>
                </a:tc>
                <a:tc>
                  <a:txBody>
                    <a:bodyPr/>
                    <a:lstStyle/>
                    <a:p>
                      <a:pPr algn="r" fontAlgn="ctr"/>
                      <a:r>
                        <a:rPr lang="en-US">
                          <a:effectLst/>
                        </a:rPr>
                        <a:t>01-01-2018</a:t>
                      </a:r>
                    </a:p>
                  </a:txBody>
                  <a:tcPr anchor="ctr"/>
                </a:tc>
                <a:tc>
                  <a:txBody>
                    <a:bodyPr/>
                    <a:lstStyle/>
                    <a:p>
                      <a:pPr algn="r" fontAlgn="ctr"/>
                      <a:r>
                        <a:rPr lang="en-US">
                          <a:effectLst/>
                        </a:rPr>
                        <a:t>1</a:t>
                      </a:r>
                    </a:p>
                  </a:txBody>
                  <a:tcPr anchor="ctr"/>
                </a:tc>
                <a:tc>
                  <a:txBody>
                    <a:bodyPr/>
                    <a:lstStyle/>
                    <a:p>
                      <a:pPr algn="r" fontAlgn="ctr"/>
                      <a:r>
                        <a:rPr lang="en-US" dirty="0">
                          <a:effectLst/>
                        </a:rPr>
                        <a:t>sandwich bags</a:t>
                      </a:r>
                    </a:p>
                  </a:txBody>
                  <a:tcPr anchor="ctr"/>
                </a:tc>
                <a:extLst>
                  <a:ext uri="{0D108BD9-81ED-4DB2-BD59-A6C34878D82A}">
                    <a16:rowId xmlns:a16="http://schemas.microsoft.com/office/drawing/2014/main" val="2667401150"/>
                  </a:ext>
                </a:extLst>
              </a:tr>
              <a:tr h="264968">
                <a:tc>
                  <a:txBody>
                    <a:bodyPr/>
                    <a:lstStyle/>
                    <a:p>
                      <a:pPr algn="r" fontAlgn="ctr"/>
                      <a:r>
                        <a:rPr lang="en-US" b="1">
                          <a:effectLst/>
                        </a:rPr>
                        <a:t>3</a:t>
                      </a:r>
                    </a:p>
                  </a:txBody>
                  <a:tcPr anchor="ctr"/>
                </a:tc>
                <a:tc>
                  <a:txBody>
                    <a:bodyPr/>
                    <a:lstStyle/>
                    <a:p>
                      <a:pPr algn="r" fontAlgn="ctr"/>
                      <a:r>
                        <a:rPr lang="en-US">
                          <a:effectLst/>
                        </a:rPr>
                        <a:t>01-01-2018</a:t>
                      </a:r>
                    </a:p>
                  </a:txBody>
                  <a:tcPr anchor="ctr"/>
                </a:tc>
                <a:tc>
                  <a:txBody>
                    <a:bodyPr/>
                    <a:lstStyle/>
                    <a:p>
                      <a:pPr algn="r" fontAlgn="ctr"/>
                      <a:r>
                        <a:rPr lang="en-US">
                          <a:effectLst/>
                        </a:rPr>
                        <a:t>1</a:t>
                      </a:r>
                    </a:p>
                  </a:txBody>
                  <a:tcPr anchor="ctr"/>
                </a:tc>
                <a:tc>
                  <a:txBody>
                    <a:bodyPr/>
                    <a:lstStyle/>
                    <a:p>
                      <a:pPr algn="r" fontAlgn="ctr"/>
                      <a:r>
                        <a:rPr lang="en-US" dirty="0">
                          <a:effectLst/>
                        </a:rPr>
                        <a:t>lunch meat</a:t>
                      </a:r>
                    </a:p>
                  </a:txBody>
                  <a:tcPr anchor="ctr"/>
                </a:tc>
                <a:extLst>
                  <a:ext uri="{0D108BD9-81ED-4DB2-BD59-A6C34878D82A}">
                    <a16:rowId xmlns:a16="http://schemas.microsoft.com/office/drawing/2014/main" val="3598002744"/>
                  </a:ext>
                </a:extLst>
              </a:tr>
              <a:tr h="264968">
                <a:tc>
                  <a:txBody>
                    <a:bodyPr/>
                    <a:lstStyle/>
                    <a:p>
                      <a:pPr algn="r" fontAlgn="ctr"/>
                      <a:r>
                        <a:rPr lang="en-US" b="1">
                          <a:effectLst/>
                        </a:rPr>
                        <a:t>4</a:t>
                      </a:r>
                    </a:p>
                  </a:txBody>
                  <a:tcPr anchor="ctr"/>
                </a:tc>
                <a:tc>
                  <a:txBody>
                    <a:bodyPr/>
                    <a:lstStyle/>
                    <a:p>
                      <a:pPr algn="r" fontAlgn="ctr"/>
                      <a:r>
                        <a:rPr lang="en-US">
                          <a:effectLst/>
                        </a:rPr>
                        <a:t>01-01-2018</a:t>
                      </a:r>
                    </a:p>
                  </a:txBody>
                  <a:tcPr anchor="ctr"/>
                </a:tc>
                <a:tc>
                  <a:txBody>
                    <a:bodyPr/>
                    <a:lstStyle/>
                    <a:p>
                      <a:pPr algn="r" fontAlgn="ctr"/>
                      <a:r>
                        <a:rPr lang="en-US">
                          <a:effectLst/>
                        </a:rPr>
                        <a:t>1</a:t>
                      </a:r>
                    </a:p>
                  </a:txBody>
                  <a:tcPr anchor="ctr"/>
                </a:tc>
                <a:tc>
                  <a:txBody>
                    <a:bodyPr/>
                    <a:lstStyle/>
                    <a:p>
                      <a:pPr algn="r" fontAlgn="ctr"/>
                      <a:r>
                        <a:rPr lang="en-US" dirty="0">
                          <a:effectLst/>
                        </a:rPr>
                        <a:t>all- purpose</a:t>
                      </a:r>
                    </a:p>
                  </a:txBody>
                  <a:tcPr anchor="ctr"/>
                </a:tc>
                <a:extLst>
                  <a:ext uri="{0D108BD9-81ED-4DB2-BD59-A6C34878D82A}">
                    <a16:rowId xmlns:a16="http://schemas.microsoft.com/office/drawing/2014/main" val="3722151001"/>
                  </a:ext>
                </a:extLst>
              </a:tr>
            </a:tbl>
          </a:graphicData>
        </a:graphic>
      </p:graphicFrame>
      <p:sp>
        <p:nvSpPr>
          <p:cNvPr id="4" name="TextBox 3">
            <a:extLst>
              <a:ext uri="{FF2B5EF4-FFF2-40B4-BE49-F238E27FC236}">
                <a16:creationId xmlns:a16="http://schemas.microsoft.com/office/drawing/2014/main" id="{19369C16-2EC7-46C5-8E19-DE83E6098C01}"/>
              </a:ext>
            </a:extLst>
          </p:cNvPr>
          <p:cNvSpPr txBox="1"/>
          <p:nvPr/>
        </p:nvSpPr>
        <p:spPr>
          <a:xfrm>
            <a:off x="967409" y="755701"/>
            <a:ext cx="10386391" cy="369332"/>
          </a:xfrm>
          <a:prstGeom prst="rect">
            <a:avLst/>
          </a:prstGeom>
          <a:noFill/>
        </p:spPr>
        <p:txBody>
          <a:bodyPr wrap="square" rtlCol="0">
            <a:spAutoFit/>
          </a:bodyPr>
          <a:lstStyle/>
          <a:p>
            <a:r>
              <a:rPr lang="en-US" b="1" dirty="0"/>
              <a:t>Top 05 Rows of Dataset</a:t>
            </a:r>
          </a:p>
        </p:txBody>
      </p:sp>
      <p:graphicFrame>
        <p:nvGraphicFramePr>
          <p:cNvPr id="6" name="Table 5">
            <a:extLst>
              <a:ext uri="{FF2B5EF4-FFF2-40B4-BE49-F238E27FC236}">
                <a16:creationId xmlns:a16="http://schemas.microsoft.com/office/drawing/2014/main" id="{32622D89-A884-42B4-9635-E4817DAD1A0C}"/>
              </a:ext>
            </a:extLst>
          </p:cNvPr>
          <p:cNvGraphicFramePr>
            <a:graphicFrameLocks noGrp="1"/>
          </p:cNvGraphicFramePr>
          <p:nvPr>
            <p:extLst>
              <p:ext uri="{D42A27DB-BD31-4B8C-83A1-F6EECF244321}">
                <p14:modId xmlns:p14="http://schemas.microsoft.com/office/powerpoint/2010/main" val="3530932664"/>
              </p:ext>
            </p:extLst>
          </p:nvPr>
        </p:nvGraphicFramePr>
        <p:xfrm>
          <a:off x="838200" y="4124684"/>
          <a:ext cx="10515600" cy="2468880"/>
        </p:xfrm>
        <a:graphic>
          <a:graphicData uri="http://schemas.openxmlformats.org/drawingml/2006/table">
            <a:tbl>
              <a:tblPr/>
              <a:tblGrid>
                <a:gridCol w="2628900">
                  <a:extLst>
                    <a:ext uri="{9D8B030D-6E8A-4147-A177-3AD203B41FA5}">
                      <a16:colId xmlns:a16="http://schemas.microsoft.com/office/drawing/2014/main" val="2667824639"/>
                    </a:ext>
                  </a:extLst>
                </a:gridCol>
                <a:gridCol w="2628900">
                  <a:extLst>
                    <a:ext uri="{9D8B030D-6E8A-4147-A177-3AD203B41FA5}">
                      <a16:colId xmlns:a16="http://schemas.microsoft.com/office/drawing/2014/main" val="153846410"/>
                    </a:ext>
                  </a:extLst>
                </a:gridCol>
                <a:gridCol w="2628900">
                  <a:extLst>
                    <a:ext uri="{9D8B030D-6E8A-4147-A177-3AD203B41FA5}">
                      <a16:colId xmlns:a16="http://schemas.microsoft.com/office/drawing/2014/main" val="1521109023"/>
                    </a:ext>
                  </a:extLst>
                </a:gridCol>
                <a:gridCol w="2628900">
                  <a:extLst>
                    <a:ext uri="{9D8B030D-6E8A-4147-A177-3AD203B41FA5}">
                      <a16:colId xmlns:a16="http://schemas.microsoft.com/office/drawing/2014/main" val="3036455667"/>
                    </a:ext>
                  </a:extLst>
                </a:gridCol>
              </a:tblGrid>
              <a:tr h="0">
                <a:tc>
                  <a:txBody>
                    <a:bodyPr/>
                    <a:lstStyle/>
                    <a:p>
                      <a:pPr algn="r" fontAlgn="ctr"/>
                      <a:br>
                        <a:rPr lang="en-US" b="1" dirty="0">
                          <a:effectLst/>
                        </a:rPr>
                      </a:b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r>
                        <a:rPr lang="en-US" b="1" dirty="0">
                          <a:effectLst/>
                        </a:rPr>
                      </a:br>
                      <a:r>
                        <a:rPr lang="en-US" b="1" dirty="0">
                          <a:effectLst/>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err="1">
                          <a:effectLst/>
                        </a:rPr>
                        <a:t>Order_id</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190718"/>
                  </a:ext>
                </a:extLst>
              </a:tr>
              <a:tr h="0">
                <a:tc>
                  <a:txBody>
                    <a:bodyPr/>
                    <a:lstStyle/>
                    <a:p>
                      <a:pPr algn="r" fontAlgn="ctr"/>
                      <a:r>
                        <a:rPr lang="en-US" b="1">
                          <a:effectLst/>
                        </a:rPr>
                        <a:t>20636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25-02-2020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1138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soda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751605242"/>
                  </a:ext>
                </a:extLst>
              </a:tr>
              <a:tr h="0">
                <a:tc>
                  <a:txBody>
                    <a:bodyPr/>
                    <a:lstStyle/>
                    <a:p>
                      <a:pPr algn="r" fontAlgn="ctr"/>
                      <a:r>
                        <a:rPr lang="en-US" b="1">
                          <a:effectLst/>
                        </a:rPr>
                        <a:t>20637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25-02-2020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paper towels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0840"/>
                  </a:ext>
                </a:extLst>
              </a:tr>
              <a:tr h="0">
                <a:tc>
                  <a:txBody>
                    <a:bodyPr/>
                    <a:lstStyle/>
                    <a:p>
                      <a:pPr algn="r" fontAlgn="ctr"/>
                      <a:r>
                        <a:rPr lang="en-US" b="1">
                          <a:effectLst/>
                        </a:rPr>
                        <a:t>20638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26-02-2020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1139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soda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766486"/>
                  </a:ext>
                </a:extLst>
              </a:tr>
              <a:tr h="0">
                <a:tc>
                  <a:txBody>
                    <a:bodyPr/>
                    <a:lstStyle/>
                    <a:p>
                      <a:pPr algn="r" fontAlgn="ctr"/>
                      <a:r>
                        <a:rPr lang="en-US" b="1">
                          <a:effectLst/>
                        </a:rPr>
                        <a:t>20639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26-02-2020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1139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laundry detergent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00295"/>
                  </a:ext>
                </a:extLst>
              </a:tr>
              <a:tr h="0">
                <a:tc>
                  <a:txBody>
                    <a:bodyPr/>
                    <a:lstStyle/>
                    <a:p>
                      <a:pPr algn="r" fontAlgn="ctr"/>
                      <a:r>
                        <a:rPr lang="en-US" b="1">
                          <a:effectLst/>
                        </a:rPr>
                        <a:t>20640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26-02-2020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1139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shampoo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7774035"/>
                  </a:ext>
                </a:extLst>
              </a:tr>
            </a:tbl>
          </a:graphicData>
        </a:graphic>
      </p:graphicFrame>
      <p:sp>
        <p:nvSpPr>
          <p:cNvPr id="7" name="TextBox 6">
            <a:extLst>
              <a:ext uri="{FF2B5EF4-FFF2-40B4-BE49-F238E27FC236}">
                <a16:creationId xmlns:a16="http://schemas.microsoft.com/office/drawing/2014/main" id="{01A65D4D-85EB-4F15-972F-8687A96F1A0C}"/>
              </a:ext>
            </a:extLst>
          </p:cNvPr>
          <p:cNvSpPr txBox="1"/>
          <p:nvPr/>
        </p:nvSpPr>
        <p:spPr>
          <a:xfrm>
            <a:off x="810039" y="3712455"/>
            <a:ext cx="10386391" cy="369332"/>
          </a:xfrm>
          <a:prstGeom prst="rect">
            <a:avLst/>
          </a:prstGeom>
          <a:noFill/>
        </p:spPr>
        <p:txBody>
          <a:bodyPr wrap="square" rtlCol="0">
            <a:spAutoFit/>
          </a:bodyPr>
          <a:lstStyle/>
          <a:p>
            <a:r>
              <a:rPr lang="en-US" b="1" dirty="0"/>
              <a:t>Bottom 05 Rows of Dataset</a:t>
            </a:r>
          </a:p>
        </p:txBody>
      </p:sp>
    </p:spTree>
    <p:extLst>
      <p:ext uri="{BB962C8B-B14F-4D97-AF65-F5344CB8AC3E}">
        <p14:creationId xmlns:p14="http://schemas.microsoft.com/office/powerpoint/2010/main" val="419732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F6AC-B1BF-433D-BDC0-1838AC85A6DF}"/>
              </a:ext>
            </a:extLst>
          </p:cNvPr>
          <p:cNvSpPr txBox="1"/>
          <p:nvPr/>
        </p:nvSpPr>
        <p:spPr>
          <a:xfrm>
            <a:off x="662608" y="446598"/>
            <a:ext cx="10548731" cy="5878532"/>
          </a:xfrm>
          <a:prstGeom prst="rect">
            <a:avLst/>
          </a:prstGeom>
          <a:noFill/>
        </p:spPr>
        <p:txBody>
          <a:bodyPr wrap="square" rtlCol="0">
            <a:spAutoFit/>
          </a:bodyPr>
          <a:lstStyle/>
          <a:p>
            <a:pPr algn="ctr"/>
            <a:r>
              <a:rPr lang="en-US" sz="2800" b="1" i="1" u="sng" dirty="0">
                <a:solidFill>
                  <a:schemeClr val="accent2">
                    <a:lumMod val="75000"/>
                  </a:schemeClr>
                </a:solidFill>
              </a:rPr>
              <a:t>Summary Of </a:t>
            </a:r>
            <a:r>
              <a:rPr lang="en-US" sz="2800" b="1" i="1" u="sng" dirty="0" err="1">
                <a:solidFill>
                  <a:schemeClr val="accent2">
                    <a:lumMod val="75000"/>
                  </a:schemeClr>
                </a:solidFill>
              </a:rPr>
              <a:t>DataSet</a:t>
            </a:r>
            <a:endParaRPr lang="en-US" sz="2800" b="1" i="1" u="sng" dirty="0">
              <a:solidFill>
                <a:schemeClr val="accent2">
                  <a:lumMod val="75000"/>
                </a:schemeClr>
              </a:solidFill>
            </a:endParaRPr>
          </a:p>
          <a:p>
            <a:pPr algn="ctr"/>
            <a:endParaRPr lang="en-US" sz="2400" b="1" i="1" u="sng" dirty="0"/>
          </a:p>
          <a:p>
            <a:pPr marL="285750" indent="-285750">
              <a:buFont typeface="Arial" panose="020B0604020202020204" pitchFamily="34" charset="0"/>
              <a:buChar char="•"/>
            </a:pPr>
            <a:r>
              <a:rPr lang="en-US" i="1" dirty="0"/>
              <a:t>There are a total of 20641 entries with 03 variables.</a:t>
            </a:r>
          </a:p>
          <a:p>
            <a:pPr marL="285750" indent="-285750">
              <a:buFont typeface="Arial" panose="020B0604020202020204" pitchFamily="34" charset="0"/>
              <a:buChar char="•"/>
            </a:pPr>
            <a:r>
              <a:rPr lang="en-US" i="1" dirty="0"/>
              <a:t>Among the variables 01 are integers and 02 are object type variables.</a:t>
            </a:r>
          </a:p>
          <a:p>
            <a:pPr marL="285750" indent="-285750">
              <a:buFont typeface="Arial" panose="020B0604020202020204" pitchFamily="34" charset="0"/>
              <a:buChar char="•"/>
            </a:pPr>
            <a:r>
              <a:rPr lang="en-US" i="1" dirty="0"/>
              <a:t>Here the Date variable datatype is Object which need to be changed to datetime64.</a:t>
            </a:r>
          </a:p>
          <a:p>
            <a:pPr marL="285750" indent="-285750">
              <a:buFont typeface="Arial" panose="020B0604020202020204" pitchFamily="34" charset="0"/>
              <a:buChar char="•"/>
            </a:pPr>
            <a:r>
              <a:rPr lang="en-US" i="1" dirty="0"/>
              <a:t>There are </a:t>
            </a:r>
            <a:r>
              <a:rPr lang="en-US" b="1" i="1" dirty="0"/>
              <a:t>zero</a:t>
            </a:r>
            <a:r>
              <a:rPr lang="en-US" i="1" dirty="0"/>
              <a:t> null entries.</a:t>
            </a:r>
          </a:p>
          <a:p>
            <a:pPr marL="285750" indent="-285750">
              <a:buFont typeface="Arial" panose="020B0604020202020204" pitchFamily="34" charset="0"/>
              <a:buChar char="•"/>
            </a:pPr>
            <a:r>
              <a:rPr lang="en-US" i="1" dirty="0"/>
              <a:t>And we found that there are </a:t>
            </a:r>
            <a:r>
              <a:rPr lang="en-US" b="1" i="1" dirty="0"/>
              <a:t>4730</a:t>
            </a:r>
            <a:r>
              <a:rPr lang="en-US" i="1" dirty="0"/>
              <a:t> duplicated rows of data, which has been removed from the dataset. We could have  keep the duplicated rows as customer could have bought the products in multiple quantities. But we think that for achieving our agenda we don’t need the duplicated rows.</a:t>
            </a:r>
          </a:p>
          <a:p>
            <a:pPr marL="285750" indent="-285750">
              <a:buFont typeface="Arial" panose="020B0604020202020204" pitchFamily="34" charset="0"/>
              <a:buChar char="•"/>
            </a:pPr>
            <a:r>
              <a:rPr lang="en-US" i="1" dirty="0"/>
              <a:t>Summary of </a:t>
            </a:r>
            <a:r>
              <a:rPr lang="en-US" i="1" dirty="0" err="1"/>
              <a:t>DataSet</a:t>
            </a:r>
            <a:r>
              <a:rPr lang="en-US" i="1" dirty="0"/>
              <a:t> before pre-processing:</a:t>
            </a:r>
          </a:p>
          <a:p>
            <a:endParaRPr lang="en-US" i="1" dirty="0"/>
          </a:p>
          <a:p>
            <a:endParaRPr lang="en-US" i="1" dirty="0"/>
          </a:p>
          <a:p>
            <a:endParaRPr lang="en-US" i="1" dirty="0"/>
          </a:p>
          <a:p>
            <a:endParaRPr lang="en-US" i="1" dirty="0"/>
          </a:p>
          <a:p>
            <a:pPr marL="285750" indent="-285750">
              <a:buFont typeface="Arial" panose="020B0604020202020204" pitchFamily="34" charset="0"/>
              <a:buChar char="•"/>
            </a:pPr>
            <a:r>
              <a:rPr lang="en-US" i="1" dirty="0"/>
              <a:t>Summary of </a:t>
            </a:r>
            <a:r>
              <a:rPr lang="en-US" i="1" dirty="0" err="1"/>
              <a:t>DataSet</a:t>
            </a:r>
            <a:r>
              <a:rPr lang="en-US" i="1" dirty="0"/>
              <a:t> after pre-processing:</a:t>
            </a:r>
          </a:p>
          <a:p>
            <a:endParaRPr lang="en-US" i="1" dirty="0"/>
          </a:p>
          <a:p>
            <a:endParaRPr lang="en-US" i="1" dirty="0"/>
          </a:p>
          <a:p>
            <a:endParaRPr lang="en-US" i="1" dirty="0"/>
          </a:p>
          <a:p>
            <a:endParaRPr lang="en-US" i="1" dirty="0"/>
          </a:p>
          <a:p>
            <a:pPr marL="285750" indent="-285750">
              <a:buFont typeface="Arial" panose="020B0604020202020204" pitchFamily="34" charset="0"/>
              <a:buChar char="•"/>
            </a:pPr>
            <a:r>
              <a:rPr lang="en-US" i="1" dirty="0"/>
              <a:t>Total dataset contains data of 1139 customers buying patterns.</a:t>
            </a:r>
          </a:p>
        </p:txBody>
      </p:sp>
      <p:graphicFrame>
        <p:nvGraphicFramePr>
          <p:cNvPr id="3" name="Table 2">
            <a:extLst>
              <a:ext uri="{FF2B5EF4-FFF2-40B4-BE49-F238E27FC236}">
                <a16:creationId xmlns:a16="http://schemas.microsoft.com/office/drawing/2014/main" id="{8AC2C749-C5A1-42B2-BFCF-A03C00D373DF}"/>
              </a:ext>
            </a:extLst>
          </p:cNvPr>
          <p:cNvGraphicFramePr>
            <a:graphicFrameLocks noGrp="1"/>
          </p:cNvGraphicFramePr>
          <p:nvPr>
            <p:extLst>
              <p:ext uri="{D42A27DB-BD31-4B8C-83A1-F6EECF244321}">
                <p14:modId xmlns:p14="http://schemas.microsoft.com/office/powerpoint/2010/main" val="948417528"/>
              </p:ext>
            </p:extLst>
          </p:nvPr>
        </p:nvGraphicFramePr>
        <p:xfrm>
          <a:off x="662608" y="3563079"/>
          <a:ext cx="10515600" cy="876516"/>
        </p:xfrm>
        <a:graphic>
          <a:graphicData uri="http://schemas.openxmlformats.org/drawingml/2006/table">
            <a:tbl>
              <a:tblPr/>
              <a:tblGrid>
                <a:gridCol w="1168400">
                  <a:extLst>
                    <a:ext uri="{9D8B030D-6E8A-4147-A177-3AD203B41FA5}">
                      <a16:colId xmlns:a16="http://schemas.microsoft.com/office/drawing/2014/main" val="3685543571"/>
                    </a:ext>
                  </a:extLst>
                </a:gridCol>
                <a:gridCol w="1168400">
                  <a:extLst>
                    <a:ext uri="{9D8B030D-6E8A-4147-A177-3AD203B41FA5}">
                      <a16:colId xmlns:a16="http://schemas.microsoft.com/office/drawing/2014/main" val="321266555"/>
                    </a:ext>
                  </a:extLst>
                </a:gridCol>
                <a:gridCol w="1168400">
                  <a:extLst>
                    <a:ext uri="{9D8B030D-6E8A-4147-A177-3AD203B41FA5}">
                      <a16:colId xmlns:a16="http://schemas.microsoft.com/office/drawing/2014/main" val="1397129333"/>
                    </a:ext>
                  </a:extLst>
                </a:gridCol>
                <a:gridCol w="1168400">
                  <a:extLst>
                    <a:ext uri="{9D8B030D-6E8A-4147-A177-3AD203B41FA5}">
                      <a16:colId xmlns:a16="http://schemas.microsoft.com/office/drawing/2014/main" val="2349087354"/>
                    </a:ext>
                  </a:extLst>
                </a:gridCol>
                <a:gridCol w="1168400">
                  <a:extLst>
                    <a:ext uri="{9D8B030D-6E8A-4147-A177-3AD203B41FA5}">
                      <a16:colId xmlns:a16="http://schemas.microsoft.com/office/drawing/2014/main" val="2361751348"/>
                    </a:ext>
                  </a:extLst>
                </a:gridCol>
                <a:gridCol w="1168400">
                  <a:extLst>
                    <a:ext uri="{9D8B030D-6E8A-4147-A177-3AD203B41FA5}">
                      <a16:colId xmlns:a16="http://schemas.microsoft.com/office/drawing/2014/main" val="3498884875"/>
                    </a:ext>
                  </a:extLst>
                </a:gridCol>
                <a:gridCol w="1168400">
                  <a:extLst>
                    <a:ext uri="{9D8B030D-6E8A-4147-A177-3AD203B41FA5}">
                      <a16:colId xmlns:a16="http://schemas.microsoft.com/office/drawing/2014/main" val="2554463049"/>
                    </a:ext>
                  </a:extLst>
                </a:gridCol>
                <a:gridCol w="1168400">
                  <a:extLst>
                    <a:ext uri="{9D8B030D-6E8A-4147-A177-3AD203B41FA5}">
                      <a16:colId xmlns:a16="http://schemas.microsoft.com/office/drawing/2014/main" val="650393906"/>
                    </a:ext>
                  </a:extLst>
                </a:gridCol>
                <a:gridCol w="1168400">
                  <a:extLst>
                    <a:ext uri="{9D8B030D-6E8A-4147-A177-3AD203B41FA5}">
                      <a16:colId xmlns:a16="http://schemas.microsoft.com/office/drawing/2014/main" val="2827548226"/>
                    </a:ext>
                  </a:extLst>
                </a:gridCol>
              </a:tblGrid>
              <a:tr h="423092">
                <a:tc>
                  <a:txBody>
                    <a:bodyPr/>
                    <a:lstStyle/>
                    <a:p>
                      <a:pPr algn="r" fontAlgn="ctr"/>
                      <a:br>
                        <a:rPr lang="en-US" sz="1400" b="1" dirty="0">
                          <a:effectLst/>
                          <a:latin typeface="Arial" panose="020B0604020202020204" pitchFamily="34" charset="0"/>
                          <a:cs typeface="Arial" panose="020B0604020202020204" pitchFamily="34" charset="0"/>
                        </a:rPr>
                      </a:br>
                      <a:endParaRPr lang="en-US" sz="1400" b="1"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br>
                        <a:rPr lang="en-US" sz="1400" b="1" dirty="0">
                          <a:effectLst/>
                          <a:latin typeface="Arial" panose="020B0604020202020204" pitchFamily="34" charset="0"/>
                          <a:cs typeface="Arial" panose="020B0604020202020204" pitchFamily="34" charset="0"/>
                        </a:rPr>
                      </a:br>
                      <a:r>
                        <a:rPr lang="en-US" sz="1400" b="1" dirty="0">
                          <a:effectLst/>
                          <a:latin typeface="Arial" panose="020B0604020202020204" pitchFamily="34" charset="0"/>
                          <a:cs typeface="Arial" panose="020B0604020202020204" pitchFamily="34" charset="0"/>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std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b="1" dirty="0">
                          <a:effectLst/>
                          <a:latin typeface="Arial" panose="020B0604020202020204" pitchFamily="34" charset="0"/>
                          <a:cs typeface="Arial" panose="020B0604020202020204" pitchFamily="34" charset="0"/>
                        </a:rPr>
                        <a:t>max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998951"/>
                  </a:ext>
                </a:extLst>
              </a:tr>
              <a:tr h="358356">
                <a:tc>
                  <a:txBody>
                    <a:bodyPr/>
                    <a:lstStyle/>
                    <a:p>
                      <a:pPr algn="r" fontAlgn="ctr"/>
                      <a:r>
                        <a:rPr lang="en-US" sz="1400" b="1">
                          <a:effectLst/>
                          <a:latin typeface="Arial" panose="020B0604020202020204" pitchFamily="34" charset="0"/>
                          <a:cs typeface="Arial" panose="020B0604020202020204" pitchFamily="34" charset="0"/>
                        </a:rPr>
                        <a:t>Order_id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20641.0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575.986289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328.557078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292.0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a:effectLst/>
                          <a:latin typeface="Arial" panose="020B0604020202020204" pitchFamily="34" charset="0"/>
                          <a:cs typeface="Arial" panose="020B0604020202020204" pitchFamily="34" charset="0"/>
                        </a:rPr>
                        <a:t>581.0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dirty="0">
                          <a:effectLst/>
                          <a:latin typeface="Arial" panose="020B0604020202020204" pitchFamily="34" charset="0"/>
                          <a:cs typeface="Arial" panose="020B0604020202020204" pitchFamily="34" charset="0"/>
                        </a:rPr>
                        <a:t>862.0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400" dirty="0">
                          <a:effectLst/>
                          <a:latin typeface="Arial" panose="020B0604020202020204" pitchFamily="34" charset="0"/>
                          <a:cs typeface="Arial" panose="020B0604020202020204" pitchFamily="34" charset="0"/>
                        </a:rPr>
                        <a:t>1139.0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81090902"/>
                  </a:ext>
                </a:extLst>
              </a:tr>
            </a:tbl>
          </a:graphicData>
        </a:graphic>
      </p:graphicFrame>
      <p:graphicFrame>
        <p:nvGraphicFramePr>
          <p:cNvPr id="4" name="Table 3">
            <a:extLst>
              <a:ext uri="{FF2B5EF4-FFF2-40B4-BE49-F238E27FC236}">
                <a16:creationId xmlns:a16="http://schemas.microsoft.com/office/drawing/2014/main" id="{456DD634-F380-487C-92B6-2329A958A3E9}"/>
              </a:ext>
            </a:extLst>
          </p:cNvPr>
          <p:cNvGraphicFramePr>
            <a:graphicFrameLocks noGrp="1"/>
          </p:cNvGraphicFramePr>
          <p:nvPr>
            <p:extLst>
              <p:ext uri="{D42A27DB-BD31-4B8C-83A1-F6EECF244321}">
                <p14:modId xmlns:p14="http://schemas.microsoft.com/office/powerpoint/2010/main" val="1814203397"/>
              </p:ext>
            </p:extLst>
          </p:nvPr>
        </p:nvGraphicFramePr>
        <p:xfrm>
          <a:off x="695739" y="4911672"/>
          <a:ext cx="10515600" cy="822960"/>
        </p:xfrm>
        <a:graphic>
          <a:graphicData uri="http://schemas.openxmlformats.org/drawingml/2006/table">
            <a:tbl>
              <a:tblPr/>
              <a:tblGrid>
                <a:gridCol w="1030357">
                  <a:extLst>
                    <a:ext uri="{9D8B030D-6E8A-4147-A177-3AD203B41FA5}">
                      <a16:colId xmlns:a16="http://schemas.microsoft.com/office/drawing/2014/main" val="2937694864"/>
                    </a:ext>
                  </a:extLst>
                </a:gridCol>
                <a:gridCol w="1306443">
                  <a:extLst>
                    <a:ext uri="{9D8B030D-6E8A-4147-A177-3AD203B41FA5}">
                      <a16:colId xmlns:a16="http://schemas.microsoft.com/office/drawing/2014/main" val="1548991661"/>
                    </a:ext>
                  </a:extLst>
                </a:gridCol>
                <a:gridCol w="1168400">
                  <a:extLst>
                    <a:ext uri="{9D8B030D-6E8A-4147-A177-3AD203B41FA5}">
                      <a16:colId xmlns:a16="http://schemas.microsoft.com/office/drawing/2014/main" val="1584810701"/>
                    </a:ext>
                  </a:extLst>
                </a:gridCol>
                <a:gridCol w="1168400">
                  <a:extLst>
                    <a:ext uri="{9D8B030D-6E8A-4147-A177-3AD203B41FA5}">
                      <a16:colId xmlns:a16="http://schemas.microsoft.com/office/drawing/2014/main" val="3765632147"/>
                    </a:ext>
                  </a:extLst>
                </a:gridCol>
                <a:gridCol w="1168400">
                  <a:extLst>
                    <a:ext uri="{9D8B030D-6E8A-4147-A177-3AD203B41FA5}">
                      <a16:colId xmlns:a16="http://schemas.microsoft.com/office/drawing/2014/main" val="1292548000"/>
                    </a:ext>
                  </a:extLst>
                </a:gridCol>
                <a:gridCol w="1168400">
                  <a:extLst>
                    <a:ext uri="{9D8B030D-6E8A-4147-A177-3AD203B41FA5}">
                      <a16:colId xmlns:a16="http://schemas.microsoft.com/office/drawing/2014/main" val="1919209552"/>
                    </a:ext>
                  </a:extLst>
                </a:gridCol>
                <a:gridCol w="1168400">
                  <a:extLst>
                    <a:ext uri="{9D8B030D-6E8A-4147-A177-3AD203B41FA5}">
                      <a16:colId xmlns:a16="http://schemas.microsoft.com/office/drawing/2014/main" val="303422390"/>
                    </a:ext>
                  </a:extLst>
                </a:gridCol>
                <a:gridCol w="1168400">
                  <a:extLst>
                    <a:ext uri="{9D8B030D-6E8A-4147-A177-3AD203B41FA5}">
                      <a16:colId xmlns:a16="http://schemas.microsoft.com/office/drawing/2014/main" val="154303149"/>
                    </a:ext>
                  </a:extLst>
                </a:gridCol>
                <a:gridCol w="1168400">
                  <a:extLst>
                    <a:ext uri="{9D8B030D-6E8A-4147-A177-3AD203B41FA5}">
                      <a16:colId xmlns:a16="http://schemas.microsoft.com/office/drawing/2014/main" val="3425535148"/>
                    </a:ext>
                  </a:extLst>
                </a:gridCol>
              </a:tblGrid>
              <a:tr h="0">
                <a:tc>
                  <a:txBody>
                    <a:bodyPr/>
                    <a:lstStyle/>
                    <a:p>
                      <a:pPr algn="r" fontAlgn="ctr"/>
                      <a:br>
                        <a:rPr lang="en-US" sz="1400" b="1" dirty="0">
                          <a:effectLst/>
                          <a:latin typeface="Arial" panose="020B0604020202020204" pitchFamily="34" charset="0"/>
                          <a:cs typeface="Arial" panose="020B0604020202020204" pitchFamily="34" charset="0"/>
                        </a:rPr>
                      </a:br>
                      <a:endParaRPr lang="en-US" sz="1400" b="1"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r>
                        <a:rPr lang="en-US" sz="1400" b="1" dirty="0">
                          <a:effectLst/>
                          <a:latin typeface="Arial" panose="020B0604020202020204" pitchFamily="34" charset="0"/>
                          <a:cs typeface="Arial" panose="020B0604020202020204" pitchFamily="34" charset="0"/>
                        </a:rPr>
                      </a:br>
                      <a:r>
                        <a:rPr lang="en-US" sz="1400" b="1" dirty="0">
                          <a:effectLst/>
                          <a:latin typeface="Arial" panose="020B0604020202020204" pitchFamily="34" charset="0"/>
                          <a:cs typeface="Arial" panose="020B0604020202020204" pitchFamily="34" charset="0"/>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std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1" dirty="0">
                          <a:effectLst/>
                          <a:latin typeface="Arial" panose="020B0604020202020204" pitchFamily="34" charset="0"/>
                          <a:cs typeface="Arial" panose="020B0604020202020204" pitchFamily="34" charset="0"/>
                        </a:rPr>
                        <a:t>max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09750"/>
                  </a:ext>
                </a:extLst>
              </a:tr>
              <a:tr h="0">
                <a:tc>
                  <a:txBody>
                    <a:bodyPr/>
                    <a:lstStyle/>
                    <a:p>
                      <a:pPr algn="r" fontAlgn="ctr"/>
                      <a:r>
                        <a:rPr lang="en-US" sz="1400" b="1">
                          <a:effectLst/>
                          <a:latin typeface="Arial" panose="020B0604020202020204" pitchFamily="34" charset="0"/>
                          <a:cs typeface="Arial" panose="020B0604020202020204" pitchFamily="34" charset="0"/>
                        </a:rPr>
                        <a:t>Order_id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latin typeface="Arial" panose="020B0604020202020204" pitchFamily="34" charset="0"/>
                          <a:cs typeface="Arial" panose="020B0604020202020204" pitchFamily="34" charset="0"/>
                        </a:rPr>
                        <a:t>15911.0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latin typeface="Arial" panose="020B0604020202020204" pitchFamily="34" charset="0"/>
                          <a:cs typeface="Arial" panose="020B0604020202020204" pitchFamily="34" charset="0"/>
                        </a:rPr>
                        <a:t>574.150462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latin typeface="Arial" panose="020B0604020202020204" pitchFamily="34" charset="0"/>
                          <a:cs typeface="Arial" panose="020B0604020202020204" pitchFamily="34" charset="0"/>
                        </a:rPr>
                        <a:t>328.537425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latin typeface="Arial" panose="020B0604020202020204" pitchFamily="34" charset="0"/>
                          <a:cs typeface="Arial" panose="020B0604020202020204" pitchFamily="34" charset="0"/>
                        </a:rPr>
                        <a:t>289.5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latin typeface="Arial" panose="020B0604020202020204" pitchFamily="34" charset="0"/>
                          <a:cs typeface="Arial" panose="020B0604020202020204" pitchFamily="34" charset="0"/>
                        </a:rPr>
                        <a:t>579.0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latin typeface="Arial" panose="020B0604020202020204" pitchFamily="34" charset="0"/>
                          <a:cs typeface="Arial" panose="020B0604020202020204" pitchFamily="34" charset="0"/>
                        </a:rPr>
                        <a:t>859.0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latin typeface="Arial" panose="020B0604020202020204" pitchFamily="34" charset="0"/>
                          <a:cs typeface="Arial" panose="020B0604020202020204" pitchFamily="34" charset="0"/>
                        </a:rPr>
                        <a:t>1139.0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51685052"/>
                  </a:ext>
                </a:extLst>
              </a:tr>
            </a:tbl>
          </a:graphicData>
        </a:graphic>
      </p:graphicFrame>
    </p:spTree>
    <p:extLst>
      <p:ext uri="{BB962C8B-B14F-4D97-AF65-F5344CB8AC3E}">
        <p14:creationId xmlns:p14="http://schemas.microsoft.com/office/powerpoint/2010/main" val="408733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601B3-A99C-4EC5-8DD6-B547851EF51A}"/>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Box –Plot &amp; Histogram Representation</a:t>
            </a:r>
            <a:endParaRPr lang="en-US" b="1" i="1" u="sng" dirty="0">
              <a:solidFill>
                <a:schemeClr val="accent2">
                  <a:lumMod val="75000"/>
                </a:schemeClr>
              </a:solidFill>
            </a:endParaRPr>
          </a:p>
        </p:txBody>
      </p:sp>
      <p:pic>
        <p:nvPicPr>
          <p:cNvPr id="4098" name="Picture 2">
            <a:extLst>
              <a:ext uri="{FF2B5EF4-FFF2-40B4-BE49-F238E27FC236}">
                <a16:creationId xmlns:a16="http://schemas.microsoft.com/office/drawing/2014/main" id="{90F13028-1AB7-4B9E-A91B-ED822706F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31" y="1209469"/>
            <a:ext cx="3629025" cy="40197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DA579C5-7C76-447F-81CF-00ABCD3AA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32" y="1019175"/>
            <a:ext cx="6896100" cy="4210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E41AF8-8780-497D-865E-47041AD49A40}"/>
              </a:ext>
            </a:extLst>
          </p:cNvPr>
          <p:cNvSpPr txBox="1"/>
          <p:nvPr/>
        </p:nvSpPr>
        <p:spPr>
          <a:xfrm>
            <a:off x="1522964" y="5229225"/>
            <a:ext cx="2915478" cy="338554"/>
          </a:xfrm>
          <a:prstGeom prst="rect">
            <a:avLst/>
          </a:prstGeom>
          <a:noFill/>
        </p:spPr>
        <p:txBody>
          <a:bodyPr wrap="square" rtlCol="0">
            <a:spAutoFit/>
          </a:bodyPr>
          <a:lstStyle/>
          <a:p>
            <a:r>
              <a:rPr lang="en-US" sz="1600" b="1" i="1" u="sng" dirty="0"/>
              <a:t>1.Box-Plot</a:t>
            </a:r>
          </a:p>
        </p:txBody>
      </p:sp>
      <p:sp>
        <p:nvSpPr>
          <p:cNvPr id="5" name="TextBox 4">
            <a:extLst>
              <a:ext uri="{FF2B5EF4-FFF2-40B4-BE49-F238E27FC236}">
                <a16:creationId xmlns:a16="http://schemas.microsoft.com/office/drawing/2014/main" id="{7C2417D0-4858-4711-A26F-03A86F262974}"/>
              </a:ext>
            </a:extLst>
          </p:cNvPr>
          <p:cNvSpPr txBox="1"/>
          <p:nvPr/>
        </p:nvSpPr>
        <p:spPr>
          <a:xfrm>
            <a:off x="5870713" y="5250862"/>
            <a:ext cx="5367130" cy="338554"/>
          </a:xfrm>
          <a:prstGeom prst="rect">
            <a:avLst/>
          </a:prstGeom>
          <a:noFill/>
        </p:spPr>
        <p:txBody>
          <a:bodyPr wrap="square" rtlCol="0">
            <a:spAutoFit/>
          </a:bodyPr>
          <a:lstStyle/>
          <a:p>
            <a:r>
              <a:rPr lang="en-US" sz="1600" b="1" i="1" u="sng" dirty="0"/>
              <a:t>2.Histogram</a:t>
            </a:r>
          </a:p>
        </p:txBody>
      </p:sp>
      <p:sp>
        <p:nvSpPr>
          <p:cNvPr id="6" name="TextBox 5">
            <a:extLst>
              <a:ext uri="{FF2B5EF4-FFF2-40B4-BE49-F238E27FC236}">
                <a16:creationId xmlns:a16="http://schemas.microsoft.com/office/drawing/2014/main" id="{6DA11693-D6C3-4AC5-988D-6204F98EEF06}"/>
              </a:ext>
            </a:extLst>
          </p:cNvPr>
          <p:cNvSpPr txBox="1"/>
          <p:nvPr/>
        </p:nvSpPr>
        <p:spPr>
          <a:xfrm>
            <a:off x="888931" y="5936974"/>
            <a:ext cx="10987501" cy="646331"/>
          </a:xfrm>
          <a:prstGeom prst="rect">
            <a:avLst/>
          </a:prstGeom>
          <a:noFill/>
        </p:spPr>
        <p:txBody>
          <a:bodyPr wrap="square" rtlCol="0">
            <a:spAutoFit/>
          </a:bodyPr>
          <a:lstStyle/>
          <a:p>
            <a:pPr marL="285750" indent="-285750">
              <a:buFont typeface="Wingdings" panose="05000000000000000000" pitchFamily="2" charset="2"/>
              <a:buChar char="q"/>
            </a:pPr>
            <a:r>
              <a:rPr lang="en-US" i="1" dirty="0"/>
              <a:t>From the above plot it is clear that there are no outliers and the data is normally distributed. (As the data shown is of Order id.)</a:t>
            </a:r>
          </a:p>
        </p:txBody>
      </p:sp>
    </p:spTree>
    <p:extLst>
      <p:ext uri="{BB962C8B-B14F-4D97-AF65-F5344CB8AC3E}">
        <p14:creationId xmlns:p14="http://schemas.microsoft.com/office/powerpoint/2010/main" val="3315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F4C31-5E83-4538-9E5F-13BB88CA7981}"/>
              </a:ext>
            </a:extLst>
          </p:cNvPr>
          <p:cNvSpPr txBox="1"/>
          <p:nvPr/>
        </p:nvSpPr>
        <p:spPr>
          <a:xfrm>
            <a:off x="0" y="272966"/>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Sales across Years</a:t>
            </a:r>
            <a:endParaRPr lang="en-US" b="1" i="1" u="sng" dirty="0">
              <a:solidFill>
                <a:schemeClr val="accent2">
                  <a:lumMod val="75000"/>
                </a:schemeClr>
              </a:solidFill>
            </a:endParaRPr>
          </a:p>
        </p:txBody>
      </p:sp>
      <p:sp>
        <p:nvSpPr>
          <p:cNvPr id="2" name="TextBox 1">
            <a:extLst>
              <a:ext uri="{FF2B5EF4-FFF2-40B4-BE49-F238E27FC236}">
                <a16:creationId xmlns:a16="http://schemas.microsoft.com/office/drawing/2014/main" id="{BB1612FC-75D9-4340-B2E6-0EE3135FD206}"/>
              </a:ext>
            </a:extLst>
          </p:cNvPr>
          <p:cNvSpPr txBox="1"/>
          <p:nvPr/>
        </p:nvSpPr>
        <p:spPr>
          <a:xfrm>
            <a:off x="834888" y="5645426"/>
            <a:ext cx="10482469" cy="646331"/>
          </a:xfrm>
          <a:prstGeom prst="rect">
            <a:avLst/>
          </a:prstGeom>
          <a:noFill/>
        </p:spPr>
        <p:txBody>
          <a:bodyPr wrap="square" rtlCol="0">
            <a:spAutoFit/>
          </a:bodyPr>
          <a:lstStyle/>
          <a:p>
            <a:pPr marL="285750" indent="-285750">
              <a:buFont typeface="Wingdings" panose="05000000000000000000" pitchFamily="2" charset="2"/>
              <a:buChar char="q"/>
            </a:pPr>
            <a:r>
              <a:rPr lang="en-US" i="1" dirty="0"/>
              <a:t>By looking at the year graph, it is clear that there is a downtrend in the purchasing of goods from the store.</a:t>
            </a:r>
          </a:p>
          <a:p>
            <a:pPr marL="285750" indent="-285750">
              <a:buFont typeface="Wingdings" panose="05000000000000000000" pitchFamily="2" charset="2"/>
              <a:buChar char="q"/>
            </a:pPr>
            <a:r>
              <a:rPr lang="en-US" i="1" dirty="0"/>
              <a:t>For year 2018 &amp; 2019 the sales remain pretty much same. </a:t>
            </a:r>
          </a:p>
        </p:txBody>
      </p:sp>
      <p:pic>
        <p:nvPicPr>
          <p:cNvPr id="6" name="Picture 5">
            <a:extLst>
              <a:ext uri="{FF2B5EF4-FFF2-40B4-BE49-F238E27FC236}">
                <a16:creationId xmlns:a16="http://schemas.microsoft.com/office/drawing/2014/main" id="{BB2A7E92-88BB-4232-ADE6-0551FD0E9D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1175632"/>
            <a:ext cx="12192000" cy="4549307"/>
          </a:xfrm>
          <a:prstGeom prst="rect">
            <a:avLst/>
          </a:prstGeom>
        </p:spPr>
      </p:pic>
    </p:spTree>
    <p:extLst>
      <p:ext uri="{BB962C8B-B14F-4D97-AF65-F5344CB8AC3E}">
        <p14:creationId xmlns:p14="http://schemas.microsoft.com/office/powerpoint/2010/main" val="347685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437286-68D4-4ED2-B3BA-5B0426CC7F21}"/>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Year Vs Quarterly Sales of Items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97273DE7-2F40-451B-8F1B-ADA1A655F20D}"/>
              </a:ext>
            </a:extLst>
          </p:cNvPr>
          <p:cNvSpPr txBox="1"/>
          <p:nvPr/>
        </p:nvSpPr>
        <p:spPr>
          <a:xfrm>
            <a:off x="622852" y="5479078"/>
            <a:ext cx="10641495" cy="923330"/>
          </a:xfrm>
          <a:prstGeom prst="rect">
            <a:avLst/>
          </a:prstGeom>
          <a:noFill/>
        </p:spPr>
        <p:txBody>
          <a:bodyPr wrap="square">
            <a:spAutoFit/>
          </a:bodyPr>
          <a:lstStyle/>
          <a:p>
            <a:pPr marL="285750" indent="-285750">
              <a:buFont typeface="Wingdings" panose="05000000000000000000" pitchFamily="2" charset="2"/>
              <a:buChar char="q"/>
            </a:pPr>
            <a:r>
              <a:rPr lang="en-US" i="1" dirty="0"/>
              <a:t>Somewhat similar kind of trend we get to see in the quarterly sales graph.Q2 &amp; Q3 being highest in 2018 and 2019 respectively with Q4 generating the lowest sales in both years</a:t>
            </a:r>
          </a:p>
          <a:p>
            <a:pPr marL="285750" indent="-285750">
              <a:buFont typeface="Wingdings" panose="05000000000000000000" pitchFamily="2" charset="2"/>
              <a:buChar char="q"/>
            </a:pPr>
            <a:r>
              <a:rPr lang="en-US" i="1" dirty="0"/>
              <a:t>But in 2020, there is a decline in sales.</a:t>
            </a:r>
          </a:p>
        </p:txBody>
      </p:sp>
      <p:pic>
        <p:nvPicPr>
          <p:cNvPr id="8" name="Picture 7">
            <a:extLst>
              <a:ext uri="{FF2B5EF4-FFF2-40B4-BE49-F238E27FC236}">
                <a16:creationId xmlns:a16="http://schemas.microsoft.com/office/drawing/2014/main" id="{D96F92F2-2712-4244-B6DB-9580DA3AE26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1381559"/>
            <a:ext cx="12192000" cy="4094882"/>
          </a:xfrm>
          <a:prstGeom prst="rect">
            <a:avLst/>
          </a:prstGeom>
        </p:spPr>
      </p:pic>
    </p:spTree>
    <p:extLst>
      <p:ext uri="{BB962C8B-B14F-4D97-AF65-F5344CB8AC3E}">
        <p14:creationId xmlns:p14="http://schemas.microsoft.com/office/powerpoint/2010/main" val="71766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2299</TotalTime>
  <Words>1540</Words>
  <Application>Microsoft Office PowerPoint</Application>
  <PresentationFormat>Widescreen</PresentationFormat>
  <Paragraphs>335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Bahnschrift</vt:lpstr>
      <vt:lpstr>Bookman Old Style</vt:lpstr>
      <vt:lpstr>Calibri</vt:lpstr>
      <vt:lpstr>Calibri Light</vt:lpstr>
      <vt:lpstr>lato</vt:lpstr>
      <vt:lpstr>Wingdings</vt:lpstr>
      <vt:lpstr>Office Theme</vt:lpstr>
      <vt:lpstr>Marketing and Retail Analysis : 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92</cp:revision>
  <dcterms:created xsi:type="dcterms:W3CDTF">2022-04-15T20:00:34Z</dcterms:created>
  <dcterms:modified xsi:type="dcterms:W3CDTF">2022-04-24T04:50:20Z</dcterms:modified>
</cp:coreProperties>
</file>