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65" r:id="rId5"/>
    <p:sldId id="272" r:id="rId6"/>
    <p:sldId id="266" r:id="rId7"/>
    <p:sldId id="267" r:id="rId8"/>
    <p:sldId id="274" r:id="rId9"/>
    <p:sldId id="268" r:id="rId10"/>
    <p:sldId id="273" r:id="rId11"/>
    <p:sldId id="257" r:id="rId12"/>
    <p:sldId id="258" r:id="rId13"/>
    <p:sldId id="259" r:id="rId14"/>
    <p:sldId id="260" r:id="rId15"/>
    <p:sldId id="261" r:id="rId16"/>
    <p:sldId id="262" r:id="rId17"/>
    <p:sldId id="263" r:id="rId18"/>
    <p:sldId id="264" r:id="rId19"/>
    <p:sldId id="269"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sorterViewPr>
    <p:cViewPr>
      <p:scale>
        <a:sx n="100" d="100"/>
        <a:sy n="100" d="100"/>
      </p:scale>
      <p:origin x="0" y="-5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8658-C30C-48D1-8FA1-EB87E53D7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C280AC-C7A3-4002-8DDD-661BFAD7E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1A9CC4-FC00-4A5E-9834-C76D0A9AC1E3}"/>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D8A2224C-DEA7-4760-B57C-8FD4B8B4E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559DB-EF7D-43D1-85BE-DDD1E06BE6C5}"/>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31341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FCB-6F03-4680-9CAF-79F7342A0C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97777-3F2E-4BFC-8909-036F58ED0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A2C2D-6FF4-4C8D-BB24-AD53539C27FF}"/>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28CB5E99-01BC-4A92-97DD-DCF5A6598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30CD9-85B3-4BAC-ADF9-B779F3F9B65B}"/>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76681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7248F-8510-4B5B-A91F-47F48A9C56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DC2B6-CD7E-4B5E-933B-F90CE1CA9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32605-E425-434F-A84B-3B80C445D7C4}"/>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D614508B-65A2-4449-A04D-9DD2D6BDF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C1E8D-CA9B-4261-B6B2-A124A3918411}"/>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1594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27B4-9BE2-4356-99F9-70D84359B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98EAA-580F-4CA8-A1FD-DFDB26074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BAF41-1446-4F89-877F-BEF163505E54}"/>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4BFACAF0-F574-46B2-A0DA-8BBDD5C65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AA2F6-FB82-4628-9B62-9056CF073759}"/>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80816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407E-F364-4217-A21F-C93A66832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D5978-A794-47A3-87A5-FA590806D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10A0C-326A-48AA-A1A0-743A2BCEE7FB}"/>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7E0F1A6C-549B-41EA-818D-FEF0F7C82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ED13-4B5A-4EDE-9D76-12713B7E2828}"/>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19187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4F64-396B-4CD5-8F32-FDD57F6CA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7AB99-0F74-486C-A4F7-C83CC1DD5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0BBF41-FB01-45B8-9AF7-D88BD0461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8975E-4404-42C0-9C43-13B01927D21C}"/>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6" name="Footer Placeholder 5">
            <a:extLst>
              <a:ext uri="{FF2B5EF4-FFF2-40B4-BE49-F238E27FC236}">
                <a16:creationId xmlns:a16="http://schemas.microsoft.com/office/drawing/2014/main" id="{8DE5D97A-4B54-4112-88E3-DCD39D847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A7379-C09F-41EE-9B8E-FADBE259CB8A}"/>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9137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8DCD-EC51-4E1B-AB40-4F85E70E09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8479A-513D-434F-98E1-48097989E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C0E32-C849-4D96-B8E3-D644B288F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EB4C6-FBB1-4A18-AFC3-E8D2EC17C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73BC6-955A-440F-84ED-613A565B3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D31933-3CDB-4EEB-AAB6-CD53D3A7FA9C}"/>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8" name="Footer Placeholder 7">
            <a:extLst>
              <a:ext uri="{FF2B5EF4-FFF2-40B4-BE49-F238E27FC236}">
                <a16:creationId xmlns:a16="http://schemas.microsoft.com/office/drawing/2014/main" id="{628F27F8-1F06-4B9E-8B85-4B35F510AC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CF2BD-AD4E-46E3-8551-4ED9EB47C038}"/>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165722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0E60-2DA0-41E2-A272-4EED73984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22EE1A-F46E-4B15-97D8-75A49B8E15B8}"/>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4" name="Footer Placeholder 3">
            <a:extLst>
              <a:ext uri="{FF2B5EF4-FFF2-40B4-BE49-F238E27FC236}">
                <a16:creationId xmlns:a16="http://schemas.microsoft.com/office/drawing/2014/main" id="{7D07329E-54F4-4186-A4B0-A7B8CAF3E0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E2945-E317-473B-8FCC-37DE63EF1E3F}"/>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43084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96F19-8FBC-4631-8F64-FA7F89D27781}"/>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3" name="Footer Placeholder 2">
            <a:extLst>
              <a:ext uri="{FF2B5EF4-FFF2-40B4-BE49-F238E27FC236}">
                <a16:creationId xmlns:a16="http://schemas.microsoft.com/office/drawing/2014/main" id="{66BF66FC-588F-41E0-A719-AC8DEDB0B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C0BC8-2614-4AB7-94E7-DFD90D52C574}"/>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05004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94D6-A1FF-46CF-9B31-64BB9119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70C6D-1B56-41E1-9DAF-2C50A1DA8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9E996-BDE0-4CB0-9C40-BE07DD8C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18417-F2D4-4F2A-8538-61D388C7EAC4}"/>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6" name="Footer Placeholder 5">
            <a:extLst>
              <a:ext uri="{FF2B5EF4-FFF2-40B4-BE49-F238E27FC236}">
                <a16:creationId xmlns:a16="http://schemas.microsoft.com/office/drawing/2014/main" id="{6E04FFAE-0F65-42FD-986C-9569814C5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F93D8-8BA7-45B2-8102-16CD19491326}"/>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227850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8327-BFEC-4302-B36C-3C2840581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A2A26B-8EAD-4F67-A224-6225E4DDC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6CC6C-2A48-4361-98AE-134C5A7A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497B2-08EA-405E-B29C-0CA1B3E015EE}"/>
              </a:ext>
            </a:extLst>
          </p:cNvPr>
          <p:cNvSpPr>
            <a:spLocks noGrp="1"/>
          </p:cNvSpPr>
          <p:nvPr>
            <p:ph type="dt" sz="half" idx="10"/>
          </p:nvPr>
        </p:nvSpPr>
        <p:spPr/>
        <p:txBody>
          <a:bodyPr/>
          <a:lstStyle/>
          <a:p>
            <a:fld id="{3EF55B30-53E2-4F02-837A-36C617DDA81E}" type="datetimeFigureOut">
              <a:rPr lang="en-US" smtClean="0"/>
              <a:t>4/17/2022</a:t>
            </a:fld>
            <a:endParaRPr lang="en-US"/>
          </a:p>
        </p:txBody>
      </p:sp>
      <p:sp>
        <p:nvSpPr>
          <p:cNvPr id="6" name="Footer Placeholder 5">
            <a:extLst>
              <a:ext uri="{FF2B5EF4-FFF2-40B4-BE49-F238E27FC236}">
                <a16:creationId xmlns:a16="http://schemas.microsoft.com/office/drawing/2014/main" id="{6A2FC6A9-C0FD-4F28-943A-9087D9FB6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69042-05F1-4423-AE3A-D08787C1A462}"/>
              </a:ext>
            </a:extLst>
          </p:cNvPr>
          <p:cNvSpPr>
            <a:spLocks noGrp="1"/>
          </p:cNvSpPr>
          <p:nvPr>
            <p:ph type="sldNum" sz="quarter" idx="12"/>
          </p:nvPr>
        </p:nvSpPr>
        <p:spPr/>
        <p:txBody>
          <a:bodyPr/>
          <a:lstStyle/>
          <a:p>
            <a:fld id="{2C1BE4F4-FF96-433B-A549-588EFE4F4A68}" type="slidenum">
              <a:rPr lang="en-US" smtClean="0"/>
              <a:t>‹#›</a:t>
            </a:fld>
            <a:endParaRPr lang="en-US"/>
          </a:p>
        </p:txBody>
      </p:sp>
    </p:spTree>
    <p:extLst>
      <p:ext uri="{BB962C8B-B14F-4D97-AF65-F5344CB8AC3E}">
        <p14:creationId xmlns:p14="http://schemas.microsoft.com/office/powerpoint/2010/main" val="3830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17F44-7163-4F86-9D20-B613CEDF9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47F388-9AF0-45DB-A113-D64856152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A9DBD-6FF7-4DE5-A980-C21D1684E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5B30-53E2-4F02-837A-36C617DDA81E}" type="datetimeFigureOut">
              <a:rPr lang="en-US" smtClean="0"/>
              <a:t>4/17/2022</a:t>
            </a:fld>
            <a:endParaRPr lang="en-US"/>
          </a:p>
        </p:txBody>
      </p:sp>
      <p:sp>
        <p:nvSpPr>
          <p:cNvPr id="5" name="Footer Placeholder 4">
            <a:extLst>
              <a:ext uri="{FF2B5EF4-FFF2-40B4-BE49-F238E27FC236}">
                <a16:creationId xmlns:a16="http://schemas.microsoft.com/office/drawing/2014/main" id="{B7BEBBAE-2C2D-4A77-9ED8-28827FFF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1E0F47-3F2A-47E4-B75B-D7DDE726D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BE4F4-FF96-433B-A549-588EFE4F4A68}" type="slidenum">
              <a:rPr lang="en-US" smtClean="0"/>
              <a:t>‹#›</a:t>
            </a:fld>
            <a:endParaRPr lang="en-US"/>
          </a:p>
        </p:txBody>
      </p:sp>
    </p:spTree>
    <p:extLst>
      <p:ext uri="{BB962C8B-B14F-4D97-AF65-F5344CB8AC3E}">
        <p14:creationId xmlns:p14="http://schemas.microsoft.com/office/powerpoint/2010/main" val="151527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BE6C-9504-43D0-8EB6-0C16EE397FE6}"/>
              </a:ext>
            </a:extLst>
          </p:cNvPr>
          <p:cNvSpPr>
            <a:spLocks noGrp="1"/>
          </p:cNvSpPr>
          <p:nvPr>
            <p:ph type="ctrTitle"/>
          </p:nvPr>
        </p:nvSpPr>
        <p:spPr>
          <a:xfrm>
            <a:off x="649357" y="1881808"/>
            <a:ext cx="10946295" cy="1431235"/>
          </a:xfrm>
        </p:spPr>
        <p:txBody>
          <a:bodyPr>
            <a:normAutofit/>
          </a:bodyPr>
          <a:lstStyle/>
          <a:p>
            <a:pPr>
              <a:lnSpc>
                <a:spcPct val="100000"/>
              </a:lnSpc>
            </a:pPr>
            <a:r>
              <a:rPr lang="en-US" sz="2800" u="sng" dirty="0">
                <a:latin typeface="Bookman Old Style" panose="02050604050505020204" pitchFamily="18" charset="0"/>
              </a:rPr>
              <a:t>Marketing and Retail Analysis of an</a:t>
            </a:r>
            <a:br>
              <a:rPr lang="en-US" sz="4400" u="sng" dirty="0"/>
            </a:br>
            <a:r>
              <a:rPr lang="en-US" sz="4400" b="1" i="1" u="sng" dirty="0">
                <a:solidFill>
                  <a:schemeClr val="accent6">
                    <a:lumMod val="50000"/>
                  </a:schemeClr>
                </a:solidFill>
                <a:latin typeface="Bahnschrift" panose="020B0502040204020203" pitchFamily="34" charset="0"/>
              </a:rPr>
              <a:t>Automobile Parts Manufacturing Company</a:t>
            </a:r>
          </a:p>
        </p:txBody>
      </p:sp>
      <p:sp>
        <p:nvSpPr>
          <p:cNvPr id="3" name="Subtitle 2">
            <a:extLst>
              <a:ext uri="{FF2B5EF4-FFF2-40B4-BE49-F238E27FC236}">
                <a16:creationId xmlns:a16="http://schemas.microsoft.com/office/drawing/2014/main" id="{6B997802-6911-4C68-A4B9-03911C1FD629}"/>
              </a:ext>
            </a:extLst>
          </p:cNvPr>
          <p:cNvSpPr>
            <a:spLocks noGrp="1"/>
          </p:cNvSpPr>
          <p:nvPr>
            <p:ph type="subTitle" idx="1"/>
          </p:nvPr>
        </p:nvSpPr>
        <p:spPr>
          <a:xfrm>
            <a:off x="1683026" y="5232054"/>
            <a:ext cx="9912626" cy="1007167"/>
          </a:xfrm>
        </p:spPr>
        <p:txBody>
          <a:bodyPr>
            <a:normAutofit/>
          </a:bodyPr>
          <a:lstStyle/>
          <a:p>
            <a:pPr algn="r">
              <a:lnSpc>
                <a:spcPct val="100000"/>
              </a:lnSpc>
              <a:spcBef>
                <a:spcPts val="0"/>
              </a:spcBef>
            </a:pPr>
            <a:r>
              <a:rPr lang="en-US" sz="2000" b="1" i="1" u="sng" dirty="0">
                <a:solidFill>
                  <a:srgbClr val="0070C0"/>
                </a:solidFill>
                <a:latin typeface="Arial" panose="020B0604020202020204" pitchFamily="34" charset="0"/>
                <a:cs typeface="Arial" panose="020B0604020202020204" pitchFamily="34" charset="0"/>
              </a:rPr>
              <a:t>BIBEK KUMAR GIRI</a:t>
            </a:r>
          </a:p>
          <a:p>
            <a:pPr algn="r">
              <a:lnSpc>
                <a:spcPct val="100000"/>
              </a:lnSpc>
              <a:spcBef>
                <a:spcPts val="0"/>
              </a:spcBef>
            </a:pPr>
            <a:r>
              <a:rPr lang="en-US" sz="2000" b="1" i="1" u="sng" dirty="0">
                <a:solidFill>
                  <a:srgbClr val="0070C0"/>
                </a:solidFill>
                <a:latin typeface="Arial" panose="020B0604020202020204" pitchFamily="34" charset="0"/>
                <a:cs typeface="Arial" panose="020B0604020202020204" pitchFamily="34" charset="0"/>
              </a:rPr>
              <a:t>PGP-DSBA-JULY-21</a:t>
            </a:r>
            <a:endParaRPr lang="en-US" b="1" i="1" u="sng"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F15923F-01BD-45EE-B505-D0E1D3FAAFC8}"/>
              </a:ext>
            </a:extLst>
          </p:cNvPr>
          <p:cNvSpPr txBox="1"/>
          <p:nvPr/>
        </p:nvSpPr>
        <p:spPr>
          <a:xfrm>
            <a:off x="3969026" y="3344903"/>
            <a:ext cx="4253948" cy="400110"/>
          </a:xfrm>
          <a:prstGeom prst="rect">
            <a:avLst/>
          </a:prstGeom>
          <a:noFill/>
        </p:spPr>
        <p:txBody>
          <a:bodyPr wrap="square" rtlCol="0">
            <a:spAutoFit/>
          </a:bodyPr>
          <a:lstStyle/>
          <a:p>
            <a:pPr algn="ctr"/>
            <a:r>
              <a:rPr lang="en-US" sz="2000" b="1" i="1" u="sng" dirty="0">
                <a:solidFill>
                  <a:schemeClr val="accent4">
                    <a:lumMod val="50000"/>
                  </a:schemeClr>
                </a:solidFill>
                <a:latin typeface="+mj-lt"/>
              </a:rPr>
              <a:t>MILESTONE-01</a:t>
            </a:r>
          </a:p>
        </p:txBody>
      </p:sp>
    </p:spTree>
    <p:extLst>
      <p:ext uri="{BB962C8B-B14F-4D97-AF65-F5344CB8AC3E}">
        <p14:creationId xmlns:p14="http://schemas.microsoft.com/office/powerpoint/2010/main" val="45287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6AEAF-F25D-4313-AEB0-465743798702}"/>
              </a:ext>
            </a:extLst>
          </p:cNvPr>
          <p:cNvSpPr txBox="1"/>
          <p:nvPr/>
        </p:nvSpPr>
        <p:spPr>
          <a:xfrm>
            <a:off x="1179443" y="1311965"/>
            <a:ext cx="9859618" cy="3877985"/>
          </a:xfrm>
          <a:prstGeom prst="rect">
            <a:avLst/>
          </a:prstGeom>
          <a:noFill/>
        </p:spPr>
        <p:txBody>
          <a:bodyPr wrap="square" rtlCol="0">
            <a:spAutoFit/>
          </a:bodyPr>
          <a:lstStyle/>
          <a:p>
            <a:pPr algn="ctr"/>
            <a:r>
              <a:rPr lang="en-US" sz="2400" b="1" i="1" u="sng" dirty="0">
                <a:solidFill>
                  <a:schemeClr val="accent2">
                    <a:lumMod val="75000"/>
                  </a:schemeClr>
                </a:solidFill>
              </a:rPr>
              <a:t>Inferences from Data</a:t>
            </a:r>
          </a:p>
          <a:p>
            <a:pPr algn="ctr"/>
            <a:endParaRPr lang="en-US" sz="2400" b="1" i="1" u="sng" dirty="0"/>
          </a:p>
          <a:p>
            <a:pPr marL="285750" indent="-285750">
              <a:buFont typeface="Wingdings" panose="05000000000000000000" pitchFamily="2" charset="2"/>
              <a:buChar char="Ø"/>
            </a:pPr>
            <a:r>
              <a:rPr lang="en-US" i="1" dirty="0"/>
              <a:t>Except for Days Since last order and Order-number all other variables have outliers.</a:t>
            </a:r>
          </a:p>
          <a:p>
            <a:pPr marL="285750" indent="-285750">
              <a:buFont typeface="Wingdings" panose="05000000000000000000" pitchFamily="2" charset="2"/>
              <a:buChar char="Ø"/>
            </a:pPr>
            <a:r>
              <a:rPr lang="en-US" i="1" dirty="0"/>
              <a:t>As it is the data from an automobile manufacturing company we didn’t treat the outliers as it is obvious that order quantity can be sometimes higher on basis of requirement.</a:t>
            </a:r>
          </a:p>
          <a:p>
            <a:pPr marL="285750" indent="-285750">
              <a:buFont typeface="Wingdings" panose="05000000000000000000" pitchFamily="2" charset="2"/>
              <a:buChar char="Ø"/>
            </a:pPr>
            <a:r>
              <a:rPr lang="en-US" i="1" dirty="0"/>
              <a:t>From Histogram it is clear that all the numeric variables are right-skewed except for order number as it has serially updated.</a:t>
            </a:r>
          </a:p>
          <a:p>
            <a:pPr marL="285750" indent="-285750">
              <a:buFont typeface="Wingdings" panose="05000000000000000000" pitchFamily="2" charset="2"/>
              <a:buChar char="Ø"/>
            </a:pPr>
            <a:r>
              <a:rPr lang="en-US" i="1" dirty="0"/>
              <a:t>From Pair-Plot and Heat map:</a:t>
            </a:r>
          </a:p>
          <a:p>
            <a:pPr marL="742950" lvl="1" indent="-285750">
              <a:buFont typeface="Wingdings" panose="05000000000000000000" pitchFamily="2" charset="2"/>
              <a:buChar char="§"/>
            </a:pPr>
            <a:r>
              <a:rPr lang="en-US" i="1" dirty="0"/>
              <a:t>There little bit of relation between Price of each item and Sales.</a:t>
            </a:r>
          </a:p>
          <a:p>
            <a:pPr marL="742950" lvl="1" indent="-285750">
              <a:buFont typeface="Wingdings" panose="05000000000000000000" pitchFamily="2" charset="2"/>
              <a:buChar char="§"/>
            </a:pPr>
            <a:r>
              <a:rPr lang="en-US" i="1" dirty="0"/>
              <a:t>And in quantity order and sales</a:t>
            </a:r>
          </a:p>
          <a:p>
            <a:pPr marL="742950" lvl="1" indent="-285750">
              <a:buFont typeface="Wingdings" panose="05000000000000000000" pitchFamily="2" charset="2"/>
              <a:buChar char="§"/>
            </a:pPr>
            <a:r>
              <a:rPr lang="en-US" i="1" dirty="0"/>
              <a:t>Other than that there no relationship among the variables.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6267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A9C0A-E555-4A27-97E6-3337ECEC61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874644"/>
            <a:ext cx="12192000" cy="4108174"/>
          </a:xfrm>
          <a:prstGeom prst="rect">
            <a:avLst/>
          </a:prstGeom>
        </p:spPr>
      </p:pic>
      <p:sp>
        <p:nvSpPr>
          <p:cNvPr id="4" name="TextBox 3">
            <a:extLst>
              <a:ext uri="{FF2B5EF4-FFF2-40B4-BE49-F238E27FC236}">
                <a16:creationId xmlns:a16="http://schemas.microsoft.com/office/drawing/2014/main" id="{5AAF4C31-5E83-4538-9E5F-13BB88CA7981}"/>
              </a:ext>
            </a:extLst>
          </p:cNvPr>
          <p:cNvSpPr txBox="1"/>
          <p:nvPr/>
        </p:nvSpPr>
        <p:spPr>
          <a:xfrm>
            <a:off x="0" y="272966"/>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Sales across Years</a:t>
            </a:r>
            <a:endParaRPr lang="en-US" b="1" i="1" u="sng" dirty="0">
              <a:solidFill>
                <a:schemeClr val="accent2">
                  <a:lumMod val="75000"/>
                </a:schemeClr>
              </a:solidFill>
            </a:endParaRPr>
          </a:p>
        </p:txBody>
      </p:sp>
      <p:sp>
        <p:nvSpPr>
          <p:cNvPr id="2" name="TextBox 1">
            <a:extLst>
              <a:ext uri="{FF2B5EF4-FFF2-40B4-BE49-F238E27FC236}">
                <a16:creationId xmlns:a16="http://schemas.microsoft.com/office/drawing/2014/main" id="{BB1612FC-75D9-4340-B2E6-0EE3135FD206}"/>
              </a:ext>
            </a:extLst>
          </p:cNvPr>
          <p:cNvSpPr txBox="1"/>
          <p:nvPr/>
        </p:nvSpPr>
        <p:spPr>
          <a:xfrm>
            <a:off x="834888" y="5645426"/>
            <a:ext cx="10482469" cy="646331"/>
          </a:xfrm>
          <a:prstGeom prst="rect">
            <a:avLst/>
          </a:prstGeom>
          <a:noFill/>
        </p:spPr>
        <p:txBody>
          <a:bodyPr wrap="square" rtlCol="0">
            <a:spAutoFit/>
          </a:bodyPr>
          <a:lstStyle/>
          <a:p>
            <a:pPr marL="285750" indent="-285750">
              <a:buFont typeface="Wingdings" panose="05000000000000000000" pitchFamily="2" charset="2"/>
              <a:buChar char="q"/>
            </a:pPr>
            <a:r>
              <a:rPr lang="en-US" i="1" dirty="0"/>
              <a:t>There has been always up trend in the sales across the years.</a:t>
            </a:r>
          </a:p>
          <a:p>
            <a:pPr marL="285750" indent="-285750">
              <a:buFont typeface="Wingdings" panose="05000000000000000000" pitchFamily="2" charset="2"/>
              <a:buChar char="q"/>
            </a:pPr>
            <a:r>
              <a:rPr lang="en-US" i="1" dirty="0"/>
              <a:t>There is drop in sales as only data available for 05  months as predicted from given data.</a:t>
            </a:r>
          </a:p>
        </p:txBody>
      </p:sp>
    </p:spTree>
    <p:extLst>
      <p:ext uri="{BB962C8B-B14F-4D97-AF65-F5344CB8AC3E}">
        <p14:creationId xmlns:p14="http://schemas.microsoft.com/office/powerpoint/2010/main" val="347685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54E5FE-413C-41EB-A480-F1156C28AD7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149948"/>
            <a:ext cx="12192000" cy="4071409"/>
          </a:xfrm>
          <a:prstGeom prst="rect">
            <a:avLst/>
          </a:prstGeom>
          <a:ln>
            <a:solidFill>
              <a:schemeClr val="bg1"/>
            </a:solidFill>
          </a:ln>
        </p:spPr>
      </p:pic>
      <p:sp>
        <p:nvSpPr>
          <p:cNvPr id="4" name="TextBox 3">
            <a:extLst>
              <a:ext uri="{FF2B5EF4-FFF2-40B4-BE49-F238E27FC236}">
                <a16:creationId xmlns:a16="http://schemas.microsoft.com/office/drawing/2014/main" id="{46437286-68D4-4ED2-B3BA-5B0426CC7F21}"/>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Year Vs Quarterly Sales of Items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97273DE7-2F40-451B-8F1B-ADA1A655F20D}"/>
              </a:ext>
            </a:extLst>
          </p:cNvPr>
          <p:cNvSpPr txBox="1"/>
          <p:nvPr/>
        </p:nvSpPr>
        <p:spPr>
          <a:xfrm>
            <a:off x="622852" y="5479078"/>
            <a:ext cx="10641495" cy="646331"/>
          </a:xfrm>
          <a:prstGeom prst="rect">
            <a:avLst/>
          </a:prstGeom>
          <a:noFill/>
        </p:spPr>
        <p:txBody>
          <a:bodyPr wrap="square">
            <a:spAutoFit/>
          </a:bodyPr>
          <a:lstStyle/>
          <a:p>
            <a:pPr marL="285750" indent="-285750">
              <a:buFont typeface="Wingdings" panose="05000000000000000000" pitchFamily="2" charset="2"/>
              <a:buChar char="q"/>
            </a:pPr>
            <a:r>
              <a:rPr lang="en-US" i="1" dirty="0"/>
              <a:t>Q4 has always shown some good margins of  sales for the company among all quarters.</a:t>
            </a:r>
          </a:p>
          <a:p>
            <a:pPr marL="285750" indent="-285750">
              <a:buFont typeface="Wingdings" panose="05000000000000000000" pitchFamily="2" charset="2"/>
              <a:buChar char="q"/>
            </a:pPr>
            <a:r>
              <a:rPr lang="en-US" i="1" dirty="0"/>
              <a:t>But in 2020 Q2, there a decline in sales.</a:t>
            </a:r>
          </a:p>
        </p:txBody>
      </p:sp>
    </p:spTree>
    <p:extLst>
      <p:ext uri="{BB962C8B-B14F-4D97-AF65-F5344CB8AC3E}">
        <p14:creationId xmlns:p14="http://schemas.microsoft.com/office/powerpoint/2010/main" val="71766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ABE4E6-73D9-4D9E-BBF2-65BF55393AE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033669"/>
            <a:ext cx="12192000" cy="4091286"/>
          </a:xfrm>
          <a:prstGeom prst="rect">
            <a:avLst/>
          </a:prstGeom>
        </p:spPr>
      </p:pic>
      <p:sp>
        <p:nvSpPr>
          <p:cNvPr id="4" name="TextBox 3">
            <a:extLst>
              <a:ext uri="{FF2B5EF4-FFF2-40B4-BE49-F238E27FC236}">
                <a16:creationId xmlns:a16="http://schemas.microsoft.com/office/drawing/2014/main" id="{54CF7DDB-BA83-46C4-AAA1-08647451105D}"/>
              </a:ext>
            </a:extLst>
          </p:cNvPr>
          <p:cNvSpPr txBox="1"/>
          <p:nvPr/>
        </p:nvSpPr>
        <p:spPr>
          <a:xfrm>
            <a:off x="-185528" y="36430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Year vs Monthly Sales of Items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A6DBF2AD-D1ED-4511-B482-6E5E7D4D152B}"/>
              </a:ext>
            </a:extLst>
          </p:cNvPr>
          <p:cNvSpPr txBox="1"/>
          <p:nvPr/>
        </p:nvSpPr>
        <p:spPr>
          <a:xfrm>
            <a:off x="609600" y="5501165"/>
            <a:ext cx="10654747" cy="646331"/>
          </a:xfrm>
          <a:prstGeom prst="rect">
            <a:avLst/>
          </a:prstGeom>
          <a:noFill/>
        </p:spPr>
        <p:txBody>
          <a:bodyPr wrap="square">
            <a:spAutoFit/>
          </a:bodyPr>
          <a:lstStyle/>
          <a:p>
            <a:pPr marL="285750" indent="-285750">
              <a:buFont typeface="Wingdings" panose="05000000000000000000" pitchFamily="2" charset="2"/>
              <a:buChar char="q"/>
            </a:pPr>
            <a:r>
              <a:rPr lang="en-US" i="1" dirty="0"/>
              <a:t>Highest sales has always come in Month of November.</a:t>
            </a:r>
          </a:p>
          <a:p>
            <a:pPr marL="285750" indent="-285750">
              <a:buFont typeface="Wingdings" panose="05000000000000000000" pitchFamily="2" charset="2"/>
              <a:buChar char="q"/>
            </a:pPr>
            <a:r>
              <a:rPr lang="en-US" i="1" dirty="0"/>
              <a:t>As predicted there is data available for first 05b months of year 2020.</a:t>
            </a:r>
          </a:p>
        </p:txBody>
      </p:sp>
    </p:spTree>
    <p:extLst>
      <p:ext uri="{BB962C8B-B14F-4D97-AF65-F5344CB8AC3E}">
        <p14:creationId xmlns:p14="http://schemas.microsoft.com/office/powerpoint/2010/main" val="276954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7AEE46-3A56-461D-A7B9-C6B996D54F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175633"/>
            <a:ext cx="12192000" cy="4125238"/>
          </a:xfrm>
          <a:prstGeom prst="rect">
            <a:avLst/>
          </a:prstGeom>
        </p:spPr>
      </p:pic>
      <p:sp>
        <p:nvSpPr>
          <p:cNvPr id="4" name="TextBox 3">
            <a:extLst>
              <a:ext uri="{FF2B5EF4-FFF2-40B4-BE49-F238E27FC236}">
                <a16:creationId xmlns:a16="http://schemas.microsoft.com/office/drawing/2014/main" id="{E3FB9123-CA87-4170-B6ED-1AB8E7A53E2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Weekly Sales Representation</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35692F82-B4C1-44A4-BFCF-05D8195841FE}"/>
              </a:ext>
            </a:extLst>
          </p:cNvPr>
          <p:cNvSpPr txBox="1"/>
          <p:nvPr/>
        </p:nvSpPr>
        <p:spPr>
          <a:xfrm>
            <a:off x="636104" y="5584277"/>
            <a:ext cx="10707757" cy="646331"/>
          </a:xfrm>
          <a:prstGeom prst="rect">
            <a:avLst/>
          </a:prstGeom>
          <a:noFill/>
        </p:spPr>
        <p:txBody>
          <a:bodyPr wrap="square">
            <a:spAutoFit/>
          </a:bodyPr>
          <a:lstStyle/>
          <a:p>
            <a:pPr marL="285750" indent="-285750">
              <a:buFont typeface="Wingdings" panose="05000000000000000000" pitchFamily="2" charset="2"/>
              <a:buChar char="q"/>
            </a:pPr>
            <a:r>
              <a:rPr lang="en-US" i="1" dirty="0"/>
              <a:t>We cannot tell much from weekly graph but companies weekly sales have only cross 300k mark for thrice in 2.5 years.</a:t>
            </a:r>
          </a:p>
        </p:txBody>
      </p:sp>
    </p:spTree>
    <p:extLst>
      <p:ext uri="{BB962C8B-B14F-4D97-AF65-F5344CB8AC3E}">
        <p14:creationId xmlns:p14="http://schemas.microsoft.com/office/powerpoint/2010/main" val="7772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7A8F4-6076-4DDF-B311-4880707B9B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1152940"/>
            <a:ext cx="12192000" cy="4068418"/>
          </a:xfrm>
          <a:prstGeom prst="rect">
            <a:avLst/>
          </a:prstGeom>
        </p:spPr>
      </p:pic>
      <p:sp>
        <p:nvSpPr>
          <p:cNvPr id="4" name="TextBox 3">
            <a:extLst>
              <a:ext uri="{FF2B5EF4-FFF2-40B4-BE49-F238E27FC236}">
                <a16:creationId xmlns:a16="http://schemas.microsoft.com/office/drawing/2014/main" id="{DA9DB4C3-0CBF-4853-A4C5-A3314CCA3C98}"/>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Sales of Items Across Countries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F35E451E-7B35-4386-8F50-04108F2EC573}"/>
              </a:ext>
            </a:extLst>
          </p:cNvPr>
          <p:cNvSpPr txBox="1"/>
          <p:nvPr/>
        </p:nvSpPr>
        <p:spPr>
          <a:xfrm>
            <a:off x="622852" y="5482071"/>
            <a:ext cx="10323444" cy="646331"/>
          </a:xfrm>
          <a:prstGeom prst="rect">
            <a:avLst/>
          </a:prstGeom>
          <a:noFill/>
        </p:spPr>
        <p:txBody>
          <a:bodyPr wrap="square">
            <a:spAutoFit/>
          </a:bodyPr>
          <a:lstStyle/>
          <a:p>
            <a:pPr marL="285750" indent="-285750">
              <a:buFont typeface="Wingdings" panose="05000000000000000000" pitchFamily="2" charset="2"/>
              <a:buChar char="q"/>
            </a:pPr>
            <a:r>
              <a:rPr lang="en-US" i="1" dirty="0"/>
              <a:t>Most of orders come from USA followed by Spain and France.</a:t>
            </a:r>
          </a:p>
          <a:p>
            <a:pPr marL="285750" indent="-285750">
              <a:buFont typeface="Wingdings" panose="05000000000000000000" pitchFamily="2" charset="2"/>
              <a:buChar char="q"/>
            </a:pPr>
            <a:r>
              <a:rPr lang="en-US" i="1" dirty="0"/>
              <a:t>Total sales in USA is 3.3million almost double of  Spain sales.</a:t>
            </a:r>
          </a:p>
        </p:txBody>
      </p:sp>
    </p:spTree>
    <p:extLst>
      <p:ext uri="{BB962C8B-B14F-4D97-AF65-F5344CB8AC3E}">
        <p14:creationId xmlns:p14="http://schemas.microsoft.com/office/powerpoint/2010/main" val="401423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2A417-DDDC-465F-8B76-37085D3EDB0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1130767"/>
            <a:ext cx="12192000" cy="4620676"/>
          </a:xfrm>
          <a:prstGeom prst="rect">
            <a:avLst/>
          </a:prstGeom>
        </p:spPr>
      </p:pic>
      <p:sp>
        <p:nvSpPr>
          <p:cNvPr id="4" name="TextBox 3">
            <a:extLst>
              <a:ext uri="{FF2B5EF4-FFF2-40B4-BE49-F238E27FC236}">
                <a16:creationId xmlns:a16="http://schemas.microsoft.com/office/drawing/2014/main" id="{E3A1FF48-5B48-41DB-8BFB-4739D3D561F3}"/>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Price of Each Item vs Quantity Ordered</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3EEE9265-6F7F-49F1-853F-A49115AB156C}"/>
              </a:ext>
            </a:extLst>
          </p:cNvPr>
          <p:cNvSpPr txBox="1"/>
          <p:nvPr/>
        </p:nvSpPr>
        <p:spPr>
          <a:xfrm>
            <a:off x="781878" y="6058106"/>
            <a:ext cx="10190921" cy="369332"/>
          </a:xfrm>
          <a:prstGeom prst="rect">
            <a:avLst/>
          </a:prstGeom>
          <a:noFill/>
        </p:spPr>
        <p:txBody>
          <a:bodyPr wrap="square">
            <a:spAutoFit/>
          </a:bodyPr>
          <a:lstStyle/>
          <a:p>
            <a:pPr marL="285750" indent="-285750">
              <a:buFont typeface="Wingdings" panose="05000000000000000000" pitchFamily="2" charset="2"/>
              <a:buChar char="q"/>
            </a:pPr>
            <a:r>
              <a:rPr lang="en-US" i="1" dirty="0"/>
              <a:t>Looks like Price of each item is directly proportional to Quantity oof item ordered.</a:t>
            </a:r>
          </a:p>
        </p:txBody>
      </p:sp>
    </p:spTree>
    <p:extLst>
      <p:ext uri="{BB962C8B-B14F-4D97-AF65-F5344CB8AC3E}">
        <p14:creationId xmlns:p14="http://schemas.microsoft.com/office/powerpoint/2010/main" val="416178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DF7E1-06AF-4074-97D7-4148008A551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44558" y="1090285"/>
            <a:ext cx="11595652" cy="4515385"/>
          </a:xfrm>
          <a:prstGeom prst="rect">
            <a:avLst/>
          </a:prstGeom>
        </p:spPr>
      </p:pic>
      <p:sp>
        <p:nvSpPr>
          <p:cNvPr id="4" name="TextBox 3">
            <a:extLst>
              <a:ext uri="{FF2B5EF4-FFF2-40B4-BE49-F238E27FC236}">
                <a16:creationId xmlns:a16="http://schemas.microsoft.com/office/drawing/2014/main" id="{A9ABC536-AE27-4F25-8B14-41B4A315DD21}"/>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Deal-size according to Sales And Product-line</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35B8A1E1-500D-41AC-AB41-16C7E6BBB5EE}"/>
              </a:ext>
            </a:extLst>
          </p:cNvPr>
          <p:cNvSpPr txBox="1"/>
          <p:nvPr/>
        </p:nvSpPr>
        <p:spPr>
          <a:xfrm>
            <a:off x="596348" y="5803728"/>
            <a:ext cx="10734261" cy="646331"/>
          </a:xfrm>
          <a:prstGeom prst="rect">
            <a:avLst/>
          </a:prstGeom>
          <a:noFill/>
        </p:spPr>
        <p:txBody>
          <a:bodyPr wrap="square">
            <a:spAutoFit/>
          </a:bodyPr>
          <a:lstStyle/>
          <a:p>
            <a:pPr marL="285750" indent="-285750">
              <a:buFont typeface="Wingdings" panose="05000000000000000000" pitchFamily="2" charset="2"/>
              <a:buChar char="q"/>
            </a:pPr>
            <a:r>
              <a:rPr lang="en-US" i="1" dirty="0"/>
              <a:t>Most of deal have been made in Medium section in product line of both classic cars and vintage cars.</a:t>
            </a:r>
          </a:p>
          <a:p>
            <a:pPr marL="285750" indent="-285750">
              <a:buFont typeface="Wingdings" panose="05000000000000000000" pitchFamily="2" charset="2"/>
              <a:buChar char="q"/>
            </a:pPr>
            <a:r>
              <a:rPr lang="en-US" i="1" dirty="0"/>
              <a:t>It is obvious that lots of people are trying to maintain their classic cars and vintage cars </a:t>
            </a:r>
          </a:p>
        </p:txBody>
      </p:sp>
    </p:spTree>
    <p:extLst>
      <p:ext uri="{BB962C8B-B14F-4D97-AF65-F5344CB8AC3E}">
        <p14:creationId xmlns:p14="http://schemas.microsoft.com/office/powerpoint/2010/main" val="202658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9BE92-E7FB-4730-A18B-76CFB3DE21E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1149948"/>
            <a:ext cx="12192000" cy="3925635"/>
          </a:xfrm>
          <a:prstGeom prst="rect">
            <a:avLst/>
          </a:prstGeom>
        </p:spPr>
      </p:pic>
      <p:sp>
        <p:nvSpPr>
          <p:cNvPr id="4" name="TextBox 3">
            <a:extLst>
              <a:ext uri="{FF2B5EF4-FFF2-40B4-BE49-F238E27FC236}">
                <a16:creationId xmlns:a16="http://schemas.microsoft.com/office/drawing/2014/main" id="{DE554070-0B6C-4D76-B355-D3D982632452}"/>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Status of Ordered Items</a:t>
            </a:r>
            <a:endParaRPr lang="en-US" b="1" i="1" u="sng" dirty="0">
              <a:solidFill>
                <a:schemeClr val="accent2">
                  <a:lumMod val="75000"/>
                </a:schemeClr>
              </a:solidFill>
            </a:endParaRPr>
          </a:p>
        </p:txBody>
      </p:sp>
      <p:sp>
        <p:nvSpPr>
          <p:cNvPr id="5" name="TextBox 4">
            <a:extLst>
              <a:ext uri="{FF2B5EF4-FFF2-40B4-BE49-F238E27FC236}">
                <a16:creationId xmlns:a16="http://schemas.microsoft.com/office/drawing/2014/main" id="{4EEE491C-8E53-4B17-99E4-735FB218F5B8}"/>
              </a:ext>
            </a:extLst>
          </p:cNvPr>
          <p:cNvSpPr txBox="1"/>
          <p:nvPr/>
        </p:nvSpPr>
        <p:spPr>
          <a:xfrm>
            <a:off x="556592" y="5333304"/>
            <a:ext cx="10694504" cy="1200329"/>
          </a:xfrm>
          <a:prstGeom prst="rect">
            <a:avLst/>
          </a:prstGeom>
          <a:noFill/>
        </p:spPr>
        <p:txBody>
          <a:bodyPr wrap="square">
            <a:spAutoFit/>
          </a:bodyPr>
          <a:lstStyle/>
          <a:p>
            <a:pPr marL="285750" indent="-285750">
              <a:buFont typeface="Wingdings" panose="05000000000000000000" pitchFamily="2" charset="2"/>
              <a:buChar char="q"/>
            </a:pPr>
            <a:r>
              <a:rPr lang="en-US" i="1" dirty="0"/>
              <a:t>Almost 93% of items have been shipped.</a:t>
            </a:r>
          </a:p>
          <a:p>
            <a:pPr marL="285750" indent="-285750">
              <a:buFont typeface="Wingdings" panose="05000000000000000000" pitchFamily="2" charset="2"/>
              <a:buChar char="q"/>
            </a:pPr>
            <a:r>
              <a:rPr lang="en-US" i="1" dirty="0"/>
              <a:t>Cancelled ordered percentage is around 2.81%</a:t>
            </a:r>
          </a:p>
          <a:p>
            <a:pPr marL="285750" indent="-285750">
              <a:buFont typeface="Wingdings" panose="05000000000000000000" pitchFamily="2" charset="2"/>
              <a:buChar char="q"/>
            </a:pPr>
            <a:r>
              <a:rPr lang="en-US" i="1" dirty="0"/>
              <a:t>On-hold items are 1.6% and In-process orders are under 1.5% with an dispute percentage of just over 0.5%</a:t>
            </a:r>
          </a:p>
          <a:p>
            <a:pPr marL="285750" indent="-285750">
              <a:buFont typeface="Wingdings" panose="05000000000000000000" pitchFamily="2" charset="2"/>
              <a:buChar char="q"/>
            </a:pPr>
            <a:r>
              <a:rPr lang="en-US" i="1" dirty="0"/>
              <a:t>There status of resolving order  issue is at 1.71%</a:t>
            </a:r>
          </a:p>
        </p:txBody>
      </p:sp>
    </p:spTree>
    <p:extLst>
      <p:ext uri="{BB962C8B-B14F-4D97-AF65-F5344CB8AC3E}">
        <p14:creationId xmlns:p14="http://schemas.microsoft.com/office/powerpoint/2010/main" val="89117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54F378-13D7-4EB9-B648-0BE267F2F26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874644"/>
            <a:ext cx="12192000" cy="4956313"/>
          </a:xfrm>
          <a:prstGeom prst="rect">
            <a:avLst/>
          </a:prstGeom>
        </p:spPr>
      </p:pic>
      <p:sp>
        <p:nvSpPr>
          <p:cNvPr id="6" name="TextBox 5">
            <a:extLst>
              <a:ext uri="{FF2B5EF4-FFF2-40B4-BE49-F238E27FC236}">
                <a16:creationId xmlns:a16="http://schemas.microsoft.com/office/drawing/2014/main" id="{B907E23A-47C2-4F35-94F9-06AB78D00D99}"/>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Details according to Status of Ordered Items across Product-line</a:t>
            </a:r>
            <a:endParaRPr lang="en-US" b="1" i="1" u="sng" dirty="0">
              <a:solidFill>
                <a:schemeClr val="accent2">
                  <a:lumMod val="75000"/>
                </a:schemeClr>
              </a:solidFill>
            </a:endParaRPr>
          </a:p>
        </p:txBody>
      </p:sp>
      <p:sp>
        <p:nvSpPr>
          <p:cNvPr id="8" name="TextBox 7">
            <a:extLst>
              <a:ext uri="{FF2B5EF4-FFF2-40B4-BE49-F238E27FC236}">
                <a16:creationId xmlns:a16="http://schemas.microsoft.com/office/drawing/2014/main" id="{84D42D0C-AA27-4E3A-BA58-90BB3AD9648C}"/>
              </a:ext>
            </a:extLst>
          </p:cNvPr>
          <p:cNvSpPr txBox="1"/>
          <p:nvPr/>
        </p:nvSpPr>
        <p:spPr>
          <a:xfrm>
            <a:off x="649357" y="6016486"/>
            <a:ext cx="10860156" cy="369332"/>
          </a:xfrm>
          <a:prstGeom prst="rect">
            <a:avLst/>
          </a:prstGeom>
          <a:noFill/>
        </p:spPr>
        <p:txBody>
          <a:bodyPr wrap="square">
            <a:spAutoFit/>
          </a:bodyPr>
          <a:lstStyle/>
          <a:p>
            <a:pPr marL="285750" indent="-285750">
              <a:buFont typeface="Wingdings" panose="05000000000000000000" pitchFamily="2" charset="2"/>
              <a:buChar char="q"/>
            </a:pPr>
            <a:r>
              <a:rPr lang="en-US" i="1" dirty="0"/>
              <a:t>It is clear from above table, the status of each product line item ordered.</a:t>
            </a:r>
          </a:p>
        </p:txBody>
      </p:sp>
    </p:spTree>
    <p:extLst>
      <p:ext uri="{BB962C8B-B14F-4D97-AF65-F5344CB8AC3E}">
        <p14:creationId xmlns:p14="http://schemas.microsoft.com/office/powerpoint/2010/main" val="166776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47031-2F3A-42C6-B2FF-E7CF54FAE218}"/>
              </a:ext>
            </a:extLst>
          </p:cNvPr>
          <p:cNvSpPr txBox="1"/>
          <p:nvPr/>
        </p:nvSpPr>
        <p:spPr>
          <a:xfrm>
            <a:off x="715617" y="715617"/>
            <a:ext cx="10787270" cy="461665"/>
          </a:xfrm>
          <a:prstGeom prst="rect">
            <a:avLst/>
          </a:prstGeom>
          <a:noFill/>
        </p:spPr>
        <p:txBody>
          <a:bodyPr wrap="square" rtlCol="0">
            <a:spAutoFit/>
          </a:bodyPr>
          <a:lstStyle/>
          <a:p>
            <a:pPr algn="ctr"/>
            <a:r>
              <a:rPr lang="en-US" sz="2400" b="1" i="1" u="sng" dirty="0">
                <a:solidFill>
                  <a:schemeClr val="accent6">
                    <a:lumMod val="75000"/>
                  </a:schemeClr>
                </a:solidFill>
                <a:latin typeface="Arial" panose="020B0604020202020204" pitchFamily="34" charset="0"/>
                <a:cs typeface="Arial" panose="020B0604020202020204" pitchFamily="34" charset="0"/>
              </a:rPr>
              <a:t>CONTENTS</a:t>
            </a:r>
          </a:p>
        </p:txBody>
      </p:sp>
      <p:sp>
        <p:nvSpPr>
          <p:cNvPr id="2" name="TextBox 1">
            <a:extLst>
              <a:ext uri="{FF2B5EF4-FFF2-40B4-BE49-F238E27FC236}">
                <a16:creationId xmlns:a16="http://schemas.microsoft.com/office/drawing/2014/main" id="{5BAF6231-86F2-44AC-8992-157878E21338}"/>
              </a:ext>
            </a:extLst>
          </p:cNvPr>
          <p:cNvSpPr txBox="1"/>
          <p:nvPr/>
        </p:nvSpPr>
        <p:spPr>
          <a:xfrm>
            <a:off x="1245704" y="1582993"/>
            <a:ext cx="9713844" cy="4559390"/>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2400" i="1" dirty="0">
                <a:solidFill>
                  <a:srgbClr val="0070C0"/>
                </a:solidFill>
              </a:rPr>
              <a:t>Agenda and Executive summary of the Data</a:t>
            </a:r>
          </a:p>
          <a:p>
            <a:pPr marL="285750" indent="-285750">
              <a:lnSpc>
                <a:spcPct val="250000"/>
              </a:lnSpc>
              <a:buFont typeface="Wingdings" panose="05000000000000000000" pitchFamily="2" charset="2"/>
              <a:buChar char="ü"/>
            </a:pPr>
            <a:r>
              <a:rPr lang="en-US" sz="2400" i="1" dirty="0">
                <a:solidFill>
                  <a:srgbClr val="0070C0"/>
                </a:solidFill>
              </a:rPr>
              <a:t>Exploratory Data analysis and Inferences</a:t>
            </a:r>
          </a:p>
          <a:p>
            <a:pPr marL="285750" indent="-285750">
              <a:lnSpc>
                <a:spcPct val="250000"/>
              </a:lnSpc>
              <a:buFont typeface="Wingdings" panose="05000000000000000000" pitchFamily="2" charset="2"/>
              <a:buChar char="ü"/>
            </a:pPr>
            <a:r>
              <a:rPr lang="en-US" sz="2400" i="1" dirty="0">
                <a:solidFill>
                  <a:srgbClr val="0070C0"/>
                </a:solidFill>
              </a:rPr>
              <a:t>Customer Segmentation using RFM analysis</a:t>
            </a:r>
          </a:p>
          <a:p>
            <a:pPr marL="285750" indent="-285750">
              <a:lnSpc>
                <a:spcPct val="250000"/>
              </a:lnSpc>
              <a:buFont typeface="Wingdings" panose="05000000000000000000" pitchFamily="2" charset="2"/>
              <a:buChar char="ü"/>
            </a:pPr>
            <a:r>
              <a:rPr lang="en-US" sz="2400" i="1" dirty="0">
                <a:solidFill>
                  <a:srgbClr val="0070C0"/>
                </a:solidFill>
              </a:rPr>
              <a:t>RFM Analysis and Identified segments</a:t>
            </a:r>
          </a:p>
          <a:p>
            <a:pPr marL="285750" indent="-285750">
              <a:lnSpc>
                <a:spcPct val="250000"/>
              </a:lnSpc>
              <a:buFont typeface="Wingdings" panose="05000000000000000000" pitchFamily="2" charset="2"/>
              <a:buChar char="ü"/>
            </a:pPr>
            <a:r>
              <a:rPr lang="en-US" sz="2400" i="1" dirty="0">
                <a:solidFill>
                  <a:srgbClr val="0070C0"/>
                </a:solidFill>
              </a:rPr>
              <a:t>Recommendations</a:t>
            </a:r>
          </a:p>
        </p:txBody>
      </p:sp>
    </p:spTree>
    <p:extLst>
      <p:ext uri="{BB962C8B-B14F-4D97-AF65-F5344CB8AC3E}">
        <p14:creationId xmlns:p14="http://schemas.microsoft.com/office/powerpoint/2010/main" val="373633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32049F-15E5-4E8B-950C-C4C94B031F09}"/>
              </a:ext>
            </a:extLst>
          </p:cNvPr>
          <p:cNvSpPr txBox="1"/>
          <p:nvPr/>
        </p:nvSpPr>
        <p:spPr>
          <a:xfrm>
            <a:off x="1166191" y="1099930"/>
            <a:ext cx="9740348" cy="461665"/>
          </a:xfrm>
          <a:prstGeom prst="rect">
            <a:avLst/>
          </a:prstGeom>
          <a:noFill/>
        </p:spPr>
        <p:txBody>
          <a:bodyPr wrap="square" rtlCol="0">
            <a:spAutoFit/>
          </a:bodyPr>
          <a:lstStyle/>
          <a:p>
            <a:pPr algn="ctr"/>
            <a:r>
              <a:rPr lang="en-US" sz="2400" b="1" i="1" u="sng" dirty="0">
                <a:solidFill>
                  <a:schemeClr val="accent5">
                    <a:lumMod val="50000"/>
                  </a:schemeClr>
                </a:solidFill>
              </a:rPr>
              <a:t>Customer Segmentation using RFM Analysis</a:t>
            </a:r>
            <a:endParaRPr lang="en-US" b="1" i="1" u="sng" dirty="0">
              <a:solidFill>
                <a:schemeClr val="accent5">
                  <a:lumMod val="50000"/>
                </a:schemeClr>
              </a:solidFill>
            </a:endParaRPr>
          </a:p>
        </p:txBody>
      </p:sp>
      <p:sp>
        <p:nvSpPr>
          <p:cNvPr id="3" name="TextBox 2">
            <a:extLst>
              <a:ext uri="{FF2B5EF4-FFF2-40B4-BE49-F238E27FC236}">
                <a16:creationId xmlns:a16="http://schemas.microsoft.com/office/drawing/2014/main" id="{B83FECD7-CD16-45F9-96C2-8CA642400B90}"/>
              </a:ext>
            </a:extLst>
          </p:cNvPr>
          <p:cNvSpPr txBox="1"/>
          <p:nvPr/>
        </p:nvSpPr>
        <p:spPr>
          <a:xfrm>
            <a:off x="781878" y="2040835"/>
            <a:ext cx="10774018" cy="3970318"/>
          </a:xfrm>
          <a:prstGeom prst="rect">
            <a:avLst/>
          </a:prstGeom>
          <a:noFill/>
        </p:spPr>
        <p:txBody>
          <a:bodyPr wrap="square" rtlCol="0">
            <a:spAutoFit/>
          </a:bodyPr>
          <a:lstStyle/>
          <a:p>
            <a:pPr marL="285750" indent="-285750">
              <a:buFont typeface="Arial" panose="020B0604020202020204" pitchFamily="34" charset="0"/>
              <a:buChar char="•"/>
            </a:pPr>
            <a:r>
              <a:rPr lang="en-US" i="1" dirty="0"/>
              <a:t>Customer segmentation is done by using </a:t>
            </a:r>
            <a:r>
              <a:rPr lang="en-US" b="1" i="1" dirty="0"/>
              <a:t>KNIME.</a:t>
            </a:r>
            <a:r>
              <a:rPr lang="en-US" i="1" dirty="0"/>
              <a:t> Workflow has shown in next slide</a:t>
            </a:r>
          </a:p>
          <a:p>
            <a:pPr marL="285750" indent="-285750">
              <a:buFont typeface="Arial" panose="020B0604020202020204" pitchFamily="34" charset="0"/>
              <a:buChar char="•"/>
            </a:pPr>
            <a:r>
              <a:rPr lang="en-US" i="1" dirty="0"/>
              <a:t>we have segmentate the given data on basis of How frequently they visited them, Number of times ordered, Money spend </a:t>
            </a:r>
            <a:r>
              <a:rPr lang="en-US" i="1" dirty="0" err="1"/>
              <a:t>i.e</a:t>
            </a:r>
            <a:r>
              <a:rPr lang="en-US" i="1" dirty="0"/>
              <a:t>, Recency, Frequency, Monetary.</a:t>
            </a:r>
          </a:p>
          <a:p>
            <a:pPr marL="285750" indent="-285750">
              <a:buFont typeface="Arial" panose="020B0604020202020204" pitchFamily="34" charset="0"/>
              <a:buChar char="•"/>
            </a:pPr>
            <a:r>
              <a:rPr lang="en-US" i="1" dirty="0"/>
              <a:t>The exploratory Analysis is done in </a:t>
            </a:r>
            <a:r>
              <a:rPr lang="en-US" b="1" i="1" dirty="0"/>
              <a:t>Python and Tableau.</a:t>
            </a:r>
          </a:p>
          <a:p>
            <a:pPr marL="285750" indent="-285750">
              <a:buFont typeface="Arial" panose="020B0604020202020204" pitchFamily="34" charset="0"/>
              <a:buChar char="•"/>
            </a:pPr>
            <a:r>
              <a:rPr lang="en-US" b="1" i="1" dirty="0"/>
              <a:t>Recency: </a:t>
            </a:r>
            <a:r>
              <a:rPr lang="en-US" i="1" dirty="0"/>
              <a:t>Last Ordered was placed on 31-05-2020. Hence, we have calculated by subtracting recent order to the last ordered placed </a:t>
            </a:r>
            <a:r>
              <a:rPr lang="en-US" i="1" dirty="0" err="1"/>
              <a:t>i.e</a:t>
            </a:r>
            <a:r>
              <a:rPr lang="en-US" i="1" dirty="0"/>
              <a:t>, 31-05-2020.</a:t>
            </a:r>
          </a:p>
          <a:p>
            <a:pPr marL="285750" indent="-285750">
              <a:buFont typeface="Arial" panose="020B0604020202020204" pitchFamily="34" charset="0"/>
              <a:buChar char="•"/>
            </a:pPr>
            <a:r>
              <a:rPr lang="en-US" b="1" i="1" dirty="0"/>
              <a:t>Frequency: </a:t>
            </a:r>
            <a:r>
              <a:rPr lang="en-US" i="1" dirty="0"/>
              <a:t>To calculate the number of times a customer order from them we count the number of times the customer name appears on the given data set by matching Customer First name and last name.</a:t>
            </a:r>
            <a:endParaRPr lang="en-US" b="1" i="1" dirty="0"/>
          </a:p>
          <a:p>
            <a:pPr marL="285750" indent="-285750">
              <a:buFont typeface="Arial" panose="020B0604020202020204" pitchFamily="34" charset="0"/>
              <a:buChar char="•"/>
            </a:pPr>
            <a:r>
              <a:rPr lang="en-US" b="1" i="1" dirty="0"/>
              <a:t>Monetary</a:t>
            </a:r>
            <a:r>
              <a:rPr lang="en-US" i="1" dirty="0"/>
              <a:t> : it is product of Quantity Ordered X </a:t>
            </a:r>
            <a:r>
              <a:rPr lang="en-US" i="1" dirty="0" err="1"/>
              <a:t>PriceEach</a:t>
            </a:r>
            <a:r>
              <a:rPr lang="en-US" i="1" dirty="0"/>
              <a:t> but we have consider </a:t>
            </a:r>
            <a:r>
              <a:rPr lang="en-US" b="1" i="1" dirty="0"/>
              <a:t>Sales </a:t>
            </a:r>
            <a:r>
              <a:rPr lang="en-US" i="1" dirty="0"/>
              <a:t>column as Monetary.</a:t>
            </a:r>
          </a:p>
          <a:p>
            <a:pPr marL="285750" indent="-285750">
              <a:buFont typeface="Arial" panose="020B0604020202020204" pitchFamily="34" charset="0"/>
              <a:buChar char="•"/>
            </a:pPr>
            <a:r>
              <a:rPr lang="en-US" i="1" dirty="0"/>
              <a:t>As Sales = Quantity Ordered X </a:t>
            </a:r>
            <a:r>
              <a:rPr lang="en-US" i="1" dirty="0" err="1"/>
              <a:t>PriceEach</a:t>
            </a:r>
            <a:r>
              <a:rPr lang="en-US" i="1" dirty="0"/>
              <a:t>.</a:t>
            </a:r>
          </a:p>
          <a:p>
            <a:pPr marL="285750" indent="-285750">
              <a:buFont typeface="Arial" panose="020B0604020202020204" pitchFamily="34" charset="0"/>
              <a:buChar char="•"/>
            </a:pPr>
            <a:r>
              <a:rPr lang="en-US" i="1" dirty="0"/>
              <a:t>The Recency, Frequency and Monetary has been divided into4 equal sections as 0,0.25,0.5,0.75 and 1.</a:t>
            </a:r>
          </a:p>
          <a:p>
            <a:pPr marL="285750" indent="-285750">
              <a:buFont typeface="Arial" panose="020B0604020202020204" pitchFamily="34" charset="0"/>
              <a:buChar char="•"/>
            </a:pPr>
            <a:r>
              <a:rPr lang="en-US" i="1" dirty="0"/>
              <a:t>Frequency and Monetary have been assigned values of 1 to 4 on basis of segmentation representing 4 as most frequent and most money spent and similarly 1 is for less frequent and less money spend.</a:t>
            </a:r>
          </a:p>
          <a:p>
            <a:pPr marL="285750" indent="-285750">
              <a:buFont typeface="Arial" panose="020B0604020202020204" pitchFamily="34" charset="0"/>
              <a:buChar char="•"/>
            </a:pPr>
            <a:r>
              <a:rPr lang="en-US" i="1" dirty="0"/>
              <a:t>But for Monetary the value 4 represent the most recent transactions.</a:t>
            </a:r>
          </a:p>
        </p:txBody>
      </p:sp>
    </p:spTree>
    <p:extLst>
      <p:ext uri="{BB962C8B-B14F-4D97-AF65-F5344CB8AC3E}">
        <p14:creationId xmlns:p14="http://schemas.microsoft.com/office/powerpoint/2010/main" val="160607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DA756F-002C-43D1-BFA5-E38DBD6B6E97}"/>
              </a:ext>
            </a:extLst>
          </p:cNvPr>
          <p:cNvSpPr txBox="1"/>
          <p:nvPr/>
        </p:nvSpPr>
        <p:spPr>
          <a:xfrm>
            <a:off x="662609" y="397565"/>
            <a:ext cx="10787269" cy="461665"/>
          </a:xfrm>
          <a:prstGeom prst="rect">
            <a:avLst/>
          </a:prstGeom>
          <a:noFill/>
        </p:spPr>
        <p:txBody>
          <a:bodyPr wrap="square" rtlCol="0">
            <a:spAutoFit/>
          </a:bodyPr>
          <a:lstStyle/>
          <a:p>
            <a:pPr algn="ctr"/>
            <a:r>
              <a:rPr lang="en-US" sz="2400" b="1" i="1" u="sng" dirty="0">
                <a:solidFill>
                  <a:schemeClr val="accent5">
                    <a:lumMod val="50000"/>
                  </a:schemeClr>
                </a:solidFill>
              </a:rPr>
              <a:t>Workflow Diagram of KNIME</a:t>
            </a:r>
            <a:endParaRPr lang="en-US" b="1" i="1" u="sng" dirty="0">
              <a:solidFill>
                <a:schemeClr val="accent5">
                  <a:lumMod val="50000"/>
                </a:schemeClr>
              </a:solidFill>
            </a:endParaRPr>
          </a:p>
        </p:txBody>
      </p:sp>
      <p:pic>
        <p:nvPicPr>
          <p:cNvPr id="5" name="Graphic 4">
            <a:extLst>
              <a:ext uri="{FF2B5EF4-FFF2-40B4-BE49-F238E27FC236}">
                <a16:creationId xmlns:a16="http://schemas.microsoft.com/office/drawing/2014/main" id="{B1802EE2-15FE-40F0-9513-D6369ECAE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591" y="1073426"/>
            <a:ext cx="11092070" cy="5671932"/>
          </a:xfrm>
          <a:prstGeom prst="rect">
            <a:avLst/>
          </a:prstGeom>
        </p:spPr>
      </p:pic>
    </p:spTree>
    <p:extLst>
      <p:ext uri="{BB962C8B-B14F-4D97-AF65-F5344CB8AC3E}">
        <p14:creationId xmlns:p14="http://schemas.microsoft.com/office/powerpoint/2010/main" val="305233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EF96850-87B2-4EA7-8C5E-3761C3154781}"/>
              </a:ext>
            </a:extLst>
          </p:cNvPr>
          <p:cNvGraphicFramePr>
            <a:graphicFrameLocks noGrp="1"/>
          </p:cNvGraphicFramePr>
          <p:nvPr>
            <p:extLst>
              <p:ext uri="{D42A27DB-BD31-4B8C-83A1-F6EECF244321}">
                <p14:modId xmlns:p14="http://schemas.microsoft.com/office/powerpoint/2010/main" val="1894369268"/>
              </p:ext>
            </p:extLst>
          </p:nvPr>
        </p:nvGraphicFramePr>
        <p:xfrm>
          <a:off x="480378" y="1186248"/>
          <a:ext cx="10956235" cy="1944214"/>
        </p:xfrm>
        <a:graphic>
          <a:graphicData uri="http://schemas.openxmlformats.org/drawingml/2006/table">
            <a:tbl>
              <a:tblPr>
                <a:tableStyleId>{5C22544A-7EE6-4342-B048-85BDC9FD1C3A}</a:tableStyleId>
              </a:tblPr>
              <a:tblGrid>
                <a:gridCol w="422615">
                  <a:extLst>
                    <a:ext uri="{9D8B030D-6E8A-4147-A177-3AD203B41FA5}">
                      <a16:colId xmlns:a16="http://schemas.microsoft.com/office/drawing/2014/main" val="1630325185"/>
                    </a:ext>
                  </a:extLst>
                </a:gridCol>
                <a:gridCol w="380949">
                  <a:extLst>
                    <a:ext uri="{9D8B030D-6E8A-4147-A177-3AD203B41FA5}">
                      <a16:colId xmlns:a16="http://schemas.microsoft.com/office/drawing/2014/main" val="997495554"/>
                    </a:ext>
                  </a:extLst>
                </a:gridCol>
                <a:gridCol w="349203">
                  <a:extLst>
                    <a:ext uri="{9D8B030D-6E8A-4147-A177-3AD203B41FA5}">
                      <a16:colId xmlns:a16="http://schemas.microsoft.com/office/drawing/2014/main" val="1766480560"/>
                    </a:ext>
                  </a:extLst>
                </a:gridCol>
                <a:gridCol w="380949">
                  <a:extLst>
                    <a:ext uri="{9D8B030D-6E8A-4147-A177-3AD203B41FA5}">
                      <a16:colId xmlns:a16="http://schemas.microsoft.com/office/drawing/2014/main" val="3216578446"/>
                    </a:ext>
                  </a:extLst>
                </a:gridCol>
                <a:gridCol w="452375">
                  <a:extLst>
                    <a:ext uri="{9D8B030D-6E8A-4147-A177-3AD203B41FA5}">
                      <a16:colId xmlns:a16="http://schemas.microsoft.com/office/drawing/2014/main" val="3326484109"/>
                    </a:ext>
                  </a:extLst>
                </a:gridCol>
                <a:gridCol w="285712">
                  <a:extLst>
                    <a:ext uri="{9D8B030D-6E8A-4147-A177-3AD203B41FA5}">
                      <a16:colId xmlns:a16="http://schemas.microsoft.com/office/drawing/2014/main" val="603390953"/>
                    </a:ext>
                  </a:extLst>
                </a:gridCol>
                <a:gridCol w="468249">
                  <a:extLst>
                    <a:ext uri="{9D8B030D-6E8A-4147-A177-3AD203B41FA5}">
                      <a16:colId xmlns:a16="http://schemas.microsoft.com/office/drawing/2014/main" val="2941787723"/>
                    </a:ext>
                  </a:extLst>
                </a:gridCol>
                <a:gridCol w="452375">
                  <a:extLst>
                    <a:ext uri="{9D8B030D-6E8A-4147-A177-3AD203B41FA5}">
                      <a16:colId xmlns:a16="http://schemas.microsoft.com/office/drawing/2014/main" val="3366355267"/>
                    </a:ext>
                  </a:extLst>
                </a:gridCol>
                <a:gridCol w="349203">
                  <a:extLst>
                    <a:ext uri="{9D8B030D-6E8A-4147-A177-3AD203B41FA5}">
                      <a16:colId xmlns:a16="http://schemas.microsoft.com/office/drawing/2014/main" val="1582048548"/>
                    </a:ext>
                  </a:extLst>
                </a:gridCol>
                <a:gridCol w="460313">
                  <a:extLst>
                    <a:ext uri="{9D8B030D-6E8A-4147-A177-3AD203B41FA5}">
                      <a16:colId xmlns:a16="http://schemas.microsoft.com/office/drawing/2014/main" val="1401956273"/>
                    </a:ext>
                  </a:extLst>
                </a:gridCol>
                <a:gridCol w="309520">
                  <a:extLst>
                    <a:ext uri="{9D8B030D-6E8A-4147-A177-3AD203B41FA5}">
                      <a16:colId xmlns:a16="http://schemas.microsoft.com/office/drawing/2014/main" val="2794478914"/>
                    </a:ext>
                  </a:extLst>
                </a:gridCol>
                <a:gridCol w="404757">
                  <a:extLst>
                    <a:ext uri="{9D8B030D-6E8A-4147-A177-3AD203B41FA5}">
                      <a16:colId xmlns:a16="http://schemas.microsoft.com/office/drawing/2014/main" val="2973588034"/>
                    </a:ext>
                  </a:extLst>
                </a:gridCol>
                <a:gridCol w="611104">
                  <a:extLst>
                    <a:ext uri="{9D8B030D-6E8A-4147-A177-3AD203B41FA5}">
                      <a16:colId xmlns:a16="http://schemas.microsoft.com/office/drawing/2014/main" val="1400421613"/>
                    </a:ext>
                  </a:extLst>
                </a:gridCol>
                <a:gridCol w="494042">
                  <a:extLst>
                    <a:ext uri="{9D8B030D-6E8A-4147-A177-3AD203B41FA5}">
                      <a16:colId xmlns:a16="http://schemas.microsoft.com/office/drawing/2014/main" val="98490681"/>
                    </a:ext>
                  </a:extLst>
                </a:gridCol>
                <a:gridCol w="380949">
                  <a:extLst>
                    <a:ext uri="{9D8B030D-6E8A-4147-A177-3AD203B41FA5}">
                      <a16:colId xmlns:a16="http://schemas.microsoft.com/office/drawing/2014/main" val="1267094720"/>
                    </a:ext>
                  </a:extLst>
                </a:gridCol>
                <a:gridCol w="404757">
                  <a:extLst>
                    <a:ext uri="{9D8B030D-6E8A-4147-A177-3AD203B41FA5}">
                      <a16:colId xmlns:a16="http://schemas.microsoft.com/office/drawing/2014/main" val="2730475725"/>
                    </a:ext>
                  </a:extLst>
                </a:gridCol>
                <a:gridCol w="374996">
                  <a:extLst>
                    <a:ext uri="{9D8B030D-6E8A-4147-A177-3AD203B41FA5}">
                      <a16:colId xmlns:a16="http://schemas.microsoft.com/office/drawing/2014/main" val="2207022585"/>
                    </a:ext>
                  </a:extLst>
                </a:gridCol>
                <a:gridCol w="460313">
                  <a:extLst>
                    <a:ext uri="{9D8B030D-6E8A-4147-A177-3AD203B41FA5}">
                      <a16:colId xmlns:a16="http://schemas.microsoft.com/office/drawing/2014/main" val="1908276756"/>
                    </a:ext>
                  </a:extLst>
                </a:gridCol>
                <a:gridCol w="470233">
                  <a:extLst>
                    <a:ext uri="{9D8B030D-6E8A-4147-A177-3AD203B41FA5}">
                      <a16:colId xmlns:a16="http://schemas.microsoft.com/office/drawing/2014/main" val="2830875617"/>
                    </a:ext>
                  </a:extLst>
                </a:gridCol>
                <a:gridCol w="374996">
                  <a:extLst>
                    <a:ext uri="{9D8B030D-6E8A-4147-A177-3AD203B41FA5}">
                      <a16:colId xmlns:a16="http://schemas.microsoft.com/office/drawing/2014/main" val="3365632636"/>
                    </a:ext>
                  </a:extLst>
                </a:gridCol>
                <a:gridCol w="468249">
                  <a:extLst>
                    <a:ext uri="{9D8B030D-6E8A-4147-A177-3AD203B41FA5}">
                      <a16:colId xmlns:a16="http://schemas.microsoft.com/office/drawing/2014/main" val="3866547769"/>
                    </a:ext>
                  </a:extLst>
                </a:gridCol>
                <a:gridCol w="684517">
                  <a:extLst>
                    <a:ext uri="{9D8B030D-6E8A-4147-A177-3AD203B41FA5}">
                      <a16:colId xmlns:a16="http://schemas.microsoft.com/office/drawing/2014/main" val="1427215519"/>
                    </a:ext>
                  </a:extLst>
                </a:gridCol>
                <a:gridCol w="380949">
                  <a:extLst>
                    <a:ext uri="{9D8B030D-6E8A-4147-A177-3AD203B41FA5}">
                      <a16:colId xmlns:a16="http://schemas.microsoft.com/office/drawing/2014/main" val="2361870174"/>
                    </a:ext>
                  </a:extLst>
                </a:gridCol>
                <a:gridCol w="285712">
                  <a:extLst>
                    <a:ext uri="{9D8B030D-6E8A-4147-A177-3AD203B41FA5}">
                      <a16:colId xmlns:a16="http://schemas.microsoft.com/office/drawing/2014/main" val="1987688098"/>
                    </a:ext>
                  </a:extLst>
                </a:gridCol>
                <a:gridCol w="349203">
                  <a:extLst>
                    <a:ext uri="{9D8B030D-6E8A-4147-A177-3AD203B41FA5}">
                      <a16:colId xmlns:a16="http://schemas.microsoft.com/office/drawing/2014/main" val="4279573248"/>
                    </a:ext>
                  </a:extLst>
                </a:gridCol>
                <a:gridCol w="285712">
                  <a:extLst>
                    <a:ext uri="{9D8B030D-6E8A-4147-A177-3AD203B41FA5}">
                      <a16:colId xmlns:a16="http://schemas.microsoft.com/office/drawing/2014/main" val="1069315612"/>
                    </a:ext>
                  </a:extLst>
                </a:gridCol>
                <a:gridCol w="214283">
                  <a:extLst>
                    <a:ext uri="{9D8B030D-6E8A-4147-A177-3AD203B41FA5}">
                      <a16:colId xmlns:a16="http://schemas.microsoft.com/office/drawing/2014/main" val="4127341688"/>
                    </a:ext>
                  </a:extLst>
                </a:gridCol>
              </a:tblGrid>
              <a:tr h="488581">
                <a:tc>
                  <a:txBody>
                    <a:bodyPr/>
                    <a:lstStyle/>
                    <a:p>
                      <a:pPr algn="l" fontAlgn="b"/>
                      <a:r>
                        <a:rPr lang="en-US" sz="700" u="none" strike="noStrike">
                          <a:effectLst/>
                        </a:rPr>
                        <a:t>CONTACT LAST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CONTACT FIRST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QUANTITY ORDERED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PRICE EACH</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LINE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DATE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LINE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ADDRESS LINE1</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CITY</a:t>
                      </a:r>
                      <a:endParaRPr lang="en-US" sz="700" b="1"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POSTAL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DEAL SIZE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RFM</a:t>
                      </a:r>
                      <a:endParaRPr lang="en-US" sz="700" b="1"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355292176"/>
                  </a:ext>
                </a:extLst>
              </a:tr>
              <a:tr h="263601">
                <a:tc>
                  <a:txBody>
                    <a:bodyPr/>
                    <a:lstStyle/>
                    <a:p>
                      <a:pPr algn="l" fontAlgn="b"/>
                      <a:r>
                        <a:rPr lang="en-US" sz="700" u="none" strike="noStrike">
                          <a:effectLst/>
                        </a:rPr>
                        <a:t>Accorti</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Paolo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94117.3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267397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843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110.85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7.61538462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2019-09-09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107.65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Via Monte Bianco 34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Torino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10100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Italy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94117.26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501682207"/>
                  </a:ext>
                </a:extLst>
              </a:tr>
              <a:tr h="263601">
                <a:tc>
                  <a:txBody>
                    <a:bodyPr/>
                    <a:lstStyle/>
                    <a:p>
                      <a:pPr algn="l" fontAlgn="b"/>
                      <a:r>
                        <a:rPr lang="en-US" sz="700" u="none" strike="noStrike">
                          <a:effectLst/>
                        </a:rPr>
                        <a:t>Ashworth</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Victoria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157808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522938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1778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91.085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9.01960784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2019-10-14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92.843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S12_1108</a:t>
                      </a:r>
                      <a:endParaRPr lang="en-US" sz="700" b="0"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Fauntleroy Circus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Manchester</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EC2 5NT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157807.81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196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818238354"/>
                  </a:ext>
                </a:extLst>
              </a:tr>
              <a:tr h="263601">
                <a:tc>
                  <a:txBody>
                    <a:bodyPr/>
                    <a:lstStyle/>
                    <a:p>
                      <a:pPr algn="l" fontAlgn="b"/>
                      <a:r>
                        <a:rPr lang="en-US" sz="700" u="none" strike="noStrike">
                          <a:effectLst/>
                        </a:rPr>
                        <a:t>Barajas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Miguel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57198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154158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572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94.681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7.06666667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2019-09-10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100.53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S12_1099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7635 Spinnaker Dr.</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Brickhaven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58339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57197.96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302751826"/>
                  </a:ext>
                </a:extLst>
              </a:tr>
              <a:tr h="263601">
                <a:tc>
                  <a:txBody>
                    <a:bodyPr/>
                    <a:lstStyle/>
                    <a:p>
                      <a:pPr algn="l" fontAlgn="b"/>
                      <a:r>
                        <a:rPr lang="en-US" sz="700" u="none" strike="noStrike">
                          <a:effectLst/>
                        </a:rPr>
                        <a:t>Benitez</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Violeta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98923.7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268417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903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109.59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6.23076923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2020-03-03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1785 First Street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New Bedford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50553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98923.73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3,2,3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631148944"/>
                  </a:ext>
                </a:extLst>
              </a:tr>
              <a:tr h="263601">
                <a:tc>
                  <a:txBody>
                    <a:bodyPr/>
                    <a:lstStyle/>
                    <a:p>
                      <a:pPr algn="l" fontAlgn="b"/>
                      <a:r>
                        <a:rPr lang="en-US" sz="700" u="none" strike="noStrike">
                          <a:effectLst/>
                        </a:rPr>
                        <a:t>Bennett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Helen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78240.8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267544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895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88.979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7.96153846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2019-03-20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89.5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S10_4757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Garden House Crowther Way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Cowes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PO31 7PJ</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78240.84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212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2,2,2</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330007800"/>
                  </a:ext>
                </a:extLst>
              </a:tr>
              <a:tr h="137628">
                <a:tc>
                  <a:txBody>
                    <a:bodyPr/>
                    <a:lstStyle/>
                    <a:p>
                      <a:pPr algn="l" fontAlgn="b"/>
                      <a:r>
                        <a:rPr lang="en-US" sz="700" u="none" strike="noStrike">
                          <a:effectLst/>
                        </a:rPr>
                        <a:t>Berglund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Christina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75754.9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195784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647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119.29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3.15789474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2019-11-09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Berguvsvgen  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Lule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S-958 22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Sweden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75754.88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194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2,1,2</a:t>
                      </a:r>
                      <a:endParaRPr lang="en-US" sz="700" b="0" i="0" u="none" strike="noStrike" dirty="0">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31202051"/>
                  </a:ext>
                </a:extLst>
              </a:tr>
            </a:tbl>
          </a:graphicData>
        </a:graphic>
      </p:graphicFrame>
      <p:sp>
        <p:nvSpPr>
          <p:cNvPr id="4" name="TextBox 3">
            <a:extLst>
              <a:ext uri="{FF2B5EF4-FFF2-40B4-BE49-F238E27FC236}">
                <a16:creationId xmlns:a16="http://schemas.microsoft.com/office/drawing/2014/main" id="{5DA667BA-2843-4C97-BE86-46A4DA64E354}"/>
              </a:ext>
            </a:extLst>
          </p:cNvPr>
          <p:cNvSpPr txBox="1"/>
          <p:nvPr/>
        </p:nvSpPr>
        <p:spPr>
          <a:xfrm>
            <a:off x="586407" y="444725"/>
            <a:ext cx="10956235" cy="461665"/>
          </a:xfrm>
          <a:prstGeom prst="rect">
            <a:avLst/>
          </a:prstGeom>
          <a:noFill/>
        </p:spPr>
        <p:txBody>
          <a:bodyPr wrap="square" rtlCol="0">
            <a:spAutoFit/>
          </a:bodyPr>
          <a:lstStyle/>
          <a:p>
            <a:pPr algn="ctr"/>
            <a:r>
              <a:rPr lang="en-US" sz="2400" b="1" i="1" u="sng" dirty="0">
                <a:solidFill>
                  <a:schemeClr val="accent5">
                    <a:lumMod val="50000"/>
                  </a:schemeClr>
                </a:solidFill>
              </a:rPr>
              <a:t>Sample Output with RFM Analysis</a:t>
            </a:r>
            <a:endParaRPr lang="en-US" b="1" i="1" u="sng" dirty="0">
              <a:solidFill>
                <a:schemeClr val="accent5">
                  <a:lumMod val="50000"/>
                </a:schemeClr>
              </a:solidFill>
            </a:endParaRPr>
          </a:p>
        </p:txBody>
      </p:sp>
      <p:sp>
        <p:nvSpPr>
          <p:cNvPr id="5" name="TextBox 4">
            <a:extLst>
              <a:ext uri="{FF2B5EF4-FFF2-40B4-BE49-F238E27FC236}">
                <a16:creationId xmlns:a16="http://schemas.microsoft.com/office/drawing/2014/main" id="{F0E0696E-B99C-43E0-B67A-687791CA5C41}"/>
              </a:ext>
            </a:extLst>
          </p:cNvPr>
          <p:cNvSpPr txBox="1"/>
          <p:nvPr/>
        </p:nvSpPr>
        <p:spPr>
          <a:xfrm>
            <a:off x="480378" y="3265874"/>
            <a:ext cx="10956235" cy="461665"/>
          </a:xfrm>
          <a:prstGeom prst="rect">
            <a:avLst/>
          </a:prstGeom>
          <a:noFill/>
        </p:spPr>
        <p:txBody>
          <a:bodyPr wrap="square" rtlCol="0">
            <a:spAutoFit/>
          </a:bodyPr>
          <a:lstStyle/>
          <a:p>
            <a:pPr algn="ctr"/>
            <a:r>
              <a:rPr lang="en-US" sz="2400" b="1" i="1" u="sng" dirty="0">
                <a:solidFill>
                  <a:schemeClr val="accent5">
                    <a:lumMod val="50000"/>
                  </a:schemeClr>
                </a:solidFill>
              </a:rPr>
              <a:t>Sample Output with RFM Bins</a:t>
            </a:r>
            <a:endParaRPr lang="en-US" b="1" i="1" u="sng" dirty="0">
              <a:solidFill>
                <a:schemeClr val="accent5">
                  <a:lumMod val="50000"/>
                </a:schemeClr>
              </a:solidFill>
            </a:endParaRPr>
          </a:p>
        </p:txBody>
      </p:sp>
      <p:graphicFrame>
        <p:nvGraphicFramePr>
          <p:cNvPr id="6" name="Table 5">
            <a:extLst>
              <a:ext uri="{FF2B5EF4-FFF2-40B4-BE49-F238E27FC236}">
                <a16:creationId xmlns:a16="http://schemas.microsoft.com/office/drawing/2014/main" id="{DE6C1608-74B3-4081-8A19-E8111D37BB2C}"/>
              </a:ext>
            </a:extLst>
          </p:cNvPr>
          <p:cNvGraphicFramePr>
            <a:graphicFrameLocks noGrp="1"/>
          </p:cNvGraphicFramePr>
          <p:nvPr>
            <p:extLst>
              <p:ext uri="{D42A27DB-BD31-4B8C-83A1-F6EECF244321}">
                <p14:modId xmlns:p14="http://schemas.microsoft.com/office/powerpoint/2010/main" val="2906021446"/>
              </p:ext>
            </p:extLst>
          </p:nvPr>
        </p:nvGraphicFramePr>
        <p:xfrm>
          <a:off x="586407" y="3862952"/>
          <a:ext cx="10850206" cy="2650317"/>
        </p:xfrm>
        <a:graphic>
          <a:graphicData uri="http://schemas.openxmlformats.org/drawingml/2006/table">
            <a:tbl>
              <a:tblPr>
                <a:tableStyleId>{5C22544A-7EE6-4342-B048-85BDC9FD1C3A}</a:tableStyleId>
              </a:tblPr>
              <a:tblGrid>
                <a:gridCol w="414575">
                  <a:extLst>
                    <a:ext uri="{9D8B030D-6E8A-4147-A177-3AD203B41FA5}">
                      <a16:colId xmlns:a16="http://schemas.microsoft.com/office/drawing/2014/main" val="894293240"/>
                    </a:ext>
                  </a:extLst>
                </a:gridCol>
                <a:gridCol w="414575">
                  <a:extLst>
                    <a:ext uri="{9D8B030D-6E8A-4147-A177-3AD203B41FA5}">
                      <a16:colId xmlns:a16="http://schemas.microsoft.com/office/drawing/2014/main" val="3781026279"/>
                    </a:ext>
                  </a:extLst>
                </a:gridCol>
                <a:gridCol w="414575">
                  <a:extLst>
                    <a:ext uri="{9D8B030D-6E8A-4147-A177-3AD203B41FA5}">
                      <a16:colId xmlns:a16="http://schemas.microsoft.com/office/drawing/2014/main" val="1218628680"/>
                    </a:ext>
                  </a:extLst>
                </a:gridCol>
                <a:gridCol w="414575">
                  <a:extLst>
                    <a:ext uri="{9D8B030D-6E8A-4147-A177-3AD203B41FA5}">
                      <a16:colId xmlns:a16="http://schemas.microsoft.com/office/drawing/2014/main" val="2941677858"/>
                    </a:ext>
                  </a:extLst>
                </a:gridCol>
                <a:gridCol w="414575">
                  <a:extLst>
                    <a:ext uri="{9D8B030D-6E8A-4147-A177-3AD203B41FA5}">
                      <a16:colId xmlns:a16="http://schemas.microsoft.com/office/drawing/2014/main" val="4257109669"/>
                    </a:ext>
                  </a:extLst>
                </a:gridCol>
                <a:gridCol w="414575">
                  <a:extLst>
                    <a:ext uri="{9D8B030D-6E8A-4147-A177-3AD203B41FA5}">
                      <a16:colId xmlns:a16="http://schemas.microsoft.com/office/drawing/2014/main" val="4028016749"/>
                    </a:ext>
                  </a:extLst>
                </a:gridCol>
                <a:gridCol w="414575">
                  <a:extLst>
                    <a:ext uri="{9D8B030D-6E8A-4147-A177-3AD203B41FA5}">
                      <a16:colId xmlns:a16="http://schemas.microsoft.com/office/drawing/2014/main" val="2282577891"/>
                    </a:ext>
                  </a:extLst>
                </a:gridCol>
                <a:gridCol w="414575">
                  <a:extLst>
                    <a:ext uri="{9D8B030D-6E8A-4147-A177-3AD203B41FA5}">
                      <a16:colId xmlns:a16="http://schemas.microsoft.com/office/drawing/2014/main" val="716359942"/>
                    </a:ext>
                  </a:extLst>
                </a:gridCol>
                <a:gridCol w="485831">
                  <a:extLst>
                    <a:ext uri="{9D8B030D-6E8A-4147-A177-3AD203B41FA5}">
                      <a16:colId xmlns:a16="http://schemas.microsoft.com/office/drawing/2014/main" val="3038450558"/>
                    </a:ext>
                  </a:extLst>
                </a:gridCol>
                <a:gridCol w="414575">
                  <a:extLst>
                    <a:ext uri="{9D8B030D-6E8A-4147-A177-3AD203B41FA5}">
                      <a16:colId xmlns:a16="http://schemas.microsoft.com/office/drawing/2014/main" val="3089393166"/>
                    </a:ext>
                  </a:extLst>
                </a:gridCol>
                <a:gridCol w="414575">
                  <a:extLst>
                    <a:ext uri="{9D8B030D-6E8A-4147-A177-3AD203B41FA5}">
                      <a16:colId xmlns:a16="http://schemas.microsoft.com/office/drawing/2014/main" val="2669352652"/>
                    </a:ext>
                  </a:extLst>
                </a:gridCol>
                <a:gridCol w="414575">
                  <a:extLst>
                    <a:ext uri="{9D8B030D-6E8A-4147-A177-3AD203B41FA5}">
                      <a16:colId xmlns:a16="http://schemas.microsoft.com/office/drawing/2014/main" val="3755459212"/>
                    </a:ext>
                  </a:extLst>
                </a:gridCol>
                <a:gridCol w="414575">
                  <a:extLst>
                    <a:ext uri="{9D8B030D-6E8A-4147-A177-3AD203B41FA5}">
                      <a16:colId xmlns:a16="http://schemas.microsoft.com/office/drawing/2014/main" val="1144683429"/>
                    </a:ext>
                  </a:extLst>
                </a:gridCol>
                <a:gridCol w="414575">
                  <a:extLst>
                    <a:ext uri="{9D8B030D-6E8A-4147-A177-3AD203B41FA5}">
                      <a16:colId xmlns:a16="http://schemas.microsoft.com/office/drawing/2014/main" val="2138222876"/>
                    </a:ext>
                  </a:extLst>
                </a:gridCol>
                <a:gridCol w="414575">
                  <a:extLst>
                    <a:ext uri="{9D8B030D-6E8A-4147-A177-3AD203B41FA5}">
                      <a16:colId xmlns:a16="http://schemas.microsoft.com/office/drawing/2014/main" val="630411441"/>
                    </a:ext>
                  </a:extLst>
                </a:gridCol>
                <a:gridCol w="414575">
                  <a:extLst>
                    <a:ext uri="{9D8B030D-6E8A-4147-A177-3AD203B41FA5}">
                      <a16:colId xmlns:a16="http://schemas.microsoft.com/office/drawing/2014/main" val="3786673062"/>
                    </a:ext>
                  </a:extLst>
                </a:gridCol>
                <a:gridCol w="414575">
                  <a:extLst>
                    <a:ext uri="{9D8B030D-6E8A-4147-A177-3AD203B41FA5}">
                      <a16:colId xmlns:a16="http://schemas.microsoft.com/office/drawing/2014/main" val="1658856727"/>
                    </a:ext>
                  </a:extLst>
                </a:gridCol>
                <a:gridCol w="414575">
                  <a:extLst>
                    <a:ext uri="{9D8B030D-6E8A-4147-A177-3AD203B41FA5}">
                      <a16:colId xmlns:a16="http://schemas.microsoft.com/office/drawing/2014/main" val="710522403"/>
                    </a:ext>
                  </a:extLst>
                </a:gridCol>
                <a:gridCol w="414575">
                  <a:extLst>
                    <a:ext uri="{9D8B030D-6E8A-4147-A177-3AD203B41FA5}">
                      <a16:colId xmlns:a16="http://schemas.microsoft.com/office/drawing/2014/main" val="2688377637"/>
                    </a:ext>
                  </a:extLst>
                </a:gridCol>
                <a:gridCol w="414575">
                  <a:extLst>
                    <a:ext uri="{9D8B030D-6E8A-4147-A177-3AD203B41FA5}">
                      <a16:colId xmlns:a16="http://schemas.microsoft.com/office/drawing/2014/main" val="243443947"/>
                    </a:ext>
                  </a:extLst>
                </a:gridCol>
                <a:gridCol w="414575">
                  <a:extLst>
                    <a:ext uri="{9D8B030D-6E8A-4147-A177-3AD203B41FA5}">
                      <a16:colId xmlns:a16="http://schemas.microsoft.com/office/drawing/2014/main" val="1137027716"/>
                    </a:ext>
                  </a:extLst>
                </a:gridCol>
                <a:gridCol w="414575">
                  <a:extLst>
                    <a:ext uri="{9D8B030D-6E8A-4147-A177-3AD203B41FA5}">
                      <a16:colId xmlns:a16="http://schemas.microsoft.com/office/drawing/2014/main" val="2826994759"/>
                    </a:ext>
                  </a:extLst>
                </a:gridCol>
                <a:gridCol w="414575">
                  <a:extLst>
                    <a:ext uri="{9D8B030D-6E8A-4147-A177-3AD203B41FA5}">
                      <a16:colId xmlns:a16="http://schemas.microsoft.com/office/drawing/2014/main" val="2772226715"/>
                    </a:ext>
                  </a:extLst>
                </a:gridCol>
                <a:gridCol w="414575">
                  <a:extLst>
                    <a:ext uri="{9D8B030D-6E8A-4147-A177-3AD203B41FA5}">
                      <a16:colId xmlns:a16="http://schemas.microsoft.com/office/drawing/2014/main" val="1926312359"/>
                    </a:ext>
                  </a:extLst>
                </a:gridCol>
                <a:gridCol w="414575">
                  <a:extLst>
                    <a:ext uri="{9D8B030D-6E8A-4147-A177-3AD203B41FA5}">
                      <a16:colId xmlns:a16="http://schemas.microsoft.com/office/drawing/2014/main" val="54774193"/>
                    </a:ext>
                  </a:extLst>
                </a:gridCol>
                <a:gridCol w="414575">
                  <a:extLst>
                    <a:ext uri="{9D8B030D-6E8A-4147-A177-3AD203B41FA5}">
                      <a16:colId xmlns:a16="http://schemas.microsoft.com/office/drawing/2014/main" val="2708309188"/>
                    </a:ext>
                  </a:extLst>
                </a:gridCol>
              </a:tblGrid>
              <a:tr h="457476">
                <a:tc>
                  <a:txBody>
                    <a:bodyPr/>
                    <a:lstStyle/>
                    <a:p>
                      <a:pPr algn="l" fontAlgn="b"/>
                      <a:r>
                        <a:rPr lang="en-US" sz="700" u="none" strike="noStrike">
                          <a:effectLst/>
                        </a:rPr>
                        <a:t>CONTACTLASTNAME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dirty="0">
                          <a:effectLst/>
                        </a:rPr>
                        <a:t>CONTACTFIRSTNAME</a:t>
                      </a:r>
                      <a:endParaRPr lang="en-US" sz="700" b="1" i="0" u="none" strike="noStrike" dirty="0">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ORDERNUMBER</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QUANTITYORDERED</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PRICEEACH</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ORDERLINENUMBER</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ORDERDATE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PRODUCTLINE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PRODUCTCODE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CUSTOMERNAME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ADDRESSLINE1</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CITY</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POSTALCODE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DEALSIZE</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4294334963"/>
                  </a:ext>
                </a:extLst>
              </a:tr>
              <a:tr h="410204">
                <a:tc>
                  <a:txBody>
                    <a:bodyPr/>
                    <a:lstStyle/>
                    <a:p>
                      <a:pPr algn="l" fontAlgn="b"/>
                      <a:r>
                        <a:rPr lang="en-US" sz="700" u="none" strike="noStrike">
                          <a:effectLst/>
                        </a:rPr>
                        <a:t>Accorti</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Paolo</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94117.26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267397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843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110.8527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7.615385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94117.26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2019-09-09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107.6538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Via Monte Bianco 34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Torino</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10100</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Italy</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3539573025"/>
                  </a:ext>
                </a:extLst>
              </a:tr>
              <a:tr h="276012">
                <a:tc>
                  <a:txBody>
                    <a:bodyPr/>
                    <a:lstStyle/>
                    <a:p>
                      <a:pPr algn="l" fontAlgn="b"/>
                      <a:r>
                        <a:rPr lang="en-US" sz="700" u="none" strike="noStrike">
                          <a:effectLst/>
                        </a:rPr>
                        <a:t>Ashworth</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Victoria</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157807.8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522938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1778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91.08451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9.019608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157807.8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2019-10-14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92.84314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S12_1108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Fauntleroy Circus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Manchester</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EC2 5NT</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196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720303858"/>
                  </a:ext>
                </a:extLst>
              </a:tr>
              <a:tr h="410204">
                <a:tc>
                  <a:txBody>
                    <a:bodyPr/>
                    <a:lstStyle/>
                    <a:p>
                      <a:pPr algn="l" fontAlgn="b"/>
                      <a:r>
                        <a:rPr lang="en-US" sz="700" u="none" strike="noStrike">
                          <a:effectLst/>
                        </a:rPr>
                        <a:t>Barajas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Miguel</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57197.96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154158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572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94.68067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7.066667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57197.96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2019-09-10</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100.5333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S12_1099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7635 Spinnaker Dr.</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Brickhaven</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58339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347160927"/>
                  </a:ext>
                </a:extLst>
              </a:tr>
              <a:tr h="276012">
                <a:tc>
                  <a:txBody>
                    <a:bodyPr/>
                    <a:lstStyle/>
                    <a:p>
                      <a:pPr algn="l" fontAlgn="b"/>
                      <a:r>
                        <a:rPr lang="en-US" sz="700" u="none" strike="noStrike">
                          <a:effectLst/>
                        </a:rPr>
                        <a:t>Benitez</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Violeta</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98923.73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268417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903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109.5865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6.230769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98923.73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2020-03-03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108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1785 First Street</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New Bedford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50553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89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33802527"/>
                  </a:ext>
                </a:extLst>
              </a:tr>
              <a:tr h="544397">
                <a:tc>
                  <a:txBody>
                    <a:bodyPr/>
                    <a:lstStyle/>
                    <a:p>
                      <a:pPr algn="l" fontAlgn="b"/>
                      <a:r>
                        <a:rPr lang="en-US" sz="700" u="none" strike="noStrike">
                          <a:effectLst/>
                        </a:rPr>
                        <a:t>Bennett</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Helen</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78240.84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267544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895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88.97885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7.961538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78240.84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2019-03-20</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89.5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S10_4757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Garden House Crowther Way</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Cowes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PO31 7PJ</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212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657307734"/>
                  </a:ext>
                </a:extLst>
              </a:tr>
              <a:tr h="276012">
                <a:tc>
                  <a:txBody>
                    <a:bodyPr/>
                    <a:lstStyle/>
                    <a:p>
                      <a:pPr algn="l" fontAlgn="b"/>
                      <a:r>
                        <a:rPr lang="en-US" sz="700" u="none" strike="noStrike">
                          <a:effectLst/>
                        </a:rPr>
                        <a:t>Berglund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Christina</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75754.88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195784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647</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119.2889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3.157895</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75754.88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2019-11-09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116</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19</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Berguvsvgen  8</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Lule</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S-958 22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Sweden</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r" fontAlgn="b"/>
                      <a:r>
                        <a:rPr lang="en-US" sz="700" u="none" strike="noStrike">
                          <a:effectLst/>
                        </a:rPr>
                        <a:t>194</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700" u="none" strike="noStrike" dirty="0">
                          <a:effectLst/>
                        </a:rPr>
                        <a:t>1</a:t>
                      </a:r>
                      <a:endParaRPr lang="en-US" sz="700" b="0" i="0" u="none" strike="noStrike" dirty="0">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418093412"/>
                  </a:ext>
                </a:extLst>
              </a:tr>
            </a:tbl>
          </a:graphicData>
        </a:graphic>
      </p:graphicFrame>
    </p:spTree>
    <p:extLst>
      <p:ext uri="{BB962C8B-B14F-4D97-AF65-F5344CB8AC3E}">
        <p14:creationId xmlns:p14="http://schemas.microsoft.com/office/powerpoint/2010/main" val="194211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A357B-26CB-4B62-8812-F0E501FD89EC}"/>
              </a:ext>
            </a:extLst>
          </p:cNvPr>
          <p:cNvSpPr txBox="1"/>
          <p:nvPr/>
        </p:nvSpPr>
        <p:spPr>
          <a:xfrm>
            <a:off x="781879" y="649357"/>
            <a:ext cx="10628244" cy="461665"/>
          </a:xfrm>
          <a:prstGeom prst="rect">
            <a:avLst/>
          </a:prstGeom>
          <a:noFill/>
        </p:spPr>
        <p:txBody>
          <a:bodyPr wrap="square" rtlCol="0">
            <a:spAutoFit/>
          </a:bodyPr>
          <a:lstStyle/>
          <a:p>
            <a:pPr algn="ctr"/>
            <a:r>
              <a:rPr lang="en-US" sz="2400" b="1" i="1" u="sng" dirty="0">
                <a:solidFill>
                  <a:schemeClr val="accent5">
                    <a:lumMod val="50000"/>
                  </a:schemeClr>
                </a:solidFill>
              </a:rPr>
              <a:t>RFM Analysis and Identified Segments</a:t>
            </a:r>
            <a:endParaRPr lang="en-US" b="1" i="1" u="sng" dirty="0">
              <a:solidFill>
                <a:schemeClr val="accent5">
                  <a:lumMod val="50000"/>
                </a:schemeClr>
              </a:solidFill>
            </a:endParaRPr>
          </a:p>
        </p:txBody>
      </p:sp>
      <p:sp>
        <p:nvSpPr>
          <p:cNvPr id="3" name="TextBox 2">
            <a:extLst>
              <a:ext uri="{FF2B5EF4-FFF2-40B4-BE49-F238E27FC236}">
                <a16:creationId xmlns:a16="http://schemas.microsoft.com/office/drawing/2014/main" id="{CE0E9BE3-C4EF-4BC6-87D0-A97CDAB457D3}"/>
              </a:ext>
            </a:extLst>
          </p:cNvPr>
          <p:cNvSpPr txBox="1"/>
          <p:nvPr/>
        </p:nvSpPr>
        <p:spPr>
          <a:xfrm>
            <a:off x="940904" y="1612656"/>
            <a:ext cx="10628244" cy="400110"/>
          </a:xfrm>
          <a:prstGeom prst="rect">
            <a:avLst/>
          </a:prstGeom>
          <a:noFill/>
        </p:spPr>
        <p:txBody>
          <a:bodyPr wrap="square" rtlCol="0">
            <a:spAutoFit/>
          </a:bodyPr>
          <a:lstStyle/>
          <a:p>
            <a:r>
              <a:rPr lang="en-US" sz="2000" b="1" i="1" dirty="0">
                <a:solidFill>
                  <a:srgbClr val="C00000"/>
                </a:solidFill>
              </a:rPr>
              <a:t>1.</a:t>
            </a:r>
            <a:r>
              <a:rPr lang="en-US" sz="2000" b="1" i="1" u="sng" dirty="0">
                <a:solidFill>
                  <a:srgbClr val="C00000"/>
                </a:solidFill>
              </a:rPr>
              <a:t>Best Customers:</a:t>
            </a:r>
            <a:endParaRPr lang="en-US" b="1" i="1" u="sng" dirty="0">
              <a:solidFill>
                <a:srgbClr val="C00000"/>
              </a:solidFill>
            </a:endParaRPr>
          </a:p>
        </p:txBody>
      </p:sp>
      <p:graphicFrame>
        <p:nvGraphicFramePr>
          <p:cNvPr id="4" name="Table 3">
            <a:extLst>
              <a:ext uri="{FF2B5EF4-FFF2-40B4-BE49-F238E27FC236}">
                <a16:creationId xmlns:a16="http://schemas.microsoft.com/office/drawing/2014/main" id="{69E4E82A-4482-4029-B456-15CF80E0495C}"/>
              </a:ext>
            </a:extLst>
          </p:cNvPr>
          <p:cNvGraphicFramePr>
            <a:graphicFrameLocks noGrp="1"/>
          </p:cNvGraphicFramePr>
          <p:nvPr>
            <p:extLst>
              <p:ext uri="{D42A27DB-BD31-4B8C-83A1-F6EECF244321}">
                <p14:modId xmlns:p14="http://schemas.microsoft.com/office/powerpoint/2010/main" val="2854888320"/>
              </p:ext>
            </p:extLst>
          </p:nvPr>
        </p:nvGraphicFramePr>
        <p:xfrm>
          <a:off x="838199" y="2305879"/>
          <a:ext cx="10628243" cy="2743198"/>
        </p:xfrm>
        <a:graphic>
          <a:graphicData uri="http://schemas.openxmlformats.org/drawingml/2006/table">
            <a:tbl>
              <a:tblPr>
                <a:tableStyleId>{5C22544A-7EE6-4342-B048-85BDC9FD1C3A}</a:tableStyleId>
              </a:tblPr>
              <a:tblGrid>
                <a:gridCol w="409963">
                  <a:extLst>
                    <a:ext uri="{9D8B030D-6E8A-4147-A177-3AD203B41FA5}">
                      <a16:colId xmlns:a16="http://schemas.microsoft.com/office/drawing/2014/main" val="1049079125"/>
                    </a:ext>
                  </a:extLst>
                </a:gridCol>
                <a:gridCol w="369545">
                  <a:extLst>
                    <a:ext uri="{9D8B030D-6E8A-4147-A177-3AD203B41FA5}">
                      <a16:colId xmlns:a16="http://schemas.microsoft.com/office/drawing/2014/main" val="165680205"/>
                    </a:ext>
                  </a:extLst>
                </a:gridCol>
                <a:gridCol w="338749">
                  <a:extLst>
                    <a:ext uri="{9D8B030D-6E8A-4147-A177-3AD203B41FA5}">
                      <a16:colId xmlns:a16="http://schemas.microsoft.com/office/drawing/2014/main" val="1514599907"/>
                    </a:ext>
                  </a:extLst>
                </a:gridCol>
                <a:gridCol w="369545">
                  <a:extLst>
                    <a:ext uri="{9D8B030D-6E8A-4147-A177-3AD203B41FA5}">
                      <a16:colId xmlns:a16="http://schemas.microsoft.com/office/drawing/2014/main" val="2564208103"/>
                    </a:ext>
                  </a:extLst>
                </a:gridCol>
                <a:gridCol w="438833">
                  <a:extLst>
                    <a:ext uri="{9D8B030D-6E8A-4147-A177-3AD203B41FA5}">
                      <a16:colId xmlns:a16="http://schemas.microsoft.com/office/drawing/2014/main" val="4021029391"/>
                    </a:ext>
                  </a:extLst>
                </a:gridCol>
                <a:gridCol w="277158">
                  <a:extLst>
                    <a:ext uri="{9D8B030D-6E8A-4147-A177-3AD203B41FA5}">
                      <a16:colId xmlns:a16="http://schemas.microsoft.com/office/drawing/2014/main" val="4242776684"/>
                    </a:ext>
                  </a:extLst>
                </a:gridCol>
                <a:gridCol w="454231">
                  <a:extLst>
                    <a:ext uri="{9D8B030D-6E8A-4147-A177-3AD203B41FA5}">
                      <a16:colId xmlns:a16="http://schemas.microsoft.com/office/drawing/2014/main" val="574770902"/>
                    </a:ext>
                  </a:extLst>
                </a:gridCol>
                <a:gridCol w="438833">
                  <a:extLst>
                    <a:ext uri="{9D8B030D-6E8A-4147-A177-3AD203B41FA5}">
                      <a16:colId xmlns:a16="http://schemas.microsoft.com/office/drawing/2014/main" val="2037910522"/>
                    </a:ext>
                  </a:extLst>
                </a:gridCol>
                <a:gridCol w="338749">
                  <a:extLst>
                    <a:ext uri="{9D8B030D-6E8A-4147-A177-3AD203B41FA5}">
                      <a16:colId xmlns:a16="http://schemas.microsoft.com/office/drawing/2014/main" val="2453769106"/>
                    </a:ext>
                  </a:extLst>
                </a:gridCol>
                <a:gridCol w="446533">
                  <a:extLst>
                    <a:ext uri="{9D8B030D-6E8A-4147-A177-3AD203B41FA5}">
                      <a16:colId xmlns:a16="http://schemas.microsoft.com/office/drawing/2014/main" val="3116270272"/>
                    </a:ext>
                  </a:extLst>
                </a:gridCol>
                <a:gridCol w="300254">
                  <a:extLst>
                    <a:ext uri="{9D8B030D-6E8A-4147-A177-3AD203B41FA5}">
                      <a16:colId xmlns:a16="http://schemas.microsoft.com/office/drawing/2014/main" val="3603808567"/>
                    </a:ext>
                  </a:extLst>
                </a:gridCol>
                <a:gridCol w="392640">
                  <a:extLst>
                    <a:ext uri="{9D8B030D-6E8A-4147-A177-3AD203B41FA5}">
                      <a16:colId xmlns:a16="http://schemas.microsoft.com/office/drawing/2014/main" val="3875737901"/>
                    </a:ext>
                  </a:extLst>
                </a:gridCol>
                <a:gridCol w="592810">
                  <a:extLst>
                    <a:ext uri="{9D8B030D-6E8A-4147-A177-3AD203B41FA5}">
                      <a16:colId xmlns:a16="http://schemas.microsoft.com/office/drawing/2014/main" val="3263935729"/>
                    </a:ext>
                  </a:extLst>
                </a:gridCol>
                <a:gridCol w="479252">
                  <a:extLst>
                    <a:ext uri="{9D8B030D-6E8A-4147-A177-3AD203B41FA5}">
                      <a16:colId xmlns:a16="http://schemas.microsoft.com/office/drawing/2014/main" val="3268090502"/>
                    </a:ext>
                  </a:extLst>
                </a:gridCol>
                <a:gridCol w="369545">
                  <a:extLst>
                    <a:ext uri="{9D8B030D-6E8A-4147-A177-3AD203B41FA5}">
                      <a16:colId xmlns:a16="http://schemas.microsoft.com/office/drawing/2014/main" val="1646912966"/>
                    </a:ext>
                  </a:extLst>
                </a:gridCol>
                <a:gridCol w="392640">
                  <a:extLst>
                    <a:ext uri="{9D8B030D-6E8A-4147-A177-3AD203B41FA5}">
                      <a16:colId xmlns:a16="http://schemas.microsoft.com/office/drawing/2014/main" val="3058925072"/>
                    </a:ext>
                  </a:extLst>
                </a:gridCol>
                <a:gridCol w="363770">
                  <a:extLst>
                    <a:ext uri="{9D8B030D-6E8A-4147-A177-3AD203B41FA5}">
                      <a16:colId xmlns:a16="http://schemas.microsoft.com/office/drawing/2014/main" val="805867866"/>
                    </a:ext>
                  </a:extLst>
                </a:gridCol>
                <a:gridCol w="446533">
                  <a:extLst>
                    <a:ext uri="{9D8B030D-6E8A-4147-A177-3AD203B41FA5}">
                      <a16:colId xmlns:a16="http://schemas.microsoft.com/office/drawing/2014/main" val="706468435"/>
                    </a:ext>
                  </a:extLst>
                </a:gridCol>
                <a:gridCol w="456156">
                  <a:extLst>
                    <a:ext uri="{9D8B030D-6E8A-4147-A177-3AD203B41FA5}">
                      <a16:colId xmlns:a16="http://schemas.microsoft.com/office/drawing/2014/main" val="1214891730"/>
                    </a:ext>
                  </a:extLst>
                </a:gridCol>
                <a:gridCol w="363770">
                  <a:extLst>
                    <a:ext uri="{9D8B030D-6E8A-4147-A177-3AD203B41FA5}">
                      <a16:colId xmlns:a16="http://schemas.microsoft.com/office/drawing/2014/main" val="4258229909"/>
                    </a:ext>
                  </a:extLst>
                </a:gridCol>
                <a:gridCol w="454231">
                  <a:extLst>
                    <a:ext uri="{9D8B030D-6E8A-4147-A177-3AD203B41FA5}">
                      <a16:colId xmlns:a16="http://schemas.microsoft.com/office/drawing/2014/main" val="4156796226"/>
                    </a:ext>
                  </a:extLst>
                </a:gridCol>
                <a:gridCol w="664025">
                  <a:extLst>
                    <a:ext uri="{9D8B030D-6E8A-4147-A177-3AD203B41FA5}">
                      <a16:colId xmlns:a16="http://schemas.microsoft.com/office/drawing/2014/main" val="218037688"/>
                    </a:ext>
                  </a:extLst>
                </a:gridCol>
                <a:gridCol w="369545">
                  <a:extLst>
                    <a:ext uri="{9D8B030D-6E8A-4147-A177-3AD203B41FA5}">
                      <a16:colId xmlns:a16="http://schemas.microsoft.com/office/drawing/2014/main" val="3292508510"/>
                    </a:ext>
                  </a:extLst>
                </a:gridCol>
                <a:gridCol w="277158">
                  <a:extLst>
                    <a:ext uri="{9D8B030D-6E8A-4147-A177-3AD203B41FA5}">
                      <a16:colId xmlns:a16="http://schemas.microsoft.com/office/drawing/2014/main" val="4074470839"/>
                    </a:ext>
                  </a:extLst>
                </a:gridCol>
                <a:gridCol w="338749">
                  <a:extLst>
                    <a:ext uri="{9D8B030D-6E8A-4147-A177-3AD203B41FA5}">
                      <a16:colId xmlns:a16="http://schemas.microsoft.com/office/drawing/2014/main" val="2090516808"/>
                    </a:ext>
                  </a:extLst>
                </a:gridCol>
                <a:gridCol w="277158">
                  <a:extLst>
                    <a:ext uri="{9D8B030D-6E8A-4147-A177-3AD203B41FA5}">
                      <a16:colId xmlns:a16="http://schemas.microsoft.com/office/drawing/2014/main" val="2448754387"/>
                    </a:ext>
                  </a:extLst>
                </a:gridCol>
                <a:gridCol w="207868">
                  <a:extLst>
                    <a:ext uri="{9D8B030D-6E8A-4147-A177-3AD203B41FA5}">
                      <a16:colId xmlns:a16="http://schemas.microsoft.com/office/drawing/2014/main" val="2631954212"/>
                    </a:ext>
                  </a:extLst>
                </a:gridCol>
              </a:tblGrid>
              <a:tr h="608957">
                <a:tc>
                  <a:txBody>
                    <a:bodyPr/>
                    <a:lstStyle/>
                    <a:p>
                      <a:pPr algn="l" fontAlgn="b"/>
                      <a:r>
                        <a:rPr lang="en-US" sz="700" u="none" strike="noStrike">
                          <a:effectLst/>
                        </a:rPr>
                        <a:t>CONTACT LAST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CONTACT FIRST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QUANTITY ORDERED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PRICE EACH</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LINE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ORDER DATE</a:t>
                      </a:r>
                      <a:endParaRPr lang="en-US" sz="700" b="1"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LINE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ADDRESS LINE1</a:t>
                      </a:r>
                      <a:endParaRPr lang="en-US" sz="700" b="1"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CITY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POSTAL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DEAL SIZE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RFM</a:t>
                      </a:r>
                      <a:endParaRPr lang="en-US" sz="700" b="1"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298278048"/>
                  </a:ext>
                </a:extLst>
              </a:tr>
              <a:tr h="488532">
                <a:tc>
                  <a:txBody>
                    <a:bodyPr/>
                    <a:lstStyle/>
                    <a:p>
                      <a:pPr algn="l" fontAlgn="b"/>
                      <a:r>
                        <a:rPr lang="en-US" sz="700" u="none" strike="noStrike">
                          <a:effectLst/>
                        </a:rPr>
                        <a:t>Labrune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Janine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180125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548305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1832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97.046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7.73584906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2019-10-29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96.151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fr-FR" sz="700" u="none" strike="noStrike">
                          <a:effectLst/>
                        </a:rPr>
                        <a:t>67, rue des Cinquante Otages</a:t>
                      </a:r>
                      <a:endParaRPr lang="fr-FR"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Nantes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44000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France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180124.9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888804436"/>
                  </a:ext>
                </a:extLst>
              </a:tr>
              <a:tr h="328547">
                <a:tc>
                  <a:txBody>
                    <a:bodyPr/>
                    <a:lstStyle/>
                    <a:p>
                      <a:pPr algn="l" fontAlgn="b"/>
                      <a:r>
                        <a:rPr lang="en-US" sz="700" u="none" strike="noStrike">
                          <a:effectLst/>
                        </a:rPr>
                        <a:t>Freyre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Diego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912294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2666218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97.383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6.42471042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2020-03-01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Disputed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97.015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 Moralzarzal, 86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Madrid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28034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Spain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259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912294.11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693053479"/>
                  </a:ext>
                </a:extLst>
              </a:tr>
              <a:tr h="328547">
                <a:tc>
                  <a:txBody>
                    <a:bodyPr/>
                    <a:lstStyle/>
                    <a:p>
                      <a:pPr algn="l" fontAlgn="b"/>
                      <a:r>
                        <a:rPr lang="en-US" sz="700" u="none" strike="noStrike">
                          <a:effectLst/>
                        </a:rPr>
                        <a:t>Yu</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Kyung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122138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319272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1111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108.57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5.61290323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2019-11-02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106.58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7586 Pompton St.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Allentown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70267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122138.14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4,3,4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658392695"/>
                  </a:ext>
                </a:extLst>
              </a:tr>
              <a:tr h="488532">
                <a:tc>
                  <a:txBody>
                    <a:bodyPr/>
                    <a:lstStyle/>
                    <a:p>
                      <a:pPr algn="l" fontAlgn="b"/>
                      <a:r>
                        <a:rPr lang="en-US" sz="700" u="none" strike="noStrike">
                          <a:effectLst/>
                        </a:rPr>
                        <a:t>Huxley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Adrian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151571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474596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1601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95.189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6.47826087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2019-12-17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93.087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Monitor Money Building, 815 Pacific Hwy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Chatswood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2067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Australia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Small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151570.98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802107852"/>
                  </a:ext>
                </a:extLst>
              </a:tr>
              <a:tr h="171536">
                <a:tc>
                  <a:txBody>
                    <a:bodyPr/>
                    <a:lstStyle/>
                    <a:p>
                      <a:pPr algn="l" fontAlgn="b"/>
                      <a:r>
                        <a:rPr lang="en-US" sz="700" u="none" strike="noStrike">
                          <a:effectLst/>
                        </a:rPr>
                        <a:t>Nelson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Valarie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654858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1850123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6366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7.16666667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2018-08-08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102.51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5677 Strong St.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San Rafael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97562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180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654858.06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869611036"/>
                  </a:ext>
                </a:extLst>
              </a:tr>
              <a:tr h="328547">
                <a:tc>
                  <a:txBody>
                    <a:bodyPr/>
                    <a:lstStyle/>
                    <a:p>
                      <a:pPr algn="l" fontAlgn="b"/>
                      <a:r>
                        <a:rPr lang="en-US" sz="700" u="none" strike="noStrike">
                          <a:effectLst/>
                        </a:rPr>
                        <a:t>Pipps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Georg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149799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411480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1442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2018-04-28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102.93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Geislweg 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Salzburg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5020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Austria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149798.63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4,4,4</a:t>
                      </a:r>
                      <a:endParaRPr lang="en-US" sz="700" b="0" i="0" u="none" strike="noStrike" dirty="0">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499081120"/>
                  </a:ext>
                </a:extLst>
              </a:tr>
            </a:tbl>
          </a:graphicData>
        </a:graphic>
      </p:graphicFrame>
      <p:sp>
        <p:nvSpPr>
          <p:cNvPr id="6" name="TextBox 5">
            <a:extLst>
              <a:ext uri="{FF2B5EF4-FFF2-40B4-BE49-F238E27FC236}">
                <a16:creationId xmlns:a16="http://schemas.microsoft.com/office/drawing/2014/main" id="{9F3B6644-2814-45E0-943D-16439421FDAA}"/>
              </a:ext>
            </a:extLst>
          </p:cNvPr>
          <p:cNvSpPr txBox="1"/>
          <p:nvPr/>
        </p:nvSpPr>
        <p:spPr>
          <a:xfrm>
            <a:off x="838199" y="5562312"/>
            <a:ext cx="10730949" cy="923330"/>
          </a:xfrm>
          <a:prstGeom prst="rect">
            <a:avLst/>
          </a:prstGeom>
          <a:noFill/>
        </p:spPr>
        <p:txBody>
          <a:bodyPr wrap="square" rtlCol="0">
            <a:spAutoFit/>
          </a:bodyPr>
          <a:lstStyle/>
          <a:p>
            <a:pPr marL="285750" indent="-285750">
              <a:buFont typeface="Wingdings" panose="05000000000000000000" pitchFamily="2" charset="2"/>
              <a:buChar char="q"/>
            </a:pPr>
            <a:r>
              <a:rPr lang="en-US" b="0" i="1" dirty="0">
                <a:solidFill>
                  <a:srgbClr val="1D1D1D"/>
                </a:solidFill>
                <a:effectLst/>
              </a:rPr>
              <a:t>This group consists of those customers who </a:t>
            </a:r>
            <a:r>
              <a:rPr lang="en-US" i="1" dirty="0">
                <a:solidFill>
                  <a:srgbClr val="1D1D1D"/>
                </a:solidFill>
              </a:rPr>
              <a:t>have</a:t>
            </a:r>
            <a:r>
              <a:rPr lang="en-US" b="0" i="1" dirty="0">
                <a:solidFill>
                  <a:srgbClr val="1D1D1D"/>
                </a:solidFill>
                <a:effectLst/>
              </a:rPr>
              <a:t> transacted recently, do so often and spend more than other customers. </a:t>
            </a:r>
          </a:p>
          <a:p>
            <a:pPr marL="285750" indent="-285750">
              <a:buFont typeface="Wingdings" panose="05000000000000000000" pitchFamily="2" charset="2"/>
              <a:buChar char="q"/>
            </a:pPr>
            <a:r>
              <a:rPr lang="en-US" b="0" i="1" dirty="0">
                <a:solidFill>
                  <a:srgbClr val="1D1D1D"/>
                </a:solidFill>
                <a:effectLst/>
              </a:rPr>
              <a:t>A shortened notation for this segment is 4-4-4 or 4-3-4  we’ll use this notation going forward.</a:t>
            </a:r>
            <a:endParaRPr lang="en-US" i="1" dirty="0"/>
          </a:p>
        </p:txBody>
      </p:sp>
    </p:spTree>
    <p:extLst>
      <p:ext uri="{BB962C8B-B14F-4D97-AF65-F5344CB8AC3E}">
        <p14:creationId xmlns:p14="http://schemas.microsoft.com/office/powerpoint/2010/main" val="254791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DC495-A48D-47C5-85C3-FC1E98204E83}"/>
              </a:ext>
            </a:extLst>
          </p:cNvPr>
          <p:cNvSpPr txBox="1"/>
          <p:nvPr/>
        </p:nvSpPr>
        <p:spPr>
          <a:xfrm>
            <a:off x="781878" y="595075"/>
            <a:ext cx="10628244" cy="400110"/>
          </a:xfrm>
          <a:prstGeom prst="rect">
            <a:avLst/>
          </a:prstGeom>
          <a:noFill/>
        </p:spPr>
        <p:txBody>
          <a:bodyPr wrap="square" rtlCol="0">
            <a:spAutoFit/>
          </a:bodyPr>
          <a:lstStyle/>
          <a:p>
            <a:r>
              <a:rPr lang="en-US" sz="2000" b="1" i="1" dirty="0">
                <a:solidFill>
                  <a:srgbClr val="C00000"/>
                </a:solidFill>
              </a:rPr>
              <a:t>2.</a:t>
            </a:r>
            <a:r>
              <a:rPr lang="en-US" sz="2000" b="1" i="1" u="sng" dirty="0">
                <a:solidFill>
                  <a:srgbClr val="C00000"/>
                </a:solidFill>
              </a:rPr>
              <a:t>Customers on verge of churning:</a:t>
            </a:r>
            <a:endParaRPr lang="en-US" b="1" i="1" u="sng" dirty="0">
              <a:solidFill>
                <a:srgbClr val="C00000"/>
              </a:solidFill>
            </a:endParaRPr>
          </a:p>
        </p:txBody>
      </p:sp>
      <p:graphicFrame>
        <p:nvGraphicFramePr>
          <p:cNvPr id="3" name="Table 2">
            <a:extLst>
              <a:ext uri="{FF2B5EF4-FFF2-40B4-BE49-F238E27FC236}">
                <a16:creationId xmlns:a16="http://schemas.microsoft.com/office/drawing/2014/main" id="{04613525-F039-4788-BBC6-5846201CBA18}"/>
              </a:ext>
            </a:extLst>
          </p:cNvPr>
          <p:cNvGraphicFramePr>
            <a:graphicFrameLocks noGrp="1"/>
          </p:cNvGraphicFramePr>
          <p:nvPr>
            <p:extLst>
              <p:ext uri="{D42A27DB-BD31-4B8C-83A1-F6EECF244321}">
                <p14:modId xmlns:p14="http://schemas.microsoft.com/office/powerpoint/2010/main" val="2937645752"/>
              </p:ext>
            </p:extLst>
          </p:nvPr>
        </p:nvGraphicFramePr>
        <p:xfrm>
          <a:off x="838200" y="1351721"/>
          <a:ext cx="10515601" cy="2888975"/>
        </p:xfrm>
        <a:graphic>
          <a:graphicData uri="http://schemas.openxmlformats.org/drawingml/2006/table">
            <a:tbl>
              <a:tblPr>
                <a:tableStyleId>{5C22544A-7EE6-4342-B048-85BDC9FD1C3A}</a:tableStyleId>
              </a:tblPr>
              <a:tblGrid>
                <a:gridCol w="405618">
                  <a:extLst>
                    <a:ext uri="{9D8B030D-6E8A-4147-A177-3AD203B41FA5}">
                      <a16:colId xmlns:a16="http://schemas.microsoft.com/office/drawing/2014/main" val="2100753178"/>
                    </a:ext>
                  </a:extLst>
                </a:gridCol>
                <a:gridCol w="365628">
                  <a:extLst>
                    <a:ext uri="{9D8B030D-6E8A-4147-A177-3AD203B41FA5}">
                      <a16:colId xmlns:a16="http://schemas.microsoft.com/office/drawing/2014/main" val="1413428801"/>
                    </a:ext>
                  </a:extLst>
                </a:gridCol>
                <a:gridCol w="335159">
                  <a:extLst>
                    <a:ext uri="{9D8B030D-6E8A-4147-A177-3AD203B41FA5}">
                      <a16:colId xmlns:a16="http://schemas.microsoft.com/office/drawing/2014/main" val="1068482850"/>
                    </a:ext>
                  </a:extLst>
                </a:gridCol>
                <a:gridCol w="365628">
                  <a:extLst>
                    <a:ext uri="{9D8B030D-6E8A-4147-A177-3AD203B41FA5}">
                      <a16:colId xmlns:a16="http://schemas.microsoft.com/office/drawing/2014/main" val="292274229"/>
                    </a:ext>
                  </a:extLst>
                </a:gridCol>
                <a:gridCol w="434182">
                  <a:extLst>
                    <a:ext uri="{9D8B030D-6E8A-4147-A177-3AD203B41FA5}">
                      <a16:colId xmlns:a16="http://schemas.microsoft.com/office/drawing/2014/main" val="3088938093"/>
                    </a:ext>
                  </a:extLst>
                </a:gridCol>
                <a:gridCol w="274221">
                  <a:extLst>
                    <a:ext uri="{9D8B030D-6E8A-4147-A177-3AD203B41FA5}">
                      <a16:colId xmlns:a16="http://schemas.microsoft.com/office/drawing/2014/main" val="556718539"/>
                    </a:ext>
                  </a:extLst>
                </a:gridCol>
                <a:gridCol w="449417">
                  <a:extLst>
                    <a:ext uri="{9D8B030D-6E8A-4147-A177-3AD203B41FA5}">
                      <a16:colId xmlns:a16="http://schemas.microsoft.com/office/drawing/2014/main" val="2000369517"/>
                    </a:ext>
                  </a:extLst>
                </a:gridCol>
                <a:gridCol w="434182">
                  <a:extLst>
                    <a:ext uri="{9D8B030D-6E8A-4147-A177-3AD203B41FA5}">
                      <a16:colId xmlns:a16="http://schemas.microsoft.com/office/drawing/2014/main" val="1976624356"/>
                    </a:ext>
                  </a:extLst>
                </a:gridCol>
                <a:gridCol w="335159">
                  <a:extLst>
                    <a:ext uri="{9D8B030D-6E8A-4147-A177-3AD203B41FA5}">
                      <a16:colId xmlns:a16="http://schemas.microsoft.com/office/drawing/2014/main" val="1856849815"/>
                    </a:ext>
                  </a:extLst>
                </a:gridCol>
                <a:gridCol w="441800">
                  <a:extLst>
                    <a:ext uri="{9D8B030D-6E8A-4147-A177-3AD203B41FA5}">
                      <a16:colId xmlns:a16="http://schemas.microsoft.com/office/drawing/2014/main" val="2817774140"/>
                    </a:ext>
                  </a:extLst>
                </a:gridCol>
                <a:gridCol w="297072">
                  <a:extLst>
                    <a:ext uri="{9D8B030D-6E8A-4147-A177-3AD203B41FA5}">
                      <a16:colId xmlns:a16="http://schemas.microsoft.com/office/drawing/2014/main" val="1089119590"/>
                    </a:ext>
                  </a:extLst>
                </a:gridCol>
                <a:gridCol w="388479">
                  <a:extLst>
                    <a:ext uri="{9D8B030D-6E8A-4147-A177-3AD203B41FA5}">
                      <a16:colId xmlns:a16="http://schemas.microsoft.com/office/drawing/2014/main" val="600810598"/>
                    </a:ext>
                  </a:extLst>
                </a:gridCol>
                <a:gridCol w="586527">
                  <a:extLst>
                    <a:ext uri="{9D8B030D-6E8A-4147-A177-3AD203B41FA5}">
                      <a16:colId xmlns:a16="http://schemas.microsoft.com/office/drawing/2014/main" val="4195709140"/>
                    </a:ext>
                  </a:extLst>
                </a:gridCol>
                <a:gridCol w="474173">
                  <a:extLst>
                    <a:ext uri="{9D8B030D-6E8A-4147-A177-3AD203B41FA5}">
                      <a16:colId xmlns:a16="http://schemas.microsoft.com/office/drawing/2014/main" val="3433029843"/>
                    </a:ext>
                  </a:extLst>
                </a:gridCol>
                <a:gridCol w="365628">
                  <a:extLst>
                    <a:ext uri="{9D8B030D-6E8A-4147-A177-3AD203B41FA5}">
                      <a16:colId xmlns:a16="http://schemas.microsoft.com/office/drawing/2014/main" val="2530925019"/>
                    </a:ext>
                  </a:extLst>
                </a:gridCol>
                <a:gridCol w="388479">
                  <a:extLst>
                    <a:ext uri="{9D8B030D-6E8A-4147-A177-3AD203B41FA5}">
                      <a16:colId xmlns:a16="http://schemas.microsoft.com/office/drawing/2014/main" val="171748910"/>
                    </a:ext>
                  </a:extLst>
                </a:gridCol>
                <a:gridCol w="359915">
                  <a:extLst>
                    <a:ext uri="{9D8B030D-6E8A-4147-A177-3AD203B41FA5}">
                      <a16:colId xmlns:a16="http://schemas.microsoft.com/office/drawing/2014/main" val="3506338779"/>
                    </a:ext>
                  </a:extLst>
                </a:gridCol>
                <a:gridCol w="441800">
                  <a:extLst>
                    <a:ext uri="{9D8B030D-6E8A-4147-A177-3AD203B41FA5}">
                      <a16:colId xmlns:a16="http://schemas.microsoft.com/office/drawing/2014/main" val="1027819071"/>
                    </a:ext>
                  </a:extLst>
                </a:gridCol>
                <a:gridCol w="451321">
                  <a:extLst>
                    <a:ext uri="{9D8B030D-6E8A-4147-A177-3AD203B41FA5}">
                      <a16:colId xmlns:a16="http://schemas.microsoft.com/office/drawing/2014/main" val="3254534209"/>
                    </a:ext>
                  </a:extLst>
                </a:gridCol>
                <a:gridCol w="359915">
                  <a:extLst>
                    <a:ext uri="{9D8B030D-6E8A-4147-A177-3AD203B41FA5}">
                      <a16:colId xmlns:a16="http://schemas.microsoft.com/office/drawing/2014/main" val="209373738"/>
                    </a:ext>
                  </a:extLst>
                </a:gridCol>
                <a:gridCol w="449417">
                  <a:extLst>
                    <a:ext uri="{9D8B030D-6E8A-4147-A177-3AD203B41FA5}">
                      <a16:colId xmlns:a16="http://schemas.microsoft.com/office/drawing/2014/main" val="821704875"/>
                    </a:ext>
                  </a:extLst>
                </a:gridCol>
                <a:gridCol w="656987">
                  <a:extLst>
                    <a:ext uri="{9D8B030D-6E8A-4147-A177-3AD203B41FA5}">
                      <a16:colId xmlns:a16="http://schemas.microsoft.com/office/drawing/2014/main" val="412344395"/>
                    </a:ext>
                  </a:extLst>
                </a:gridCol>
                <a:gridCol w="365628">
                  <a:extLst>
                    <a:ext uri="{9D8B030D-6E8A-4147-A177-3AD203B41FA5}">
                      <a16:colId xmlns:a16="http://schemas.microsoft.com/office/drawing/2014/main" val="3354711353"/>
                    </a:ext>
                  </a:extLst>
                </a:gridCol>
                <a:gridCol w="274221">
                  <a:extLst>
                    <a:ext uri="{9D8B030D-6E8A-4147-A177-3AD203B41FA5}">
                      <a16:colId xmlns:a16="http://schemas.microsoft.com/office/drawing/2014/main" val="820356946"/>
                    </a:ext>
                  </a:extLst>
                </a:gridCol>
                <a:gridCol w="335159">
                  <a:extLst>
                    <a:ext uri="{9D8B030D-6E8A-4147-A177-3AD203B41FA5}">
                      <a16:colId xmlns:a16="http://schemas.microsoft.com/office/drawing/2014/main" val="1882998992"/>
                    </a:ext>
                  </a:extLst>
                </a:gridCol>
                <a:gridCol w="274221">
                  <a:extLst>
                    <a:ext uri="{9D8B030D-6E8A-4147-A177-3AD203B41FA5}">
                      <a16:colId xmlns:a16="http://schemas.microsoft.com/office/drawing/2014/main" val="221583846"/>
                    </a:ext>
                  </a:extLst>
                </a:gridCol>
                <a:gridCol w="205665">
                  <a:extLst>
                    <a:ext uri="{9D8B030D-6E8A-4147-A177-3AD203B41FA5}">
                      <a16:colId xmlns:a16="http://schemas.microsoft.com/office/drawing/2014/main" val="3034301918"/>
                    </a:ext>
                  </a:extLst>
                </a:gridCol>
              </a:tblGrid>
              <a:tr h="725108">
                <a:tc>
                  <a:txBody>
                    <a:bodyPr/>
                    <a:lstStyle/>
                    <a:p>
                      <a:pPr algn="l" fontAlgn="b"/>
                      <a:r>
                        <a:rPr lang="en-US" sz="700" u="none" strike="noStrike">
                          <a:effectLst/>
                        </a:rPr>
                        <a:t>CONTACT LAST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CONTACT FIRST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QUANTITY ORDERED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PRICE EACH</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LINE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DATE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LINE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ADDRESS LINE1</a:t>
                      </a:r>
                      <a:endParaRPr lang="en-US" sz="700" b="1"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CITY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POSTAL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DEAL SIZE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RFM</a:t>
                      </a:r>
                      <a:endParaRPr lang="en-US" sz="700" b="1"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795980437"/>
                  </a:ext>
                </a:extLst>
              </a:tr>
              <a:tr h="391214">
                <a:tc>
                  <a:txBody>
                    <a:bodyPr/>
                    <a:lstStyle/>
                    <a:p>
                      <a:pPr algn="l" fontAlgn="b"/>
                      <a:r>
                        <a:rPr lang="en-US" sz="700" u="none" strike="noStrike">
                          <a:effectLst/>
                        </a:rPr>
                        <a:t>Saveley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Mary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142874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418659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1428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100.55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7.46341463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2019-01-02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102.02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 rue du Commerce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Lyon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69004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France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142874.25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456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1,4,4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6652068"/>
                  </a:ext>
                </a:extLst>
              </a:tr>
              <a:tr h="391214">
                <a:tc>
                  <a:txBody>
                    <a:bodyPr/>
                    <a:lstStyle/>
                    <a:p>
                      <a:pPr algn="l" fontAlgn="b"/>
                      <a:r>
                        <a:rPr lang="en-US" sz="700" u="none" strike="noStrike">
                          <a:effectLst/>
                        </a:rPr>
                        <a:t>Holz</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Michael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117714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318029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dirty="0">
                          <a:effectLst/>
                        </a:rPr>
                        <a:t>112.08</a:t>
                      </a:r>
                      <a:endParaRPr lang="en-US" sz="700" b="0" i="0" u="none" strike="noStrike" dirty="0">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8.32258065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2019-08-30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115.58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S12_1099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Grenzacherweg 237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Gensve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1203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Switzerland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117713.56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842924542"/>
                  </a:ext>
                </a:extLst>
              </a:tr>
              <a:tr h="581713">
                <a:tc>
                  <a:txBody>
                    <a:bodyPr/>
                    <a:lstStyle/>
                    <a:p>
                      <a:pPr algn="l" fontAlgn="b"/>
                      <a:r>
                        <a:rPr lang="en-US" sz="700" u="none" strike="noStrike">
                          <a:effectLst/>
                        </a:rPr>
                        <a:t>Oeztan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Veysel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111640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295737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113.56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6.86206897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2018-11-18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109.76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nb-NO" sz="700" u="none" strike="noStrike">
                          <a:effectLst/>
                        </a:rPr>
                        <a:t>Drammen 121, PR 744 Sentrum</a:t>
                      </a:r>
                      <a:endParaRPr lang="nb-NO"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Bergen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N 5804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Norway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111640.28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1,3,3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113093131"/>
                  </a:ext>
                </a:extLst>
              </a:tr>
              <a:tr h="408512">
                <a:tc>
                  <a:txBody>
                    <a:bodyPr/>
                    <a:lstStyle/>
                    <a:p>
                      <a:pPr algn="l" fontAlgn="b"/>
                      <a:r>
                        <a:rPr lang="en-US" sz="700" u="none" strike="noStrike">
                          <a:effectLst/>
                        </a:rPr>
                        <a:t>Accorti</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Paolo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94117.3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267397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843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110.85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7.61538462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2019-09-09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107.65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Via Monte Bianco 34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Torino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10100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Italy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94117.26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1,2,3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896161481"/>
                  </a:ext>
                </a:extLst>
              </a:tr>
              <a:tr h="391214">
                <a:tc>
                  <a:txBody>
                    <a:bodyPr/>
                    <a:lstStyle/>
                    <a:p>
                      <a:pPr algn="l" fontAlgn="b"/>
                      <a:r>
                        <a:rPr lang="en-US" sz="700" u="none" strike="noStrike">
                          <a:effectLst/>
                        </a:rPr>
                        <a:t>Hernandez</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Marta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103080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277975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107.07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7.25925926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2019-08-27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104.26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39323 Spinnaker Dr.</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Cambridge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51247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103080.38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1,3,3</a:t>
                      </a:r>
                      <a:endParaRPr lang="en-US" sz="700" b="0" i="0" u="none" strike="noStrike" dirty="0">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90879620"/>
                  </a:ext>
                </a:extLst>
              </a:tr>
            </a:tbl>
          </a:graphicData>
        </a:graphic>
      </p:graphicFrame>
      <p:sp>
        <p:nvSpPr>
          <p:cNvPr id="4" name="TextBox 3">
            <a:extLst>
              <a:ext uri="{FF2B5EF4-FFF2-40B4-BE49-F238E27FC236}">
                <a16:creationId xmlns:a16="http://schemas.microsoft.com/office/drawing/2014/main" id="{62AC0DA5-D57F-4FE8-A180-812466EFFDBA}"/>
              </a:ext>
            </a:extLst>
          </p:cNvPr>
          <p:cNvSpPr txBox="1"/>
          <p:nvPr/>
        </p:nvSpPr>
        <p:spPr>
          <a:xfrm>
            <a:off x="781878" y="4597232"/>
            <a:ext cx="10515601" cy="2031325"/>
          </a:xfrm>
          <a:prstGeom prst="rect">
            <a:avLst/>
          </a:prstGeom>
          <a:noFill/>
        </p:spPr>
        <p:txBody>
          <a:bodyPr wrap="square" rtlCol="0">
            <a:spAutoFit/>
          </a:bodyPr>
          <a:lstStyle/>
          <a:p>
            <a:pPr marL="285750" indent="-285750">
              <a:buFont typeface="Wingdings" panose="05000000000000000000" pitchFamily="2" charset="2"/>
              <a:buChar char="q"/>
            </a:pPr>
            <a:r>
              <a:rPr lang="en-US" sz="1800" dirty="0"/>
              <a:t>On basis on Recency, frequency &amp; monetary we have grouped our </a:t>
            </a:r>
            <a:r>
              <a:rPr lang="en-US" dirty="0">
                <a:solidFill>
                  <a:srgbClr val="000000"/>
                </a:solidFill>
                <a:effectLst/>
              </a:rPr>
              <a:t>Customers who are on verge of churning. We should definitely focus on this group before we lose them and try to convert them into our regular customers. </a:t>
            </a:r>
            <a:endParaRPr lang="en-US" dirty="0">
              <a:solidFill>
                <a:srgbClr val="000000"/>
              </a:solidFill>
            </a:endParaRPr>
          </a:p>
          <a:p>
            <a:pPr marL="285750" indent="-285750">
              <a:buFont typeface="Wingdings" panose="05000000000000000000" pitchFamily="2" charset="2"/>
              <a:buChar char="q"/>
            </a:pPr>
            <a:r>
              <a:rPr lang="en-US" dirty="0">
                <a:solidFill>
                  <a:srgbClr val="000000"/>
                </a:solidFill>
              </a:rPr>
              <a:t>Their frequency is good with good monetary value, but low recency made them stand in this group. If the company pays more attention and fulfil their requirement, then we can easily turn them into our regular customer and we can save them from churning out. </a:t>
            </a:r>
            <a:endParaRPr lang="en-IN" dirty="0">
              <a:solidFill>
                <a:srgbClr val="000000"/>
              </a:solidFill>
            </a:endParaRPr>
          </a:p>
          <a:p>
            <a:endParaRPr lang="en-US" dirty="0"/>
          </a:p>
        </p:txBody>
      </p:sp>
    </p:spTree>
    <p:extLst>
      <p:ext uri="{BB962C8B-B14F-4D97-AF65-F5344CB8AC3E}">
        <p14:creationId xmlns:p14="http://schemas.microsoft.com/office/powerpoint/2010/main" val="2825625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ABF28A-308D-4EBB-975B-9B0FF2470145}"/>
              </a:ext>
            </a:extLst>
          </p:cNvPr>
          <p:cNvSpPr txBox="1"/>
          <p:nvPr/>
        </p:nvSpPr>
        <p:spPr>
          <a:xfrm>
            <a:off x="781878" y="516835"/>
            <a:ext cx="10628244" cy="400110"/>
          </a:xfrm>
          <a:prstGeom prst="rect">
            <a:avLst/>
          </a:prstGeom>
          <a:noFill/>
        </p:spPr>
        <p:txBody>
          <a:bodyPr wrap="square" rtlCol="0">
            <a:spAutoFit/>
          </a:bodyPr>
          <a:lstStyle/>
          <a:p>
            <a:r>
              <a:rPr lang="en-US" sz="2000" b="1" i="1" dirty="0">
                <a:solidFill>
                  <a:srgbClr val="C00000"/>
                </a:solidFill>
              </a:rPr>
              <a:t>3.</a:t>
            </a:r>
            <a:r>
              <a:rPr lang="en-US" sz="2000" b="1" i="1" u="sng" dirty="0">
                <a:solidFill>
                  <a:srgbClr val="C00000"/>
                </a:solidFill>
              </a:rPr>
              <a:t>Lost Customers:</a:t>
            </a:r>
            <a:endParaRPr lang="en-US" b="1" i="1" u="sng" dirty="0">
              <a:solidFill>
                <a:srgbClr val="C00000"/>
              </a:solidFill>
            </a:endParaRPr>
          </a:p>
        </p:txBody>
      </p:sp>
      <p:graphicFrame>
        <p:nvGraphicFramePr>
          <p:cNvPr id="3" name="Table 2">
            <a:extLst>
              <a:ext uri="{FF2B5EF4-FFF2-40B4-BE49-F238E27FC236}">
                <a16:creationId xmlns:a16="http://schemas.microsoft.com/office/drawing/2014/main" id="{07FC9ABB-D44E-471B-96B1-64B9BDB4EA1F}"/>
              </a:ext>
            </a:extLst>
          </p:cNvPr>
          <p:cNvGraphicFramePr>
            <a:graphicFrameLocks noGrp="1"/>
          </p:cNvGraphicFramePr>
          <p:nvPr>
            <p:extLst>
              <p:ext uri="{D42A27DB-BD31-4B8C-83A1-F6EECF244321}">
                <p14:modId xmlns:p14="http://schemas.microsoft.com/office/powerpoint/2010/main" val="814912974"/>
              </p:ext>
            </p:extLst>
          </p:nvPr>
        </p:nvGraphicFramePr>
        <p:xfrm>
          <a:off x="781878" y="1152939"/>
          <a:ext cx="10628243" cy="3458816"/>
        </p:xfrm>
        <a:graphic>
          <a:graphicData uri="http://schemas.openxmlformats.org/drawingml/2006/table">
            <a:tbl>
              <a:tblPr>
                <a:tableStyleId>{5C22544A-7EE6-4342-B048-85BDC9FD1C3A}</a:tableStyleId>
              </a:tblPr>
              <a:tblGrid>
                <a:gridCol w="409963">
                  <a:extLst>
                    <a:ext uri="{9D8B030D-6E8A-4147-A177-3AD203B41FA5}">
                      <a16:colId xmlns:a16="http://schemas.microsoft.com/office/drawing/2014/main" val="962594128"/>
                    </a:ext>
                  </a:extLst>
                </a:gridCol>
                <a:gridCol w="369545">
                  <a:extLst>
                    <a:ext uri="{9D8B030D-6E8A-4147-A177-3AD203B41FA5}">
                      <a16:colId xmlns:a16="http://schemas.microsoft.com/office/drawing/2014/main" val="3031048868"/>
                    </a:ext>
                  </a:extLst>
                </a:gridCol>
                <a:gridCol w="338749">
                  <a:extLst>
                    <a:ext uri="{9D8B030D-6E8A-4147-A177-3AD203B41FA5}">
                      <a16:colId xmlns:a16="http://schemas.microsoft.com/office/drawing/2014/main" val="1742015273"/>
                    </a:ext>
                  </a:extLst>
                </a:gridCol>
                <a:gridCol w="369545">
                  <a:extLst>
                    <a:ext uri="{9D8B030D-6E8A-4147-A177-3AD203B41FA5}">
                      <a16:colId xmlns:a16="http://schemas.microsoft.com/office/drawing/2014/main" val="163388798"/>
                    </a:ext>
                  </a:extLst>
                </a:gridCol>
                <a:gridCol w="438833">
                  <a:extLst>
                    <a:ext uri="{9D8B030D-6E8A-4147-A177-3AD203B41FA5}">
                      <a16:colId xmlns:a16="http://schemas.microsoft.com/office/drawing/2014/main" val="1578783374"/>
                    </a:ext>
                  </a:extLst>
                </a:gridCol>
                <a:gridCol w="277158">
                  <a:extLst>
                    <a:ext uri="{9D8B030D-6E8A-4147-A177-3AD203B41FA5}">
                      <a16:colId xmlns:a16="http://schemas.microsoft.com/office/drawing/2014/main" val="2166594675"/>
                    </a:ext>
                  </a:extLst>
                </a:gridCol>
                <a:gridCol w="454231">
                  <a:extLst>
                    <a:ext uri="{9D8B030D-6E8A-4147-A177-3AD203B41FA5}">
                      <a16:colId xmlns:a16="http://schemas.microsoft.com/office/drawing/2014/main" val="472310686"/>
                    </a:ext>
                  </a:extLst>
                </a:gridCol>
                <a:gridCol w="438833">
                  <a:extLst>
                    <a:ext uri="{9D8B030D-6E8A-4147-A177-3AD203B41FA5}">
                      <a16:colId xmlns:a16="http://schemas.microsoft.com/office/drawing/2014/main" val="962635682"/>
                    </a:ext>
                  </a:extLst>
                </a:gridCol>
                <a:gridCol w="338749">
                  <a:extLst>
                    <a:ext uri="{9D8B030D-6E8A-4147-A177-3AD203B41FA5}">
                      <a16:colId xmlns:a16="http://schemas.microsoft.com/office/drawing/2014/main" val="3506308967"/>
                    </a:ext>
                  </a:extLst>
                </a:gridCol>
                <a:gridCol w="446533">
                  <a:extLst>
                    <a:ext uri="{9D8B030D-6E8A-4147-A177-3AD203B41FA5}">
                      <a16:colId xmlns:a16="http://schemas.microsoft.com/office/drawing/2014/main" val="4021731419"/>
                    </a:ext>
                  </a:extLst>
                </a:gridCol>
                <a:gridCol w="300254">
                  <a:extLst>
                    <a:ext uri="{9D8B030D-6E8A-4147-A177-3AD203B41FA5}">
                      <a16:colId xmlns:a16="http://schemas.microsoft.com/office/drawing/2014/main" val="3937949041"/>
                    </a:ext>
                  </a:extLst>
                </a:gridCol>
                <a:gridCol w="392640">
                  <a:extLst>
                    <a:ext uri="{9D8B030D-6E8A-4147-A177-3AD203B41FA5}">
                      <a16:colId xmlns:a16="http://schemas.microsoft.com/office/drawing/2014/main" val="2053387966"/>
                    </a:ext>
                  </a:extLst>
                </a:gridCol>
                <a:gridCol w="592810">
                  <a:extLst>
                    <a:ext uri="{9D8B030D-6E8A-4147-A177-3AD203B41FA5}">
                      <a16:colId xmlns:a16="http://schemas.microsoft.com/office/drawing/2014/main" val="144935691"/>
                    </a:ext>
                  </a:extLst>
                </a:gridCol>
                <a:gridCol w="479252">
                  <a:extLst>
                    <a:ext uri="{9D8B030D-6E8A-4147-A177-3AD203B41FA5}">
                      <a16:colId xmlns:a16="http://schemas.microsoft.com/office/drawing/2014/main" val="3965530144"/>
                    </a:ext>
                  </a:extLst>
                </a:gridCol>
                <a:gridCol w="369545">
                  <a:extLst>
                    <a:ext uri="{9D8B030D-6E8A-4147-A177-3AD203B41FA5}">
                      <a16:colId xmlns:a16="http://schemas.microsoft.com/office/drawing/2014/main" val="1948172383"/>
                    </a:ext>
                  </a:extLst>
                </a:gridCol>
                <a:gridCol w="392640">
                  <a:extLst>
                    <a:ext uri="{9D8B030D-6E8A-4147-A177-3AD203B41FA5}">
                      <a16:colId xmlns:a16="http://schemas.microsoft.com/office/drawing/2014/main" val="3013240450"/>
                    </a:ext>
                  </a:extLst>
                </a:gridCol>
                <a:gridCol w="363770">
                  <a:extLst>
                    <a:ext uri="{9D8B030D-6E8A-4147-A177-3AD203B41FA5}">
                      <a16:colId xmlns:a16="http://schemas.microsoft.com/office/drawing/2014/main" val="2587762527"/>
                    </a:ext>
                  </a:extLst>
                </a:gridCol>
                <a:gridCol w="446533">
                  <a:extLst>
                    <a:ext uri="{9D8B030D-6E8A-4147-A177-3AD203B41FA5}">
                      <a16:colId xmlns:a16="http://schemas.microsoft.com/office/drawing/2014/main" val="948934401"/>
                    </a:ext>
                  </a:extLst>
                </a:gridCol>
                <a:gridCol w="456156">
                  <a:extLst>
                    <a:ext uri="{9D8B030D-6E8A-4147-A177-3AD203B41FA5}">
                      <a16:colId xmlns:a16="http://schemas.microsoft.com/office/drawing/2014/main" val="3054126847"/>
                    </a:ext>
                  </a:extLst>
                </a:gridCol>
                <a:gridCol w="363770">
                  <a:extLst>
                    <a:ext uri="{9D8B030D-6E8A-4147-A177-3AD203B41FA5}">
                      <a16:colId xmlns:a16="http://schemas.microsoft.com/office/drawing/2014/main" val="1376905671"/>
                    </a:ext>
                  </a:extLst>
                </a:gridCol>
                <a:gridCol w="454231">
                  <a:extLst>
                    <a:ext uri="{9D8B030D-6E8A-4147-A177-3AD203B41FA5}">
                      <a16:colId xmlns:a16="http://schemas.microsoft.com/office/drawing/2014/main" val="3135225909"/>
                    </a:ext>
                  </a:extLst>
                </a:gridCol>
                <a:gridCol w="664025">
                  <a:extLst>
                    <a:ext uri="{9D8B030D-6E8A-4147-A177-3AD203B41FA5}">
                      <a16:colId xmlns:a16="http://schemas.microsoft.com/office/drawing/2014/main" val="350711837"/>
                    </a:ext>
                  </a:extLst>
                </a:gridCol>
                <a:gridCol w="369545">
                  <a:extLst>
                    <a:ext uri="{9D8B030D-6E8A-4147-A177-3AD203B41FA5}">
                      <a16:colId xmlns:a16="http://schemas.microsoft.com/office/drawing/2014/main" val="1221202996"/>
                    </a:ext>
                  </a:extLst>
                </a:gridCol>
                <a:gridCol w="277158">
                  <a:extLst>
                    <a:ext uri="{9D8B030D-6E8A-4147-A177-3AD203B41FA5}">
                      <a16:colId xmlns:a16="http://schemas.microsoft.com/office/drawing/2014/main" val="2710133565"/>
                    </a:ext>
                  </a:extLst>
                </a:gridCol>
                <a:gridCol w="338749">
                  <a:extLst>
                    <a:ext uri="{9D8B030D-6E8A-4147-A177-3AD203B41FA5}">
                      <a16:colId xmlns:a16="http://schemas.microsoft.com/office/drawing/2014/main" val="3121615370"/>
                    </a:ext>
                  </a:extLst>
                </a:gridCol>
                <a:gridCol w="277158">
                  <a:extLst>
                    <a:ext uri="{9D8B030D-6E8A-4147-A177-3AD203B41FA5}">
                      <a16:colId xmlns:a16="http://schemas.microsoft.com/office/drawing/2014/main" val="1691779221"/>
                    </a:ext>
                  </a:extLst>
                </a:gridCol>
                <a:gridCol w="207868">
                  <a:extLst>
                    <a:ext uri="{9D8B030D-6E8A-4147-A177-3AD203B41FA5}">
                      <a16:colId xmlns:a16="http://schemas.microsoft.com/office/drawing/2014/main" val="539156693"/>
                    </a:ext>
                  </a:extLst>
                </a:gridCol>
              </a:tblGrid>
              <a:tr h="651746">
                <a:tc>
                  <a:txBody>
                    <a:bodyPr/>
                    <a:lstStyle/>
                    <a:p>
                      <a:pPr algn="l" fontAlgn="b"/>
                      <a:r>
                        <a:rPr lang="en-US" sz="700" u="none" strike="noStrike">
                          <a:effectLst/>
                        </a:rPr>
                        <a:t>CONTACT LAST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CONTACT FIRST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QUANTITY ORDERED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PRICE EACH</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ORDER LINE NUMBER</a:t>
                      </a:r>
                      <a:endParaRPr lang="en-US" sz="700" b="1" i="0" u="none" strike="noStrike" dirty="0">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DATE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LINE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ADDRESS LINE1</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CITY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POSTAL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DEAL SIZE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RFM</a:t>
                      </a:r>
                      <a:endParaRPr lang="en-US" sz="700" b="1"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878440031"/>
                  </a:ext>
                </a:extLst>
              </a:tr>
              <a:tr h="351633">
                <a:tc>
                  <a:txBody>
                    <a:bodyPr/>
                    <a:lstStyle/>
                    <a:p>
                      <a:pPr algn="l" fontAlgn="b"/>
                      <a:r>
                        <a:rPr lang="en-US" sz="700" u="none" strike="noStrike">
                          <a:effectLst/>
                        </a:rPr>
                        <a:t>Hardy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Thomas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36019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122313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99.108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4.25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2018-11-14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93.25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S10_4757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120 Hanover Sq.</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London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WA1 1DP</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36019.04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495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021853740"/>
                  </a:ext>
                </a:extLst>
              </a:tr>
              <a:tr h="351633">
                <a:tc>
                  <a:txBody>
                    <a:bodyPr/>
                    <a:lstStyle/>
                    <a:p>
                      <a:pPr algn="l" fontAlgn="b"/>
                      <a:r>
                        <a:rPr lang="en-US" sz="700" u="none" strike="noStrike">
                          <a:effectLst/>
                        </a:rPr>
                        <a:t>Thompson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Steve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46084.6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132747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511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88.308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4.69230769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2018-12-01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93.231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3675 Furth Circle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Burbank</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94019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46084.64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488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862459107"/>
                  </a:ext>
                </a:extLst>
              </a:tr>
              <a:tr h="351633">
                <a:tc>
                  <a:txBody>
                    <a:bodyPr/>
                    <a:lstStyle/>
                    <a:p>
                      <a:pPr algn="l" fontAlgn="b"/>
                      <a:r>
                        <a:rPr lang="en-US" sz="700" u="none" strike="noStrike">
                          <a:effectLst/>
                        </a:rPr>
                        <a:t>Taylor</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Sue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50218.5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152515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95.396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5.06666667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2019-02-10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Trucks and Buses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90.933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S12_4473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2793 Furth Circle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Brisbane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94217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50218.51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476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578827029"/>
                  </a:ext>
                </a:extLst>
              </a:tr>
              <a:tr h="351633">
                <a:tc>
                  <a:txBody>
                    <a:bodyPr/>
                    <a:lstStyle/>
                    <a:p>
                      <a:pPr algn="l" fontAlgn="b"/>
                      <a:r>
                        <a:rPr lang="en-US" sz="700" u="none" strike="noStrike">
                          <a:effectLst/>
                        </a:rPr>
                        <a:t>Rance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Martine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69052.4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203864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699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95.474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2019-02-21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184, chausse de Tournai</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Lille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59000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France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Small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69052.41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624811516"/>
                  </a:ext>
                </a:extLst>
              </a:tr>
              <a:tr h="694087">
                <a:tc>
                  <a:txBody>
                    <a:bodyPr/>
                    <a:lstStyle/>
                    <a:p>
                      <a:pPr algn="l" fontAlgn="b"/>
                      <a:r>
                        <a:rPr lang="en-US" sz="700" u="none" strike="noStrike">
                          <a:effectLst/>
                        </a:rPr>
                        <a:t>Fernandez</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Jesus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49642.1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132409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468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104.96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5.30769231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2018-11-07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106.92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S12_1108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Merchants House, 27-30 Merchant's Quay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Madrid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28023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Spain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49642.05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439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403554674"/>
                  </a:ext>
                </a:extLst>
              </a:tr>
              <a:tr h="522860">
                <a:tc>
                  <a:txBody>
                    <a:bodyPr/>
                    <a:lstStyle/>
                    <a:p>
                      <a:pPr algn="l" fontAlgn="b"/>
                      <a:r>
                        <a:rPr lang="en-US" sz="700" u="none" strike="noStrike">
                          <a:effectLst/>
                        </a:rPr>
                        <a:t>Kentary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Mory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67605.1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204290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692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99.914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7.95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2019-01-12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101.65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S10_2016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fi-FI" sz="700" u="none" strike="noStrike">
                          <a:effectLst/>
                        </a:rPr>
                        <a:t>Dojima Avanza 4F, 1-6-20 Dojima, Kita-ku</a:t>
                      </a:r>
                      <a:endParaRPr lang="fi-FI"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Osaka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530-0003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Japan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67605.07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414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1,1,1</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7752036"/>
                  </a:ext>
                </a:extLst>
              </a:tr>
              <a:tr h="183591">
                <a:tc>
                  <a:txBody>
                    <a:bodyPr/>
                    <a:lstStyle/>
                    <a:p>
                      <a:pPr algn="l" fontAlgn="b"/>
                      <a:r>
                        <a:rPr lang="en-US" sz="700" u="none" strike="noStrike">
                          <a:effectLst/>
                        </a:rPr>
                        <a:t>Tseng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Kyung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36163.6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112613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101.33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3.27272727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2019-05-08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97.364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4658 Baden Av.</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Cambridge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51247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36163.62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389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1,1,1</a:t>
                      </a:r>
                      <a:endParaRPr lang="en-US" sz="700" b="0" i="0" u="none" strike="noStrike" dirty="0">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3777479980"/>
                  </a:ext>
                </a:extLst>
              </a:tr>
            </a:tbl>
          </a:graphicData>
        </a:graphic>
      </p:graphicFrame>
      <p:sp>
        <p:nvSpPr>
          <p:cNvPr id="4" name="TextBox 3">
            <a:extLst>
              <a:ext uri="{FF2B5EF4-FFF2-40B4-BE49-F238E27FC236}">
                <a16:creationId xmlns:a16="http://schemas.microsoft.com/office/drawing/2014/main" id="{4CB235E4-7C94-4EA5-808B-12EC606E2097}"/>
              </a:ext>
            </a:extLst>
          </p:cNvPr>
          <p:cNvSpPr txBox="1"/>
          <p:nvPr/>
        </p:nvSpPr>
        <p:spPr>
          <a:xfrm>
            <a:off x="781878" y="5049078"/>
            <a:ext cx="10515601" cy="1200329"/>
          </a:xfrm>
          <a:prstGeom prst="rect">
            <a:avLst/>
          </a:prstGeom>
          <a:noFill/>
        </p:spPr>
        <p:txBody>
          <a:bodyPr wrap="square" rtlCol="0">
            <a:spAutoFit/>
          </a:bodyPr>
          <a:lstStyle/>
          <a:p>
            <a:pPr marL="285750" indent="-285750">
              <a:buFont typeface="Wingdings" panose="05000000000000000000" pitchFamily="2" charset="2"/>
              <a:buChar char="q"/>
            </a:pPr>
            <a:r>
              <a:rPr lang="en-US" sz="1800" i="1" dirty="0"/>
              <a:t>On basis on Recency, frequency &amp; monetary parameters we have grouped our </a:t>
            </a:r>
            <a:r>
              <a:rPr lang="en-US" i="1" dirty="0">
                <a:solidFill>
                  <a:srgbClr val="000000"/>
                </a:solidFill>
                <a:effectLst/>
              </a:rPr>
              <a:t>Customers who we’d lost. Their recency is very low and hasn’t made any purchase since long and they very low on frequency too. </a:t>
            </a:r>
            <a:r>
              <a:rPr lang="en-US" i="1" dirty="0">
                <a:solidFill>
                  <a:srgbClr val="000000"/>
                </a:solidFill>
              </a:rPr>
              <a:t>So we can say these are our lost customers. </a:t>
            </a:r>
          </a:p>
          <a:p>
            <a:pPr marL="285750" indent="-285750">
              <a:buFont typeface="Wingdings" panose="05000000000000000000" pitchFamily="2" charset="2"/>
              <a:buChar char="q"/>
            </a:pPr>
            <a:r>
              <a:rPr lang="en-US" i="1" dirty="0">
                <a:solidFill>
                  <a:srgbClr val="000000"/>
                </a:solidFill>
              </a:rPr>
              <a:t>If taken feedback from them and fulfill their demand we might bring them back to been a good customer.</a:t>
            </a:r>
            <a:endParaRPr lang="en-US" i="1" dirty="0"/>
          </a:p>
        </p:txBody>
      </p:sp>
    </p:spTree>
    <p:extLst>
      <p:ext uri="{BB962C8B-B14F-4D97-AF65-F5344CB8AC3E}">
        <p14:creationId xmlns:p14="http://schemas.microsoft.com/office/powerpoint/2010/main" val="1023028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88406-99FD-4DC6-A4C8-7A4476EB3460}"/>
              </a:ext>
            </a:extLst>
          </p:cNvPr>
          <p:cNvSpPr txBox="1"/>
          <p:nvPr/>
        </p:nvSpPr>
        <p:spPr>
          <a:xfrm>
            <a:off x="838200" y="662609"/>
            <a:ext cx="10628244" cy="400110"/>
          </a:xfrm>
          <a:prstGeom prst="rect">
            <a:avLst/>
          </a:prstGeom>
          <a:noFill/>
        </p:spPr>
        <p:txBody>
          <a:bodyPr wrap="square" rtlCol="0">
            <a:spAutoFit/>
          </a:bodyPr>
          <a:lstStyle/>
          <a:p>
            <a:r>
              <a:rPr lang="en-US" sz="2000" b="1" i="1" dirty="0">
                <a:solidFill>
                  <a:srgbClr val="C00000"/>
                </a:solidFill>
              </a:rPr>
              <a:t>4.</a:t>
            </a:r>
            <a:r>
              <a:rPr lang="en-US" sz="2000" b="1" i="1" u="sng" dirty="0">
                <a:solidFill>
                  <a:srgbClr val="C00000"/>
                </a:solidFill>
              </a:rPr>
              <a:t>Loyal Customers:</a:t>
            </a:r>
            <a:endParaRPr lang="en-US" b="1" i="1" u="sng" dirty="0">
              <a:solidFill>
                <a:srgbClr val="C00000"/>
              </a:solidFill>
            </a:endParaRPr>
          </a:p>
        </p:txBody>
      </p:sp>
      <p:graphicFrame>
        <p:nvGraphicFramePr>
          <p:cNvPr id="3" name="Table 2">
            <a:extLst>
              <a:ext uri="{FF2B5EF4-FFF2-40B4-BE49-F238E27FC236}">
                <a16:creationId xmlns:a16="http://schemas.microsoft.com/office/drawing/2014/main" id="{056022D2-0615-40F0-BA38-096082924E98}"/>
              </a:ext>
            </a:extLst>
          </p:cNvPr>
          <p:cNvGraphicFramePr>
            <a:graphicFrameLocks noGrp="1"/>
          </p:cNvGraphicFramePr>
          <p:nvPr>
            <p:extLst>
              <p:ext uri="{D42A27DB-BD31-4B8C-83A1-F6EECF244321}">
                <p14:modId xmlns:p14="http://schemas.microsoft.com/office/powerpoint/2010/main" val="1159099939"/>
              </p:ext>
            </p:extLst>
          </p:nvPr>
        </p:nvGraphicFramePr>
        <p:xfrm>
          <a:off x="838200" y="1285460"/>
          <a:ext cx="10515601" cy="3101009"/>
        </p:xfrm>
        <a:graphic>
          <a:graphicData uri="http://schemas.openxmlformats.org/drawingml/2006/table">
            <a:tbl>
              <a:tblPr>
                <a:tableStyleId>{5C22544A-7EE6-4342-B048-85BDC9FD1C3A}</a:tableStyleId>
              </a:tblPr>
              <a:tblGrid>
                <a:gridCol w="405618">
                  <a:extLst>
                    <a:ext uri="{9D8B030D-6E8A-4147-A177-3AD203B41FA5}">
                      <a16:colId xmlns:a16="http://schemas.microsoft.com/office/drawing/2014/main" val="150297039"/>
                    </a:ext>
                  </a:extLst>
                </a:gridCol>
                <a:gridCol w="365628">
                  <a:extLst>
                    <a:ext uri="{9D8B030D-6E8A-4147-A177-3AD203B41FA5}">
                      <a16:colId xmlns:a16="http://schemas.microsoft.com/office/drawing/2014/main" val="3190046316"/>
                    </a:ext>
                  </a:extLst>
                </a:gridCol>
                <a:gridCol w="335159">
                  <a:extLst>
                    <a:ext uri="{9D8B030D-6E8A-4147-A177-3AD203B41FA5}">
                      <a16:colId xmlns:a16="http://schemas.microsoft.com/office/drawing/2014/main" val="2870172358"/>
                    </a:ext>
                  </a:extLst>
                </a:gridCol>
                <a:gridCol w="365628">
                  <a:extLst>
                    <a:ext uri="{9D8B030D-6E8A-4147-A177-3AD203B41FA5}">
                      <a16:colId xmlns:a16="http://schemas.microsoft.com/office/drawing/2014/main" val="3247380302"/>
                    </a:ext>
                  </a:extLst>
                </a:gridCol>
                <a:gridCol w="434182">
                  <a:extLst>
                    <a:ext uri="{9D8B030D-6E8A-4147-A177-3AD203B41FA5}">
                      <a16:colId xmlns:a16="http://schemas.microsoft.com/office/drawing/2014/main" val="4083762351"/>
                    </a:ext>
                  </a:extLst>
                </a:gridCol>
                <a:gridCol w="274221">
                  <a:extLst>
                    <a:ext uri="{9D8B030D-6E8A-4147-A177-3AD203B41FA5}">
                      <a16:colId xmlns:a16="http://schemas.microsoft.com/office/drawing/2014/main" val="1981019709"/>
                    </a:ext>
                  </a:extLst>
                </a:gridCol>
                <a:gridCol w="449417">
                  <a:extLst>
                    <a:ext uri="{9D8B030D-6E8A-4147-A177-3AD203B41FA5}">
                      <a16:colId xmlns:a16="http://schemas.microsoft.com/office/drawing/2014/main" val="626071909"/>
                    </a:ext>
                  </a:extLst>
                </a:gridCol>
                <a:gridCol w="434182">
                  <a:extLst>
                    <a:ext uri="{9D8B030D-6E8A-4147-A177-3AD203B41FA5}">
                      <a16:colId xmlns:a16="http://schemas.microsoft.com/office/drawing/2014/main" val="3392521086"/>
                    </a:ext>
                  </a:extLst>
                </a:gridCol>
                <a:gridCol w="335159">
                  <a:extLst>
                    <a:ext uri="{9D8B030D-6E8A-4147-A177-3AD203B41FA5}">
                      <a16:colId xmlns:a16="http://schemas.microsoft.com/office/drawing/2014/main" val="1426834251"/>
                    </a:ext>
                  </a:extLst>
                </a:gridCol>
                <a:gridCol w="441800">
                  <a:extLst>
                    <a:ext uri="{9D8B030D-6E8A-4147-A177-3AD203B41FA5}">
                      <a16:colId xmlns:a16="http://schemas.microsoft.com/office/drawing/2014/main" val="3315691164"/>
                    </a:ext>
                  </a:extLst>
                </a:gridCol>
                <a:gridCol w="297072">
                  <a:extLst>
                    <a:ext uri="{9D8B030D-6E8A-4147-A177-3AD203B41FA5}">
                      <a16:colId xmlns:a16="http://schemas.microsoft.com/office/drawing/2014/main" val="1050054766"/>
                    </a:ext>
                  </a:extLst>
                </a:gridCol>
                <a:gridCol w="388479">
                  <a:extLst>
                    <a:ext uri="{9D8B030D-6E8A-4147-A177-3AD203B41FA5}">
                      <a16:colId xmlns:a16="http://schemas.microsoft.com/office/drawing/2014/main" val="2964221135"/>
                    </a:ext>
                  </a:extLst>
                </a:gridCol>
                <a:gridCol w="586527">
                  <a:extLst>
                    <a:ext uri="{9D8B030D-6E8A-4147-A177-3AD203B41FA5}">
                      <a16:colId xmlns:a16="http://schemas.microsoft.com/office/drawing/2014/main" val="4277115229"/>
                    </a:ext>
                  </a:extLst>
                </a:gridCol>
                <a:gridCol w="474173">
                  <a:extLst>
                    <a:ext uri="{9D8B030D-6E8A-4147-A177-3AD203B41FA5}">
                      <a16:colId xmlns:a16="http://schemas.microsoft.com/office/drawing/2014/main" val="2032076213"/>
                    </a:ext>
                  </a:extLst>
                </a:gridCol>
                <a:gridCol w="365628">
                  <a:extLst>
                    <a:ext uri="{9D8B030D-6E8A-4147-A177-3AD203B41FA5}">
                      <a16:colId xmlns:a16="http://schemas.microsoft.com/office/drawing/2014/main" val="1056874174"/>
                    </a:ext>
                  </a:extLst>
                </a:gridCol>
                <a:gridCol w="388479">
                  <a:extLst>
                    <a:ext uri="{9D8B030D-6E8A-4147-A177-3AD203B41FA5}">
                      <a16:colId xmlns:a16="http://schemas.microsoft.com/office/drawing/2014/main" val="2672364484"/>
                    </a:ext>
                  </a:extLst>
                </a:gridCol>
                <a:gridCol w="359915">
                  <a:extLst>
                    <a:ext uri="{9D8B030D-6E8A-4147-A177-3AD203B41FA5}">
                      <a16:colId xmlns:a16="http://schemas.microsoft.com/office/drawing/2014/main" val="1848866269"/>
                    </a:ext>
                  </a:extLst>
                </a:gridCol>
                <a:gridCol w="441800">
                  <a:extLst>
                    <a:ext uri="{9D8B030D-6E8A-4147-A177-3AD203B41FA5}">
                      <a16:colId xmlns:a16="http://schemas.microsoft.com/office/drawing/2014/main" val="3460600151"/>
                    </a:ext>
                  </a:extLst>
                </a:gridCol>
                <a:gridCol w="451321">
                  <a:extLst>
                    <a:ext uri="{9D8B030D-6E8A-4147-A177-3AD203B41FA5}">
                      <a16:colId xmlns:a16="http://schemas.microsoft.com/office/drawing/2014/main" val="3301249970"/>
                    </a:ext>
                  </a:extLst>
                </a:gridCol>
                <a:gridCol w="359915">
                  <a:extLst>
                    <a:ext uri="{9D8B030D-6E8A-4147-A177-3AD203B41FA5}">
                      <a16:colId xmlns:a16="http://schemas.microsoft.com/office/drawing/2014/main" val="1179403608"/>
                    </a:ext>
                  </a:extLst>
                </a:gridCol>
                <a:gridCol w="449417">
                  <a:extLst>
                    <a:ext uri="{9D8B030D-6E8A-4147-A177-3AD203B41FA5}">
                      <a16:colId xmlns:a16="http://schemas.microsoft.com/office/drawing/2014/main" val="1895888075"/>
                    </a:ext>
                  </a:extLst>
                </a:gridCol>
                <a:gridCol w="656987">
                  <a:extLst>
                    <a:ext uri="{9D8B030D-6E8A-4147-A177-3AD203B41FA5}">
                      <a16:colId xmlns:a16="http://schemas.microsoft.com/office/drawing/2014/main" val="629226683"/>
                    </a:ext>
                  </a:extLst>
                </a:gridCol>
                <a:gridCol w="365628">
                  <a:extLst>
                    <a:ext uri="{9D8B030D-6E8A-4147-A177-3AD203B41FA5}">
                      <a16:colId xmlns:a16="http://schemas.microsoft.com/office/drawing/2014/main" val="4063212839"/>
                    </a:ext>
                  </a:extLst>
                </a:gridCol>
                <a:gridCol w="274221">
                  <a:extLst>
                    <a:ext uri="{9D8B030D-6E8A-4147-A177-3AD203B41FA5}">
                      <a16:colId xmlns:a16="http://schemas.microsoft.com/office/drawing/2014/main" val="4238111684"/>
                    </a:ext>
                  </a:extLst>
                </a:gridCol>
                <a:gridCol w="335159">
                  <a:extLst>
                    <a:ext uri="{9D8B030D-6E8A-4147-A177-3AD203B41FA5}">
                      <a16:colId xmlns:a16="http://schemas.microsoft.com/office/drawing/2014/main" val="713737458"/>
                    </a:ext>
                  </a:extLst>
                </a:gridCol>
                <a:gridCol w="274221">
                  <a:extLst>
                    <a:ext uri="{9D8B030D-6E8A-4147-A177-3AD203B41FA5}">
                      <a16:colId xmlns:a16="http://schemas.microsoft.com/office/drawing/2014/main" val="780638633"/>
                    </a:ext>
                  </a:extLst>
                </a:gridCol>
                <a:gridCol w="205665">
                  <a:extLst>
                    <a:ext uri="{9D8B030D-6E8A-4147-A177-3AD203B41FA5}">
                      <a16:colId xmlns:a16="http://schemas.microsoft.com/office/drawing/2014/main" val="3594407601"/>
                    </a:ext>
                  </a:extLst>
                </a:gridCol>
              </a:tblGrid>
              <a:tr h="734302">
                <a:tc>
                  <a:txBody>
                    <a:bodyPr/>
                    <a:lstStyle/>
                    <a:p>
                      <a:pPr algn="l" fontAlgn="b"/>
                      <a:r>
                        <a:rPr lang="en-US" sz="700" u="none" strike="noStrike">
                          <a:effectLst/>
                        </a:rPr>
                        <a:t>CONTACT LAST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CONTACT FIRST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SALES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QUANTITY ORDERED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PRICE EACH</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LINE NUMBER</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ORDER DATE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STATUS</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LINE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MSRP</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PRODUCT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ADDRESS LINE1</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CITY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POSTAL CODE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COUNTRY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DEAL SIZE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 NAME</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CUSTOMERNAME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 [Binned]</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RECENCY_1234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FREQUENCY_1234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MONETARY_1234</a:t>
                      </a:r>
                      <a:endParaRPr lang="en-US" sz="700" b="1"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RFM</a:t>
                      </a:r>
                      <a:endParaRPr lang="en-US" sz="700" b="1"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599306076"/>
                  </a:ext>
                </a:extLst>
              </a:tr>
              <a:tr h="396175">
                <a:tc>
                  <a:txBody>
                    <a:bodyPr/>
                    <a:lstStyle/>
                    <a:p>
                      <a:pPr algn="l" fontAlgn="b"/>
                      <a:r>
                        <a:rPr lang="en-US" sz="700" u="none" strike="noStrike">
                          <a:effectLst/>
                        </a:rPr>
                        <a:t>Yu</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Kyung</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122138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319272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1111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108.57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5.61290323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2019-11-02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106.58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7586 Pompton St.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Allentown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70267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USA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122138.14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4,3,4</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4175123555"/>
                  </a:ext>
                </a:extLst>
              </a:tr>
              <a:tr h="589091">
                <a:tc>
                  <a:txBody>
                    <a:bodyPr/>
                    <a:lstStyle/>
                    <a:p>
                      <a:pPr algn="l" fontAlgn="b"/>
                      <a:r>
                        <a:rPr lang="en-US" sz="700" u="none" strike="noStrike">
                          <a:effectLst/>
                        </a:rPr>
                        <a:t>Victorino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Wendy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115499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369736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1236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95.593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6.30555556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2019-02-04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97.222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S10_4962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Village Close - 106 Linden Road Sandown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Singapore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69045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Singapore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115498.73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4,4,3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478759827"/>
                  </a:ext>
                </a:extLst>
              </a:tr>
              <a:tr h="396175">
                <a:tc>
                  <a:txBody>
                    <a:bodyPr/>
                    <a:lstStyle/>
                    <a:p>
                      <a:pPr algn="l" fontAlgn="b"/>
                      <a:r>
                        <a:rPr lang="en-US" sz="700" u="none" strike="noStrike">
                          <a:effectLst/>
                        </a:rPr>
                        <a:t>Shimamura</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Akiko</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120563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330728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1150</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101.18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6.34375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2019-11-23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Classic Cars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99.281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S10_1949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2-2-8 Roppongi</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Minato-ku</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106-0032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Japan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Large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120562.74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39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4,3,3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871525274"/>
                  </a:ext>
                </a:extLst>
              </a:tr>
              <a:tr h="589091">
                <a:tc>
                  <a:txBody>
                    <a:bodyPr/>
                    <a:lstStyle/>
                    <a:p>
                      <a:pPr algn="l" fontAlgn="b"/>
                      <a:r>
                        <a:rPr lang="en-US" sz="700" u="none" strike="noStrike">
                          <a:effectLst/>
                        </a:rPr>
                        <a:t>Devon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Elizabeth</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118008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dirty="0">
                          <a:effectLst/>
                        </a:rPr>
                        <a:t>298981</a:t>
                      </a:r>
                      <a:endParaRPr lang="en-US" sz="700" b="0" i="0" u="none" strike="noStrike" dirty="0">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1046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108.54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5.89655172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2020-04-08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110.28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Berkeley Gardens 12  Brewery</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Liverpool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WX1 6LT</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UK</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Small</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118008.27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4,3,3</a:t>
                      </a:r>
                      <a:endParaRPr lang="en-US" sz="700" b="0" i="0" u="none" strike="noStrike">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1396103048"/>
                  </a:ext>
                </a:extLst>
              </a:tr>
              <a:tr h="396175">
                <a:tc>
                  <a:txBody>
                    <a:bodyPr/>
                    <a:lstStyle/>
                    <a:p>
                      <a:pPr algn="l" fontAlgn="b"/>
                      <a:r>
                        <a:rPr lang="en-US" sz="700" u="none" strike="noStrike">
                          <a:effectLst/>
                        </a:rPr>
                        <a:t>Perrier</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Dominique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93170.7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276639</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1001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94.255</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6.33333333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2019-05-26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Shipped</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Motorcycles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94.852</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S10_1678</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25, rue Lauriston</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Paris</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75016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France</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Medium</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93170.66</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r" fontAlgn="b"/>
                      <a:r>
                        <a:rPr lang="en-US" sz="700" u="none" strike="noStrike">
                          <a:effectLst/>
                        </a:rPr>
                        <a:t>54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Bin 1</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5719" marR="5719" marT="5719" marB="0" anchor="b"/>
                </a:tc>
                <a:tc>
                  <a:txBody>
                    <a:bodyPr/>
                    <a:lstStyle/>
                    <a:p>
                      <a:pPr algn="l" fontAlgn="b"/>
                      <a:r>
                        <a:rPr lang="en-US" sz="700" u="none" strike="noStrike" dirty="0">
                          <a:effectLst/>
                        </a:rPr>
                        <a:t>4,3,3</a:t>
                      </a:r>
                      <a:endParaRPr lang="en-US" sz="700" b="0" i="0" u="none" strike="noStrike" dirty="0">
                        <a:solidFill>
                          <a:srgbClr val="000000"/>
                        </a:solidFill>
                        <a:effectLst/>
                        <a:latin typeface="Calibri" panose="020F0502020204030204" pitchFamily="34" charset="0"/>
                      </a:endParaRPr>
                    </a:p>
                  </a:txBody>
                  <a:tcPr marL="5719" marR="5719" marT="5719" marB="0" anchor="b"/>
                </a:tc>
                <a:extLst>
                  <a:ext uri="{0D108BD9-81ED-4DB2-BD59-A6C34878D82A}">
                    <a16:rowId xmlns:a16="http://schemas.microsoft.com/office/drawing/2014/main" val="2760834258"/>
                  </a:ext>
                </a:extLst>
              </a:tr>
            </a:tbl>
          </a:graphicData>
        </a:graphic>
      </p:graphicFrame>
      <p:sp>
        <p:nvSpPr>
          <p:cNvPr id="4" name="TextBox 3">
            <a:extLst>
              <a:ext uri="{FF2B5EF4-FFF2-40B4-BE49-F238E27FC236}">
                <a16:creationId xmlns:a16="http://schemas.microsoft.com/office/drawing/2014/main" id="{AA66BD76-7783-4F71-AF08-E9D07CCEE763}"/>
              </a:ext>
            </a:extLst>
          </p:cNvPr>
          <p:cNvSpPr txBox="1"/>
          <p:nvPr/>
        </p:nvSpPr>
        <p:spPr>
          <a:xfrm>
            <a:off x="838200" y="4929809"/>
            <a:ext cx="10515601" cy="923330"/>
          </a:xfrm>
          <a:prstGeom prst="rect">
            <a:avLst/>
          </a:prstGeom>
          <a:noFill/>
        </p:spPr>
        <p:txBody>
          <a:bodyPr wrap="square" rtlCol="0">
            <a:spAutoFit/>
          </a:bodyPr>
          <a:lstStyle/>
          <a:p>
            <a:pPr marL="285750" indent="-285750">
              <a:buFont typeface="Wingdings" panose="05000000000000000000" pitchFamily="2" charset="2"/>
              <a:buChar char="q"/>
            </a:pPr>
            <a:r>
              <a:rPr lang="en-US" sz="1800" i="1" dirty="0"/>
              <a:t>On basis on Recency, frequency &amp; monetary we have grouped our loyal customers. </a:t>
            </a:r>
            <a:r>
              <a:rPr lang="en-US" i="1" dirty="0"/>
              <a:t>These customers have purchased multiple times with good monetary value. If we focus more on this segment of customers, we can easily turn them into out top best customers too.</a:t>
            </a:r>
          </a:p>
        </p:txBody>
      </p:sp>
    </p:spTree>
    <p:extLst>
      <p:ext uri="{BB962C8B-B14F-4D97-AF65-F5344CB8AC3E}">
        <p14:creationId xmlns:p14="http://schemas.microsoft.com/office/powerpoint/2010/main" val="4300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7A5A1-1E5B-4D08-B852-0952F318800C}"/>
              </a:ext>
            </a:extLst>
          </p:cNvPr>
          <p:cNvSpPr txBox="1"/>
          <p:nvPr/>
        </p:nvSpPr>
        <p:spPr>
          <a:xfrm>
            <a:off x="808382" y="318053"/>
            <a:ext cx="10561983" cy="461665"/>
          </a:xfrm>
          <a:prstGeom prst="rect">
            <a:avLst/>
          </a:prstGeom>
          <a:noFill/>
        </p:spPr>
        <p:txBody>
          <a:bodyPr wrap="square" rtlCol="0">
            <a:spAutoFit/>
          </a:bodyPr>
          <a:lstStyle/>
          <a:p>
            <a:pPr algn="ctr"/>
            <a:r>
              <a:rPr lang="en-US" sz="2400" b="1" i="1" u="sng" dirty="0">
                <a:solidFill>
                  <a:srgbClr val="FF0000"/>
                </a:solidFill>
                <a:latin typeface="+mj-lt"/>
              </a:rPr>
              <a:t>Recommendations</a:t>
            </a:r>
            <a:endParaRPr lang="en-US" b="1" i="1" u="sng" dirty="0">
              <a:solidFill>
                <a:srgbClr val="FF0000"/>
              </a:solidFill>
              <a:latin typeface="+mj-lt"/>
            </a:endParaRPr>
          </a:p>
        </p:txBody>
      </p:sp>
      <p:sp>
        <p:nvSpPr>
          <p:cNvPr id="3" name="TextBox 2">
            <a:extLst>
              <a:ext uri="{FF2B5EF4-FFF2-40B4-BE49-F238E27FC236}">
                <a16:creationId xmlns:a16="http://schemas.microsoft.com/office/drawing/2014/main" id="{7EA16787-ACE4-4227-B9F8-5252D69F2FD3}"/>
              </a:ext>
            </a:extLst>
          </p:cNvPr>
          <p:cNvSpPr txBox="1"/>
          <p:nvPr/>
        </p:nvSpPr>
        <p:spPr>
          <a:xfrm>
            <a:off x="808382" y="901149"/>
            <a:ext cx="10774018" cy="5909310"/>
          </a:xfrm>
          <a:prstGeom prst="rect">
            <a:avLst/>
          </a:prstGeom>
          <a:noFill/>
        </p:spPr>
        <p:txBody>
          <a:bodyPr wrap="square" rtlCol="0">
            <a:spAutoFit/>
          </a:bodyPr>
          <a:lstStyle/>
          <a:p>
            <a:pPr marL="285750" indent="-285750">
              <a:buFont typeface="Arial" panose="020B0604020202020204" pitchFamily="34" charset="0"/>
              <a:buChar char="•"/>
            </a:pPr>
            <a:r>
              <a:rPr lang="en-US" i="1" dirty="0"/>
              <a:t>Using Recency, frequency &amp; monetary parameters or RFM score we have grouped our top , loyal, on the verge of churning and lost customers. Customers with good recency, frequency and monetary has been our top customers were as we also have lost customer lists. </a:t>
            </a:r>
          </a:p>
          <a:p>
            <a:endParaRPr lang="en-US" i="1" dirty="0"/>
          </a:p>
          <a:p>
            <a:pPr marL="285750" indent="-285750">
              <a:buFont typeface="Arial" panose="020B0604020202020204" pitchFamily="34" charset="0"/>
              <a:buChar char="•"/>
            </a:pPr>
            <a:r>
              <a:rPr lang="en-US" i="1" dirty="0"/>
              <a:t>Customers on verge of churning can be saved and can be converted into a good buyer.</a:t>
            </a:r>
            <a:r>
              <a:rPr lang="en-US" b="0" i="0" dirty="0">
                <a:solidFill>
                  <a:srgbClr val="1D1D1D"/>
                </a:solidFill>
                <a:effectLst/>
                <a:latin typeface="Rubik"/>
              </a:rPr>
              <a:t> </a:t>
            </a:r>
            <a:r>
              <a:rPr lang="en-US" b="0" i="1" dirty="0">
                <a:solidFill>
                  <a:srgbClr val="1D1D1D"/>
                </a:solidFill>
                <a:effectLst/>
              </a:rPr>
              <a:t>These are valuable customers who stopped transacting a long time ago. While it’s often challenging to re-engage churned customers, but they are high value of these customers. </a:t>
            </a:r>
            <a:r>
              <a:rPr lang="en-US" i="1" dirty="0">
                <a:solidFill>
                  <a:srgbClr val="1D1D1D"/>
                </a:solidFill>
              </a:rPr>
              <a:t>It’s important to communicate with them to know there preferences.</a:t>
            </a:r>
            <a:r>
              <a:rPr lang="en-US" i="1" dirty="0"/>
              <a:t> It is vital for the company to convert the customers who are on verge of churning into a regular customer or at-least maintain them. </a:t>
            </a:r>
            <a:endParaRPr lang="en-US" i="1" dirty="0">
              <a:solidFill>
                <a:srgbClr val="1D1D1D"/>
              </a:solidFill>
            </a:endParaRPr>
          </a:p>
          <a:p>
            <a:endParaRPr lang="en-US" i="1" dirty="0"/>
          </a:p>
          <a:p>
            <a:pPr marL="285750" indent="-285750">
              <a:buFont typeface="Arial" panose="020B0604020202020204" pitchFamily="34" charset="0"/>
              <a:buChar char="•"/>
            </a:pPr>
            <a:r>
              <a:rPr lang="en-US" i="1" dirty="0"/>
              <a:t>Recency, frequency &amp; monetary parameters were widely used to divide the types of customers.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This model can be very helpful to the company to maintain its sales and customers and can  focus on how the company has lost the customers &amp; can take various actions to bring back them.</a:t>
            </a:r>
          </a:p>
          <a:p>
            <a:endParaRPr lang="en-US" i="1" dirty="0"/>
          </a:p>
          <a:p>
            <a:pPr marL="285750" indent="-285750">
              <a:buFont typeface="Arial" panose="020B0604020202020204" pitchFamily="34" charset="0"/>
              <a:buChar char="•"/>
            </a:pPr>
            <a:r>
              <a:rPr lang="en-US" b="0" i="1" dirty="0">
                <a:solidFill>
                  <a:srgbClr val="1D1D1D"/>
                </a:solidFill>
                <a:effectLst/>
              </a:rPr>
              <a:t>These customers  can be called as Repeat customers who are active and loyal, but they are low spenders. </a:t>
            </a:r>
            <a:r>
              <a:rPr lang="en-US" i="1" dirty="0">
                <a:solidFill>
                  <a:srgbClr val="1D1D1D"/>
                </a:solidFill>
              </a:rPr>
              <a:t>Company</a:t>
            </a:r>
            <a:r>
              <a:rPr lang="en-US" b="0" i="1" dirty="0">
                <a:solidFill>
                  <a:srgbClr val="1D1D1D"/>
                </a:solidFill>
                <a:effectLst/>
              </a:rPr>
              <a:t> should create campaigns for this group that make them feel valued, and incentivize them to increase their spend levels by offering some coupons or discounts. </a:t>
            </a:r>
            <a:endParaRPr lang="en-US" i="1" dirty="0"/>
          </a:p>
          <a:p>
            <a:endParaRPr lang="en-US" i="1" dirty="0"/>
          </a:p>
          <a:p>
            <a:pPr marL="285750" indent="-285750">
              <a:buFont typeface="Arial" panose="020B0604020202020204" pitchFamily="34" charset="0"/>
              <a:buChar char="•"/>
            </a:pPr>
            <a:r>
              <a:rPr lang="en-US" i="1" dirty="0"/>
              <a:t>And also how to increase the sales ratio can be identified.</a:t>
            </a:r>
          </a:p>
          <a:p>
            <a:endParaRPr lang="en-US" dirty="0"/>
          </a:p>
        </p:txBody>
      </p:sp>
    </p:spTree>
    <p:extLst>
      <p:ext uri="{BB962C8B-B14F-4D97-AF65-F5344CB8AC3E}">
        <p14:creationId xmlns:p14="http://schemas.microsoft.com/office/powerpoint/2010/main" val="199711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46973-E81C-46F9-84A8-47EA8621CD05}"/>
              </a:ext>
            </a:extLst>
          </p:cNvPr>
          <p:cNvSpPr txBox="1"/>
          <p:nvPr/>
        </p:nvSpPr>
        <p:spPr>
          <a:xfrm>
            <a:off x="828261" y="1067185"/>
            <a:ext cx="10535478" cy="4678204"/>
          </a:xfrm>
          <a:prstGeom prst="rect">
            <a:avLst/>
          </a:prstGeom>
          <a:noFill/>
        </p:spPr>
        <p:txBody>
          <a:bodyPr wrap="square" rtlCol="0">
            <a:spAutoFit/>
          </a:bodyPr>
          <a:lstStyle/>
          <a:p>
            <a:endParaRPr lang="en-US" b="0" i="0" dirty="0">
              <a:solidFill>
                <a:srgbClr val="000000"/>
              </a:solidFill>
              <a:effectLst/>
              <a:latin typeface="lato" panose="020F0502020204030203" pitchFamily="34" charset="0"/>
            </a:endParaRPr>
          </a:p>
          <a:p>
            <a:pPr algn="ctr"/>
            <a:r>
              <a:rPr lang="en-US" sz="2400" b="1" i="1" u="sng" dirty="0">
                <a:solidFill>
                  <a:schemeClr val="accent2">
                    <a:lumMod val="75000"/>
                  </a:schemeClr>
                </a:solidFill>
                <a:latin typeface="+mj-lt"/>
              </a:rPr>
              <a:t>Problem Statement:</a:t>
            </a:r>
            <a:endParaRPr lang="en-US" b="0" i="0" dirty="0">
              <a:solidFill>
                <a:schemeClr val="accent2">
                  <a:lumMod val="75000"/>
                </a:schemeClr>
              </a:solidFill>
              <a:effectLst/>
              <a:latin typeface="lato" panose="020F0502020204030203" pitchFamily="34" charset="0"/>
            </a:endParaRPr>
          </a:p>
          <a:p>
            <a:endParaRPr lang="en-US" b="0" i="0" dirty="0">
              <a:solidFill>
                <a:srgbClr val="000000"/>
              </a:solidFill>
              <a:effectLst/>
              <a:latin typeface="lato" panose="020F0502020204030203" pitchFamily="34" charset="0"/>
            </a:endParaRPr>
          </a:p>
          <a:p>
            <a:pPr algn="ctr"/>
            <a:r>
              <a:rPr lang="en-US" sz="2000" b="0" i="1" dirty="0">
                <a:solidFill>
                  <a:srgbClr val="000000"/>
                </a:solidFill>
                <a:effectLs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algn="ctr"/>
            <a:endParaRPr lang="en-US" sz="2000" i="1" dirty="0">
              <a:solidFill>
                <a:srgbClr val="000000"/>
              </a:solidFill>
            </a:endParaRPr>
          </a:p>
          <a:p>
            <a:pPr algn="ctr"/>
            <a:endParaRPr lang="en-US" sz="2000" i="1" dirty="0">
              <a:solidFill>
                <a:srgbClr val="000000"/>
              </a:solidFill>
            </a:endParaRPr>
          </a:p>
          <a:p>
            <a:pPr algn="ctr"/>
            <a:endParaRPr lang="en-US" sz="2000" i="1" dirty="0">
              <a:solidFill>
                <a:srgbClr val="000000"/>
              </a:solidFill>
            </a:endParaRPr>
          </a:p>
          <a:p>
            <a:pPr algn="ctr"/>
            <a:r>
              <a:rPr lang="en-US" sz="2400" b="1" i="1" u="sng" dirty="0">
                <a:solidFill>
                  <a:schemeClr val="accent2">
                    <a:lumMod val="75000"/>
                  </a:schemeClr>
                </a:solidFill>
                <a:latin typeface="+mj-lt"/>
              </a:rPr>
              <a:t>Agenda:</a:t>
            </a:r>
          </a:p>
          <a:p>
            <a:pPr algn="ctr"/>
            <a:endParaRPr lang="en-US" sz="2000" b="1" i="1" u="sng" dirty="0">
              <a:latin typeface="+mj-lt"/>
            </a:endParaRPr>
          </a:p>
          <a:p>
            <a:pPr algn="ctr"/>
            <a:r>
              <a:rPr lang="en-US" i="1" dirty="0">
                <a:solidFill>
                  <a:srgbClr val="000000"/>
                </a:solidFill>
              </a:rPr>
              <a:t>The Agenda of this project is to find the underlying buying patterns of the customers from last 03 years of data from an automobile part manufacturer’s. And suggest them how and to whom they need to pay more attention so that they can plan there marketing strategies accordingly.</a:t>
            </a:r>
            <a:endParaRPr lang="en-US" sz="2000" i="1" dirty="0">
              <a:solidFill>
                <a:srgbClr val="000000"/>
              </a:solidFill>
            </a:endParaRPr>
          </a:p>
        </p:txBody>
      </p:sp>
    </p:spTree>
    <p:extLst>
      <p:ext uri="{BB962C8B-B14F-4D97-AF65-F5344CB8AC3E}">
        <p14:creationId xmlns:p14="http://schemas.microsoft.com/office/powerpoint/2010/main" val="24059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 calcmode="lin" valueType="num">
                                      <p:cBhvr additive="base">
                                        <p:cTn id="1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7" end="7"/>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additive="base">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6BB80D-282A-401F-8DD4-9A7BFF53C39A}"/>
              </a:ext>
            </a:extLst>
          </p:cNvPr>
          <p:cNvGraphicFramePr>
            <a:graphicFrameLocks noGrp="1"/>
          </p:cNvGraphicFramePr>
          <p:nvPr>
            <p:extLst>
              <p:ext uri="{D42A27DB-BD31-4B8C-83A1-F6EECF244321}">
                <p14:modId xmlns:p14="http://schemas.microsoft.com/office/powerpoint/2010/main" val="944044883"/>
              </p:ext>
            </p:extLst>
          </p:nvPr>
        </p:nvGraphicFramePr>
        <p:xfrm>
          <a:off x="848139" y="795130"/>
          <a:ext cx="10694503" cy="5803708"/>
        </p:xfrm>
        <a:graphic>
          <a:graphicData uri="http://schemas.openxmlformats.org/drawingml/2006/table">
            <a:tbl>
              <a:tblPr firstRow="1" bandRow="1">
                <a:tableStyleId>{5C22544A-7EE6-4342-B048-85BDC9FD1C3A}</a:tableStyleId>
              </a:tblPr>
              <a:tblGrid>
                <a:gridCol w="1300683">
                  <a:extLst>
                    <a:ext uri="{9D8B030D-6E8A-4147-A177-3AD203B41FA5}">
                      <a16:colId xmlns:a16="http://schemas.microsoft.com/office/drawing/2014/main" val="3923238707"/>
                    </a:ext>
                  </a:extLst>
                </a:gridCol>
                <a:gridCol w="1813073">
                  <a:extLst>
                    <a:ext uri="{9D8B030D-6E8A-4147-A177-3AD203B41FA5}">
                      <a16:colId xmlns:a16="http://schemas.microsoft.com/office/drawing/2014/main" val="2735155257"/>
                    </a:ext>
                  </a:extLst>
                </a:gridCol>
                <a:gridCol w="1497757">
                  <a:extLst>
                    <a:ext uri="{9D8B030D-6E8A-4147-A177-3AD203B41FA5}">
                      <a16:colId xmlns:a16="http://schemas.microsoft.com/office/drawing/2014/main" val="2057366074"/>
                    </a:ext>
                  </a:extLst>
                </a:gridCol>
                <a:gridCol w="1285322">
                  <a:extLst>
                    <a:ext uri="{9D8B030D-6E8A-4147-A177-3AD203B41FA5}">
                      <a16:colId xmlns:a16="http://schemas.microsoft.com/office/drawing/2014/main" val="157981183"/>
                    </a:ext>
                  </a:extLst>
                </a:gridCol>
                <a:gridCol w="1199417">
                  <a:extLst>
                    <a:ext uri="{9D8B030D-6E8A-4147-A177-3AD203B41FA5}">
                      <a16:colId xmlns:a16="http://schemas.microsoft.com/office/drawing/2014/main" val="2354176933"/>
                    </a:ext>
                  </a:extLst>
                </a:gridCol>
                <a:gridCol w="1199417">
                  <a:extLst>
                    <a:ext uri="{9D8B030D-6E8A-4147-A177-3AD203B41FA5}">
                      <a16:colId xmlns:a16="http://schemas.microsoft.com/office/drawing/2014/main" val="791560813"/>
                    </a:ext>
                  </a:extLst>
                </a:gridCol>
                <a:gridCol w="1199417">
                  <a:extLst>
                    <a:ext uri="{9D8B030D-6E8A-4147-A177-3AD203B41FA5}">
                      <a16:colId xmlns:a16="http://schemas.microsoft.com/office/drawing/2014/main" val="983853380"/>
                    </a:ext>
                  </a:extLst>
                </a:gridCol>
                <a:gridCol w="1199417">
                  <a:extLst>
                    <a:ext uri="{9D8B030D-6E8A-4147-A177-3AD203B41FA5}">
                      <a16:colId xmlns:a16="http://schemas.microsoft.com/office/drawing/2014/main" val="3524633503"/>
                    </a:ext>
                  </a:extLst>
                </a:gridCol>
              </a:tblGrid>
              <a:tr h="1123214">
                <a:tc>
                  <a:txBody>
                    <a:bodyPr/>
                    <a:lstStyle/>
                    <a:p>
                      <a:pPr algn="r" fontAlgn="ctr"/>
                      <a:br>
                        <a:rPr lang="en-US" b="1" dirty="0">
                          <a:effectLst/>
                        </a:rPr>
                      </a:br>
                      <a:endParaRPr lang="en-US" b="1" dirty="0">
                        <a:effectLst/>
                      </a:endParaRPr>
                    </a:p>
                  </a:txBody>
                  <a:tcPr anchor="ctr"/>
                </a:tc>
                <a:tc>
                  <a:txBody>
                    <a:bodyPr/>
                    <a:lstStyle/>
                    <a:p>
                      <a:pPr algn="r" fontAlgn="ctr"/>
                      <a:br>
                        <a:rPr lang="en-US" b="1" dirty="0">
                          <a:effectLst/>
                        </a:rPr>
                      </a:br>
                      <a:r>
                        <a:rPr lang="en-US" b="1" dirty="0">
                          <a:effectLst/>
                        </a:rPr>
                        <a:t>ORDERNUMBER</a:t>
                      </a:r>
                    </a:p>
                  </a:txBody>
                  <a:tcPr/>
                </a:tc>
                <a:tc>
                  <a:txBody>
                    <a:bodyPr/>
                    <a:lstStyle/>
                    <a:p>
                      <a:pPr algn="r" fontAlgn="ctr"/>
                      <a:r>
                        <a:rPr lang="en-US" b="1" dirty="0">
                          <a:effectLst/>
                        </a:rPr>
                        <a:t>QUANTITY ORDERED</a:t>
                      </a:r>
                    </a:p>
                  </a:txBody>
                  <a:tcPr anchor="ctr"/>
                </a:tc>
                <a:tc>
                  <a:txBody>
                    <a:bodyPr/>
                    <a:lstStyle/>
                    <a:p>
                      <a:pPr algn="r" fontAlgn="ctr"/>
                      <a:r>
                        <a:rPr lang="en-US" b="1" dirty="0">
                          <a:effectLst/>
                        </a:rPr>
                        <a:t>PRICE EACH</a:t>
                      </a:r>
                    </a:p>
                  </a:txBody>
                  <a:tcPr anchor="ctr"/>
                </a:tc>
                <a:tc>
                  <a:txBody>
                    <a:bodyPr/>
                    <a:lstStyle/>
                    <a:p>
                      <a:pPr algn="r" fontAlgn="ctr"/>
                      <a:r>
                        <a:rPr lang="en-US" b="1" dirty="0">
                          <a:effectLst/>
                        </a:rPr>
                        <a:t>ORDER LINE NUMBER</a:t>
                      </a:r>
                    </a:p>
                  </a:txBody>
                  <a:tcPr anchor="ctr"/>
                </a:tc>
                <a:tc>
                  <a:txBody>
                    <a:bodyPr/>
                    <a:lstStyle/>
                    <a:p>
                      <a:pPr algn="r" fontAlgn="ctr"/>
                      <a:r>
                        <a:rPr lang="en-US" b="1" dirty="0">
                          <a:effectLst/>
                        </a:rPr>
                        <a:t>SALES</a:t>
                      </a:r>
                    </a:p>
                  </a:txBody>
                  <a:tcPr anchor="ctr"/>
                </a:tc>
                <a:tc>
                  <a:txBody>
                    <a:bodyPr/>
                    <a:lstStyle/>
                    <a:p>
                      <a:pPr algn="r" fontAlgn="ctr"/>
                      <a:r>
                        <a:rPr lang="en-US" b="1" dirty="0">
                          <a:effectLst/>
                        </a:rPr>
                        <a:t>DAYS SINCE LAST ORDER</a:t>
                      </a:r>
                    </a:p>
                  </a:txBody>
                  <a:tcPr anchor="ctr"/>
                </a:tc>
                <a:tc>
                  <a:txBody>
                    <a:bodyPr/>
                    <a:lstStyle/>
                    <a:p>
                      <a:pPr algn="r" fontAlgn="ctr"/>
                      <a:r>
                        <a:rPr lang="en-US" b="1" dirty="0">
                          <a:effectLst/>
                        </a:rPr>
                        <a:t>MSRP</a:t>
                      </a:r>
                    </a:p>
                  </a:txBody>
                  <a:tcPr anchor="ctr"/>
                </a:tc>
                <a:extLst>
                  <a:ext uri="{0D108BD9-81ED-4DB2-BD59-A6C34878D82A}">
                    <a16:rowId xmlns:a16="http://schemas.microsoft.com/office/drawing/2014/main" val="763484882"/>
                  </a:ext>
                </a:extLst>
              </a:tr>
              <a:tr h="604807">
                <a:tc>
                  <a:txBody>
                    <a:bodyPr/>
                    <a:lstStyle/>
                    <a:p>
                      <a:pPr algn="r" fontAlgn="ctr"/>
                      <a:r>
                        <a:rPr lang="en-US" b="1">
                          <a:effectLst/>
                        </a:rPr>
                        <a:t>count</a:t>
                      </a:r>
                    </a:p>
                  </a:txBody>
                  <a:tcPr anchor="ctr"/>
                </a:tc>
                <a:tc>
                  <a:txBody>
                    <a:bodyPr/>
                    <a:lstStyle/>
                    <a:p>
                      <a:pPr algn="r" fontAlgn="ctr"/>
                      <a:r>
                        <a:rPr lang="en-US" dirty="0">
                          <a:effectLst/>
                        </a:rPr>
                        <a:t>2747.000000</a:t>
                      </a:r>
                    </a:p>
                  </a:txBody>
                  <a:tcPr anchor="ctr"/>
                </a:tc>
                <a:tc>
                  <a:txBody>
                    <a:bodyPr/>
                    <a:lstStyle/>
                    <a:p>
                      <a:pPr algn="r" fontAlgn="ctr"/>
                      <a:r>
                        <a:rPr lang="en-US">
                          <a:effectLst/>
                        </a:rPr>
                        <a:t>2747.000000</a:t>
                      </a:r>
                    </a:p>
                  </a:txBody>
                  <a:tcPr anchor="ctr"/>
                </a:tc>
                <a:tc>
                  <a:txBody>
                    <a:bodyPr/>
                    <a:lstStyle/>
                    <a:p>
                      <a:pPr algn="r" fontAlgn="ctr"/>
                      <a:r>
                        <a:rPr lang="en-US" dirty="0">
                          <a:effectLst/>
                        </a:rPr>
                        <a:t>2747.0000</a:t>
                      </a:r>
                    </a:p>
                  </a:txBody>
                  <a:tcPr anchor="ctr"/>
                </a:tc>
                <a:tc>
                  <a:txBody>
                    <a:bodyPr/>
                    <a:lstStyle/>
                    <a:p>
                      <a:pPr algn="r" fontAlgn="ctr"/>
                      <a:r>
                        <a:rPr lang="en-US">
                          <a:effectLst/>
                        </a:rPr>
                        <a:t>2747.000000</a:t>
                      </a:r>
                    </a:p>
                  </a:txBody>
                  <a:tcPr anchor="ctr"/>
                </a:tc>
                <a:tc>
                  <a:txBody>
                    <a:bodyPr/>
                    <a:lstStyle/>
                    <a:p>
                      <a:pPr algn="r" fontAlgn="ctr"/>
                      <a:r>
                        <a:rPr lang="en-US" dirty="0">
                          <a:effectLst/>
                        </a:rPr>
                        <a:t>2747.00</a:t>
                      </a:r>
                    </a:p>
                  </a:txBody>
                  <a:tcPr anchor="ctr"/>
                </a:tc>
                <a:tc>
                  <a:txBody>
                    <a:bodyPr/>
                    <a:lstStyle/>
                    <a:p>
                      <a:pPr algn="r" fontAlgn="ctr"/>
                      <a:r>
                        <a:rPr lang="en-US" dirty="0">
                          <a:effectLst/>
                        </a:rPr>
                        <a:t>2747.000</a:t>
                      </a:r>
                    </a:p>
                  </a:txBody>
                  <a:tcPr anchor="ctr"/>
                </a:tc>
                <a:tc>
                  <a:txBody>
                    <a:bodyPr/>
                    <a:lstStyle/>
                    <a:p>
                      <a:pPr algn="r" fontAlgn="ctr"/>
                      <a:r>
                        <a:rPr lang="en-US" dirty="0">
                          <a:effectLst/>
                        </a:rPr>
                        <a:t>2747.0000</a:t>
                      </a:r>
                    </a:p>
                  </a:txBody>
                  <a:tcPr anchor="ctr"/>
                </a:tc>
                <a:extLst>
                  <a:ext uri="{0D108BD9-81ED-4DB2-BD59-A6C34878D82A}">
                    <a16:rowId xmlns:a16="http://schemas.microsoft.com/office/drawing/2014/main" val="2037986007"/>
                  </a:ext>
                </a:extLst>
              </a:tr>
              <a:tr h="567844">
                <a:tc>
                  <a:txBody>
                    <a:bodyPr/>
                    <a:lstStyle/>
                    <a:p>
                      <a:pPr algn="r" fontAlgn="ctr"/>
                      <a:r>
                        <a:rPr lang="en-US" b="1">
                          <a:effectLst/>
                        </a:rPr>
                        <a:t>mean</a:t>
                      </a:r>
                    </a:p>
                  </a:txBody>
                  <a:tcPr anchor="ctr"/>
                </a:tc>
                <a:tc>
                  <a:txBody>
                    <a:bodyPr/>
                    <a:lstStyle/>
                    <a:p>
                      <a:pPr algn="r" fontAlgn="ctr"/>
                      <a:r>
                        <a:rPr lang="en-US">
                          <a:effectLst/>
                        </a:rPr>
                        <a:t>10259.761558</a:t>
                      </a:r>
                    </a:p>
                  </a:txBody>
                  <a:tcPr anchor="ctr"/>
                </a:tc>
                <a:tc>
                  <a:txBody>
                    <a:bodyPr/>
                    <a:lstStyle/>
                    <a:p>
                      <a:pPr algn="r" fontAlgn="ctr"/>
                      <a:r>
                        <a:rPr lang="en-US">
                          <a:effectLst/>
                        </a:rPr>
                        <a:t>35.103021</a:t>
                      </a:r>
                    </a:p>
                  </a:txBody>
                  <a:tcPr anchor="ctr"/>
                </a:tc>
                <a:tc>
                  <a:txBody>
                    <a:bodyPr/>
                    <a:lstStyle/>
                    <a:p>
                      <a:pPr algn="r" fontAlgn="ctr"/>
                      <a:r>
                        <a:rPr lang="en-US" dirty="0">
                          <a:effectLst/>
                        </a:rPr>
                        <a:t>101.098951</a:t>
                      </a:r>
                    </a:p>
                  </a:txBody>
                  <a:tcPr anchor="ctr"/>
                </a:tc>
                <a:tc>
                  <a:txBody>
                    <a:bodyPr/>
                    <a:lstStyle/>
                    <a:p>
                      <a:pPr algn="r" fontAlgn="ctr"/>
                      <a:r>
                        <a:rPr lang="en-US">
                          <a:effectLst/>
                        </a:rPr>
                        <a:t>6.491081</a:t>
                      </a:r>
                    </a:p>
                  </a:txBody>
                  <a:tcPr anchor="ctr"/>
                </a:tc>
                <a:tc>
                  <a:txBody>
                    <a:bodyPr/>
                    <a:lstStyle/>
                    <a:p>
                      <a:pPr algn="r" fontAlgn="ctr"/>
                      <a:r>
                        <a:rPr lang="en-US" dirty="0">
                          <a:effectLst/>
                        </a:rPr>
                        <a:t>3553.0475</a:t>
                      </a:r>
                    </a:p>
                  </a:txBody>
                  <a:tcPr anchor="ctr"/>
                </a:tc>
                <a:tc>
                  <a:txBody>
                    <a:bodyPr/>
                    <a:lstStyle/>
                    <a:p>
                      <a:pPr algn="r" fontAlgn="ctr"/>
                      <a:r>
                        <a:rPr lang="en-US" dirty="0">
                          <a:effectLst/>
                        </a:rPr>
                        <a:t>1757.085</a:t>
                      </a:r>
                    </a:p>
                  </a:txBody>
                  <a:tcPr anchor="ctr"/>
                </a:tc>
                <a:tc>
                  <a:txBody>
                    <a:bodyPr/>
                    <a:lstStyle/>
                    <a:p>
                      <a:pPr algn="r" fontAlgn="ctr"/>
                      <a:r>
                        <a:rPr lang="en-US" dirty="0">
                          <a:effectLst/>
                        </a:rPr>
                        <a:t>100.6916</a:t>
                      </a:r>
                    </a:p>
                  </a:txBody>
                  <a:tcPr anchor="ctr"/>
                </a:tc>
                <a:extLst>
                  <a:ext uri="{0D108BD9-81ED-4DB2-BD59-A6C34878D82A}">
                    <a16:rowId xmlns:a16="http://schemas.microsoft.com/office/drawing/2014/main" val="2411049700"/>
                  </a:ext>
                </a:extLst>
              </a:tr>
              <a:tr h="567844">
                <a:tc>
                  <a:txBody>
                    <a:bodyPr/>
                    <a:lstStyle/>
                    <a:p>
                      <a:pPr algn="r" fontAlgn="ctr"/>
                      <a:r>
                        <a:rPr lang="en-US" b="1">
                          <a:effectLst/>
                        </a:rPr>
                        <a:t>std</a:t>
                      </a:r>
                    </a:p>
                  </a:txBody>
                  <a:tcPr anchor="ctr"/>
                </a:tc>
                <a:tc>
                  <a:txBody>
                    <a:bodyPr/>
                    <a:lstStyle/>
                    <a:p>
                      <a:pPr algn="r" fontAlgn="ctr"/>
                      <a:r>
                        <a:rPr lang="en-US">
                          <a:effectLst/>
                        </a:rPr>
                        <a:t>91.877521</a:t>
                      </a:r>
                    </a:p>
                  </a:txBody>
                  <a:tcPr anchor="ctr"/>
                </a:tc>
                <a:tc>
                  <a:txBody>
                    <a:bodyPr/>
                    <a:lstStyle/>
                    <a:p>
                      <a:pPr algn="r" fontAlgn="ctr"/>
                      <a:r>
                        <a:rPr lang="en-US">
                          <a:effectLst/>
                        </a:rPr>
                        <a:t>9.762135</a:t>
                      </a:r>
                    </a:p>
                  </a:txBody>
                  <a:tcPr anchor="ctr"/>
                </a:tc>
                <a:tc>
                  <a:txBody>
                    <a:bodyPr/>
                    <a:lstStyle/>
                    <a:p>
                      <a:pPr algn="r" fontAlgn="ctr"/>
                      <a:r>
                        <a:rPr lang="en-US">
                          <a:effectLst/>
                        </a:rPr>
                        <a:t>42.042548</a:t>
                      </a:r>
                    </a:p>
                  </a:txBody>
                  <a:tcPr anchor="ctr"/>
                </a:tc>
                <a:tc>
                  <a:txBody>
                    <a:bodyPr/>
                    <a:lstStyle/>
                    <a:p>
                      <a:pPr algn="r" fontAlgn="ctr"/>
                      <a:r>
                        <a:rPr lang="en-US">
                          <a:effectLst/>
                        </a:rPr>
                        <a:t>4.230544</a:t>
                      </a:r>
                    </a:p>
                  </a:txBody>
                  <a:tcPr anchor="ctr"/>
                </a:tc>
                <a:tc>
                  <a:txBody>
                    <a:bodyPr/>
                    <a:lstStyle/>
                    <a:p>
                      <a:pPr algn="r" fontAlgn="ctr"/>
                      <a:r>
                        <a:rPr lang="en-US" dirty="0">
                          <a:effectLst/>
                        </a:rPr>
                        <a:t>1838.953</a:t>
                      </a:r>
                    </a:p>
                  </a:txBody>
                  <a:tcPr anchor="ctr"/>
                </a:tc>
                <a:tc>
                  <a:txBody>
                    <a:bodyPr/>
                    <a:lstStyle/>
                    <a:p>
                      <a:pPr algn="r" fontAlgn="ctr"/>
                      <a:r>
                        <a:rPr lang="en-US" dirty="0">
                          <a:effectLst/>
                        </a:rPr>
                        <a:t>819.280</a:t>
                      </a:r>
                    </a:p>
                  </a:txBody>
                  <a:tcPr anchor="ctr"/>
                </a:tc>
                <a:tc>
                  <a:txBody>
                    <a:bodyPr/>
                    <a:lstStyle/>
                    <a:p>
                      <a:pPr algn="r" fontAlgn="ctr"/>
                      <a:r>
                        <a:rPr lang="en-US" dirty="0">
                          <a:effectLst/>
                        </a:rPr>
                        <a:t>40.114802</a:t>
                      </a:r>
                    </a:p>
                  </a:txBody>
                  <a:tcPr anchor="ctr"/>
                </a:tc>
                <a:extLst>
                  <a:ext uri="{0D108BD9-81ED-4DB2-BD59-A6C34878D82A}">
                    <a16:rowId xmlns:a16="http://schemas.microsoft.com/office/drawing/2014/main" val="540171709"/>
                  </a:ext>
                </a:extLst>
              </a:tr>
              <a:tr h="567844">
                <a:tc>
                  <a:txBody>
                    <a:bodyPr/>
                    <a:lstStyle/>
                    <a:p>
                      <a:pPr algn="r" fontAlgn="ctr"/>
                      <a:r>
                        <a:rPr lang="en-US" b="1">
                          <a:effectLst/>
                        </a:rPr>
                        <a:t>min</a:t>
                      </a:r>
                    </a:p>
                  </a:txBody>
                  <a:tcPr anchor="ctr"/>
                </a:tc>
                <a:tc>
                  <a:txBody>
                    <a:bodyPr/>
                    <a:lstStyle/>
                    <a:p>
                      <a:pPr algn="r" fontAlgn="ctr"/>
                      <a:r>
                        <a:rPr lang="en-US">
                          <a:effectLst/>
                        </a:rPr>
                        <a:t>10100.000000</a:t>
                      </a:r>
                    </a:p>
                  </a:txBody>
                  <a:tcPr anchor="ctr"/>
                </a:tc>
                <a:tc>
                  <a:txBody>
                    <a:bodyPr/>
                    <a:lstStyle/>
                    <a:p>
                      <a:pPr algn="r" fontAlgn="ctr"/>
                      <a:r>
                        <a:rPr lang="en-US">
                          <a:effectLst/>
                        </a:rPr>
                        <a:t>6.000000</a:t>
                      </a:r>
                    </a:p>
                  </a:txBody>
                  <a:tcPr anchor="ctr"/>
                </a:tc>
                <a:tc>
                  <a:txBody>
                    <a:bodyPr/>
                    <a:lstStyle/>
                    <a:p>
                      <a:pPr algn="r" fontAlgn="ctr"/>
                      <a:r>
                        <a:rPr lang="en-US">
                          <a:effectLst/>
                        </a:rPr>
                        <a:t>26.880000</a:t>
                      </a:r>
                    </a:p>
                  </a:txBody>
                  <a:tcPr anchor="ctr"/>
                </a:tc>
                <a:tc>
                  <a:txBody>
                    <a:bodyPr/>
                    <a:lstStyle/>
                    <a:p>
                      <a:pPr algn="r" fontAlgn="ctr"/>
                      <a:r>
                        <a:rPr lang="en-US">
                          <a:effectLst/>
                        </a:rPr>
                        <a:t>1.000000</a:t>
                      </a:r>
                    </a:p>
                  </a:txBody>
                  <a:tcPr anchor="ctr"/>
                </a:tc>
                <a:tc>
                  <a:txBody>
                    <a:bodyPr/>
                    <a:lstStyle/>
                    <a:p>
                      <a:pPr algn="r" fontAlgn="ctr"/>
                      <a:r>
                        <a:rPr lang="en-US" dirty="0">
                          <a:effectLst/>
                        </a:rPr>
                        <a:t>482.1300</a:t>
                      </a:r>
                    </a:p>
                  </a:txBody>
                  <a:tcPr anchor="ctr"/>
                </a:tc>
                <a:tc>
                  <a:txBody>
                    <a:bodyPr/>
                    <a:lstStyle/>
                    <a:p>
                      <a:pPr algn="r" fontAlgn="ctr"/>
                      <a:r>
                        <a:rPr lang="en-US" dirty="0">
                          <a:effectLst/>
                        </a:rPr>
                        <a:t>42.000</a:t>
                      </a:r>
                    </a:p>
                  </a:txBody>
                  <a:tcPr anchor="ctr"/>
                </a:tc>
                <a:tc>
                  <a:txBody>
                    <a:bodyPr/>
                    <a:lstStyle/>
                    <a:p>
                      <a:pPr algn="r" fontAlgn="ctr"/>
                      <a:r>
                        <a:rPr lang="en-US" dirty="0">
                          <a:effectLst/>
                        </a:rPr>
                        <a:t>33.00</a:t>
                      </a:r>
                    </a:p>
                  </a:txBody>
                  <a:tcPr anchor="ctr"/>
                </a:tc>
                <a:extLst>
                  <a:ext uri="{0D108BD9-81ED-4DB2-BD59-A6C34878D82A}">
                    <a16:rowId xmlns:a16="http://schemas.microsoft.com/office/drawing/2014/main" val="2131939476"/>
                  </a:ext>
                </a:extLst>
              </a:tr>
              <a:tr h="567844">
                <a:tc>
                  <a:txBody>
                    <a:bodyPr/>
                    <a:lstStyle/>
                    <a:p>
                      <a:pPr algn="r" fontAlgn="ctr"/>
                      <a:r>
                        <a:rPr lang="en-US" b="1">
                          <a:effectLst/>
                        </a:rPr>
                        <a:t>25%</a:t>
                      </a:r>
                    </a:p>
                  </a:txBody>
                  <a:tcPr anchor="ctr"/>
                </a:tc>
                <a:tc>
                  <a:txBody>
                    <a:bodyPr/>
                    <a:lstStyle/>
                    <a:p>
                      <a:pPr algn="r" fontAlgn="ctr"/>
                      <a:r>
                        <a:rPr lang="en-US">
                          <a:effectLst/>
                        </a:rPr>
                        <a:t>10181.000000</a:t>
                      </a:r>
                    </a:p>
                  </a:txBody>
                  <a:tcPr anchor="ctr"/>
                </a:tc>
                <a:tc>
                  <a:txBody>
                    <a:bodyPr/>
                    <a:lstStyle/>
                    <a:p>
                      <a:pPr algn="r" fontAlgn="ctr"/>
                      <a:r>
                        <a:rPr lang="en-US">
                          <a:effectLst/>
                        </a:rPr>
                        <a:t>27.000000</a:t>
                      </a:r>
                    </a:p>
                  </a:txBody>
                  <a:tcPr anchor="ctr"/>
                </a:tc>
                <a:tc>
                  <a:txBody>
                    <a:bodyPr/>
                    <a:lstStyle/>
                    <a:p>
                      <a:pPr algn="r" fontAlgn="ctr"/>
                      <a:r>
                        <a:rPr lang="en-US">
                          <a:effectLst/>
                        </a:rPr>
                        <a:t>68.745000</a:t>
                      </a:r>
                    </a:p>
                  </a:txBody>
                  <a:tcPr anchor="ctr"/>
                </a:tc>
                <a:tc>
                  <a:txBody>
                    <a:bodyPr/>
                    <a:lstStyle/>
                    <a:p>
                      <a:pPr algn="r" fontAlgn="ctr"/>
                      <a:r>
                        <a:rPr lang="en-US" dirty="0">
                          <a:effectLst/>
                        </a:rPr>
                        <a:t>3.000000</a:t>
                      </a:r>
                    </a:p>
                  </a:txBody>
                  <a:tcPr anchor="ctr"/>
                </a:tc>
                <a:tc>
                  <a:txBody>
                    <a:bodyPr/>
                    <a:lstStyle/>
                    <a:p>
                      <a:pPr algn="r" fontAlgn="ctr"/>
                      <a:r>
                        <a:rPr lang="en-US" dirty="0">
                          <a:effectLst/>
                        </a:rPr>
                        <a:t>2204.3500</a:t>
                      </a:r>
                    </a:p>
                  </a:txBody>
                  <a:tcPr anchor="ctr"/>
                </a:tc>
                <a:tc>
                  <a:txBody>
                    <a:bodyPr/>
                    <a:lstStyle/>
                    <a:p>
                      <a:pPr algn="r" fontAlgn="ctr"/>
                      <a:r>
                        <a:rPr lang="en-US" dirty="0">
                          <a:effectLst/>
                        </a:rPr>
                        <a:t>1077.0000</a:t>
                      </a:r>
                    </a:p>
                  </a:txBody>
                  <a:tcPr anchor="ctr"/>
                </a:tc>
                <a:tc>
                  <a:txBody>
                    <a:bodyPr/>
                    <a:lstStyle/>
                    <a:p>
                      <a:pPr algn="r" fontAlgn="ctr"/>
                      <a:r>
                        <a:rPr lang="en-US" dirty="0">
                          <a:effectLst/>
                        </a:rPr>
                        <a:t>68.0000</a:t>
                      </a:r>
                    </a:p>
                  </a:txBody>
                  <a:tcPr anchor="ctr"/>
                </a:tc>
                <a:extLst>
                  <a:ext uri="{0D108BD9-81ED-4DB2-BD59-A6C34878D82A}">
                    <a16:rowId xmlns:a16="http://schemas.microsoft.com/office/drawing/2014/main" val="1667112213"/>
                  </a:ext>
                </a:extLst>
              </a:tr>
              <a:tr h="567844">
                <a:tc>
                  <a:txBody>
                    <a:bodyPr/>
                    <a:lstStyle/>
                    <a:p>
                      <a:pPr algn="r" fontAlgn="ctr"/>
                      <a:r>
                        <a:rPr lang="en-US" b="1">
                          <a:effectLst/>
                        </a:rPr>
                        <a:t>50%</a:t>
                      </a:r>
                    </a:p>
                  </a:txBody>
                  <a:tcPr anchor="ctr"/>
                </a:tc>
                <a:tc>
                  <a:txBody>
                    <a:bodyPr/>
                    <a:lstStyle/>
                    <a:p>
                      <a:pPr algn="r" fontAlgn="ctr"/>
                      <a:r>
                        <a:rPr lang="en-US">
                          <a:effectLst/>
                        </a:rPr>
                        <a:t>10264.000000</a:t>
                      </a:r>
                    </a:p>
                  </a:txBody>
                  <a:tcPr anchor="ctr"/>
                </a:tc>
                <a:tc>
                  <a:txBody>
                    <a:bodyPr/>
                    <a:lstStyle/>
                    <a:p>
                      <a:pPr algn="r" fontAlgn="ctr"/>
                      <a:r>
                        <a:rPr lang="en-US">
                          <a:effectLst/>
                        </a:rPr>
                        <a:t>35.000000</a:t>
                      </a:r>
                    </a:p>
                  </a:txBody>
                  <a:tcPr anchor="ctr"/>
                </a:tc>
                <a:tc>
                  <a:txBody>
                    <a:bodyPr/>
                    <a:lstStyle/>
                    <a:p>
                      <a:pPr algn="r" fontAlgn="ctr"/>
                      <a:r>
                        <a:rPr lang="en-US">
                          <a:effectLst/>
                        </a:rPr>
                        <a:t>95.550000</a:t>
                      </a:r>
                    </a:p>
                  </a:txBody>
                  <a:tcPr anchor="ctr"/>
                </a:tc>
                <a:tc>
                  <a:txBody>
                    <a:bodyPr/>
                    <a:lstStyle/>
                    <a:p>
                      <a:pPr algn="r" fontAlgn="ctr"/>
                      <a:r>
                        <a:rPr lang="en-US" dirty="0">
                          <a:effectLst/>
                        </a:rPr>
                        <a:t>6.000000</a:t>
                      </a:r>
                    </a:p>
                  </a:txBody>
                  <a:tcPr anchor="ctr"/>
                </a:tc>
                <a:tc>
                  <a:txBody>
                    <a:bodyPr/>
                    <a:lstStyle/>
                    <a:p>
                      <a:pPr algn="r" fontAlgn="ctr"/>
                      <a:r>
                        <a:rPr lang="en-US" dirty="0">
                          <a:effectLst/>
                        </a:rPr>
                        <a:t>3184.8000</a:t>
                      </a:r>
                    </a:p>
                  </a:txBody>
                  <a:tcPr anchor="ctr"/>
                </a:tc>
                <a:tc>
                  <a:txBody>
                    <a:bodyPr/>
                    <a:lstStyle/>
                    <a:p>
                      <a:pPr algn="r" fontAlgn="ctr"/>
                      <a:r>
                        <a:rPr lang="en-US" dirty="0">
                          <a:effectLst/>
                        </a:rPr>
                        <a:t>1761.0000</a:t>
                      </a:r>
                    </a:p>
                  </a:txBody>
                  <a:tcPr anchor="ctr"/>
                </a:tc>
                <a:tc>
                  <a:txBody>
                    <a:bodyPr/>
                    <a:lstStyle/>
                    <a:p>
                      <a:pPr algn="r" fontAlgn="ctr"/>
                      <a:r>
                        <a:rPr lang="en-US" dirty="0">
                          <a:effectLst/>
                        </a:rPr>
                        <a:t>99.000</a:t>
                      </a:r>
                    </a:p>
                  </a:txBody>
                  <a:tcPr anchor="ctr"/>
                </a:tc>
                <a:extLst>
                  <a:ext uri="{0D108BD9-81ED-4DB2-BD59-A6C34878D82A}">
                    <a16:rowId xmlns:a16="http://schemas.microsoft.com/office/drawing/2014/main" val="2636236293"/>
                  </a:ext>
                </a:extLst>
              </a:tr>
              <a:tr h="567844">
                <a:tc>
                  <a:txBody>
                    <a:bodyPr/>
                    <a:lstStyle/>
                    <a:p>
                      <a:pPr algn="r" fontAlgn="ctr"/>
                      <a:r>
                        <a:rPr lang="en-US" b="1">
                          <a:effectLst/>
                        </a:rPr>
                        <a:t>75%</a:t>
                      </a:r>
                    </a:p>
                  </a:txBody>
                  <a:tcPr anchor="ctr"/>
                </a:tc>
                <a:tc>
                  <a:txBody>
                    <a:bodyPr/>
                    <a:lstStyle/>
                    <a:p>
                      <a:pPr algn="r" fontAlgn="ctr"/>
                      <a:r>
                        <a:rPr lang="en-US">
                          <a:effectLst/>
                        </a:rPr>
                        <a:t>10334.500000</a:t>
                      </a:r>
                    </a:p>
                  </a:txBody>
                  <a:tcPr anchor="ctr"/>
                </a:tc>
                <a:tc>
                  <a:txBody>
                    <a:bodyPr/>
                    <a:lstStyle/>
                    <a:p>
                      <a:pPr algn="r" fontAlgn="ctr"/>
                      <a:r>
                        <a:rPr lang="en-US">
                          <a:effectLst/>
                        </a:rPr>
                        <a:t>43.000000</a:t>
                      </a:r>
                    </a:p>
                  </a:txBody>
                  <a:tcPr anchor="ctr"/>
                </a:tc>
                <a:tc>
                  <a:txBody>
                    <a:bodyPr/>
                    <a:lstStyle/>
                    <a:p>
                      <a:pPr algn="r" fontAlgn="ctr"/>
                      <a:r>
                        <a:rPr lang="en-US">
                          <a:effectLst/>
                        </a:rPr>
                        <a:t>127.100000</a:t>
                      </a:r>
                    </a:p>
                  </a:txBody>
                  <a:tcPr anchor="ctr"/>
                </a:tc>
                <a:tc>
                  <a:txBody>
                    <a:bodyPr/>
                    <a:lstStyle/>
                    <a:p>
                      <a:pPr algn="r" fontAlgn="ctr"/>
                      <a:r>
                        <a:rPr lang="en-US">
                          <a:effectLst/>
                        </a:rPr>
                        <a:t>9.000000</a:t>
                      </a:r>
                    </a:p>
                  </a:txBody>
                  <a:tcPr anchor="ctr"/>
                </a:tc>
                <a:tc>
                  <a:txBody>
                    <a:bodyPr/>
                    <a:lstStyle/>
                    <a:p>
                      <a:pPr algn="r" fontAlgn="ctr"/>
                      <a:r>
                        <a:rPr lang="en-US" dirty="0">
                          <a:effectLst/>
                        </a:rPr>
                        <a:t>4503.0950</a:t>
                      </a:r>
                    </a:p>
                  </a:txBody>
                  <a:tcPr anchor="ctr"/>
                </a:tc>
                <a:tc>
                  <a:txBody>
                    <a:bodyPr/>
                    <a:lstStyle/>
                    <a:p>
                      <a:pPr algn="r" fontAlgn="ctr"/>
                      <a:r>
                        <a:rPr lang="en-US" dirty="0">
                          <a:effectLst/>
                        </a:rPr>
                        <a:t>2436.5000</a:t>
                      </a:r>
                    </a:p>
                  </a:txBody>
                  <a:tcPr anchor="ctr"/>
                </a:tc>
                <a:tc>
                  <a:txBody>
                    <a:bodyPr/>
                    <a:lstStyle/>
                    <a:p>
                      <a:pPr algn="r" fontAlgn="ctr"/>
                      <a:r>
                        <a:rPr lang="en-US" dirty="0">
                          <a:effectLst/>
                        </a:rPr>
                        <a:t>124.000</a:t>
                      </a:r>
                    </a:p>
                  </a:txBody>
                  <a:tcPr anchor="ctr"/>
                </a:tc>
                <a:extLst>
                  <a:ext uri="{0D108BD9-81ED-4DB2-BD59-A6C34878D82A}">
                    <a16:rowId xmlns:a16="http://schemas.microsoft.com/office/drawing/2014/main" val="2481184488"/>
                  </a:ext>
                </a:extLst>
              </a:tr>
              <a:tr h="567844">
                <a:tc>
                  <a:txBody>
                    <a:bodyPr/>
                    <a:lstStyle/>
                    <a:p>
                      <a:pPr algn="r" fontAlgn="ctr"/>
                      <a:r>
                        <a:rPr lang="en-US" b="1">
                          <a:effectLst/>
                        </a:rPr>
                        <a:t>max</a:t>
                      </a:r>
                    </a:p>
                  </a:txBody>
                  <a:tcPr anchor="ctr"/>
                </a:tc>
                <a:tc>
                  <a:txBody>
                    <a:bodyPr/>
                    <a:lstStyle/>
                    <a:p>
                      <a:pPr algn="r" fontAlgn="ctr"/>
                      <a:r>
                        <a:rPr lang="en-US">
                          <a:effectLst/>
                        </a:rPr>
                        <a:t>10425.000000</a:t>
                      </a:r>
                    </a:p>
                  </a:txBody>
                  <a:tcPr anchor="ctr"/>
                </a:tc>
                <a:tc>
                  <a:txBody>
                    <a:bodyPr/>
                    <a:lstStyle/>
                    <a:p>
                      <a:pPr algn="r" fontAlgn="ctr"/>
                      <a:r>
                        <a:rPr lang="en-US">
                          <a:effectLst/>
                        </a:rPr>
                        <a:t>97.000000</a:t>
                      </a:r>
                    </a:p>
                  </a:txBody>
                  <a:tcPr anchor="ctr"/>
                </a:tc>
                <a:tc>
                  <a:txBody>
                    <a:bodyPr/>
                    <a:lstStyle/>
                    <a:p>
                      <a:pPr algn="r" fontAlgn="ctr"/>
                      <a:r>
                        <a:rPr lang="en-US">
                          <a:effectLst/>
                        </a:rPr>
                        <a:t>252.870000</a:t>
                      </a:r>
                    </a:p>
                  </a:txBody>
                  <a:tcPr anchor="ctr"/>
                </a:tc>
                <a:tc>
                  <a:txBody>
                    <a:bodyPr/>
                    <a:lstStyle/>
                    <a:p>
                      <a:pPr algn="r" fontAlgn="ctr"/>
                      <a:r>
                        <a:rPr lang="en-US">
                          <a:effectLst/>
                        </a:rPr>
                        <a:t>18.000000</a:t>
                      </a:r>
                    </a:p>
                  </a:txBody>
                  <a:tcPr anchor="ctr"/>
                </a:tc>
                <a:tc>
                  <a:txBody>
                    <a:bodyPr/>
                    <a:lstStyle/>
                    <a:p>
                      <a:pPr algn="r" fontAlgn="ctr"/>
                      <a:r>
                        <a:rPr lang="en-US" dirty="0">
                          <a:effectLst/>
                        </a:rPr>
                        <a:t>14082.800</a:t>
                      </a:r>
                    </a:p>
                  </a:txBody>
                  <a:tcPr anchor="ctr"/>
                </a:tc>
                <a:tc>
                  <a:txBody>
                    <a:bodyPr/>
                    <a:lstStyle/>
                    <a:p>
                      <a:pPr algn="r" fontAlgn="ctr"/>
                      <a:r>
                        <a:rPr lang="en-US" dirty="0">
                          <a:effectLst/>
                        </a:rPr>
                        <a:t>3562.0000</a:t>
                      </a:r>
                    </a:p>
                  </a:txBody>
                  <a:tcPr anchor="ctr"/>
                </a:tc>
                <a:tc>
                  <a:txBody>
                    <a:bodyPr/>
                    <a:lstStyle/>
                    <a:p>
                      <a:pPr algn="r" fontAlgn="ctr"/>
                      <a:r>
                        <a:rPr lang="en-US" dirty="0">
                          <a:effectLst/>
                        </a:rPr>
                        <a:t>214.0000</a:t>
                      </a:r>
                    </a:p>
                  </a:txBody>
                  <a:tcPr anchor="ctr"/>
                </a:tc>
                <a:extLst>
                  <a:ext uri="{0D108BD9-81ED-4DB2-BD59-A6C34878D82A}">
                    <a16:rowId xmlns:a16="http://schemas.microsoft.com/office/drawing/2014/main" val="2557764951"/>
                  </a:ext>
                </a:extLst>
              </a:tr>
            </a:tbl>
          </a:graphicData>
        </a:graphic>
      </p:graphicFrame>
      <p:sp>
        <p:nvSpPr>
          <p:cNvPr id="2" name="TextBox 1">
            <a:extLst>
              <a:ext uri="{FF2B5EF4-FFF2-40B4-BE49-F238E27FC236}">
                <a16:creationId xmlns:a16="http://schemas.microsoft.com/office/drawing/2014/main" id="{EA23258B-AA55-4D3B-B82E-97A1CD2594F5}"/>
              </a:ext>
            </a:extLst>
          </p:cNvPr>
          <p:cNvSpPr txBox="1"/>
          <p:nvPr/>
        </p:nvSpPr>
        <p:spPr>
          <a:xfrm>
            <a:off x="848139" y="206153"/>
            <a:ext cx="10601738" cy="461665"/>
          </a:xfrm>
          <a:prstGeom prst="rect">
            <a:avLst/>
          </a:prstGeom>
          <a:noFill/>
        </p:spPr>
        <p:txBody>
          <a:bodyPr wrap="square" rtlCol="0">
            <a:spAutoFit/>
          </a:bodyPr>
          <a:lstStyle/>
          <a:p>
            <a:pPr algn="ctr"/>
            <a:r>
              <a:rPr lang="en-US" sz="2400" b="1" i="1" u="sng" dirty="0"/>
              <a:t>Summary of Dataset:</a:t>
            </a:r>
          </a:p>
        </p:txBody>
      </p:sp>
    </p:spTree>
    <p:extLst>
      <p:ext uri="{BB962C8B-B14F-4D97-AF65-F5344CB8AC3E}">
        <p14:creationId xmlns:p14="http://schemas.microsoft.com/office/powerpoint/2010/main" val="419732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F6AC-B1BF-433D-BDC0-1838AC85A6DF}"/>
              </a:ext>
            </a:extLst>
          </p:cNvPr>
          <p:cNvSpPr txBox="1"/>
          <p:nvPr/>
        </p:nvSpPr>
        <p:spPr>
          <a:xfrm>
            <a:off x="715617" y="1086678"/>
            <a:ext cx="10548731" cy="3939540"/>
          </a:xfrm>
          <a:prstGeom prst="rect">
            <a:avLst/>
          </a:prstGeom>
          <a:noFill/>
        </p:spPr>
        <p:txBody>
          <a:bodyPr wrap="square" rtlCol="0">
            <a:spAutoFit/>
          </a:bodyPr>
          <a:lstStyle/>
          <a:p>
            <a:pPr algn="ctr"/>
            <a:r>
              <a:rPr lang="en-US" sz="2800" b="1" i="1" u="sng" dirty="0">
                <a:solidFill>
                  <a:schemeClr val="accent2">
                    <a:lumMod val="75000"/>
                  </a:schemeClr>
                </a:solidFill>
              </a:rPr>
              <a:t>Summary Of </a:t>
            </a:r>
            <a:r>
              <a:rPr lang="en-US" sz="2800" b="1" i="1" u="sng" dirty="0" err="1">
                <a:solidFill>
                  <a:schemeClr val="accent2">
                    <a:lumMod val="75000"/>
                  </a:schemeClr>
                </a:solidFill>
              </a:rPr>
              <a:t>DataSet</a:t>
            </a:r>
            <a:endParaRPr lang="en-US" sz="2800" b="1" i="1" u="sng" dirty="0">
              <a:solidFill>
                <a:schemeClr val="accent2">
                  <a:lumMod val="75000"/>
                </a:schemeClr>
              </a:solidFill>
            </a:endParaRPr>
          </a:p>
          <a:p>
            <a:pPr algn="ctr"/>
            <a:endParaRPr lang="en-US" sz="2400" b="1" i="1" u="sng" dirty="0"/>
          </a:p>
          <a:p>
            <a:pPr marL="285750" indent="-285750">
              <a:buFont typeface="Arial" panose="020B0604020202020204" pitchFamily="34" charset="0"/>
              <a:buChar char="•"/>
            </a:pPr>
            <a:r>
              <a:rPr lang="en-US" i="1" dirty="0"/>
              <a:t>There are a total of 2747 entries with 20 variables.</a:t>
            </a:r>
          </a:p>
          <a:p>
            <a:pPr marL="285750" indent="-285750">
              <a:buFont typeface="Arial" panose="020B0604020202020204" pitchFamily="34" charset="0"/>
              <a:buChar char="•"/>
            </a:pPr>
            <a:r>
              <a:rPr lang="en-US" i="1" dirty="0"/>
              <a:t>Among the variables 01 is datetime variable, 02 are float, 05 are integers and 12 are object type variables.</a:t>
            </a:r>
          </a:p>
          <a:p>
            <a:pPr marL="285750" indent="-285750">
              <a:buFont typeface="Arial" panose="020B0604020202020204" pitchFamily="34" charset="0"/>
              <a:buChar char="•"/>
            </a:pPr>
            <a:r>
              <a:rPr lang="en-US" i="1" dirty="0"/>
              <a:t>There are </a:t>
            </a:r>
            <a:r>
              <a:rPr lang="en-US" b="1" i="1" dirty="0"/>
              <a:t>zero</a:t>
            </a:r>
            <a:r>
              <a:rPr lang="en-US" i="1" dirty="0"/>
              <a:t> null entries.</a:t>
            </a:r>
          </a:p>
          <a:p>
            <a:pPr marL="285750" indent="-285750">
              <a:buFont typeface="Arial" panose="020B0604020202020204" pitchFamily="34" charset="0"/>
              <a:buChar char="•"/>
            </a:pPr>
            <a:r>
              <a:rPr lang="en-US" i="1" dirty="0"/>
              <a:t>Even there are </a:t>
            </a:r>
            <a:r>
              <a:rPr lang="en-US" b="1" i="1" dirty="0"/>
              <a:t>zero</a:t>
            </a:r>
            <a:r>
              <a:rPr lang="en-US" i="1" dirty="0"/>
              <a:t> duplicated rows of data. </a:t>
            </a:r>
          </a:p>
          <a:p>
            <a:pPr marL="285750" indent="-285750">
              <a:buFont typeface="Arial" panose="020B0604020202020204" pitchFamily="34" charset="0"/>
              <a:buChar char="•"/>
            </a:pPr>
            <a:r>
              <a:rPr lang="en-US" i="1" dirty="0"/>
              <a:t>We found that MSRP is not matching with price of each item.</a:t>
            </a:r>
          </a:p>
          <a:p>
            <a:pPr marL="285750" indent="-285750">
              <a:buFont typeface="Arial" panose="020B0604020202020204" pitchFamily="34" charset="0"/>
              <a:buChar char="•"/>
            </a:pPr>
            <a:r>
              <a:rPr lang="en-US" i="1" dirty="0"/>
              <a:t>The product line is distributed among Classic cars, vintage cars, Motorcycles, Planes, Ships, Trains and Truck &amp; Buses.</a:t>
            </a:r>
          </a:p>
          <a:p>
            <a:pPr marL="285750" indent="-285750">
              <a:buFont typeface="Arial" panose="020B0604020202020204" pitchFamily="34" charset="0"/>
              <a:buChar char="•"/>
            </a:pPr>
            <a:r>
              <a:rPr lang="en-US" i="1" dirty="0"/>
              <a:t>Order number here is different for each deal they have made.</a:t>
            </a:r>
          </a:p>
          <a:p>
            <a:pPr marL="285750" indent="-285750">
              <a:buFont typeface="Arial" panose="020B0604020202020204" pitchFamily="34" charset="0"/>
              <a:buChar char="•"/>
            </a:pPr>
            <a:r>
              <a:rPr lang="en-US" i="1" dirty="0"/>
              <a:t>We need to group by the data according to the customer First Name and Last Name to get a better idea of distribution of sales.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733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41F72-3550-49CC-B6C8-354C6F01A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6677"/>
            <a:ext cx="12192000" cy="5340761"/>
          </a:xfrm>
          <a:prstGeom prst="rect">
            <a:avLst/>
          </a:prstGeom>
        </p:spPr>
      </p:pic>
      <p:sp>
        <p:nvSpPr>
          <p:cNvPr id="2" name="TextBox 1">
            <a:extLst>
              <a:ext uri="{FF2B5EF4-FFF2-40B4-BE49-F238E27FC236}">
                <a16:creationId xmlns:a16="http://schemas.microsoft.com/office/drawing/2014/main" id="{B5C601B3-A99C-4EC5-8DD6-B547851EF51A}"/>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Box –Plot Representation</a:t>
            </a:r>
            <a:endParaRPr lang="en-US" b="1" i="1" u="sng" dirty="0">
              <a:solidFill>
                <a:schemeClr val="accent2">
                  <a:lumMod val="75000"/>
                </a:schemeClr>
              </a:solidFill>
            </a:endParaRPr>
          </a:p>
        </p:txBody>
      </p:sp>
    </p:spTree>
    <p:extLst>
      <p:ext uri="{BB962C8B-B14F-4D97-AF65-F5344CB8AC3E}">
        <p14:creationId xmlns:p14="http://schemas.microsoft.com/office/powerpoint/2010/main" val="3315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5D946-FC9A-41D4-BB43-29ED08D23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8" y="980660"/>
            <a:ext cx="11139583" cy="5877339"/>
          </a:xfrm>
          <a:prstGeom prst="rect">
            <a:avLst/>
          </a:prstGeom>
        </p:spPr>
      </p:pic>
      <p:sp>
        <p:nvSpPr>
          <p:cNvPr id="4" name="TextBox 3">
            <a:extLst>
              <a:ext uri="{FF2B5EF4-FFF2-40B4-BE49-F238E27FC236}">
                <a16:creationId xmlns:a16="http://schemas.microsoft.com/office/drawing/2014/main" id="{DCB8F0A3-5F51-4F5D-AEB2-7896EEA0B347}"/>
              </a:ext>
            </a:extLst>
          </p:cNvPr>
          <p:cNvSpPr txBox="1"/>
          <p:nvPr/>
        </p:nvSpPr>
        <p:spPr>
          <a:xfrm>
            <a:off x="1" y="430562"/>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Histogram Representation</a:t>
            </a:r>
            <a:endParaRPr lang="en-US" b="1" i="1" u="sng" dirty="0">
              <a:solidFill>
                <a:schemeClr val="accent2">
                  <a:lumMod val="75000"/>
                </a:schemeClr>
              </a:solidFill>
            </a:endParaRPr>
          </a:p>
        </p:txBody>
      </p:sp>
    </p:spTree>
    <p:extLst>
      <p:ext uri="{BB962C8B-B14F-4D97-AF65-F5344CB8AC3E}">
        <p14:creationId xmlns:p14="http://schemas.microsoft.com/office/powerpoint/2010/main" val="158123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803F429-C09A-43D5-8DAE-0072EDD6D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10959548" cy="594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2769EC-CCEA-4907-A6FD-84F6F5084814}"/>
              </a:ext>
            </a:extLst>
          </p:cNvPr>
          <p:cNvSpPr txBox="1"/>
          <p:nvPr/>
        </p:nvSpPr>
        <p:spPr>
          <a:xfrm>
            <a:off x="410819" y="345420"/>
            <a:ext cx="10959548" cy="461665"/>
          </a:xfrm>
          <a:prstGeom prst="rect">
            <a:avLst/>
          </a:prstGeom>
          <a:noFill/>
        </p:spPr>
        <p:txBody>
          <a:bodyPr wrap="square">
            <a:spAutoFit/>
          </a:bodyPr>
          <a:lstStyle/>
          <a:p>
            <a:pPr algn="ctr"/>
            <a:r>
              <a:rPr lang="en-US" sz="2400" b="1" i="1" u="sng" dirty="0">
                <a:solidFill>
                  <a:schemeClr val="accent2">
                    <a:lumMod val="75000"/>
                  </a:schemeClr>
                </a:solidFill>
              </a:rPr>
              <a:t>Pair-Plot Representation</a:t>
            </a:r>
            <a:endParaRPr lang="en-US" b="1" i="1" u="sng" dirty="0">
              <a:solidFill>
                <a:schemeClr val="accent2">
                  <a:lumMod val="75000"/>
                </a:schemeClr>
              </a:solidFill>
            </a:endParaRPr>
          </a:p>
        </p:txBody>
      </p:sp>
    </p:spTree>
    <p:extLst>
      <p:ext uri="{BB962C8B-B14F-4D97-AF65-F5344CB8AC3E}">
        <p14:creationId xmlns:p14="http://schemas.microsoft.com/office/powerpoint/2010/main" val="17472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42B555-F144-477C-8F0A-12220D0DA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80" y="1285460"/>
            <a:ext cx="9739682" cy="5572539"/>
          </a:xfrm>
          <a:prstGeom prst="rect">
            <a:avLst/>
          </a:prstGeom>
        </p:spPr>
      </p:pic>
      <p:sp>
        <p:nvSpPr>
          <p:cNvPr id="4" name="TextBox 3">
            <a:extLst>
              <a:ext uri="{FF2B5EF4-FFF2-40B4-BE49-F238E27FC236}">
                <a16:creationId xmlns:a16="http://schemas.microsoft.com/office/drawing/2014/main" id="{DDC6A5E8-AF5A-4651-BCAE-5F41320A2637}"/>
              </a:ext>
            </a:extLst>
          </p:cNvPr>
          <p:cNvSpPr txBox="1"/>
          <p:nvPr/>
        </p:nvSpPr>
        <p:spPr>
          <a:xfrm>
            <a:off x="0" y="523328"/>
            <a:ext cx="12192000" cy="461665"/>
          </a:xfrm>
          <a:prstGeom prst="rect">
            <a:avLst/>
          </a:prstGeom>
          <a:noFill/>
        </p:spPr>
        <p:txBody>
          <a:bodyPr wrap="square" rtlCol="0">
            <a:spAutoFit/>
          </a:bodyPr>
          <a:lstStyle/>
          <a:p>
            <a:pPr algn="ctr"/>
            <a:r>
              <a:rPr lang="en-US" sz="2400" b="1" i="1" u="sng" dirty="0">
                <a:solidFill>
                  <a:schemeClr val="accent2">
                    <a:lumMod val="75000"/>
                  </a:schemeClr>
                </a:solidFill>
              </a:rPr>
              <a:t>Heat-Map Representation</a:t>
            </a:r>
            <a:endParaRPr lang="en-US" b="1" i="1" u="sng" dirty="0">
              <a:solidFill>
                <a:schemeClr val="accent2">
                  <a:lumMod val="75000"/>
                </a:schemeClr>
              </a:solidFill>
            </a:endParaRPr>
          </a:p>
        </p:txBody>
      </p:sp>
    </p:spTree>
    <p:extLst>
      <p:ext uri="{BB962C8B-B14F-4D97-AF65-F5344CB8AC3E}">
        <p14:creationId xmlns:p14="http://schemas.microsoft.com/office/powerpoint/2010/main" val="1856223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470</TotalTime>
  <Words>3040</Words>
  <Application>Microsoft Office PowerPoint</Application>
  <PresentationFormat>Widescreen</PresentationFormat>
  <Paragraphs>1280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Bahnschrift</vt:lpstr>
      <vt:lpstr>Bookman Old Style</vt:lpstr>
      <vt:lpstr>Calibri</vt:lpstr>
      <vt:lpstr>Calibri Light</vt:lpstr>
      <vt:lpstr>lato</vt:lpstr>
      <vt:lpstr>Rubik</vt:lpstr>
      <vt:lpstr>Wingdings</vt:lpstr>
      <vt:lpstr>Office Theme</vt:lpstr>
      <vt:lpstr>Marketing and Retail Analysis of an Automobile Parts Manufacturing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25</cp:revision>
  <dcterms:created xsi:type="dcterms:W3CDTF">2022-04-15T20:00:34Z</dcterms:created>
  <dcterms:modified xsi:type="dcterms:W3CDTF">2022-04-17T15:44:51Z</dcterms:modified>
</cp:coreProperties>
</file>