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2" d="100"/>
          <a:sy n="102" d="100"/>
        </p:scale>
        <p:origin x="9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BF665E-DF57-4E85-85CC-187A2EC427D9}" type="datetimeFigureOut">
              <a:rPr lang="en-AU" smtClean="0"/>
              <a:t>20/01/2025</a:t>
            </a:fld>
            <a:endParaRPr lang="en-AU"/>
          </a:p>
        </p:txBody>
      </p:sp>
      <p:sp>
        <p:nvSpPr>
          <p:cNvPr id="5" name="Footer Placeholder 4"/>
          <p:cNvSpPr>
            <a:spLocks noGrp="1"/>
          </p:cNvSpPr>
          <p:nvPr>
            <p:ph type="ftr" sz="quarter" idx="11"/>
          </p:nvPr>
        </p:nvSpPr>
        <p:spPr>
          <a:xfrm>
            <a:off x="2416500" y="329307"/>
            <a:ext cx="4973915" cy="309201"/>
          </a:xfrm>
        </p:spPr>
        <p:txBody>
          <a:bodyPr/>
          <a:lstStyle/>
          <a:p>
            <a:endParaRPr lang="en-AU"/>
          </a:p>
        </p:txBody>
      </p:sp>
      <p:sp>
        <p:nvSpPr>
          <p:cNvPr id="6" name="Slide Number Placeholder 5"/>
          <p:cNvSpPr>
            <a:spLocks noGrp="1"/>
          </p:cNvSpPr>
          <p:nvPr>
            <p:ph type="sldNum" sz="quarter" idx="12"/>
          </p:nvPr>
        </p:nvSpPr>
        <p:spPr>
          <a:xfrm>
            <a:off x="1437664" y="798973"/>
            <a:ext cx="811019" cy="503578"/>
          </a:xfrm>
        </p:spPr>
        <p:txBody>
          <a:bodyPr/>
          <a:lstStyle/>
          <a:p>
            <a:fld id="{DCCD2EEB-4286-49CC-9790-DB66D7F76C35}" type="slidenum">
              <a:rPr lang="en-AU" smtClean="0"/>
              <a:t>‹#›</a:t>
            </a:fld>
            <a:endParaRPr lang="en-AU"/>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0001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BF665E-DF57-4E85-85CC-187A2EC427D9}" type="datetimeFigureOut">
              <a:rPr lang="en-AU" smtClean="0"/>
              <a:t>20/01/2025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CCD2EEB-4286-49CC-9790-DB66D7F76C35}" type="slidenum">
              <a:rPr lang="en-AU" smtClean="0"/>
              <a:t>‹#›</a:t>
            </a:fld>
            <a:endParaRPr lang="en-AU"/>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008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BF665E-DF57-4E85-85CC-187A2EC427D9}" type="datetimeFigureOut">
              <a:rPr lang="en-AU" smtClean="0"/>
              <a:t>20/01/2025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CCD2EEB-4286-49CC-9790-DB66D7F76C35}" type="slidenum">
              <a:rPr lang="en-AU" smtClean="0"/>
              <a:t>‹#›</a:t>
            </a:fld>
            <a:endParaRPr lang="en-AU"/>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210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BF665E-DF57-4E85-85CC-187A2EC427D9}" type="datetimeFigureOut">
              <a:rPr lang="en-AU" smtClean="0"/>
              <a:t>20/01/2025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CCD2EEB-4286-49CC-9790-DB66D7F76C35}" type="slidenum">
              <a:rPr lang="en-AU" smtClean="0"/>
              <a:t>‹#›</a:t>
            </a:fld>
            <a:endParaRPr lang="en-AU"/>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5026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BF665E-DF57-4E85-85CC-187A2EC427D9}" type="datetimeFigureOut">
              <a:rPr lang="en-AU" smtClean="0"/>
              <a:t>20/01/2025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CCD2EEB-4286-49CC-9790-DB66D7F76C35}" type="slidenum">
              <a:rPr lang="en-AU" smtClean="0"/>
              <a:t>‹#›</a:t>
            </a:fld>
            <a:endParaRPr lang="en-AU"/>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138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BF665E-DF57-4E85-85CC-187A2EC427D9}" type="datetimeFigureOut">
              <a:rPr lang="en-AU" smtClean="0"/>
              <a:t>20/01/2025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CCD2EEB-4286-49CC-9790-DB66D7F76C35}" type="slidenum">
              <a:rPr lang="en-AU" smtClean="0"/>
              <a:t>‹#›</a:t>
            </a:fld>
            <a:endParaRPr lang="en-AU"/>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211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BF665E-DF57-4E85-85CC-187A2EC427D9}" type="datetimeFigureOut">
              <a:rPr lang="en-AU" smtClean="0"/>
              <a:t>20/01/2025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CCD2EEB-4286-49CC-9790-DB66D7F76C35}" type="slidenum">
              <a:rPr lang="en-AU" smtClean="0"/>
              <a:t>‹#›</a:t>
            </a:fld>
            <a:endParaRPr lang="en-AU"/>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722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BF665E-DF57-4E85-85CC-187A2EC427D9}" type="datetimeFigureOut">
              <a:rPr lang="en-AU" smtClean="0"/>
              <a:t>20/01/2025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CCD2EEB-4286-49CC-9790-DB66D7F76C35}" type="slidenum">
              <a:rPr lang="en-AU" smtClean="0"/>
              <a:t>‹#›</a:t>
            </a:fld>
            <a:endParaRPr lang="en-AU"/>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417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F665E-DF57-4E85-85CC-187A2EC427D9}" type="datetimeFigureOut">
              <a:rPr lang="en-AU" smtClean="0"/>
              <a:t>20/01/2025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CCD2EEB-4286-49CC-9790-DB66D7F76C35}" type="slidenum">
              <a:rPr lang="en-AU" smtClean="0"/>
              <a:t>‹#›</a:t>
            </a:fld>
            <a:endParaRPr lang="en-AU"/>
          </a:p>
        </p:txBody>
      </p:sp>
    </p:spTree>
    <p:extLst>
      <p:ext uri="{BB962C8B-B14F-4D97-AF65-F5344CB8AC3E}">
        <p14:creationId xmlns:p14="http://schemas.microsoft.com/office/powerpoint/2010/main" val="765875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BF665E-DF57-4E85-85CC-187A2EC427D9}" type="datetimeFigureOut">
              <a:rPr lang="en-AU" smtClean="0"/>
              <a:t>20/01/2025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CCD2EEB-4286-49CC-9790-DB66D7F76C35}" type="slidenum">
              <a:rPr lang="en-AU" smtClean="0"/>
              <a:t>‹#›</a:t>
            </a:fld>
            <a:endParaRPr lang="en-AU"/>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547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4BF665E-DF57-4E85-85CC-187A2EC427D9}" type="datetimeFigureOut">
              <a:rPr lang="en-AU" smtClean="0"/>
              <a:t>20/01/2025</a:t>
            </a:fld>
            <a:endParaRPr lang="en-AU"/>
          </a:p>
        </p:txBody>
      </p:sp>
      <p:sp>
        <p:nvSpPr>
          <p:cNvPr id="6" name="Footer Placeholder 5"/>
          <p:cNvSpPr>
            <a:spLocks noGrp="1"/>
          </p:cNvSpPr>
          <p:nvPr>
            <p:ph type="ftr" sz="quarter" idx="11"/>
          </p:nvPr>
        </p:nvSpPr>
        <p:spPr>
          <a:xfrm>
            <a:off x="1447382" y="318640"/>
            <a:ext cx="5541004" cy="320931"/>
          </a:xfrm>
        </p:spPr>
        <p:txBody>
          <a:bodyPr/>
          <a:lstStyle/>
          <a:p>
            <a:endParaRPr lang="en-AU"/>
          </a:p>
        </p:txBody>
      </p:sp>
      <p:sp>
        <p:nvSpPr>
          <p:cNvPr id="7" name="Slide Number Placeholder 6"/>
          <p:cNvSpPr>
            <a:spLocks noGrp="1"/>
          </p:cNvSpPr>
          <p:nvPr>
            <p:ph type="sldNum" sz="quarter" idx="12"/>
          </p:nvPr>
        </p:nvSpPr>
        <p:spPr/>
        <p:txBody>
          <a:bodyPr/>
          <a:lstStyle/>
          <a:p>
            <a:fld id="{DCCD2EEB-4286-49CC-9790-DB66D7F76C35}" type="slidenum">
              <a:rPr lang="en-AU" smtClean="0"/>
              <a:t>‹#›</a:t>
            </a:fld>
            <a:endParaRPr lang="en-AU"/>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9963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4BF665E-DF57-4E85-85CC-187A2EC427D9}" type="datetimeFigureOut">
              <a:rPr lang="en-AU" smtClean="0"/>
              <a:t>20/01/2025</a:t>
            </a:fld>
            <a:endParaRPr lang="en-AU"/>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CCD2EEB-4286-49CC-9790-DB66D7F76C35}" type="slidenum">
              <a:rPr lang="en-AU" smtClean="0"/>
              <a:t>‹#›</a:t>
            </a:fld>
            <a:endParaRPr lang="en-AU"/>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1848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4E4941-166A-F2F7-FB2B-879A86D3D1BD}"/>
              </a:ext>
            </a:extLst>
          </p:cNvPr>
          <p:cNvSpPr>
            <a:spLocks noGrp="1"/>
          </p:cNvSpPr>
          <p:nvPr>
            <p:ph type="ctrTitle"/>
          </p:nvPr>
        </p:nvSpPr>
        <p:spPr>
          <a:xfrm>
            <a:off x="1796811" y="1278460"/>
            <a:ext cx="9099255" cy="2537251"/>
          </a:xfrm>
        </p:spPr>
        <p:txBody>
          <a:bodyPr anchor="ctr">
            <a:normAutofit/>
          </a:bodyPr>
          <a:lstStyle/>
          <a:p>
            <a:pPr algn="ctr"/>
            <a:r>
              <a:rPr lang="en-GB" sz="4000" dirty="0">
                <a:solidFill>
                  <a:srgbClr val="454545"/>
                </a:solidFill>
              </a:rPr>
              <a:t>Helping Musimorph content creators to generate more views, likes &amp; subscribers</a:t>
            </a:r>
            <a:endParaRPr lang="en-AU" sz="4000" dirty="0">
              <a:solidFill>
                <a:srgbClr val="454545"/>
              </a:solidFill>
            </a:endParaRPr>
          </a:p>
        </p:txBody>
      </p:sp>
      <p:sp>
        <p:nvSpPr>
          <p:cNvPr id="3" name="Subtitle 2">
            <a:extLst>
              <a:ext uri="{FF2B5EF4-FFF2-40B4-BE49-F238E27FC236}">
                <a16:creationId xmlns:a16="http://schemas.microsoft.com/office/drawing/2014/main" id="{F527D290-CBD1-FBFC-1E3D-16A49A414DB7}"/>
              </a:ext>
            </a:extLst>
          </p:cNvPr>
          <p:cNvSpPr>
            <a:spLocks noGrp="1"/>
          </p:cNvSpPr>
          <p:nvPr>
            <p:ph type="subTitle" idx="1"/>
          </p:nvPr>
        </p:nvSpPr>
        <p:spPr>
          <a:xfrm>
            <a:off x="1513975" y="3742223"/>
            <a:ext cx="9120954" cy="744373"/>
          </a:xfrm>
        </p:spPr>
        <p:txBody>
          <a:bodyPr>
            <a:noAutofit/>
          </a:bodyPr>
          <a:lstStyle/>
          <a:p>
            <a:pPr algn="ctr">
              <a:lnSpc>
                <a:spcPct val="110000"/>
              </a:lnSpc>
            </a:pPr>
            <a:r>
              <a:rPr lang="en-GB" sz="3200" dirty="0">
                <a:solidFill>
                  <a:schemeClr val="accent1"/>
                </a:solidFill>
              </a:rPr>
              <a:t>Presented By</a:t>
            </a:r>
          </a:p>
          <a:p>
            <a:pPr algn="ctr">
              <a:lnSpc>
                <a:spcPct val="110000"/>
              </a:lnSpc>
            </a:pPr>
            <a:r>
              <a:rPr lang="en-GB" sz="3200" dirty="0">
                <a:solidFill>
                  <a:schemeClr val="accent1"/>
                </a:solidFill>
              </a:rPr>
              <a:t>BIBEK LAMSAL</a:t>
            </a:r>
            <a:endParaRPr lang="en-AU" sz="3200" dirty="0">
              <a:solidFill>
                <a:schemeClr val="accent1"/>
              </a:solidFill>
            </a:endParaRPr>
          </a:p>
        </p:txBody>
      </p:sp>
      <p:pic>
        <p:nvPicPr>
          <p:cNvPr id="32" name="Picture 31">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157405"/>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774B-2D23-B70A-55BC-7B521F63B31C}"/>
              </a:ext>
            </a:extLst>
          </p:cNvPr>
          <p:cNvSpPr>
            <a:spLocks noGrp="1"/>
          </p:cNvSpPr>
          <p:nvPr>
            <p:ph type="title"/>
          </p:nvPr>
        </p:nvSpPr>
        <p:spPr>
          <a:xfrm>
            <a:off x="2677211" y="0"/>
            <a:ext cx="6268826" cy="499621"/>
          </a:xfrm>
        </p:spPr>
        <p:txBody>
          <a:bodyPr>
            <a:normAutofit/>
          </a:bodyPr>
          <a:lstStyle/>
          <a:p>
            <a:r>
              <a:rPr lang="en-GB" sz="2800" u="sng" dirty="0"/>
              <a:t>Visualization using dashboard</a:t>
            </a:r>
            <a:endParaRPr lang="en-AU" sz="2800" u="sng" dirty="0"/>
          </a:p>
        </p:txBody>
      </p:sp>
      <p:pic>
        <p:nvPicPr>
          <p:cNvPr id="7" name="Picture 6">
            <a:extLst>
              <a:ext uri="{FF2B5EF4-FFF2-40B4-BE49-F238E27FC236}">
                <a16:creationId xmlns:a16="http://schemas.microsoft.com/office/drawing/2014/main" id="{B26F6F29-0564-DEF2-4F21-EC5702771B54}"/>
              </a:ext>
            </a:extLst>
          </p:cNvPr>
          <p:cNvPicPr>
            <a:picLocks noChangeAspect="1"/>
          </p:cNvPicPr>
          <p:nvPr/>
        </p:nvPicPr>
        <p:blipFill>
          <a:blip r:embed="rId2"/>
          <a:stretch>
            <a:fillRect/>
          </a:stretch>
        </p:blipFill>
        <p:spPr>
          <a:xfrm>
            <a:off x="455317" y="418201"/>
            <a:ext cx="11488753" cy="6439799"/>
          </a:xfrm>
          <a:prstGeom prst="rect">
            <a:avLst/>
          </a:prstGeom>
        </p:spPr>
      </p:pic>
    </p:spTree>
    <p:extLst>
      <p:ext uri="{BB962C8B-B14F-4D97-AF65-F5344CB8AC3E}">
        <p14:creationId xmlns:p14="http://schemas.microsoft.com/office/powerpoint/2010/main" val="387930048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B7923-145B-FDB7-C5C9-FC61565BE2FC}"/>
              </a:ext>
            </a:extLst>
          </p:cNvPr>
          <p:cNvSpPr>
            <a:spLocks noGrp="1"/>
          </p:cNvSpPr>
          <p:nvPr>
            <p:ph type="title"/>
          </p:nvPr>
        </p:nvSpPr>
        <p:spPr/>
        <p:txBody>
          <a:bodyPr>
            <a:normAutofit/>
          </a:bodyPr>
          <a:lstStyle/>
          <a:p>
            <a:r>
              <a:rPr lang="en-AU" sz="2800" u="sng" dirty="0"/>
              <a:t>Insight:</a:t>
            </a:r>
          </a:p>
        </p:txBody>
      </p:sp>
      <p:sp>
        <p:nvSpPr>
          <p:cNvPr id="3" name="Content Placeholder 2">
            <a:extLst>
              <a:ext uri="{FF2B5EF4-FFF2-40B4-BE49-F238E27FC236}">
                <a16:creationId xmlns:a16="http://schemas.microsoft.com/office/drawing/2014/main" id="{156203C1-6EA1-C107-DF58-F4C88E6D9267}"/>
              </a:ext>
            </a:extLst>
          </p:cNvPr>
          <p:cNvSpPr>
            <a:spLocks noGrp="1"/>
          </p:cNvSpPr>
          <p:nvPr>
            <p:ph idx="1"/>
          </p:nvPr>
        </p:nvSpPr>
        <p:spPr>
          <a:xfrm>
            <a:off x="1451579" y="2034586"/>
            <a:ext cx="9603275" cy="3450613"/>
          </a:xfrm>
        </p:spPr>
        <p:txBody>
          <a:bodyPr>
            <a:normAutofit fontScale="70000" lnSpcReduction="20000"/>
          </a:bodyPr>
          <a:lstStyle/>
          <a:p>
            <a:pPr>
              <a:buFont typeface="+mj-lt"/>
              <a:buAutoNum type="arabicPeriod"/>
            </a:pPr>
            <a:r>
              <a:rPr lang="en-GB" b="1" dirty="0"/>
              <a:t>Top Performer - Corridor of Sound Objects</a:t>
            </a:r>
            <a:r>
              <a:rPr lang="en-GB" dirty="0"/>
              <a:t>: This video is the standout performer with 3.8K views, dominating over others with less than 1.1K views. It also drove the highest subscriber gain.</a:t>
            </a:r>
          </a:p>
          <a:p>
            <a:pPr>
              <a:buFont typeface="+mj-lt"/>
              <a:buAutoNum type="arabicPeriod"/>
            </a:pPr>
            <a:r>
              <a:rPr lang="en-GB" b="1" dirty="0"/>
              <a:t>Peak Activity Periods</a:t>
            </a:r>
            <a:r>
              <a:rPr lang="en-GB" dirty="0"/>
              <a:t>: February saw the highest views (6.7K) and subscriber growth, followed by a smaller peak in September (4.1K views). These suggest seasonal opportunities.</a:t>
            </a:r>
          </a:p>
          <a:p>
            <a:pPr>
              <a:buFont typeface="+mj-lt"/>
              <a:buAutoNum type="arabicPeriod"/>
            </a:pPr>
            <a:r>
              <a:rPr lang="en-GB" b="1" dirty="0"/>
              <a:t>Traffic Sources</a:t>
            </a:r>
            <a:r>
              <a:rPr lang="en-GB" dirty="0"/>
              <a:t>: The majority of views came from "Suggested Videos" (9.8K) and "Browse Features" (4.6K). Lesser contributions from "Shorts" and "Playlists" suggest underutilized platforms.</a:t>
            </a:r>
          </a:p>
          <a:p>
            <a:pPr>
              <a:buFont typeface="+mj-lt"/>
              <a:buAutoNum type="arabicPeriod"/>
            </a:pPr>
            <a:r>
              <a:rPr lang="en-GB" b="1" dirty="0"/>
              <a:t>Geographic Insights</a:t>
            </a:r>
            <a:r>
              <a:rPr lang="en-GB" dirty="0"/>
              <a:t>: Most views come from Australia, the US, and India, highlighting the need to create content customized for these regions.</a:t>
            </a:r>
          </a:p>
          <a:p>
            <a:pPr>
              <a:buFont typeface="+mj-lt"/>
              <a:buAutoNum type="arabicPeriod"/>
            </a:pPr>
            <a:r>
              <a:rPr lang="en-GB" b="1" dirty="0"/>
              <a:t>Linear Growth Trend</a:t>
            </a:r>
            <a:r>
              <a:rPr lang="en-GB" dirty="0"/>
              <a:t>: Subscriber gains show a linear dependence on the number of views and content uploaded, emphasizing the importance of consistent publishing.</a:t>
            </a:r>
          </a:p>
          <a:p>
            <a:pPr>
              <a:buFont typeface="+mj-lt"/>
              <a:buAutoNum type="arabicPeriod"/>
            </a:pPr>
            <a:r>
              <a:rPr lang="en-GB" b="1" dirty="0"/>
              <a:t>Seasonal Subscriber Trends</a:t>
            </a:r>
            <a:r>
              <a:rPr lang="en-GB" dirty="0"/>
              <a:t>: The "Sum of Subscribers by Month" chart indicates recurring seasonal growth patterns, which could align with audience </a:t>
            </a:r>
            <a:r>
              <a:rPr lang="en-GB" dirty="0" err="1"/>
              <a:t>behavior</a:t>
            </a:r>
            <a:r>
              <a:rPr lang="en-GB" dirty="0"/>
              <a:t> or specific campaigns.</a:t>
            </a:r>
          </a:p>
        </p:txBody>
      </p:sp>
    </p:spTree>
    <p:extLst>
      <p:ext uri="{BB962C8B-B14F-4D97-AF65-F5344CB8AC3E}">
        <p14:creationId xmlns:p14="http://schemas.microsoft.com/office/powerpoint/2010/main" val="1505568924"/>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63657-FE72-1AD7-FD33-67AB83B81929}"/>
              </a:ext>
            </a:extLst>
          </p:cNvPr>
          <p:cNvSpPr>
            <a:spLocks noGrp="1"/>
          </p:cNvSpPr>
          <p:nvPr>
            <p:ph type="title"/>
          </p:nvPr>
        </p:nvSpPr>
        <p:spPr/>
        <p:txBody>
          <a:bodyPr/>
          <a:lstStyle/>
          <a:p>
            <a:r>
              <a:rPr lang="en-GB" sz="2800" dirty="0" err="1"/>
              <a:t>Recommandation</a:t>
            </a:r>
            <a:r>
              <a:rPr lang="en-GB" dirty="0"/>
              <a:t>	</a:t>
            </a:r>
            <a:endParaRPr lang="en-AU" dirty="0"/>
          </a:p>
        </p:txBody>
      </p:sp>
      <p:sp>
        <p:nvSpPr>
          <p:cNvPr id="3" name="Content Placeholder 2">
            <a:extLst>
              <a:ext uri="{FF2B5EF4-FFF2-40B4-BE49-F238E27FC236}">
                <a16:creationId xmlns:a16="http://schemas.microsoft.com/office/drawing/2014/main" id="{0DDAB1E3-00EE-0B3D-0EDA-8FCBDEF6A892}"/>
              </a:ext>
            </a:extLst>
          </p:cNvPr>
          <p:cNvSpPr>
            <a:spLocks noGrp="1"/>
          </p:cNvSpPr>
          <p:nvPr>
            <p:ph idx="1"/>
          </p:nvPr>
        </p:nvSpPr>
        <p:spPr/>
        <p:txBody>
          <a:bodyPr>
            <a:normAutofit fontScale="85000" lnSpcReduction="10000"/>
          </a:bodyPr>
          <a:lstStyle/>
          <a:p>
            <a:pPr marL="457200" indent="-457200">
              <a:buFont typeface="Arial" panose="020B0604020202020204" pitchFamily="34" charset="0"/>
              <a:buAutoNum type="arabicParenR"/>
            </a:pPr>
            <a:endParaRPr lang="en-GB" dirty="0"/>
          </a:p>
          <a:p>
            <a:pPr marL="457200" indent="-457200">
              <a:buFont typeface="Arial" panose="020B0604020202020204" pitchFamily="34" charset="0"/>
              <a:buAutoNum type="arabicParenR"/>
            </a:pPr>
            <a:r>
              <a:rPr lang="en-GB" b="1" dirty="0"/>
              <a:t>Replicate Success of Popular Content</a:t>
            </a:r>
            <a:r>
              <a:rPr lang="en-GB" dirty="0"/>
              <a:t>: Create more videos similar to "Corridor of Sound Objects" by analysing its format, theme, and engagement strategy. Focus on producing content that resonates with your audience and drives both views and subscribers</a:t>
            </a:r>
          </a:p>
          <a:p>
            <a:pPr marL="457200" indent="-457200">
              <a:buFont typeface="Arial" panose="020B0604020202020204" pitchFamily="34" charset="0"/>
              <a:buAutoNum type="arabicParenR"/>
            </a:pPr>
            <a:r>
              <a:rPr lang="en-GB" b="1" dirty="0"/>
              <a:t>Optimize for Suggested Videos</a:t>
            </a:r>
            <a:r>
              <a:rPr lang="en-GB" dirty="0"/>
              <a:t>: Since 9.8K views come from "Suggested Videos," enhance titles, thumbnails, and descriptions to improve click-through rates. Use keywords aligned with trending topics and related videos to leverage YouTube's recommendation algorithm.</a:t>
            </a:r>
          </a:p>
          <a:p>
            <a:pPr marL="457200" indent="-457200">
              <a:buFont typeface="Arial" panose="020B0604020202020204" pitchFamily="34" charset="0"/>
              <a:buAutoNum type="arabicParenR"/>
            </a:pPr>
            <a:r>
              <a:rPr lang="en-GB" b="1" dirty="0"/>
              <a:t>Target Key Regions</a:t>
            </a:r>
            <a:r>
              <a:rPr lang="en-GB" dirty="0"/>
              <a:t>: Develop region-specific content for Australia, the US, and India by addressing local trends, interests, and cultural nuances. Include multilingual subtitles if applicable to appeal to diverse audiences and improve retention.</a:t>
            </a:r>
          </a:p>
          <a:p>
            <a:pPr marL="0" indent="0">
              <a:buNone/>
            </a:pPr>
            <a:endParaRPr lang="en-AU" dirty="0"/>
          </a:p>
        </p:txBody>
      </p:sp>
    </p:spTree>
    <p:extLst>
      <p:ext uri="{BB962C8B-B14F-4D97-AF65-F5344CB8AC3E}">
        <p14:creationId xmlns:p14="http://schemas.microsoft.com/office/powerpoint/2010/main" val="378481268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7480-E7D2-DF82-0228-5B095B332743}"/>
              </a:ext>
            </a:extLst>
          </p:cNvPr>
          <p:cNvSpPr>
            <a:spLocks noGrp="1"/>
          </p:cNvSpPr>
          <p:nvPr>
            <p:ph type="title"/>
          </p:nvPr>
        </p:nvSpPr>
        <p:spPr/>
        <p:txBody>
          <a:bodyPr/>
          <a:lstStyle/>
          <a:p>
            <a:r>
              <a:rPr lang="en-GB" dirty="0"/>
              <a:t>Call Through Action	</a:t>
            </a:r>
            <a:endParaRPr lang="en-AU" dirty="0"/>
          </a:p>
        </p:txBody>
      </p:sp>
      <p:sp>
        <p:nvSpPr>
          <p:cNvPr id="3" name="Content Placeholder 2">
            <a:extLst>
              <a:ext uri="{FF2B5EF4-FFF2-40B4-BE49-F238E27FC236}">
                <a16:creationId xmlns:a16="http://schemas.microsoft.com/office/drawing/2014/main" id="{C96D3872-B138-C696-2702-7C6E9336B37B}"/>
              </a:ext>
            </a:extLst>
          </p:cNvPr>
          <p:cNvSpPr>
            <a:spLocks noGrp="1"/>
          </p:cNvSpPr>
          <p:nvPr>
            <p:ph idx="1"/>
          </p:nvPr>
        </p:nvSpPr>
        <p:spPr/>
        <p:txBody>
          <a:bodyPr/>
          <a:lstStyle/>
          <a:p>
            <a:r>
              <a:rPr lang="en-GB" dirty="0"/>
              <a:t>Let's set a mee ting with the internet and content handling team to review and finalize the strategy </a:t>
            </a:r>
            <a:r>
              <a:rPr lang="en-GB"/>
              <a:t>for gaining </a:t>
            </a:r>
            <a:r>
              <a:rPr lang="en-GB" dirty="0"/>
              <a:t>more views and subscribers.</a:t>
            </a:r>
          </a:p>
        </p:txBody>
      </p:sp>
    </p:spTree>
    <p:extLst>
      <p:ext uri="{BB962C8B-B14F-4D97-AF65-F5344CB8AC3E}">
        <p14:creationId xmlns:p14="http://schemas.microsoft.com/office/powerpoint/2010/main" val="36545679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242</TotalTime>
  <Words>362</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Gallery</vt:lpstr>
      <vt:lpstr>Helping Musimorph content creators to generate more views, likes &amp; subscribers</vt:lpstr>
      <vt:lpstr>Visualization using dashboard</vt:lpstr>
      <vt:lpstr>Insight:</vt:lpstr>
      <vt:lpstr>Recommandation </vt:lpstr>
      <vt:lpstr>Call Through Action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Manasi Bhandari</dc:creator>
  <cp:lastModifiedBy>Bibek lamsal</cp:lastModifiedBy>
  <cp:revision>16</cp:revision>
  <dcterms:created xsi:type="dcterms:W3CDTF">2024-12-17T03:08:39Z</dcterms:created>
  <dcterms:modified xsi:type="dcterms:W3CDTF">2025-01-20T14:26:44Z</dcterms:modified>
</cp:coreProperties>
</file>