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8" r:id="rId3"/>
    <p:sldId id="262" r:id="rId4"/>
    <p:sldId id="263" r:id="rId5"/>
    <p:sldId id="264"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47" d="100"/>
          <a:sy n="147" d="100"/>
        </p:scale>
        <p:origin x="82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18/03/2025</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DCCD2EEB-4286-49CC-9790-DB66D7F76C35}"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000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18/03/2025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008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18/03/2025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10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18/03/2025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02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F665E-DF57-4E85-85CC-187A2EC427D9}" type="datetimeFigureOut">
              <a:rPr lang="en-AU" smtClean="0"/>
              <a:t>18/03/2025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38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BF665E-DF57-4E85-85CC-187A2EC427D9}" type="datetimeFigureOut">
              <a:rPr lang="en-AU" smtClean="0"/>
              <a:t>18/03/2025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CCD2EEB-4286-49CC-9790-DB66D7F76C35}"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21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BF665E-DF57-4E85-85CC-187A2EC427D9}" type="datetimeFigureOut">
              <a:rPr lang="en-AU" smtClean="0"/>
              <a:t>18/03/2025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CCD2EEB-4286-49CC-9790-DB66D7F76C35}"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722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BF665E-DF57-4E85-85CC-187A2EC427D9}" type="datetimeFigureOut">
              <a:rPr lang="en-AU" smtClean="0"/>
              <a:t>18/03/2025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CCD2EEB-4286-49CC-9790-DB66D7F76C35}"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17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F665E-DF57-4E85-85CC-187A2EC427D9}" type="datetimeFigureOut">
              <a:rPr lang="en-AU" smtClean="0"/>
              <a:t>18/03/2025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CCD2EEB-4286-49CC-9790-DB66D7F76C35}" type="slidenum">
              <a:rPr lang="en-AU" smtClean="0"/>
              <a:t>‹#›</a:t>
            </a:fld>
            <a:endParaRPr lang="en-AU"/>
          </a:p>
        </p:txBody>
      </p:sp>
    </p:spTree>
    <p:extLst>
      <p:ext uri="{BB962C8B-B14F-4D97-AF65-F5344CB8AC3E}">
        <p14:creationId xmlns:p14="http://schemas.microsoft.com/office/powerpoint/2010/main" val="76587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BF665E-DF57-4E85-85CC-187A2EC427D9}" type="datetimeFigureOut">
              <a:rPr lang="en-AU" smtClean="0"/>
              <a:t>18/03/2025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CCD2EEB-4286-49CC-9790-DB66D7F76C35}"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47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BF665E-DF57-4E85-85CC-187A2EC427D9}" type="datetimeFigureOut">
              <a:rPr lang="en-AU" smtClean="0"/>
              <a:t>18/03/2025</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DCCD2EEB-4286-49CC-9790-DB66D7F76C35}"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996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BF665E-DF57-4E85-85CC-187A2EC427D9}" type="datetimeFigureOut">
              <a:rPr lang="en-AU" smtClean="0"/>
              <a:t>18/03/2025</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CD2EEB-4286-49CC-9790-DB66D7F76C35}"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848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E4941-166A-F2F7-FB2B-879A86D3D1BD}"/>
              </a:ext>
            </a:extLst>
          </p:cNvPr>
          <p:cNvSpPr>
            <a:spLocks noGrp="1"/>
          </p:cNvSpPr>
          <p:nvPr>
            <p:ph type="ctrTitle"/>
          </p:nvPr>
        </p:nvSpPr>
        <p:spPr>
          <a:xfrm>
            <a:off x="1796811" y="1278460"/>
            <a:ext cx="9099255" cy="2537251"/>
          </a:xfrm>
        </p:spPr>
        <p:txBody>
          <a:bodyPr anchor="ctr">
            <a:normAutofit/>
          </a:bodyPr>
          <a:lstStyle/>
          <a:p>
            <a:pPr algn="ctr"/>
            <a:r>
              <a:rPr lang="en-GB" sz="4000" dirty="0">
                <a:solidFill>
                  <a:schemeClr val="bg1"/>
                </a:solidFill>
              </a:rPr>
              <a:t> </a:t>
            </a:r>
            <a:r>
              <a:rPr lang="en-GB" sz="4000" dirty="0" err="1">
                <a:solidFill>
                  <a:schemeClr val="bg1"/>
                </a:solidFill>
              </a:rPr>
              <a:t>Analyzing</a:t>
            </a:r>
            <a:r>
              <a:rPr lang="en-GB" sz="4000" dirty="0">
                <a:solidFill>
                  <a:schemeClr val="bg1"/>
                </a:solidFill>
              </a:rPr>
              <a:t> Content Growth &amp; Engagement of TWO Brands on </a:t>
            </a:r>
            <a:r>
              <a:rPr lang="en-GB" sz="4000" dirty="0" err="1">
                <a:solidFill>
                  <a:schemeClr val="bg1"/>
                </a:solidFill>
              </a:rPr>
              <a:t>Youtube</a:t>
            </a:r>
            <a:endParaRPr lang="en-AU" sz="4000" dirty="0">
              <a:solidFill>
                <a:schemeClr val="bg1"/>
              </a:solidFill>
            </a:endParaRPr>
          </a:p>
        </p:txBody>
      </p:sp>
      <p:sp>
        <p:nvSpPr>
          <p:cNvPr id="3" name="Subtitle 2">
            <a:extLst>
              <a:ext uri="{FF2B5EF4-FFF2-40B4-BE49-F238E27FC236}">
                <a16:creationId xmlns:a16="http://schemas.microsoft.com/office/drawing/2014/main" id="{F527D290-CBD1-FBFC-1E3D-16A49A414DB7}"/>
              </a:ext>
            </a:extLst>
          </p:cNvPr>
          <p:cNvSpPr>
            <a:spLocks noGrp="1"/>
          </p:cNvSpPr>
          <p:nvPr>
            <p:ph type="subTitle" idx="1"/>
          </p:nvPr>
        </p:nvSpPr>
        <p:spPr>
          <a:xfrm>
            <a:off x="1513975" y="3742223"/>
            <a:ext cx="9120954" cy="744373"/>
          </a:xfrm>
        </p:spPr>
        <p:txBody>
          <a:bodyPr>
            <a:noAutofit/>
          </a:bodyPr>
          <a:lstStyle/>
          <a:p>
            <a:pPr algn="ctr">
              <a:lnSpc>
                <a:spcPct val="110000"/>
              </a:lnSpc>
            </a:pPr>
            <a:r>
              <a:rPr lang="en-GB" sz="3200" dirty="0">
                <a:solidFill>
                  <a:schemeClr val="accent1"/>
                </a:solidFill>
              </a:rPr>
              <a:t>Presented By</a:t>
            </a:r>
          </a:p>
          <a:p>
            <a:pPr algn="ctr">
              <a:lnSpc>
                <a:spcPct val="110000"/>
              </a:lnSpc>
            </a:pPr>
            <a:r>
              <a:rPr lang="en-GB" sz="3200" dirty="0">
                <a:solidFill>
                  <a:schemeClr val="accent1"/>
                </a:solidFill>
              </a:rPr>
              <a:t>BIBEK LAMSAL</a:t>
            </a:r>
            <a:endParaRPr lang="en-AU" sz="3200" dirty="0">
              <a:solidFill>
                <a:schemeClr val="accent1"/>
              </a:solidFill>
            </a:endParaRPr>
          </a:p>
        </p:txBody>
      </p:sp>
      <p:pic>
        <p:nvPicPr>
          <p:cNvPr id="32" name="Picture 31">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15740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774B-2D23-B70A-55BC-7B521F63B31C}"/>
              </a:ext>
            </a:extLst>
          </p:cNvPr>
          <p:cNvSpPr>
            <a:spLocks noGrp="1"/>
          </p:cNvSpPr>
          <p:nvPr>
            <p:ph type="title" idx="4294967295"/>
          </p:nvPr>
        </p:nvSpPr>
        <p:spPr>
          <a:xfrm>
            <a:off x="2589213" y="168275"/>
            <a:ext cx="9602787" cy="1049338"/>
          </a:xfrm>
        </p:spPr>
        <p:txBody>
          <a:bodyPr>
            <a:normAutofit/>
          </a:bodyPr>
          <a:lstStyle/>
          <a:p>
            <a:r>
              <a:rPr lang="en-GB" sz="2800" u="sng" dirty="0"/>
              <a:t>Visualization using dashboard</a:t>
            </a:r>
            <a:endParaRPr lang="en-AU" sz="2800" u="sng" dirty="0"/>
          </a:p>
        </p:txBody>
      </p:sp>
      <p:pic>
        <p:nvPicPr>
          <p:cNvPr id="6" name="Picture 5">
            <a:extLst>
              <a:ext uri="{FF2B5EF4-FFF2-40B4-BE49-F238E27FC236}">
                <a16:creationId xmlns:a16="http://schemas.microsoft.com/office/drawing/2014/main" id="{269432B3-3FF3-C286-10B9-6C22EF7D1A76}"/>
              </a:ext>
            </a:extLst>
          </p:cNvPr>
          <p:cNvPicPr>
            <a:picLocks noChangeAspect="1"/>
          </p:cNvPicPr>
          <p:nvPr/>
        </p:nvPicPr>
        <p:blipFill>
          <a:blip r:embed="rId2"/>
          <a:stretch>
            <a:fillRect/>
          </a:stretch>
        </p:blipFill>
        <p:spPr>
          <a:xfrm>
            <a:off x="900545" y="781245"/>
            <a:ext cx="10764982" cy="5908480"/>
          </a:xfrm>
          <a:prstGeom prst="rect">
            <a:avLst/>
          </a:prstGeom>
        </p:spPr>
      </p:pic>
    </p:spTree>
    <p:extLst>
      <p:ext uri="{BB962C8B-B14F-4D97-AF65-F5344CB8AC3E}">
        <p14:creationId xmlns:p14="http://schemas.microsoft.com/office/powerpoint/2010/main" val="387930048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927A24-504A-EEBB-B5B4-404CF83B7F53}"/>
              </a:ext>
            </a:extLst>
          </p:cNvPr>
          <p:cNvPicPr>
            <a:picLocks noChangeAspect="1"/>
          </p:cNvPicPr>
          <p:nvPr/>
        </p:nvPicPr>
        <p:blipFill>
          <a:blip r:embed="rId2"/>
          <a:stretch>
            <a:fillRect/>
          </a:stretch>
        </p:blipFill>
        <p:spPr>
          <a:xfrm>
            <a:off x="230758" y="77299"/>
            <a:ext cx="11827465" cy="6703401"/>
          </a:xfrm>
          <a:prstGeom prst="rect">
            <a:avLst/>
          </a:prstGeom>
        </p:spPr>
      </p:pic>
    </p:spTree>
    <p:extLst>
      <p:ext uri="{BB962C8B-B14F-4D97-AF65-F5344CB8AC3E}">
        <p14:creationId xmlns:p14="http://schemas.microsoft.com/office/powerpoint/2010/main" val="388936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D75BD-2AB7-E710-14D0-B979657818D1}"/>
              </a:ext>
            </a:extLst>
          </p:cNvPr>
          <p:cNvPicPr>
            <a:picLocks noChangeAspect="1"/>
          </p:cNvPicPr>
          <p:nvPr/>
        </p:nvPicPr>
        <p:blipFill>
          <a:blip r:embed="rId2"/>
          <a:stretch>
            <a:fillRect/>
          </a:stretch>
        </p:blipFill>
        <p:spPr>
          <a:xfrm>
            <a:off x="235527" y="158240"/>
            <a:ext cx="11720945" cy="6541519"/>
          </a:xfrm>
          <a:prstGeom prst="rect">
            <a:avLst/>
          </a:prstGeom>
        </p:spPr>
      </p:pic>
    </p:spTree>
    <p:extLst>
      <p:ext uri="{BB962C8B-B14F-4D97-AF65-F5344CB8AC3E}">
        <p14:creationId xmlns:p14="http://schemas.microsoft.com/office/powerpoint/2010/main" val="82900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D3EACD-0EF2-BC53-F844-E1A351E7C8D9}"/>
              </a:ext>
            </a:extLst>
          </p:cNvPr>
          <p:cNvPicPr>
            <a:picLocks noChangeAspect="1"/>
          </p:cNvPicPr>
          <p:nvPr/>
        </p:nvPicPr>
        <p:blipFill>
          <a:blip r:embed="rId2"/>
          <a:stretch>
            <a:fillRect/>
          </a:stretch>
        </p:blipFill>
        <p:spPr>
          <a:xfrm>
            <a:off x="95273" y="117764"/>
            <a:ext cx="11798854" cy="6521105"/>
          </a:xfrm>
          <a:prstGeom prst="rect">
            <a:avLst/>
          </a:prstGeom>
        </p:spPr>
      </p:pic>
    </p:spTree>
    <p:extLst>
      <p:ext uri="{BB962C8B-B14F-4D97-AF65-F5344CB8AC3E}">
        <p14:creationId xmlns:p14="http://schemas.microsoft.com/office/powerpoint/2010/main" val="92115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7923-145B-FDB7-C5C9-FC61565BE2FC}"/>
              </a:ext>
            </a:extLst>
          </p:cNvPr>
          <p:cNvSpPr>
            <a:spLocks noGrp="1"/>
          </p:cNvSpPr>
          <p:nvPr>
            <p:ph type="title"/>
          </p:nvPr>
        </p:nvSpPr>
        <p:spPr/>
        <p:txBody>
          <a:bodyPr>
            <a:normAutofit/>
          </a:bodyPr>
          <a:lstStyle/>
          <a:p>
            <a:r>
              <a:rPr lang="en-AU" sz="2800" u="sng" dirty="0"/>
              <a:t>Insight:</a:t>
            </a:r>
          </a:p>
        </p:txBody>
      </p:sp>
      <p:sp>
        <p:nvSpPr>
          <p:cNvPr id="3" name="Content Placeholder 2">
            <a:extLst>
              <a:ext uri="{FF2B5EF4-FFF2-40B4-BE49-F238E27FC236}">
                <a16:creationId xmlns:a16="http://schemas.microsoft.com/office/drawing/2014/main" id="{156203C1-6EA1-C107-DF58-F4C88E6D9267}"/>
              </a:ext>
            </a:extLst>
          </p:cNvPr>
          <p:cNvSpPr>
            <a:spLocks noGrp="1"/>
          </p:cNvSpPr>
          <p:nvPr>
            <p:ph idx="1"/>
          </p:nvPr>
        </p:nvSpPr>
        <p:spPr>
          <a:xfrm>
            <a:off x="1451579" y="2034586"/>
            <a:ext cx="9603275" cy="3450613"/>
          </a:xfrm>
        </p:spPr>
        <p:txBody>
          <a:bodyPr>
            <a:normAutofit fontScale="77500" lnSpcReduction="20000"/>
          </a:bodyPr>
          <a:lstStyle/>
          <a:p>
            <a:pPr>
              <a:buFont typeface="+mj-lt"/>
              <a:buAutoNum type="arabicPeriod"/>
            </a:pPr>
            <a:r>
              <a:rPr lang="en-GB" b="1" dirty="0"/>
              <a:t>Musimorph's Market Leadership</a:t>
            </a:r>
            <a:r>
              <a:rPr lang="en-GB" dirty="0"/>
              <a:t>: Musimorph outperforms Hydrizon in total views and subscriber growth, with Hydrizon experiencing minimal to no subscriber gain over time..</a:t>
            </a:r>
          </a:p>
          <a:p>
            <a:pPr>
              <a:buFont typeface="+mj-lt"/>
              <a:buAutoNum type="arabicPeriod"/>
            </a:pPr>
            <a:r>
              <a:rPr lang="en-GB" b="1" dirty="0"/>
              <a:t>Higher Engagement Through Click-Through Rate (CTR)</a:t>
            </a:r>
            <a:r>
              <a:rPr lang="en-GB" dirty="0"/>
              <a:t>: Musimorph maintains a strong impression click-through rate of 4.94% on average, significantly outperforming Hydrizon's 2.07%</a:t>
            </a:r>
          </a:p>
          <a:p>
            <a:pPr>
              <a:buFont typeface="+mj-lt"/>
              <a:buAutoNum type="arabicPeriod"/>
            </a:pPr>
            <a:r>
              <a:rPr lang="en-GB" b="1" dirty="0"/>
              <a:t> Media Based Traffic Sources</a:t>
            </a:r>
            <a:r>
              <a:rPr lang="en-GB" dirty="0"/>
              <a:t>: Around 80% of traffic comes from YouTube search, Shorts feeds, playlists, and browse features, highlighting the importance of search optimization and engaging short-form content.</a:t>
            </a:r>
            <a:endParaRPr lang="en-GB" b="1" dirty="0"/>
          </a:p>
          <a:p>
            <a:pPr>
              <a:buFont typeface="+mj-lt"/>
              <a:buAutoNum type="arabicPeriod"/>
            </a:pPr>
            <a:r>
              <a:rPr lang="en-GB" b="1" dirty="0"/>
              <a:t>Regional Audience Distribution Based On Views: </a:t>
            </a:r>
            <a:r>
              <a:rPr lang="en-GB" dirty="0"/>
              <a:t>Australia (32.48%), India (20.37%), and Russia (14.42%) are the top traffic sources of total views.</a:t>
            </a:r>
            <a:endParaRPr lang="en-GB" b="1" dirty="0"/>
          </a:p>
          <a:p>
            <a:pPr>
              <a:buFont typeface="+mj-lt"/>
              <a:buAutoNum type="arabicPeriod"/>
            </a:pPr>
            <a:r>
              <a:rPr lang="en-GB" b="1" dirty="0"/>
              <a:t>Regional Audience Distribution Based on Average View Duration</a:t>
            </a:r>
            <a:r>
              <a:rPr lang="en-GB" dirty="0"/>
              <a:t>: Australia (53.53%), India (12.86%), and the US (12.86%) account for the highest viewership, emphasizing key markets for both brands to focus on.</a:t>
            </a:r>
          </a:p>
        </p:txBody>
      </p:sp>
    </p:spTree>
    <p:extLst>
      <p:ext uri="{BB962C8B-B14F-4D97-AF65-F5344CB8AC3E}">
        <p14:creationId xmlns:p14="http://schemas.microsoft.com/office/powerpoint/2010/main" val="150556892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63657-FE72-1AD7-FD33-67AB83B81929}"/>
              </a:ext>
            </a:extLst>
          </p:cNvPr>
          <p:cNvSpPr>
            <a:spLocks noGrp="1"/>
          </p:cNvSpPr>
          <p:nvPr>
            <p:ph type="title"/>
          </p:nvPr>
        </p:nvSpPr>
        <p:spPr>
          <a:xfrm>
            <a:off x="882651" y="977028"/>
            <a:ext cx="3333410" cy="5237503"/>
          </a:xfrm>
        </p:spPr>
        <p:txBody>
          <a:bodyPr anchor="ctr">
            <a:normAutofit/>
          </a:bodyPr>
          <a:lstStyle/>
          <a:p>
            <a:r>
              <a:rPr lang="en-GB" sz="2500" dirty="0" err="1"/>
              <a:t>Recommandation</a:t>
            </a:r>
            <a:r>
              <a:rPr lang="en-GB" sz="2500" dirty="0"/>
              <a:t>	</a:t>
            </a:r>
            <a:endParaRPr lang="en-AU" sz="2500" dirty="0"/>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DAB1E3-00EE-0B3D-0EDA-8FCBDEF6A892}"/>
              </a:ext>
            </a:extLst>
          </p:cNvPr>
          <p:cNvSpPr>
            <a:spLocks noGrp="1"/>
          </p:cNvSpPr>
          <p:nvPr>
            <p:ph idx="1"/>
          </p:nvPr>
        </p:nvSpPr>
        <p:spPr>
          <a:xfrm>
            <a:off x="5791954" y="977029"/>
            <a:ext cx="5428789" cy="5237503"/>
          </a:xfrm>
        </p:spPr>
        <p:txBody>
          <a:bodyPr anchor="ctr">
            <a:normAutofit/>
          </a:bodyPr>
          <a:lstStyle/>
          <a:p>
            <a:pPr marL="457200" indent="-457200">
              <a:lnSpc>
                <a:spcPct val="110000"/>
              </a:lnSpc>
              <a:buFont typeface="Arial" panose="020B0604020202020204" pitchFamily="34" charset="0"/>
              <a:buAutoNum type="arabicParenR"/>
            </a:pPr>
            <a:r>
              <a:rPr lang="en-GB" sz="1800" b="1" dirty="0">
                <a:solidFill>
                  <a:schemeClr val="bg1"/>
                </a:solidFill>
              </a:rPr>
              <a:t>Growth Opportunity for Hydrizon</a:t>
            </a:r>
            <a:r>
              <a:rPr lang="en-GB" sz="1800" dirty="0">
                <a:solidFill>
                  <a:schemeClr val="bg1"/>
                </a:solidFill>
              </a:rPr>
              <a:t>: Hydrizon should focus on improving content strategy, video thumbnails and titles to make them more engaging and click-worthy.</a:t>
            </a:r>
            <a:r>
              <a:rPr lang="en-GB" dirty="0">
                <a:solidFill>
                  <a:schemeClr val="bg1"/>
                </a:solidFill>
              </a:rPr>
              <a:t> </a:t>
            </a:r>
            <a:r>
              <a:rPr lang="en-GB" sz="1800" dirty="0">
                <a:solidFill>
                  <a:schemeClr val="bg1"/>
                </a:solidFill>
              </a:rPr>
              <a:t>and visibility to enhance its competitive position.</a:t>
            </a:r>
          </a:p>
          <a:p>
            <a:pPr marL="457200" indent="-457200">
              <a:lnSpc>
                <a:spcPct val="110000"/>
              </a:lnSpc>
              <a:buFont typeface="Arial" panose="020B0604020202020204" pitchFamily="34" charset="0"/>
              <a:buAutoNum type="arabicParenR"/>
            </a:pPr>
            <a:r>
              <a:rPr lang="en-GB" sz="1800" b="1" dirty="0">
                <a:solidFill>
                  <a:schemeClr val="bg1"/>
                </a:solidFill>
              </a:rPr>
              <a:t>Replicate Success of Popular Content</a:t>
            </a:r>
            <a:r>
              <a:rPr lang="en-GB" sz="1800" dirty="0">
                <a:solidFill>
                  <a:schemeClr val="bg1"/>
                </a:solidFill>
              </a:rPr>
              <a:t>: Create more videos like "Corridor of Sound Objects“ by analysing its format, theme, and engagement strategy. Focus on producing content that resonates with your audience and drives both views and subscribers.</a:t>
            </a:r>
            <a:endParaRPr lang="en-GB" sz="1700" dirty="0">
              <a:solidFill>
                <a:schemeClr val="bg1"/>
              </a:solidFill>
            </a:endParaRPr>
          </a:p>
          <a:p>
            <a:pPr marL="457200" indent="-457200">
              <a:lnSpc>
                <a:spcPct val="110000"/>
              </a:lnSpc>
              <a:buFont typeface="Arial" panose="020B0604020202020204" pitchFamily="34" charset="0"/>
              <a:buAutoNum type="arabicParenR"/>
            </a:pPr>
            <a:r>
              <a:rPr lang="en-GB" sz="1600" b="1" dirty="0">
                <a:solidFill>
                  <a:schemeClr val="bg1"/>
                </a:solidFill>
              </a:rPr>
              <a:t>Focus on Australia, India, and Russia</a:t>
            </a:r>
            <a:r>
              <a:rPr lang="en-GB" sz="1600" dirty="0">
                <a:solidFill>
                  <a:schemeClr val="bg1"/>
                </a:solidFill>
              </a:rPr>
              <a:t>: Since these regions contribute ~75% of the traffic, tailor content, ads, and engagement strategies to further strengthen audience retention and growth in these markets.</a:t>
            </a:r>
          </a:p>
          <a:p>
            <a:pPr marL="457200" indent="-457200">
              <a:lnSpc>
                <a:spcPct val="110000"/>
              </a:lnSpc>
              <a:buFont typeface="Arial" panose="020B0604020202020204" pitchFamily="34" charset="0"/>
              <a:buAutoNum type="arabicParenR"/>
            </a:pPr>
            <a:endParaRPr lang="en-GB" sz="1600" dirty="0">
              <a:solidFill>
                <a:schemeClr val="bg1"/>
              </a:solidFill>
            </a:endParaRPr>
          </a:p>
          <a:p>
            <a:pPr marL="457200" indent="-457200">
              <a:lnSpc>
                <a:spcPct val="110000"/>
              </a:lnSpc>
              <a:buFont typeface="Arial" panose="020B0604020202020204" pitchFamily="34" charset="0"/>
              <a:buAutoNum type="arabicParenR"/>
            </a:pPr>
            <a:endParaRPr lang="en-GB" sz="1700" dirty="0">
              <a:solidFill>
                <a:schemeClr val="bg1"/>
              </a:solidFill>
            </a:endParaRPr>
          </a:p>
        </p:txBody>
      </p:sp>
    </p:spTree>
    <p:extLst>
      <p:ext uri="{BB962C8B-B14F-4D97-AF65-F5344CB8AC3E}">
        <p14:creationId xmlns:p14="http://schemas.microsoft.com/office/powerpoint/2010/main" val="378481268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7480-E7D2-DF82-0228-5B095B332743}"/>
              </a:ext>
            </a:extLst>
          </p:cNvPr>
          <p:cNvSpPr>
            <a:spLocks noGrp="1"/>
          </p:cNvSpPr>
          <p:nvPr>
            <p:ph type="title"/>
          </p:nvPr>
        </p:nvSpPr>
        <p:spPr/>
        <p:txBody>
          <a:bodyPr/>
          <a:lstStyle/>
          <a:p>
            <a:r>
              <a:rPr lang="en-GB" dirty="0"/>
              <a:t>Call Through Action	</a:t>
            </a:r>
            <a:endParaRPr lang="en-AU" dirty="0"/>
          </a:p>
        </p:txBody>
      </p:sp>
      <p:sp>
        <p:nvSpPr>
          <p:cNvPr id="3" name="Content Placeholder 2">
            <a:extLst>
              <a:ext uri="{FF2B5EF4-FFF2-40B4-BE49-F238E27FC236}">
                <a16:creationId xmlns:a16="http://schemas.microsoft.com/office/drawing/2014/main" id="{C96D3872-B138-C696-2702-7C6E9336B37B}"/>
              </a:ext>
            </a:extLst>
          </p:cNvPr>
          <p:cNvSpPr>
            <a:spLocks noGrp="1"/>
          </p:cNvSpPr>
          <p:nvPr>
            <p:ph idx="1"/>
          </p:nvPr>
        </p:nvSpPr>
        <p:spPr/>
        <p:txBody>
          <a:bodyPr/>
          <a:lstStyle/>
          <a:p>
            <a:pPr marL="0" indent="0">
              <a:buNone/>
            </a:pPr>
            <a:r>
              <a:rPr lang="en-GB" dirty="0"/>
              <a:t>Let’s set a meeting with the content creation team to brainstorm and test new approaches, fresh ideas, innovative strategies, and bold executions  for developing diverse sound assets inspired by popular videos.</a:t>
            </a:r>
          </a:p>
        </p:txBody>
      </p:sp>
    </p:spTree>
    <p:extLst>
      <p:ext uri="{BB962C8B-B14F-4D97-AF65-F5344CB8AC3E}">
        <p14:creationId xmlns:p14="http://schemas.microsoft.com/office/powerpoint/2010/main" val="36545679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538</TotalTime>
  <Words>331</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 Analyzing Content Growth &amp; Engagement of TWO Brands on Youtube</vt:lpstr>
      <vt:lpstr>Visualization using dashboard</vt:lpstr>
      <vt:lpstr>PowerPoint Presentation</vt:lpstr>
      <vt:lpstr>PowerPoint Presentation</vt:lpstr>
      <vt:lpstr>PowerPoint Presentation</vt:lpstr>
      <vt:lpstr>Insight:</vt:lpstr>
      <vt:lpstr>Recommandation </vt:lpstr>
      <vt:lpstr>Call Through Action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Manasi Bhandari</dc:creator>
  <cp:lastModifiedBy>Manasi Bhandari</cp:lastModifiedBy>
  <cp:revision>26</cp:revision>
  <dcterms:created xsi:type="dcterms:W3CDTF">2024-12-17T03:08:39Z</dcterms:created>
  <dcterms:modified xsi:type="dcterms:W3CDTF">2025-03-18T01:36:33Z</dcterms:modified>
</cp:coreProperties>
</file>