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70" r:id="rId4"/>
    <p:sldId id="269" r:id="rId5"/>
    <p:sldId id="267" r:id="rId6"/>
    <p:sldId id="26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  <a:srgbClr val="B3EBFF"/>
    <a:srgbClr val="101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7FA83-27AE-446E-89C0-D2445E759F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281C918-7A7C-44EB-934D-009E0F1BD610}">
      <dgm:prSet/>
      <dgm:spPr>
        <a:solidFill>
          <a:schemeClr val="tx2"/>
        </a:solidFill>
      </dgm:spPr>
      <dgm:t>
        <a:bodyPr/>
        <a:lstStyle/>
        <a:p>
          <a:r>
            <a:rPr lang="en-US" b="0" i="0" dirty="0"/>
            <a:t>Data Analysis of S</a:t>
          </a:r>
          <a:r>
            <a:rPr lang="en-AU" b="0" i="0" dirty="0"/>
            <a:t>ound Objects Positioning </a:t>
          </a:r>
          <a:r>
            <a:rPr lang="en-US" b="0" i="0" dirty="0"/>
            <a:t>to H</a:t>
          </a:r>
          <a:r>
            <a:rPr lang="en-GB" b="0" i="0" dirty="0"/>
            <a:t>elp Web designers to </a:t>
          </a:r>
          <a:r>
            <a:rPr lang="en-AU" b="0" i="0" dirty="0"/>
            <a:t>Enhance Web Functionality</a:t>
          </a:r>
          <a:br>
            <a:rPr lang="en-US" b="0" i="0" dirty="0"/>
          </a:br>
          <a:r>
            <a:rPr lang="en-GB" b="0" i="0" dirty="0"/>
            <a:t> </a:t>
          </a:r>
          <a:endParaRPr lang="en-AU" dirty="0"/>
        </a:p>
      </dgm:t>
    </dgm:pt>
    <dgm:pt modelId="{508D5717-0FF9-40AC-92CC-954DCED00E23}" type="parTrans" cxnId="{9765ED56-37FB-4896-A0C3-E8E3F0E3925F}">
      <dgm:prSet/>
      <dgm:spPr/>
      <dgm:t>
        <a:bodyPr/>
        <a:lstStyle/>
        <a:p>
          <a:endParaRPr lang="en-AU"/>
        </a:p>
      </dgm:t>
    </dgm:pt>
    <dgm:pt modelId="{4AEE4E6D-7326-428D-935A-94C805E7CB8E}" type="sibTrans" cxnId="{9765ED56-37FB-4896-A0C3-E8E3F0E3925F}">
      <dgm:prSet/>
      <dgm:spPr/>
      <dgm:t>
        <a:bodyPr/>
        <a:lstStyle/>
        <a:p>
          <a:endParaRPr lang="en-AU"/>
        </a:p>
      </dgm:t>
    </dgm:pt>
    <dgm:pt modelId="{F9A48597-E3C2-4136-9AF3-13CFE7226E31}" type="pres">
      <dgm:prSet presAssocID="{0627FA83-27AE-446E-89C0-D2445E759F18}" presName="linear" presStyleCnt="0">
        <dgm:presLayoutVars>
          <dgm:animLvl val="lvl"/>
          <dgm:resizeHandles val="exact"/>
        </dgm:presLayoutVars>
      </dgm:prSet>
      <dgm:spPr/>
    </dgm:pt>
    <dgm:pt modelId="{750C2B55-A9B2-40CB-9F42-16EB6FF27E66}" type="pres">
      <dgm:prSet presAssocID="{F281C918-7A7C-44EB-934D-009E0F1BD61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0FA483F-DC20-4E1C-823A-A2102C46CF92}" type="presOf" srcId="{F281C918-7A7C-44EB-934D-009E0F1BD610}" destId="{750C2B55-A9B2-40CB-9F42-16EB6FF27E66}" srcOrd="0" destOrd="0" presId="urn:microsoft.com/office/officeart/2005/8/layout/vList2"/>
    <dgm:cxn modelId="{9765ED56-37FB-4896-A0C3-E8E3F0E3925F}" srcId="{0627FA83-27AE-446E-89C0-D2445E759F18}" destId="{F281C918-7A7C-44EB-934D-009E0F1BD610}" srcOrd="0" destOrd="0" parTransId="{508D5717-0FF9-40AC-92CC-954DCED00E23}" sibTransId="{4AEE4E6D-7326-428D-935A-94C805E7CB8E}"/>
    <dgm:cxn modelId="{50B24BF0-DAAD-449A-BF87-D006999F681B}" type="presOf" srcId="{0627FA83-27AE-446E-89C0-D2445E759F18}" destId="{F9A48597-E3C2-4136-9AF3-13CFE7226E31}" srcOrd="0" destOrd="0" presId="urn:microsoft.com/office/officeart/2005/8/layout/vList2"/>
    <dgm:cxn modelId="{39A4BA2B-45D7-4C3E-AD7C-8A0750301289}" type="presParOf" srcId="{F9A48597-E3C2-4136-9AF3-13CFE7226E31}" destId="{750C2B55-A9B2-40CB-9F42-16EB6FF27E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C2B55-A9B2-40CB-9F42-16EB6FF27E66}">
      <dsp:nvSpPr>
        <dsp:cNvPr id="0" name=""/>
        <dsp:cNvSpPr/>
      </dsp:nvSpPr>
      <dsp:spPr>
        <a:xfrm>
          <a:off x="0" y="13215"/>
          <a:ext cx="9099255" cy="2510820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Data Analysis of S</a:t>
          </a:r>
          <a:r>
            <a:rPr lang="en-AU" sz="3700" b="0" i="0" kern="1200" dirty="0"/>
            <a:t>ound Objects Positioning </a:t>
          </a:r>
          <a:r>
            <a:rPr lang="en-US" sz="3700" b="0" i="0" kern="1200" dirty="0"/>
            <a:t>to H</a:t>
          </a:r>
          <a:r>
            <a:rPr lang="en-GB" sz="3700" b="0" i="0" kern="1200" dirty="0"/>
            <a:t>elp Web designers to </a:t>
          </a:r>
          <a:r>
            <a:rPr lang="en-AU" sz="3700" b="0" i="0" kern="1200" dirty="0"/>
            <a:t>Enhance Web Functionality</a:t>
          </a:r>
          <a:br>
            <a:rPr lang="en-US" sz="3700" b="0" i="0" kern="1200" dirty="0"/>
          </a:br>
          <a:r>
            <a:rPr lang="en-GB" sz="3700" b="0" i="0" kern="1200" dirty="0"/>
            <a:t> </a:t>
          </a:r>
          <a:endParaRPr lang="en-AU" sz="3700" kern="1200" dirty="0"/>
        </a:p>
      </dsp:txBody>
      <dsp:txXfrm>
        <a:off x="122568" y="135783"/>
        <a:ext cx="8854119" cy="2265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665E-DF57-4E85-85CC-187A2EC427D9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C456286-EF7E-7F5D-EA78-80F916BD4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980796"/>
              </p:ext>
            </p:extLst>
          </p:nvPr>
        </p:nvGraphicFramePr>
        <p:xfrm>
          <a:off x="1796811" y="1278460"/>
          <a:ext cx="9099255" cy="253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527D290-CBD1-FBFC-1E3D-16A49A41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75" y="3742223"/>
            <a:ext cx="9120954" cy="74437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Presented By</a:t>
            </a:r>
          </a:p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BIBEK LAMSAL</a:t>
            </a:r>
            <a:endParaRPr lang="en-AU" sz="3200" dirty="0">
              <a:solidFill>
                <a:schemeClr val="accent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74B-2D23-B70A-55BC-7B521F63B3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9213" y="168275"/>
            <a:ext cx="9602787" cy="1049338"/>
          </a:xfrm>
        </p:spPr>
        <p:txBody>
          <a:bodyPr>
            <a:normAutofit/>
          </a:bodyPr>
          <a:lstStyle/>
          <a:p>
            <a:r>
              <a:rPr lang="en-GB" sz="2800" u="sng"/>
              <a:t>Visualization using dashboard</a:t>
            </a:r>
            <a:endParaRPr lang="en-AU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C6588-1B65-8BE6-7748-117B36AE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03" y="791699"/>
            <a:ext cx="929769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04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A1C0A-73F3-4A98-FE03-E1523070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936" y="453529"/>
            <a:ext cx="470600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055E0-FBAE-A2A0-47F3-D609C3EC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3" y="1619051"/>
            <a:ext cx="9464040" cy="231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12B44-42D2-92D6-7A34-F4993279D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10" y="4268880"/>
            <a:ext cx="524900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6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146270-C275-89A8-6FF6-BB9957BE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46"/>
            <a:ext cx="12192000" cy="65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7923-145B-FDB7-C5C9-FC61565B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u="sng" dirty="0"/>
              <a:t>Insight: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03C1-6EA1-C107-DF58-F4C88E6D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4586"/>
            <a:ext cx="9603275" cy="3450613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Square Arrangement is Most Preferred: </a:t>
            </a:r>
            <a:r>
              <a:rPr lang="en-GB" dirty="0"/>
              <a:t>Square arrangements dominate with </a:t>
            </a:r>
            <a:r>
              <a:rPr lang="en-GB" b="1" dirty="0"/>
              <a:t>32%</a:t>
            </a:r>
            <a:r>
              <a:rPr lang="en-GB" dirty="0"/>
              <a:t> of total submissions, followed by Random (29%), Triangle (18%), and Circular (16%). Heatmap tells us that 4,5,6 are the common sound object on these above arrangement.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Most Common Sound Object is 5: </a:t>
            </a:r>
            <a:r>
              <a:rPr lang="en-GB" dirty="0"/>
              <a:t>The bar chart shows </a:t>
            </a:r>
            <a:r>
              <a:rPr lang="en-GB" b="1" dirty="0"/>
              <a:t>25.02%</a:t>
            </a:r>
            <a:r>
              <a:rPr lang="en-GB" dirty="0"/>
              <a:t> of all submissions used exactly </a:t>
            </a:r>
            <a:r>
              <a:rPr lang="en-GB" b="1" dirty="0"/>
              <a:t>5 sound objects</a:t>
            </a:r>
            <a:r>
              <a:rPr lang="en-GB" dirty="0"/>
              <a:t>, the highest percentage, forming a clear peak.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Balanced Use of 4 and 6 Sound Objects</a:t>
            </a:r>
            <a:r>
              <a:rPr lang="en-GB" dirty="0"/>
              <a:t>:</a:t>
            </a:r>
            <a:r>
              <a:rPr lang="en-GB" b="1" dirty="0"/>
              <a:t> 4 (20.02%)</a:t>
            </a:r>
            <a:r>
              <a:rPr lang="en-GB" dirty="0"/>
              <a:t> and </a:t>
            </a:r>
            <a:r>
              <a:rPr lang="en-GB" b="1" dirty="0"/>
              <a:t>6 (20.01%)</a:t>
            </a:r>
            <a:r>
              <a:rPr lang="en-GB" dirty="0"/>
              <a:t> sound objects are also commonly used, forming a symmetric bell-curve pattern with 5 as the center.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Consistency in Arrangement Distribution Across Counts: </a:t>
            </a:r>
            <a:r>
              <a:rPr lang="en-GB" dirty="0"/>
              <a:t>The distribution of arrangement types (Square, Random, Triangle, Circular) remains </a:t>
            </a:r>
            <a:r>
              <a:rPr lang="en-GB" b="1" dirty="0"/>
              <a:t>consistent across all sound object counts</a:t>
            </a:r>
            <a:r>
              <a:rPr lang="en-GB" dirty="0"/>
              <a:t> from 1 to 10+, indicating users don’t change layout preference based on number.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Complex Arrangements Are Less Preferred for Circular and Other Types: Circular (16.09%)</a:t>
            </a:r>
            <a:r>
              <a:rPr lang="en-GB" dirty="0"/>
              <a:t> and </a:t>
            </a:r>
            <a:r>
              <a:rPr lang="en-GB" b="1" dirty="0"/>
              <a:t>Other (4.94%)</a:t>
            </a:r>
            <a:r>
              <a:rPr lang="en-GB" dirty="0"/>
              <a:t> arrangements are much less frequent. The usage of Circular shapes declines further as sound object count increases which is suggesting designers may prefer </a:t>
            </a:r>
            <a:r>
              <a:rPr lang="en-GB" b="1" dirty="0"/>
              <a:t>simpler or more predictable layouts</a:t>
            </a:r>
            <a:r>
              <a:rPr lang="en-GB" dirty="0"/>
              <a:t> when working with more sound elements.</a:t>
            </a:r>
          </a:p>
          <a:p>
            <a:pPr>
              <a:buFont typeface="+mj-lt"/>
              <a:buAutoNum type="arabicPeriod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055689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657-FE72-1AD7-FD33-67AB83B8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r>
              <a:rPr lang="en-GB" sz="2500" dirty="0" err="1"/>
              <a:t>Recommandation</a:t>
            </a:r>
            <a:r>
              <a:rPr lang="en-GB" sz="2500" dirty="0"/>
              <a:t>	</a:t>
            </a:r>
            <a:endParaRPr lang="en-AU" sz="2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B1E3-00EE-0B3D-0EDA-8FCBDEF6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GB" sz="1600" b="1" dirty="0">
                <a:solidFill>
                  <a:schemeClr val="bg1"/>
                </a:solidFill>
              </a:rPr>
              <a:t>Optimize Interface for 5 Sound Objects Using Square Layout: </a:t>
            </a:r>
            <a:r>
              <a:rPr lang="en-GB" sz="1600" dirty="0">
                <a:solidFill>
                  <a:schemeClr val="bg1"/>
                </a:solidFill>
              </a:rPr>
              <a:t>Use Default settings as Square arrangement with 5 objects for quicker user adoption and satisfaction.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GB" sz="1400" b="1" dirty="0">
                <a:solidFill>
                  <a:schemeClr val="bg1"/>
                </a:solidFill>
              </a:rPr>
              <a:t>Highlight Customization Options Around Random and Triangle: </a:t>
            </a:r>
            <a:r>
              <a:rPr lang="en-GB" sz="1400" dirty="0">
                <a:solidFill>
                  <a:schemeClr val="bg1"/>
                </a:solidFill>
              </a:rPr>
              <a:t>They are significant but secondary, promote their creative flexibility to attract users who seek uniqueness.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GB" sz="1400" b="1" dirty="0">
                <a:solidFill>
                  <a:schemeClr val="bg1"/>
                </a:solidFill>
              </a:rPr>
              <a:t>Enhance Circular Layout UX for Higher Sound Counts : </a:t>
            </a:r>
            <a:r>
              <a:rPr lang="en-GB" sz="1400" dirty="0">
                <a:solidFill>
                  <a:schemeClr val="bg1"/>
                </a:solidFill>
              </a:rPr>
              <a:t>Simplify or redesign circular arrangements for better scalability as object count increases or introduce smart guides to ease layout complexity.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1268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480-E7D2-DF82-0228-5B095B33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Through Action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872-B138-C696-2702-7C6E9336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set a meeting with the web designing team to brainstorm and test new approaches for </a:t>
            </a:r>
            <a:r>
              <a:rPr lang="en-GB" sz="2000" dirty="0"/>
              <a:t>simplify layouts design inspired by square </a:t>
            </a:r>
            <a:r>
              <a:rPr lang="en-GB" dirty="0"/>
              <a:t>arrangements.</a:t>
            </a:r>
          </a:p>
        </p:txBody>
      </p:sp>
    </p:spTree>
    <p:extLst>
      <p:ext uri="{BB962C8B-B14F-4D97-AF65-F5344CB8AC3E}">
        <p14:creationId xmlns:p14="http://schemas.microsoft.com/office/powerpoint/2010/main" val="3654567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1051</TotalTime>
  <Words>350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PowerPoint Presentation</vt:lpstr>
      <vt:lpstr>Visualization using dashboard</vt:lpstr>
      <vt:lpstr>PowerPoint Presentation</vt:lpstr>
      <vt:lpstr>PowerPoint Presentation</vt:lpstr>
      <vt:lpstr>PowerPoint Presentation</vt:lpstr>
      <vt:lpstr>PowerPoint Presentation</vt:lpstr>
      <vt:lpstr>Insight:</vt:lpstr>
      <vt:lpstr>Recommandation </vt:lpstr>
      <vt:lpstr>Call Through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Bhandari</dc:creator>
  <cp:lastModifiedBy>Manasi Bhandari</cp:lastModifiedBy>
  <cp:revision>41</cp:revision>
  <dcterms:created xsi:type="dcterms:W3CDTF">2024-12-17T03:08:39Z</dcterms:created>
  <dcterms:modified xsi:type="dcterms:W3CDTF">2025-04-15T06:01:04Z</dcterms:modified>
</cp:coreProperties>
</file>