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8" r:id="rId3"/>
    <p:sldId id="270" r:id="rId4"/>
    <p:sldId id="267" r:id="rId5"/>
    <p:sldId id="26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86DA"/>
    <a:srgbClr val="B3EBFF"/>
    <a:srgbClr val="101F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9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7FA83-27AE-446E-89C0-D2445E759F1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AU"/>
        </a:p>
      </dgm:t>
    </dgm:pt>
    <dgm:pt modelId="{F281C918-7A7C-44EB-934D-009E0F1BD610}">
      <dgm:prSet/>
      <dgm:spPr>
        <a:solidFill>
          <a:schemeClr val="tx2"/>
        </a:solidFill>
      </dgm:spPr>
      <dgm:t>
        <a:bodyPr/>
        <a:lstStyle/>
        <a:p>
          <a:r>
            <a:rPr lang="en-US" b="0" i="0" dirty="0"/>
            <a:t>Data Analysis of S</a:t>
          </a:r>
          <a:r>
            <a:rPr lang="en-AU" b="0" i="0" dirty="0"/>
            <a:t>ound Objects Used for Different Sound Purposes </a:t>
          </a:r>
          <a:r>
            <a:rPr lang="en-US" b="0" i="0" dirty="0"/>
            <a:t>to H</a:t>
          </a:r>
          <a:r>
            <a:rPr lang="en-GB" b="0" i="0" dirty="0"/>
            <a:t>elp Web designers to </a:t>
          </a:r>
          <a:r>
            <a:rPr lang="en-AU" b="0" i="0" dirty="0"/>
            <a:t>Enhance Web Functionality</a:t>
          </a:r>
          <a:br>
            <a:rPr lang="en-US" b="0" i="0" dirty="0"/>
          </a:br>
          <a:r>
            <a:rPr lang="en-GB" b="0" i="0" dirty="0"/>
            <a:t> </a:t>
          </a:r>
          <a:endParaRPr lang="en-AU" dirty="0"/>
        </a:p>
      </dgm:t>
    </dgm:pt>
    <dgm:pt modelId="{508D5717-0FF9-40AC-92CC-954DCED00E23}" type="parTrans" cxnId="{9765ED56-37FB-4896-A0C3-E8E3F0E3925F}">
      <dgm:prSet/>
      <dgm:spPr/>
      <dgm:t>
        <a:bodyPr/>
        <a:lstStyle/>
        <a:p>
          <a:endParaRPr lang="en-AU"/>
        </a:p>
      </dgm:t>
    </dgm:pt>
    <dgm:pt modelId="{4AEE4E6D-7326-428D-935A-94C805E7CB8E}" type="sibTrans" cxnId="{9765ED56-37FB-4896-A0C3-E8E3F0E3925F}">
      <dgm:prSet/>
      <dgm:spPr/>
      <dgm:t>
        <a:bodyPr/>
        <a:lstStyle/>
        <a:p>
          <a:endParaRPr lang="en-AU"/>
        </a:p>
      </dgm:t>
    </dgm:pt>
    <dgm:pt modelId="{F9A48597-E3C2-4136-9AF3-13CFE7226E31}" type="pres">
      <dgm:prSet presAssocID="{0627FA83-27AE-446E-89C0-D2445E759F18}" presName="linear" presStyleCnt="0">
        <dgm:presLayoutVars>
          <dgm:animLvl val="lvl"/>
          <dgm:resizeHandles val="exact"/>
        </dgm:presLayoutVars>
      </dgm:prSet>
      <dgm:spPr/>
    </dgm:pt>
    <dgm:pt modelId="{750C2B55-A9B2-40CB-9F42-16EB6FF27E66}" type="pres">
      <dgm:prSet presAssocID="{F281C918-7A7C-44EB-934D-009E0F1BD610}" presName="parentText" presStyleLbl="node1" presStyleIdx="0" presStyleCnt="1">
        <dgm:presLayoutVars>
          <dgm:chMax val="0"/>
          <dgm:bulletEnabled val="1"/>
        </dgm:presLayoutVars>
      </dgm:prSet>
      <dgm:spPr/>
    </dgm:pt>
  </dgm:ptLst>
  <dgm:cxnLst>
    <dgm:cxn modelId="{60FA483F-DC20-4E1C-823A-A2102C46CF92}" type="presOf" srcId="{F281C918-7A7C-44EB-934D-009E0F1BD610}" destId="{750C2B55-A9B2-40CB-9F42-16EB6FF27E66}" srcOrd="0" destOrd="0" presId="urn:microsoft.com/office/officeart/2005/8/layout/vList2"/>
    <dgm:cxn modelId="{9765ED56-37FB-4896-A0C3-E8E3F0E3925F}" srcId="{0627FA83-27AE-446E-89C0-D2445E759F18}" destId="{F281C918-7A7C-44EB-934D-009E0F1BD610}" srcOrd="0" destOrd="0" parTransId="{508D5717-0FF9-40AC-92CC-954DCED00E23}" sibTransId="{4AEE4E6D-7326-428D-935A-94C805E7CB8E}"/>
    <dgm:cxn modelId="{50B24BF0-DAAD-449A-BF87-D006999F681B}" type="presOf" srcId="{0627FA83-27AE-446E-89C0-D2445E759F18}" destId="{F9A48597-E3C2-4136-9AF3-13CFE7226E31}" srcOrd="0" destOrd="0" presId="urn:microsoft.com/office/officeart/2005/8/layout/vList2"/>
    <dgm:cxn modelId="{39A4BA2B-45D7-4C3E-AD7C-8A0750301289}" type="presParOf" srcId="{F9A48597-E3C2-4136-9AF3-13CFE7226E31}" destId="{750C2B55-A9B2-40CB-9F42-16EB6FF27E6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C2B55-A9B2-40CB-9F42-16EB6FF27E66}">
      <dsp:nvSpPr>
        <dsp:cNvPr id="0" name=""/>
        <dsp:cNvSpPr/>
      </dsp:nvSpPr>
      <dsp:spPr>
        <a:xfrm>
          <a:off x="0" y="13215"/>
          <a:ext cx="9099255" cy="2510820"/>
        </a:xfrm>
        <a:prstGeom prst="roundRect">
          <a:avLst/>
        </a:prstGeom>
        <a:solidFill>
          <a:schemeClr val="tx2"/>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dirty="0"/>
            <a:t>Data Analysis of S</a:t>
          </a:r>
          <a:r>
            <a:rPr lang="en-AU" sz="3700" b="0" i="0" kern="1200" dirty="0"/>
            <a:t>ound Objects Used for Different Sound Purposes </a:t>
          </a:r>
          <a:r>
            <a:rPr lang="en-US" sz="3700" b="0" i="0" kern="1200" dirty="0"/>
            <a:t>to H</a:t>
          </a:r>
          <a:r>
            <a:rPr lang="en-GB" sz="3700" b="0" i="0" kern="1200" dirty="0"/>
            <a:t>elp Web designers to </a:t>
          </a:r>
          <a:r>
            <a:rPr lang="en-AU" sz="3700" b="0" i="0" kern="1200" dirty="0"/>
            <a:t>Enhance Web Functionality</a:t>
          </a:r>
          <a:br>
            <a:rPr lang="en-US" sz="3700" b="0" i="0" kern="1200" dirty="0"/>
          </a:br>
          <a:r>
            <a:rPr lang="en-GB" sz="3700" b="0" i="0" kern="1200" dirty="0"/>
            <a:t> </a:t>
          </a:r>
          <a:endParaRPr lang="en-AU" sz="3700" kern="1200" dirty="0"/>
        </a:p>
      </dsp:txBody>
      <dsp:txXfrm>
        <a:off x="122568" y="135783"/>
        <a:ext cx="8854119" cy="226568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6/05/2025</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DCCD2EEB-4286-49CC-9790-DB66D7F76C35}"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001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0008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210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BF665E-DF57-4E85-85CC-187A2EC427D9}"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502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BF665E-DF57-4E85-85CC-187A2EC427D9}"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CCD2EEB-4286-49CC-9790-DB66D7F76C35}"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38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BF665E-DF57-4E85-85CC-187A2EC427D9}" type="datetimeFigureOut">
              <a:rPr lang="en-AU" smtClean="0"/>
              <a:t>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211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BF665E-DF57-4E85-85CC-187A2EC427D9}" type="datetimeFigureOut">
              <a:rPr lang="en-AU" smtClean="0"/>
              <a:t>6/05/2025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CCD2EEB-4286-49CC-9790-DB66D7F76C35}"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722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BF665E-DF57-4E85-85CC-187A2EC427D9}" type="datetimeFigureOut">
              <a:rPr lang="en-AU" smtClean="0"/>
              <a:t>6/05/2025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CCD2EEB-4286-49CC-9790-DB66D7F76C35}"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17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F665E-DF57-4E85-85CC-187A2EC427D9}" type="datetimeFigureOut">
              <a:rPr lang="en-AU" smtClean="0"/>
              <a:t>6/05/2025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CCD2EEB-4286-49CC-9790-DB66D7F76C35}" type="slidenum">
              <a:rPr lang="en-AU" smtClean="0"/>
              <a:t>‹#›</a:t>
            </a:fld>
            <a:endParaRPr lang="en-AU"/>
          </a:p>
        </p:txBody>
      </p:sp>
    </p:spTree>
    <p:extLst>
      <p:ext uri="{BB962C8B-B14F-4D97-AF65-F5344CB8AC3E}">
        <p14:creationId xmlns:p14="http://schemas.microsoft.com/office/powerpoint/2010/main" val="76587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BF665E-DF57-4E85-85CC-187A2EC427D9}" type="datetimeFigureOut">
              <a:rPr lang="en-AU" smtClean="0"/>
              <a:t>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47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4BF665E-DF57-4E85-85CC-187A2EC427D9}" type="datetimeFigureOut">
              <a:rPr lang="en-AU" smtClean="0"/>
              <a:t>6/05/2025</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DCCD2EEB-4286-49CC-9790-DB66D7F76C35}"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963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4BF665E-DF57-4E85-85CC-187A2EC427D9}" type="datetimeFigureOut">
              <a:rPr lang="en-AU" smtClean="0"/>
              <a:t>6/05/2025</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CD2EEB-4286-49CC-9790-DB66D7F76C35}"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18488"/>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graphicFrame>
        <p:nvGraphicFramePr>
          <p:cNvPr id="7" name="Diagram 6">
            <a:extLst>
              <a:ext uri="{FF2B5EF4-FFF2-40B4-BE49-F238E27FC236}">
                <a16:creationId xmlns:a16="http://schemas.microsoft.com/office/drawing/2014/main" id="{4C456286-EF7E-7F5D-EA78-80F916BD4044}"/>
              </a:ext>
            </a:extLst>
          </p:cNvPr>
          <p:cNvGraphicFramePr/>
          <p:nvPr>
            <p:extLst>
              <p:ext uri="{D42A27DB-BD31-4B8C-83A1-F6EECF244321}">
                <p14:modId xmlns:p14="http://schemas.microsoft.com/office/powerpoint/2010/main" val="4155611950"/>
              </p:ext>
            </p:extLst>
          </p:nvPr>
        </p:nvGraphicFramePr>
        <p:xfrm>
          <a:off x="1796811" y="1278460"/>
          <a:ext cx="9099255" cy="2537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a:extLst>
              <a:ext uri="{FF2B5EF4-FFF2-40B4-BE49-F238E27FC236}">
                <a16:creationId xmlns:a16="http://schemas.microsoft.com/office/drawing/2014/main" id="{F527D290-CBD1-FBFC-1E3D-16A49A414DB7}"/>
              </a:ext>
            </a:extLst>
          </p:cNvPr>
          <p:cNvSpPr>
            <a:spLocks noGrp="1"/>
          </p:cNvSpPr>
          <p:nvPr>
            <p:ph type="subTitle" idx="1"/>
          </p:nvPr>
        </p:nvSpPr>
        <p:spPr>
          <a:xfrm>
            <a:off x="1513975" y="3742223"/>
            <a:ext cx="9120954" cy="744373"/>
          </a:xfrm>
        </p:spPr>
        <p:txBody>
          <a:bodyPr>
            <a:noAutofit/>
          </a:bodyPr>
          <a:lstStyle/>
          <a:p>
            <a:pPr algn="ctr">
              <a:lnSpc>
                <a:spcPct val="110000"/>
              </a:lnSpc>
            </a:pPr>
            <a:r>
              <a:rPr lang="en-GB" sz="3200" dirty="0">
                <a:solidFill>
                  <a:schemeClr val="accent1"/>
                </a:solidFill>
              </a:rPr>
              <a:t>Presented By</a:t>
            </a:r>
          </a:p>
          <a:p>
            <a:pPr algn="ctr">
              <a:lnSpc>
                <a:spcPct val="110000"/>
              </a:lnSpc>
            </a:pPr>
            <a:r>
              <a:rPr lang="en-GB" sz="3200" dirty="0">
                <a:solidFill>
                  <a:schemeClr val="accent1"/>
                </a:solidFill>
              </a:rPr>
              <a:t>BIBEK LAMSAL</a:t>
            </a:r>
            <a:endParaRPr lang="en-AU" sz="3200" dirty="0">
              <a:solidFill>
                <a:schemeClr val="accent1"/>
              </a:solidFill>
            </a:endParaRPr>
          </a:p>
        </p:txBody>
      </p:sp>
      <p:pic>
        <p:nvPicPr>
          <p:cNvPr id="32" name="Picture 31">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15740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774B-2D23-B70A-55BC-7B521F63B31C}"/>
              </a:ext>
            </a:extLst>
          </p:cNvPr>
          <p:cNvSpPr>
            <a:spLocks noGrp="1"/>
          </p:cNvSpPr>
          <p:nvPr>
            <p:ph type="title" idx="4294967295"/>
          </p:nvPr>
        </p:nvSpPr>
        <p:spPr>
          <a:xfrm>
            <a:off x="2589213" y="168275"/>
            <a:ext cx="9602787" cy="1049338"/>
          </a:xfrm>
        </p:spPr>
        <p:txBody>
          <a:bodyPr>
            <a:normAutofit/>
          </a:bodyPr>
          <a:lstStyle/>
          <a:p>
            <a:r>
              <a:rPr lang="en-GB" sz="2800" u="sng"/>
              <a:t>Visualization using dashboard</a:t>
            </a:r>
            <a:endParaRPr lang="en-AU" sz="2800" u="sng" dirty="0"/>
          </a:p>
        </p:txBody>
      </p:sp>
      <p:pic>
        <p:nvPicPr>
          <p:cNvPr id="4" name="Picture 3">
            <a:extLst>
              <a:ext uri="{FF2B5EF4-FFF2-40B4-BE49-F238E27FC236}">
                <a16:creationId xmlns:a16="http://schemas.microsoft.com/office/drawing/2014/main" id="{5D5797B3-34C3-590E-EFAC-FEEDD31B6BC6}"/>
              </a:ext>
            </a:extLst>
          </p:cNvPr>
          <p:cNvPicPr>
            <a:picLocks noChangeAspect="1"/>
          </p:cNvPicPr>
          <p:nvPr/>
        </p:nvPicPr>
        <p:blipFill>
          <a:blip r:embed="rId2"/>
          <a:stretch>
            <a:fillRect/>
          </a:stretch>
        </p:blipFill>
        <p:spPr>
          <a:xfrm>
            <a:off x="332182" y="970681"/>
            <a:ext cx="11527636" cy="4666548"/>
          </a:xfrm>
          <a:prstGeom prst="rect">
            <a:avLst/>
          </a:prstGeom>
        </p:spPr>
      </p:pic>
    </p:spTree>
    <p:extLst>
      <p:ext uri="{BB962C8B-B14F-4D97-AF65-F5344CB8AC3E}">
        <p14:creationId xmlns:p14="http://schemas.microsoft.com/office/powerpoint/2010/main" val="387930048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16EE15-3D64-EB14-C144-F706BB652F61}"/>
              </a:ext>
            </a:extLst>
          </p:cNvPr>
          <p:cNvPicPr>
            <a:picLocks noChangeAspect="1"/>
          </p:cNvPicPr>
          <p:nvPr/>
        </p:nvPicPr>
        <p:blipFill>
          <a:blip r:embed="rId2"/>
          <a:stretch>
            <a:fillRect/>
          </a:stretch>
        </p:blipFill>
        <p:spPr>
          <a:xfrm>
            <a:off x="65988" y="342814"/>
            <a:ext cx="12126012" cy="4693668"/>
          </a:xfrm>
          <a:prstGeom prst="rect">
            <a:avLst/>
          </a:prstGeom>
        </p:spPr>
      </p:pic>
    </p:spTree>
    <p:extLst>
      <p:ext uri="{BB962C8B-B14F-4D97-AF65-F5344CB8AC3E}">
        <p14:creationId xmlns:p14="http://schemas.microsoft.com/office/powerpoint/2010/main" val="231097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8D6046-9487-4D00-3057-9487055FC921}"/>
              </a:ext>
            </a:extLst>
          </p:cNvPr>
          <p:cNvPicPr>
            <a:picLocks noChangeAspect="1"/>
          </p:cNvPicPr>
          <p:nvPr/>
        </p:nvPicPr>
        <p:blipFill>
          <a:blip r:embed="rId2"/>
          <a:stretch>
            <a:fillRect/>
          </a:stretch>
        </p:blipFill>
        <p:spPr>
          <a:xfrm>
            <a:off x="79513" y="647789"/>
            <a:ext cx="6339830" cy="3844698"/>
          </a:xfrm>
          <a:prstGeom prst="rect">
            <a:avLst/>
          </a:prstGeom>
        </p:spPr>
      </p:pic>
      <p:pic>
        <p:nvPicPr>
          <p:cNvPr id="15" name="Picture 14">
            <a:extLst>
              <a:ext uri="{FF2B5EF4-FFF2-40B4-BE49-F238E27FC236}">
                <a16:creationId xmlns:a16="http://schemas.microsoft.com/office/drawing/2014/main" id="{18A9FA0F-D37A-F5BC-A1C2-24811777834C}"/>
              </a:ext>
            </a:extLst>
          </p:cNvPr>
          <p:cNvPicPr>
            <a:picLocks noChangeAspect="1"/>
          </p:cNvPicPr>
          <p:nvPr/>
        </p:nvPicPr>
        <p:blipFill>
          <a:blip r:embed="rId3"/>
          <a:stretch>
            <a:fillRect/>
          </a:stretch>
        </p:blipFill>
        <p:spPr>
          <a:xfrm>
            <a:off x="6419344" y="647789"/>
            <a:ext cx="5693144" cy="3855781"/>
          </a:xfrm>
          <a:prstGeom prst="rect">
            <a:avLst/>
          </a:prstGeom>
        </p:spPr>
      </p:pic>
    </p:spTree>
    <p:extLst>
      <p:ext uri="{BB962C8B-B14F-4D97-AF65-F5344CB8AC3E}">
        <p14:creationId xmlns:p14="http://schemas.microsoft.com/office/powerpoint/2010/main" val="310280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740AC-AA12-8977-046D-647EC0A9E25C}"/>
              </a:ext>
            </a:extLst>
          </p:cNvPr>
          <p:cNvPicPr>
            <a:picLocks noChangeAspect="1"/>
          </p:cNvPicPr>
          <p:nvPr/>
        </p:nvPicPr>
        <p:blipFill>
          <a:blip r:embed="rId2"/>
          <a:stretch>
            <a:fillRect/>
          </a:stretch>
        </p:blipFill>
        <p:spPr>
          <a:xfrm>
            <a:off x="2140541" y="381115"/>
            <a:ext cx="7354326" cy="4286848"/>
          </a:xfrm>
          <a:prstGeom prst="rect">
            <a:avLst/>
          </a:prstGeom>
        </p:spPr>
      </p:pic>
    </p:spTree>
    <p:extLst>
      <p:ext uri="{BB962C8B-B14F-4D97-AF65-F5344CB8AC3E}">
        <p14:creationId xmlns:p14="http://schemas.microsoft.com/office/powerpoint/2010/main" val="3325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7923-145B-FDB7-C5C9-FC61565BE2FC}"/>
              </a:ext>
            </a:extLst>
          </p:cNvPr>
          <p:cNvSpPr>
            <a:spLocks noGrp="1"/>
          </p:cNvSpPr>
          <p:nvPr>
            <p:ph type="title"/>
          </p:nvPr>
        </p:nvSpPr>
        <p:spPr/>
        <p:txBody>
          <a:bodyPr>
            <a:normAutofit/>
          </a:bodyPr>
          <a:lstStyle/>
          <a:p>
            <a:r>
              <a:rPr lang="en-AU" sz="2800" u="sng" dirty="0"/>
              <a:t>Insight:</a:t>
            </a:r>
          </a:p>
        </p:txBody>
      </p:sp>
      <p:sp>
        <p:nvSpPr>
          <p:cNvPr id="3" name="Content Placeholder 2">
            <a:extLst>
              <a:ext uri="{FF2B5EF4-FFF2-40B4-BE49-F238E27FC236}">
                <a16:creationId xmlns:a16="http://schemas.microsoft.com/office/drawing/2014/main" id="{156203C1-6EA1-C107-DF58-F4C88E6D9267}"/>
              </a:ext>
            </a:extLst>
          </p:cNvPr>
          <p:cNvSpPr>
            <a:spLocks noGrp="1"/>
          </p:cNvSpPr>
          <p:nvPr>
            <p:ph idx="1"/>
          </p:nvPr>
        </p:nvSpPr>
        <p:spPr>
          <a:xfrm>
            <a:off x="1451579" y="2034586"/>
            <a:ext cx="9603275" cy="3450613"/>
          </a:xfrm>
        </p:spPr>
        <p:txBody>
          <a:bodyPr>
            <a:normAutofit fontScale="70000" lnSpcReduction="20000"/>
          </a:bodyPr>
          <a:lstStyle/>
          <a:p>
            <a:pPr>
              <a:buFont typeface="+mj-lt"/>
              <a:buAutoNum type="arabicPeriod"/>
            </a:pPr>
            <a:r>
              <a:rPr lang="en-GB" b="1" dirty="0"/>
              <a:t>Most Users Will Engage with Sounds Containing 4-6 Objects:</a:t>
            </a:r>
            <a:r>
              <a:rPr lang="en-GB" dirty="0"/>
              <a:t> The majority of sound recordings (around 66%) contain between 4 and 6 sound objects.</a:t>
            </a:r>
          </a:p>
          <a:p>
            <a:pPr>
              <a:buFont typeface="+mj-lt"/>
              <a:buAutoNum type="arabicPeriod"/>
            </a:pPr>
            <a:r>
              <a:rPr lang="en-GB" b="1" dirty="0"/>
              <a:t>"Scaffolding" Indicates High User Activity:</a:t>
            </a:r>
            <a:r>
              <a:rPr lang="en-GB" dirty="0"/>
              <a:t> The significantly higher submission count and data variability for "Scaffolding" suggest strong user engagement or a large volume of user-generated content within this category. </a:t>
            </a:r>
          </a:p>
          <a:p>
            <a:pPr>
              <a:buFont typeface="+mj-lt"/>
              <a:buAutoNum type="arabicPeriod"/>
            </a:pPr>
            <a:r>
              <a:rPr lang="en-GB" b="1" dirty="0"/>
              <a:t>"Scaffolding" and "Tents" are Dominant Content: </a:t>
            </a:r>
            <a:r>
              <a:rPr lang="en-GB" dirty="0"/>
              <a:t>"Scaffolding" (31.33% in the overall sound purpose distribution) and "Tents" (20.81%) are the most frequently represented sound purposes. </a:t>
            </a:r>
          </a:p>
          <a:p>
            <a:pPr>
              <a:buFont typeface="+mj-lt"/>
              <a:buAutoNum type="arabicPeriod"/>
            </a:pPr>
            <a:r>
              <a:rPr lang="en-GB" b="1" dirty="0"/>
              <a:t>Consistency of Object Count Distribution (Stable Proportions):</a:t>
            </a:r>
            <a:r>
              <a:rPr lang="en-GB" dirty="0"/>
              <a:t> The relative proportions of different sound object counts within each sound purpose remain fairly consistent. For example, for "Scaffolding," around 26% have 5 objects, 18% have 6, and 17% have 4, and this pattern is broadly similar across other purposes, indicating a stable underlying structure.</a:t>
            </a:r>
          </a:p>
          <a:p>
            <a:pPr>
              <a:buFont typeface="+mj-lt"/>
              <a:buAutoNum type="arabicPeriod"/>
            </a:pPr>
            <a:r>
              <a:rPr lang="en-GB" b="1" dirty="0"/>
              <a:t>Lower Engagement/Data Volume:</a:t>
            </a:r>
            <a:r>
              <a:rPr lang="en-GB" dirty="0"/>
              <a:t> "Entertainment" and "Market stalls" show consistently lower submission counts and less data variability compared to other categories that is just ~5%. This suggests potentially less user-generated content or a smaller overall dataset for these sound purposes.</a:t>
            </a:r>
            <a:endParaRPr lang="en-GB" b="1" dirty="0"/>
          </a:p>
        </p:txBody>
      </p:sp>
    </p:spTree>
    <p:extLst>
      <p:ext uri="{BB962C8B-B14F-4D97-AF65-F5344CB8AC3E}">
        <p14:creationId xmlns:p14="http://schemas.microsoft.com/office/powerpoint/2010/main" val="150556892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863657-FE72-1AD7-FD33-67AB83B81929}"/>
              </a:ext>
            </a:extLst>
          </p:cNvPr>
          <p:cNvSpPr>
            <a:spLocks noGrp="1"/>
          </p:cNvSpPr>
          <p:nvPr>
            <p:ph type="title"/>
          </p:nvPr>
        </p:nvSpPr>
        <p:spPr>
          <a:xfrm>
            <a:off x="882651" y="977028"/>
            <a:ext cx="3333410" cy="5237503"/>
          </a:xfrm>
        </p:spPr>
        <p:txBody>
          <a:bodyPr anchor="ctr">
            <a:normAutofit/>
          </a:bodyPr>
          <a:lstStyle/>
          <a:p>
            <a:r>
              <a:rPr lang="en-GB" sz="2500" dirty="0" err="1"/>
              <a:t>RecommEndation</a:t>
            </a:r>
            <a:r>
              <a:rPr lang="en-GB" sz="2500" dirty="0"/>
              <a:t>	</a:t>
            </a:r>
            <a:endParaRPr lang="en-AU" sz="2500" dirty="0"/>
          </a:p>
        </p:txBody>
      </p:sp>
      <p:sp>
        <p:nvSpPr>
          <p:cNvPr id="10"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DDAB1E3-00EE-0B3D-0EDA-8FCBDEF6A892}"/>
              </a:ext>
            </a:extLst>
          </p:cNvPr>
          <p:cNvSpPr>
            <a:spLocks noGrp="1"/>
          </p:cNvSpPr>
          <p:nvPr>
            <p:ph idx="1"/>
          </p:nvPr>
        </p:nvSpPr>
        <p:spPr>
          <a:xfrm>
            <a:off x="5791954" y="977029"/>
            <a:ext cx="5428789" cy="5237503"/>
          </a:xfrm>
        </p:spPr>
        <p:txBody>
          <a:bodyPr anchor="ctr">
            <a:normAutofit/>
          </a:bodyPr>
          <a:lstStyle/>
          <a:p>
            <a:pPr marL="457200" indent="-457200">
              <a:lnSpc>
                <a:spcPct val="110000"/>
              </a:lnSpc>
              <a:buFont typeface="Arial" panose="020B0604020202020204" pitchFamily="34" charset="0"/>
              <a:buAutoNum type="arabicParenR"/>
            </a:pPr>
            <a:r>
              <a:rPr lang="en-GB" sz="1400" b="1" dirty="0">
                <a:solidFill>
                  <a:schemeClr val="bg1">
                    <a:lumMod val="95000"/>
                  </a:schemeClr>
                </a:solidFill>
              </a:rPr>
              <a:t>Prioritize Navigation and Visuals for "Scaffolding" and "Tents":</a:t>
            </a:r>
            <a:r>
              <a:rPr lang="en-GB" sz="1400" dirty="0">
                <a:solidFill>
                  <a:schemeClr val="bg1">
                    <a:lumMod val="95000"/>
                  </a:schemeClr>
                </a:solidFill>
              </a:rPr>
              <a:t> Given their dominant representation in the data, ensure these two sound purposes have prominent placement .This could involve larger buttons, dedicated sections on the homepage, or distinct styling to guide users towards the most abundant content.</a:t>
            </a:r>
          </a:p>
          <a:p>
            <a:pPr marL="457200" indent="-457200">
              <a:lnSpc>
                <a:spcPct val="110000"/>
              </a:lnSpc>
              <a:buFont typeface="Arial" panose="020B0604020202020204" pitchFamily="34" charset="0"/>
              <a:buAutoNum type="arabicParenR"/>
            </a:pPr>
            <a:endParaRPr lang="en-GB" sz="1400" b="1" dirty="0">
              <a:solidFill>
                <a:schemeClr val="bg1"/>
              </a:solidFill>
            </a:endParaRPr>
          </a:p>
          <a:p>
            <a:pPr marL="457200" indent="-457200">
              <a:lnSpc>
                <a:spcPct val="110000"/>
              </a:lnSpc>
              <a:buFont typeface="Arial" panose="020B0604020202020204" pitchFamily="34" charset="0"/>
              <a:buAutoNum type="arabicParenR"/>
            </a:pPr>
            <a:r>
              <a:rPr lang="en-GB" sz="1400" b="1" dirty="0">
                <a:solidFill>
                  <a:schemeClr val="bg1">
                    <a:lumMod val="95000"/>
                  </a:schemeClr>
                </a:solidFill>
              </a:rPr>
              <a:t>Optimize Default Views and Filters for 4-6 Sound Objects: </a:t>
            </a:r>
            <a:r>
              <a:rPr lang="en-GB" sz="1400" dirty="0">
                <a:solidFill>
                  <a:schemeClr val="bg1">
                    <a:lumMod val="95000"/>
                  </a:schemeClr>
                </a:solidFill>
              </a:rPr>
              <a:t>the website's default display of sound listings and initial filtering options should cater to this range.</a:t>
            </a:r>
          </a:p>
          <a:p>
            <a:pPr marL="457200" indent="-457200">
              <a:lnSpc>
                <a:spcPct val="110000"/>
              </a:lnSpc>
              <a:buFont typeface="Arial" panose="020B0604020202020204" pitchFamily="34" charset="0"/>
              <a:buAutoNum type="arabicParenR"/>
            </a:pPr>
            <a:endParaRPr lang="en-GB" sz="1200" b="1" dirty="0">
              <a:solidFill>
                <a:schemeClr val="bg1"/>
              </a:solidFill>
            </a:endParaRPr>
          </a:p>
          <a:p>
            <a:pPr marL="457200" indent="-457200">
              <a:lnSpc>
                <a:spcPct val="110000"/>
              </a:lnSpc>
              <a:buFont typeface="Arial" panose="020B0604020202020204" pitchFamily="34" charset="0"/>
              <a:buAutoNum type="arabicParenR"/>
            </a:pPr>
            <a:r>
              <a:rPr lang="en-GB" sz="1400" b="1" dirty="0">
                <a:solidFill>
                  <a:schemeClr val="bg1">
                    <a:lumMod val="95000"/>
                  </a:schemeClr>
                </a:solidFill>
              </a:rPr>
              <a:t>Strategic Placement of Less Popular Categories:</a:t>
            </a:r>
            <a:r>
              <a:rPr lang="en-GB" sz="1600" dirty="0">
                <a:solidFill>
                  <a:schemeClr val="bg1">
                    <a:lumMod val="95000"/>
                  </a:schemeClr>
                </a:solidFill>
              </a:rPr>
              <a:t> Consider integrating "Entertainment" and "Market stalls" within broader thematic groupings or showcasing them as examples within relevant sections, rather than giving them the same level of prominence as the top categories in the main navigation.</a:t>
            </a:r>
            <a:endParaRPr lang="en-GB" sz="1700" dirty="0">
              <a:solidFill>
                <a:schemeClr val="bg1">
                  <a:lumMod val="95000"/>
                </a:schemeClr>
              </a:solidFill>
            </a:endParaRPr>
          </a:p>
        </p:txBody>
      </p:sp>
    </p:spTree>
    <p:extLst>
      <p:ext uri="{BB962C8B-B14F-4D97-AF65-F5344CB8AC3E}">
        <p14:creationId xmlns:p14="http://schemas.microsoft.com/office/powerpoint/2010/main" val="378481268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7480-E7D2-DF82-0228-5B095B332743}"/>
              </a:ext>
            </a:extLst>
          </p:cNvPr>
          <p:cNvSpPr>
            <a:spLocks noGrp="1"/>
          </p:cNvSpPr>
          <p:nvPr>
            <p:ph type="title"/>
          </p:nvPr>
        </p:nvSpPr>
        <p:spPr/>
        <p:txBody>
          <a:bodyPr/>
          <a:lstStyle/>
          <a:p>
            <a:r>
              <a:rPr lang="en-GB" dirty="0"/>
              <a:t>Call To Action	</a:t>
            </a:r>
            <a:endParaRPr lang="en-AU" dirty="0"/>
          </a:p>
        </p:txBody>
      </p:sp>
      <p:sp>
        <p:nvSpPr>
          <p:cNvPr id="3" name="Content Placeholder 2">
            <a:extLst>
              <a:ext uri="{FF2B5EF4-FFF2-40B4-BE49-F238E27FC236}">
                <a16:creationId xmlns:a16="http://schemas.microsoft.com/office/drawing/2014/main" id="{C96D3872-B138-C696-2702-7C6E9336B37B}"/>
              </a:ext>
            </a:extLst>
          </p:cNvPr>
          <p:cNvSpPr>
            <a:spLocks noGrp="1"/>
          </p:cNvSpPr>
          <p:nvPr>
            <p:ph idx="1"/>
          </p:nvPr>
        </p:nvSpPr>
        <p:spPr/>
        <p:txBody>
          <a:bodyPr/>
          <a:lstStyle/>
          <a:p>
            <a:pPr marL="0" indent="0">
              <a:buNone/>
            </a:pPr>
            <a:r>
              <a:rPr lang="en-GB" dirty="0"/>
              <a:t>Let’s set a meeting with the web designing team to brainstorm new approaches to add more sound features when user selects “Scaffolding” sound purpose.</a:t>
            </a:r>
          </a:p>
        </p:txBody>
      </p:sp>
    </p:spTree>
    <p:extLst>
      <p:ext uri="{BB962C8B-B14F-4D97-AF65-F5344CB8AC3E}">
        <p14:creationId xmlns:p14="http://schemas.microsoft.com/office/powerpoint/2010/main" val="36545679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1207</TotalTime>
  <Words>408</Words>
  <Application>Microsoft Office PowerPoint</Application>
  <PresentationFormat>Widescreen</PresentationFormat>
  <Paragraphs>18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Gill Sans MT</vt:lpstr>
      <vt:lpstr>Gallery</vt:lpstr>
      <vt:lpstr>PowerPoint Presentation</vt:lpstr>
      <vt:lpstr>Visualization using dashboard</vt:lpstr>
      <vt:lpstr>PowerPoint Presentation</vt:lpstr>
      <vt:lpstr>PowerPoint Presentation</vt:lpstr>
      <vt:lpstr>PowerPoint Presentation</vt:lpstr>
      <vt:lpstr>Insight:</vt:lpstr>
      <vt:lpstr>RecommEndation </vt:lpstr>
      <vt:lpstr>Call To 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Manasi Bhandari</dc:creator>
  <cp:lastModifiedBy>Manasi Bhandari</cp:lastModifiedBy>
  <cp:revision>49</cp:revision>
  <dcterms:created xsi:type="dcterms:W3CDTF">2024-12-17T03:08:39Z</dcterms:created>
  <dcterms:modified xsi:type="dcterms:W3CDTF">2025-05-06T00:41:15Z</dcterms:modified>
</cp:coreProperties>
</file>