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B3EBFF"/>
    <a:srgbClr val="101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27FA83-27AE-446E-89C0-D2445E759F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281C918-7A7C-44EB-934D-009E0F1BD610}">
      <dgm:prSet/>
      <dgm:spPr>
        <a:solidFill>
          <a:schemeClr val="tx2"/>
        </a:solidFill>
      </dgm:spPr>
      <dgm:t>
        <a:bodyPr/>
        <a:lstStyle/>
        <a:p>
          <a:pPr algn="ctr">
            <a:buNone/>
          </a:pPr>
          <a:r>
            <a:rPr lang="en-GB" dirty="0"/>
            <a:t>TechReady Innovation Analysis as an Engagement Officer: Supporting Block holder Growth who have columns behind or ahead</a:t>
          </a:r>
          <a:endParaRPr lang="en-AU" dirty="0"/>
        </a:p>
      </dgm:t>
    </dgm:pt>
    <dgm:pt modelId="{508D5717-0FF9-40AC-92CC-954DCED00E23}" type="parTrans" cxnId="{9765ED56-37FB-4896-A0C3-E8E3F0E3925F}">
      <dgm:prSet/>
      <dgm:spPr/>
      <dgm:t>
        <a:bodyPr/>
        <a:lstStyle/>
        <a:p>
          <a:endParaRPr lang="en-AU"/>
        </a:p>
      </dgm:t>
    </dgm:pt>
    <dgm:pt modelId="{4AEE4E6D-7326-428D-935A-94C805E7CB8E}" type="sibTrans" cxnId="{9765ED56-37FB-4896-A0C3-E8E3F0E3925F}">
      <dgm:prSet/>
      <dgm:spPr/>
      <dgm:t>
        <a:bodyPr/>
        <a:lstStyle/>
        <a:p>
          <a:endParaRPr lang="en-AU"/>
        </a:p>
      </dgm:t>
    </dgm:pt>
    <dgm:pt modelId="{F9A48597-E3C2-4136-9AF3-13CFE7226E31}" type="pres">
      <dgm:prSet presAssocID="{0627FA83-27AE-446E-89C0-D2445E759F18}" presName="linear" presStyleCnt="0">
        <dgm:presLayoutVars>
          <dgm:animLvl val="lvl"/>
          <dgm:resizeHandles val="exact"/>
        </dgm:presLayoutVars>
      </dgm:prSet>
      <dgm:spPr/>
    </dgm:pt>
    <dgm:pt modelId="{750C2B55-A9B2-40CB-9F42-16EB6FF27E66}" type="pres">
      <dgm:prSet presAssocID="{F281C918-7A7C-44EB-934D-009E0F1BD610}" presName="parentText" presStyleLbl="node1" presStyleIdx="0" presStyleCnt="1" custLinFactNeighborX="-19750" custLinFactNeighborY="-29563">
        <dgm:presLayoutVars>
          <dgm:chMax val="0"/>
          <dgm:bulletEnabled val="1"/>
        </dgm:presLayoutVars>
      </dgm:prSet>
      <dgm:spPr/>
    </dgm:pt>
  </dgm:ptLst>
  <dgm:cxnLst>
    <dgm:cxn modelId="{60FA483F-DC20-4E1C-823A-A2102C46CF92}" type="presOf" srcId="{F281C918-7A7C-44EB-934D-009E0F1BD610}" destId="{750C2B55-A9B2-40CB-9F42-16EB6FF27E66}" srcOrd="0" destOrd="0" presId="urn:microsoft.com/office/officeart/2005/8/layout/vList2"/>
    <dgm:cxn modelId="{9765ED56-37FB-4896-A0C3-E8E3F0E3925F}" srcId="{0627FA83-27AE-446E-89C0-D2445E759F18}" destId="{F281C918-7A7C-44EB-934D-009E0F1BD610}" srcOrd="0" destOrd="0" parTransId="{508D5717-0FF9-40AC-92CC-954DCED00E23}" sibTransId="{4AEE4E6D-7326-428D-935A-94C805E7CB8E}"/>
    <dgm:cxn modelId="{50B24BF0-DAAD-449A-BF87-D006999F681B}" type="presOf" srcId="{0627FA83-27AE-446E-89C0-D2445E759F18}" destId="{F9A48597-E3C2-4136-9AF3-13CFE7226E31}" srcOrd="0" destOrd="0" presId="urn:microsoft.com/office/officeart/2005/8/layout/vList2"/>
    <dgm:cxn modelId="{39A4BA2B-45D7-4C3E-AD7C-8A0750301289}" type="presParOf" srcId="{F9A48597-E3C2-4136-9AF3-13CFE7226E31}" destId="{750C2B55-A9B2-40CB-9F42-16EB6FF27E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C2B55-A9B2-40CB-9F42-16EB6FF27E66}">
      <dsp:nvSpPr>
        <dsp:cNvPr id="0" name=""/>
        <dsp:cNvSpPr/>
      </dsp:nvSpPr>
      <dsp:spPr>
        <a:xfrm>
          <a:off x="0" y="0"/>
          <a:ext cx="9099255" cy="1948050"/>
        </a:xfrm>
        <a:prstGeom prst="roundRect">
          <a:avLst/>
        </a:prstGeom>
        <a:solidFill>
          <a:schemeClr val="tx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TechReady Innovation Analysis as an Engagement Officer: Supporting Block holder Growth who have columns behind or ahead</a:t>
          </a:r>
          <a:endParaRPr lang="en-AU" sz="3700" kern="1200" dirty="0"/>
        </a:p>
      </dsp:txBody>
      <dsp:txXfrm>
        <a:off x="95096" y="95096"/>
        <a:ext cx="8909063" cy="17578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BE903-31D6-40F6-B001-1487A08E827A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EB69-9592-485B-9713-7F5A681B5B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972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0EB69-9592-485B-9713-7F5A681B5B0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439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1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3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2" y="638510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456286-EF7E-7F5D-EA78-80F916BD4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311670"/>
              </p:ext>
            </p:extLst>
          </p:nvPr>
        </p:nvGraphicFramePr>
        <p:xfrm>
          <a:off x="1796813" y="1278461"/>
          <a:ext cx="9099255" cy="253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4"/>
            <a:ext cx="9120955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1"/>
            <a:ext cx="12192000" cy="74295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9215" y="168275"/>
            <a:ext cx="6236131" cy="309707"/>
          </a:xfrm>
        </p:spPr>
        <p:txBody>
          <a:bodyPr>
            <a:normAutofit fontScale="90000"/>
          </a:bodyPr>
          <a:lstStyle/>
          <a:p>
            <a:r>
              <a:rPr lang="en-GB" sz="2800" u="sng" dirty="0"/>
              <a:t>Visualization using dashboard</a:t>
            </a:r>
            <a:endParaRPr lang="en-AU" sz="2800" u="sn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F28F0A-08FF-FFE4-5905-15D2AFD1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3" y="505693"/>
            <a:ext cx="10680675" cy="60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5B07D-2AEA-F1B8-AD42-889B98DC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41" y="549912"/>
            <a:ext cx="3871705" cy="202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86205-B05B-36F7-90C0-E372A8CEA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42" y="549911"/>
            <a:ext cx="3877519" cy="2004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901B3-7D1D-7B71-9CBD-FBA773624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660" y="2607438"/>
            <a:ext cx="3905485" cy="2022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5793F-BF96-2AFD-CC84-8B88CB512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744" y="2590021"/>
            <a:ext cx="3876512" cy="2022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3BAB11-B528-2D80-DCF8-DF2AD5C8E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659" y="4664965"/>
            <a:ext cx="3905485" cy="2004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5FAF5A-14B1-1F95-AD2E-B3935306B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814" y="4645509"/>
            <a:ext cx="3888941" cy="2004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6A9698-B6E0-E3ED-2A77-1A75247A2468}"/>
              </a:ext>
            </a:extLst>
          </p:cNvPr>
          <p:cNvSpPr txBox="1"/>
          <p:nvPr/>
        </p:nvSpPr>
        <p:spPr>
          <a:xfrm>
            <a:off x="1482439" y="76056"/>
            <a:ext cx="3871704" cy="369332"/>
          </a:xfrm>
          <a:prstGeom prst="rect">
            <a:avLst/>
          </a:prstGeom>
          <a:pattFill prst="pct10">
            <a:fgClr>
              <a:srgbClr val="00B0F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2022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F40A4-75F6-6ADC-1550-473A5E4DEA21}"/>
              </a:ext>
            </a:extLst>
          </p:cNvPr>
          <p:cNvSpPr txBox="1"/>
          <p:nvPr/>
        </p:nvSpPr>
        <p:spPr>
          <a:xfrm>
            <a:off x="5926243" y="76056"/>
            <a:ext cx="3871704" cy="369332"/>
          </a:xfrm>
          <a:prstGeom prst="rect">
            <a:avLst/>
          </a:prstGeom>
          <a:pattFill prst="pct5">
            <a:fgClr>
              <a:srgbClr val="00B0F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2023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990598-BD53-ADE6-ECC6-DFB8A4AA165B}"/>
              </a:ext>
            </a:extLst>
          </p:cNvPr>
          <p:cNvSpPr txBox="1"/>
          <p:nvPr/>
        </p:nvSpPr>
        <p:spPr>
          <a:xfrm>
            <a:off x="4450515" y="0"/>
            <a:ext cx="6099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500"/>
              </a:spcAft>
            </a:pPr>
            <a:r>
              <a:rPr lang="en-US" u="sng" kern="1400" spc="25" dirty="0">
                <a:solidFill>
                  <a:srgbClr val="17365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Innovation Dashboard Insights Report</a:t>
            </a:r>
            <a:endParaRPr lang="en-AU" u="sng" kern="1400" spc="25" dirty="0">
              <a:solidFill>
                <a:srgbClr val="17365D"/>
              </a:solidFill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0682C6-424D-5C62-CEC6-11078699C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8902"/>
              </p:ext>
            </p:extLst>
          </p:nvPr>
        </p:nvGraphicFramePr>
        <p:xfrm>
          <a:off x="686772" y="615760"/>
          <a:ext cx="5486400" cy="568651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430198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41434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30582218"/>
                    </a:ext>
                  </a:extLst>
                </a:gridCol>
              </a:tblGrid>
              <a:tr h="177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Year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Count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% of Total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703210"/>
                  </a:ext>
                </a:extLst>
              </a:tr>
              <a:tr h="1776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2022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93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68.38%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1918611"/>
                  </a:ext>
                </a:extLst>
              </a:tr>
              <a:tr h="213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2023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43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31.62%</a:t>
                      </a:r>
                      <a:endParaRPr lang="en-AU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83537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09062A-E1B8-3F68-0890-191ACA97BBCB}"/>
              </a:ext>
            </a:extLst>
          </p:cNvPr>
          <p:cNvSpPr txBox="1"/>
          <p:nvPr/>
        </p:nvSpPr>
        <p:spPr>
          <a:xfrm>
            <a:off x="460232" y="366506"/>
            <a:ext cx="3461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Innovation Commencement Year Overview:</a:t>
            </a:r>
            <a:endParaRPr lang="en-AU" sz="1200" b="1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E5EE70E-45BD-3AE7-30E9-4D42E6EA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8" y="915708"/>
            <a:ext cx="2531590" cy="67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 2022 vs 2023 Level-wise Distribution: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ACE3A-0ADD-3E28-7184-5CC425A77FD4}"/>
              </a:ext>
            </a:extLst>
          </p:cNvPr>
          <p:cNvSpPr txBox="1"/>
          <p:nvPr/>
        </p:nvSpPr>
        <p:spPr>
          <a:xfrm>
            <a:off x="460451" y="2134889"/>
            <a:ext cx="6099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Technology Area Distribution by Year (2022 &amp; 2023):</a:t>
            </a:r>
            <a:endParaRPr lang="en-AU" sz="1200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EF97514-1710-3528-F943-D739B32D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14130"/>
              </p:ext>
            </p:extLst>
          </p:nvPr>
        </p:nvGraphicFramePr>
        <p:xfrm>
          <a:off x="686772" y="2392970"/>
          <a:ext cx="6920661" cy="1116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131085">
                  <a:extLst>
                    <a:ext uri="{9D8B030D-6E8A-4147-A177-3AD203B41FA5}">
                      <a16:colId xmlns:a16="http://schemas.microsoft.com/office/drawing/2014/main" val="3875599153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635923351"/>
                    </a:ext>
                  </a:extLst>
                </a:gridCol>
                <a:gridCol w="1225484">
                  <a:extLst>
                    <a:ext uri="{9D8B030D-6E8A-4147-A177-3AD203B41FA5}">
                      <a16:colId xmlns:a16="http://schemas.microsoft.com/office/drawing/2014/main" val="3597951447"/>
                    </a:ext>
                  </a:extLst>
                </a:gridCol>
                <a:gridCol w="1414022">
                  <a:extLst>
                    <a:ext uri="{9D8B030D-6E8A-4147-A177-3AD203B41FA5}">
                      <a16:colId xmlns:a16="http://schemas.microsoft.com/office/drawing/2014/main" val="3783142170"/>
                    </a:ext>
                  </a:extLst>
                </a:gridCol>
              </a:tblGrid>
              <a:tr h="165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Technology Area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2022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2023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Total Projects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637466"/>
                  </a:ext>
                </a:extLst>
              </a:tr>
              <a:tr h="196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Household Wave Energy Conv.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54 (39.71%)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30 (22.06%)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84 (61.76%)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655208"/>
                  </a:ext>
                </a:extLst>
              </a:tr>
              <a:tr h="217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Garden Wave Energy Conv.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22 (16.18%)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0 (0%)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22 (16.18%)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0011551"/>
                  </a:ext>
                </a:extLst>
              </a:tr>
              <a:tr h="165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Vesselless Cargo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11 (8.09%)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9 (6.62%)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20 (14.71%)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407255"/>
                  </a:ext>
                </a:extLst>
              </a:tr>
              <a:tr h="18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Water Shaping Depollution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6 (4.41%)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4 (2.94%)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10 (7.35%)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2948327"/>
                  </a:ext>
                </a:extLst>
              </a:tr>
              <a:tr h="165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Total Projects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93 (68.38%)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43 (31.62%)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136 (100%)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14152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A366E6-6DC3-F245-BBD9-FE5E69D47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33370"/>
              </p:ext>
            </p:extLst>
          </p:nvPr>
        </p:nvGraphicFramePr>
        <p:xfrm>
          <a:off x="686772" y="1421925"/>
          <a:ext cx="5486400" cy="72618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356543948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6437239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52438763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602233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69521156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Year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Level 1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Level 2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Level 3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Level 4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7168206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2022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36 (26.47%)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36 (26.47%)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19 (13.97%)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 (1.47%)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541284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2023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21 (15.44%)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21 (15.44%)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1 (0.74%)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 (0%)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9318593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Total 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57 (41.91%)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57 (41.91%)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20 (14.71%)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2 (1.47%)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5060414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A8C58D-F442-280F-532E-6B4961CFFB28}"/>
              </a:ext>
            </a:extLst>
          </p:cNvPr>
          <p:cNvSpPr txBox="1"/>
          <p:nvPr/>
        </p:nvSpPr>
        <p:spPr>
          <a:xfrm>
            <a:off x="455840" y="3471156"/>
            <a:ext cx="6103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4.Technology Area vs Level Distribution:</a:t>
            </a:r>
            <a:endParaRPr lang="en-AU" sz="12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25E5114-1C4B-2E64-2682-85732548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55707"/>
              </p:ext>
            </p:extLst>
          </p:nvPr>
        </p:nvGraphicFramePr>
        <p:xfrm>
          <a:off x="686778" y="3754838"/>
          <a:ext cx="7269446" cy="90471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145201">
                  <a:extLst>
                    <a:ext uri="{9D8B030D-6E8A-4147-A177-3AD203B41FA5}">
                      <a16:colId xmlns:a16="http://schemas.microsoft.com/office/drawing/2014/main" val="2613158964"/>
                    </a:ext>
                  </a:extLst>
                </a:gridCol>
                <a:gridCol w="972094">
                  <a:extLst>
                    <a:ext uri="{9D8B030D-6E8A-4147-A177-3AD203B41FA5}">
                      <a16:colId xmlns:a16="http://schemas.microsoft.com/office/drawing/2014/main" val="3401587546"/>
                    </a:ext>
                  </a:extLst>
                </a:gridCol>
                <a:gridCol w="1214240">
                  <a:extLst>
                    <a:ext uri="{9D8B030D-6E8A-4147-A177-3AD203B41FA5}">
                      <a16:colId xmlns:a16="http://schemas.microsoft.com/office/drawing/2014/main" val="3967404138"/>
                    </a:ext>
                  </a:extLst>
                </a:gridCol>
                <a:gridCol w="1498946">
                  <a:extLst>
                    <a:ext uri="{9D8B030D-6E8A-4147-A177-3AD203B41FA5}">
                      <a16:colId xmlns:a16="http://schemas.microsoft.com/office/drawing/2014/main" val="3485935283"/>
                    </a:ext>
                  </a:extLst>
                </a:gridCol>
                <a:gridCol w="1438965">
                  <a:extLst>
                    <a:ext uri="{9D8B030D-6E8A-4147-A177-3AD203B41FA5}">
                      <a16:colId xmlns:a16="http://schemas.microsoft.com/office/drawing/2014/main" val="1874593153"/>
                    </a:ext>
                  </a:extLst>
                </a:gridCol>
              </a:tblGrid>
              <a:tr h="180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Technology Area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Level 1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Level 2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Level 3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Level 4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133768"/>
                  </a:ext>
                </a:extLst>
              </a:tr>
              <a:tr h="180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Household Wave Energy Conv.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37 (44.05%)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37 (44.05%)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 (9.52%)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2 (2.38%)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939580"/>
                  </a:ext>
                </a:extLst>
              </a:tr>
              <a:tr h="180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Garden Wave Energy Conv.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 (36.36%)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 (36.36%)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6 (27.27%)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0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391649"/>
                  </a:ext>
                </a:extLst>
              </a:tr>
              <a:tr h="180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Vesselless Cargo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 (40.00%)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 (40.00%)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4 (20.00%)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0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059120"/>
                  </a:ext>
                </a:extLst>
              </a:tr>
              <a:tr h="180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Water Shaping Depollution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4 (40.00%)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4 (40.00%)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 (20.00%)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0 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0073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CC8F51F-C769-09F0-5DEA-0CA603B245AD}"/>
              </a:ext>
            </a:extLst>
          </p:cNvPr>
          <p:cNvSpPr txBox="1"/>
          <p:nvPr/>
        </p:nvSpPr>
        <p:spPr>
          <a:xfrm>
            <a:off x="455840" y="4624045"/>
            <a:ext cx="61038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1" dirty="0"/>
              <a:t>5.  Year-wise Technology Area Trends: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BC27CF1-7D90-8FE2-5E4B-03449123E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04664"/>
              </p:ext>
            </p:extLst>
          </p:nvPr>
        </p:nvGraphicFramePr>
        <p:xfrm>
          <a:off x="685056" y="4895907"/>
          <a:ext cx="7520833" cy="91272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265538">
                  <a:extLst>
                    <a:ext uri="{9D8B030D-6E8A-4147-A177-3AD203B41FA5}">
                      <a16:colId xmlns:a16="http://schemas.microsoft.com/office/drawing/2014/main" val="664734493"/>
                    </a:ext>
                  </a:extLst>
                </a:gridCol>
                <a:gridCol w="962361">
                  <a:extLst>
                    <a:ext uri="{9D8B030D-6E8A-4147-A177-3AD203B41FA5}">
                      <a16:colId xmlns:a16="http://schemas.microsoft.com/office/drawing/2014/main" val="1585358381"/>
                    </a:ext>
                  </a:extLst>
                </a:gridCol>
                <a:gridCol w="968513">
                  <a:extLst>
                    <a:ext uri="{9D8B030D-6E8A-4147-A177-3AD203B41FA5}">
                      <a16:colId xmlns:a16="http://schemas.microsoft.com/office/drawing/2014/main" val="2038521729"/>
                    </a:ext>
                  </a:extLst>
                </a:gridCol>
                <a:gridCol w="1009797">
                  <a:extLst>
                    <a:ext uri="{9D8B030D-6E8A-4147-A177-3AD203B41FA5}">
                      <a16:colId xmlns:a16="http://schemas.microsoft.com/office/drawing/2014/main" val="1312921089"/>
                    </a:ext>
                  </a:extLst>
                </a:gridCol>
                <a:gridCol w="2314624">
                  <a:extLst>
                    <a:ext uri="{9D8B030D-6E8A-4147-A177-3AD203B41FA5}">
                      <a16:colId xmlns:a16="http://schemas.microsoft.com/office/drawing/2014/main" val="523510268"/>
                    </a:ext>
                  </a:extLst>
                </a:gridCol>
              </a:tblGrid>
              <a:tr h="170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Technology Area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2022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2023 (%)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Change (pp)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Trend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489536"/>
                  </a:ext>
                </a:extLst>
              </a:tr>
              <a:tr h="224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Household Wave Energy Conv.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39.71%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22.06%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↓ 17.65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Decreasing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964488"/>
                  </a:ext>
                </a:extLst>
              </a:tr>
              <a:tr h="170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Garden Wave Energy Conv.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16.18%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0.00%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↓ 16.18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Discontinued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812615"/>
                  </a:ext>
                </a:extLst>
              </a:tr>
              <a:tr h="170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Vesselless Cargo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8.09%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6.62%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↓ 1.47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Slight Decline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560064"/>
                  </a:ext>
                </a:extLst>
              </a:tr>
              <a:tr h="170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Water Shaping Depollution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4.41%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2.94%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↓ 1.47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U" sz="1100" kern="100" dirty="0">
                          <a:effectLst/>
                        </a:rPr>
                        <a:t>Slight Decline</a:t>
                      </a:r>
                      <a:endParaRPr lang="en-AU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08682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E902B11-CC7B-35A5-E5F3-780A4BA2786E}"/>
              </a:ext>
            </a:extLst>
          </p:cNvPr>
          <p:cNvSpPr txBox="1"/>
          <p:nvPr/>
        </p:nvSpPr>
        <p:spPr>
          <a:xfrm>
            <a:off x="6444582" y="633809"/>
            <a:ext cx="522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Most innovations (68.38%) were initiated in 2022, with a noticeable drop in 2023 (31.62%), indicating a slowdown in new project commencements.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B2625-67B3-C7C2-DA43-7C35F258F6B5}"/>
              </a:ext>
            </a:extLst>
          </p:cNvPr>
          <p:cNvSpPr txBox="1"/>
          <p:nvPr/>
        </p:nvSpPr>
        <p:spPr>
          <a:xfrm>
            <a:off x="6399493" y="14286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Most innovations remained concentrated at Level 1 and Level 2 across both years (79.41%), while higher maturity levels (Level 3 and 4) were limited, reflecting early-stage project focus.</a:t>
            </a:r>
            <a:endParaRPr lang="en-A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D2835B-97A2-30A9-110D-46BDD26D8C18}"/>
              </a:ext>
            </a:extLst>
          </p:cNvPr>
          <p:cNvSpPr txBox="1"/>
          <p:nvPr/>
        </p:nvSpPr>
        <p:spPr>
          <a:xfrm>
            <a:off x="8084896" y="2505001"/>
            <a:ext cx="365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"Household Wave Energy Converter" dominated in both years with 61.76% of total projects, while "Garden Wave Energy Conversion" disappeared in 2023, suggesting changing strategic priorities.</a:t>
            </a:r>
            <a:endParaRPr lang="en-A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FE819B-A400-2D0A-0B86-1731E8CA91FD}"/>
              </a:ext>
            </a:extLst>
          </p:cNvPr>
          <p:cNvSpPr txBox="1"/>
          <p:nvPr/>
        </p:nvSpPr>
        <p:spPr>
          <a:xfrm>
            <a:off x="8205889" y="3748155"/>
            <a:ext cx="355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Across all technology areas, most projects are clustered at Level 1 and Level 2, with very few reaching Level 3 or 4, indicating a need to push more projects toward advanced development stages.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FC3AC2-ED9A-BF2D-B65F-EAD395B3CFD1}"/>
              </a:ext>
            </a:extLst>
          </p:cNvPr>
          <p:cNvSpPr txBox="1"/>
          <p:nvPr/>
        </p:nvSpPr>
        <p:spPr>
          <a:xfrm>
            <a:off x="8435105" y="4895907"/>
            <a:ext cx="3327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 clear downward trend is observed in innovation across all technology areas from 2022 to 2023, especially in "Household" and "Garden Wave Energy", pointing to reduced diversification and momentum.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7268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30"/>
            <a:ext cx="3333411" cy="5237503"/>
          </a:xfrm>
        </p:spPr>
        <p:txBody>
          <a:bodyPr anchor="ctr">
            <a:normAutofit/>
          </a:bodyPr>
          <a:lstStyle/>
          <a:p>
            <a:r>
              <a:rPr lang="en-GB" sz="2500" dirty="0" err="1"/>
              <a:t>RecommEndation</a:t>
            </a:r>
            <a:r>
              <a:rPr lang="en-GB" sz="2500" dirty="0"/>
              <a:t>	</a:t>
            </a:r>
            <a:endParaRPr lang="en-AU" sz="2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4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5" y="977030"/>
            <a:ext cx="5428789" cy="523750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1400" b="1" dirty="0">
                <a:solidFill>
                  <a:schemeClr val="bg1"/>
                </a:solidFill>
              </a:rPr>
              <a:t>1. Accelerate Progress Beyond Early Stages (85% in Level 1, 2):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Most innovations remain in early development phases, indicating limited progression. Encourage advancement to Level 3 by leveraging successful third-level projects as benchmarks to guide and accelerate similar initiatives.</a:t>
            </a:r>
          </a:p>
          <a:p>
            <a:pPr>
              <a:buNone/>
            </a:pPr>
            <a:r>
              <a:rPr lang="en-GB" sz="1400" b="1" dirty="0">
                <a:solidFill>
                  <a:schemeClr val="bg1"/>
                </a:solidFill>
              </a:rPr>
              <a:t>2. Strengthen Advancement at the Production Stage (Level 3):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With only 1.47% of projects reaching Level 4 (Initial Testing), it is essential to prioritize transitioning Level 3 (Early Prototype – 14.71%) innovations forward. Use current Level 4 examples to model success and streamline the path to testing and implementation.</a:t>
            </a:r>
          </a:p>
          <a:p>
            <a:r>
              <a:rPr lang="en-GB" sz="1400" b="1" dirty="0">
                <a:solidFill>
                  <a:schemeClr val="bg1"/>
                </a:solidFill>
              </a:rPr>
              <a:t>3. Utilize High-Performing Areas as Peer Catalysts: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"Household Wave Energy Conversion" stands out in both volume and maturity. Empower blocks in Level 3 or 4 to mentor or collaborate with earlier-stage teams, promoting peer-driven development and balanced growth across all innovation domains.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To Action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set a meeting with the TechReady Innovation Support team to brainstorm and identify successful practices from Level 3 and 4 initiatives that can serve as effective models to guide and accelerate early-stage innovation (Level 1 and 2).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1714</TotalTime>
  <Words>744</Words>
  <Application>Microsoft Office PowerPoint</Application>
  <PresentationFormat>Widescreen</PresentationFormat>
  <Paragraphs>127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Cambria</vt:lpstr>
      <vt:lpstr>Gill Sans MT</vt:lpstr>
      <vt:lpstr>Gallery</vt:lpstr>
      <vt:lpstr>PowerPoint Presentation</vt:lpstr>
      <vt:lpstr>Visualization using dashboard</vt:lpstr>
      <vt:lpstr>PowerPoint Presentation</vt:lpstr>
      <vt:lpstr>PowerPoint Presentation</vt:lpstr>
      <vt:lpstr>RecommEndation </vt:lpstr>
      <vt:lpstr>Call To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Manasi Bhandari</cp:lastModifiedBy>
  <cp:revision>62</cp:revision>
  <dcterms:created xsi:type="dcterms:W3CDTF">2024-12-17T03:08:39Z</dcterms:created>
  <dcterms:modified xsi:type="dcterms:W3CDTF">2025-05-20T01:32:01Z</dcterms:modified>
</cp:coreProperties>
</file>