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9"/>
  </p:notesMasterIdLst>
  <p:sldIdLst>
    <p:sldId id="256" r:id="rId2"/>
    <p:sldId id="258" r:id="rId3"/>
    <p:sldId id="264" r:id="rId4"/>
    <p:sldId id="265" r:id="rId5"/>
    <p:sldId id="266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6DA"/>
    <a:srgbClr val="B3EBFF"/>
    <a:srgbClr val="101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7FA83-27AE-446E-89C0-D2445E759F1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281C918-7A7C-44EB-934D-009E0F1BD610}">
      <dgm:prSet/>
      <dgm:spPr>
        <a:solidFill>
          <a:schemeClr val="tx2"/>
        </a:solidFill>
      </dgm:spPr>
      <dgm:t>
        <a:bodyPr/>
        <a:lstStyle/>
        <a:p>
          <a:pPr algn="ctr">
            <a:buNone/>
          </a:pPr>
          <a:r>
            <a:rPr lang="en-GB" dirty="0"/>
            <a:t>TechReady’s Innovation Sub-Steps Analysis for Blockholders to Evaluate Key Areas of Technology Development to Prioritize.</a:t>
          </a:r>
          <a:endParaRPr lang="en-AU" dirty="0"/>
        </a:p>
      </dgm:t>
    </dgm:pt>
    <dgm:pt modelId="{508D5717-0FF9-40AC-92CC-954DCED00E23}" type="parTrans" cxnId="{9765ED56-37FB-4896-A0C3-E8E3F0E3925F}">
      <dgm:prSet/>
      <dgm:spPr/>
      <dgm:t>
        <a:bodyPr/>
        <a:lstStyle/>
        <a:p>
          <a:endParaRPr lang="en-AU"/>
        </a:p>
      </dgm:t>
    </dgm:pt>
    <dgm:pt modelId="{4AEE4E6D-7326-428D-935A-94C805E7CB8E}" type="sibTrans" cxnId="{9765ED56-37FB-4896-A0C3-E8E3F0E3925F}">
      <dgm:prSet/>
      <dgm:spPr/>
      <dgm:t>
        <a:bodyPr/>
        <a:lstStyle/>
        <a:p>
          <a:endParaRPr lang="en-AU"/>
        </a:p>
      </dgm:t>
    </dgm:pt>
    <dgm:pt modelId="{F9A48597-E3C2-4136-9AF3-13CFE7226E31}" type="pres">
      <dgm:prSet presAssocID="{0627FA83-27AE-446E-89C0-D2445E759F18}" presName="linear" presStyleCnt="0">
        <dgm:presLayoutVars>
          <dgm:animLvl val="lvl"/>
          <dgm:resizeHandles val="exact"/>
        </dgm:presLayoutVars>
      </dgm:prSet>
      <dgm:spPr/>
    </dgm:pt>
    <dgm:pt modelId="{750C2B55-A9B2-40CB-9F42-16EB6FF27E66}" type="pres">
      <dgm:prSet presAssocID="{F281C918-7A7C-44EB-934D-009E0F1BD610}" presName="parentText" presStyleLbl="node1" presStyleIdx="0" presStyleCnt="1" custLinFactNeighborX="-725" custLinFactNeighborY="-3456">
        <dgm:presLayoutVars>
          <dgm:chMax val="0"/>
          <dgm:bulletEnabled val="1"/>
        </dgm:presLayoutVars>
      </dgm:prSet>
      <dgm:spPr/>
    </dgm:pt>
  </dgm:ptLst>
  <dgm:cxnLst>
    <dgm:cxn modelId="{60FA483F-DC20-4E1C-823A-A2102C46CF92}" type="presOf" srcId="{F281C918-7A7C-44EB-934D-009E0F1BD610}" destId="{750C2B55-A9B2-40CB-9F42-16EB6FF27E66}" srcOrd="0" destOrd="0" presId="urn:microsoft.com/office/officeart/2005/8/layout/vList2"/>
    <dgm:cxn modelId="{9765ED56-37FB-4896-A0C3-E8E3F0E3925F}" srcId="{0627FA83-27AE-446E-89C0-D2445E759F18}" destId="{F281C918-7A7C-44EB-934D-009E0F1BD610}" srcOrd="0" destOrd="0" parTransId="{508D5717-0FF9-40AC-92CC-954DCED00E23}" sibTransId="{4AEE4E6D-7326-428D-935A-94C805E7CB8E}"/>
    <dgm:cxn modelId="{50B24BF0-DAAD-449A-BF87-D006999F681B}" type="presOf" srcId="{0627FA83-27AE-446E-89C0-D2445E759F18}" destId="{F9A48597-E3C2-4136-9AF3-13CFE7226E31}" srcOrd="0" destOrd="0" presId="urn:microsoft.com/office/officeart/2005/8/layout/vList2"/>
    <dgm:cxn modelId="{39A4BA2B-45D7-4C3E-AD7C-8A0750301289}" type="presParOf" srcId="{F9A48597-E3C2-4136-9AF3-13CFE7226E31}" destId="{750C2B55-A9B2-40CB-9F42-16EB6FF27E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C2B55-A9B2-40CB-9F42-16EB6FF27E66}">
      <dsp:nvSpPr>
        <dsp:cNvPr id="0" name=""/>
        <dsp:cNvSpPr/>
      </dsp:nvSpPr>
      <dsp:spPr>
        <a:xfrm>
          <a:off x="0" y="170986"/>
          <a:ext cx="9099255" cy="2053350"/>
        </a:xfrm>
        <a:prstGeom prst="round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TechReady’s Innovation Sub-Steps Analysis for Blockholders to Evaluate Key Areas of Technology Development to Prioritize.</a:t>
          </a:r>
          <a:endParaRPr lang="en-AU" sz="3900" kern="1200" dirty="0"/>
        </a:p>
      </dsp:txBody>
      <dsp:txXfrm>
        <a:off x="100236" y="271222"/>
        <a:ext cx="8898783" cy="1852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BE903-31D6-40F6-B001-1487A08E827A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0EB69-9592-485B-9713-7F5A681B5B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697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0EB69-9592-485B-9713-7F5A681B5B0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52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1" y="802300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6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1" y="329309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5" y="798973"/>
            <a:ext cx="811019" cy="503578"/>
          </a:xfrm>
        </p:spPr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0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08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5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3" y="798975"/>
            <a:ext cx="782883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5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5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7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8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1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1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2" y="804165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51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71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3" y="2023005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3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7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87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2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2" y="3205493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7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2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7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4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30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3" y="5469858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BF665E-DF57-4E85-85CC-187A2EC427D9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3" y="318642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3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8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80" y="80452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80" y="201573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665E-DF57-4E85-85CC-187A2EC427D9}" type="datetimeFigureOut">
              <a:rPr lang="en-AU" smtClean="0"/>
              <a:t>24/06/2025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9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1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2" y="638510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C456286-EF7E-7F5D-EA78-80F916BD4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552556"/>
              </p:ext>
            </p:extLst>
          </p:nvPr>
        </p:nvGraphicFramePr>
        <p:xfrm>
          <a:off x="1796813" y="1278461"/>
          <a:ext cx="9099255" cy="253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F527D290-CBD1-FBFC-1E3D-16A49A414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75" y="3742224"/>
            <a:ext cx="9120955" cy="744373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3200" dirty="0">
                <a:solidFill>
                  <a:schemeClr val="accent1"/>
                </a:solidFill>
              </a:rPr>
              <a:t>Presented By</a:t>
            </a:r>
          </a:p>
          <a:p>
            <a:pPr algn="ctr">
              <a:lnSpc>
                <a:spcPct val="110000"/>
              </a:lnSpc>
            </a:pPr>
            <a:r>
              <a:rPr lang="en-GB" sz="3200" dirty="0">
                <a:solidFill>
                  <a:schemeClr val="accent1"/>
                </a:solidFill>
              </a:rPr>
              <a:t>BIBEK LAMSAL</a:t>
            </a:r>
            <a:endParaRPr lang="en-AU" sz="3200" dirty="0">
              <a:solidFill>
                <a:schemeClr val="accent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1"/>
            <a:ext cx="12192000" cy="74295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57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774B-2D23-B70A-55BC-7B521F63B3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9215" y="168275"/>
            <a:ext cx="6236131" cy="309707"/>
          </a:xfrm>
        </p:spPr>
        <p:txBody>
          <a:bodyPr>
            <a:normAutofit fontScale="90000"/>
          </a:bodyPr>
          <a:lstStyle/>
          <a:p>
            <a:r>
              <a:rPr lang="en-GB" sz="2800" u="sng" dirty="0"/>
              <a:t>Visualization using dashboard</a:t>
            </a:r>
            <a:endParaRPr lang="en-AU" sz="2800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1299BE-5BA8-F61F-0287-802E2A08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7" y="542059"/>
            <a:ext cx="11187545" cy="62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0048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BA2D926-512C-33B0-7D37-14591A2B3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83" y="163875"/>
            <a:ext cx="11538033" cy="65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8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E8A4E9-AD75-5D21-F267-A9FFBA9C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1" y="152401"/>
            <a:ext cx="11641057" cy="636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2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318904-8F8B-C89B-3B04-9395B2CBFF1B}"/>
              </a:ext>
            </a:extLst>
          </p:cNvPr>
          <p:cNvSpPr txBox="1"/>
          <p:nvPr/>
        </p:nvSpPr>
        <p:spPr>
          <a:xfrm>
            <a:off x="2786934" y="69574"/>
            <a:ext cx="6618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1" dirty="0"/>
              <a:t>Innovation dashboard insights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80DF0-D0A5-45AC-3E31-80A56FA4B7CD}"/>
              </a:ext>
            </a:extLst>
          </p:cNvPr>
          <p:cNvSpPr txBox="1"/>
          <p:nvPr/>
        </p:nvSpPr>
        <p:spPr>
          <a:xfrm>
            <a:off x="138258" y="601608"/>
            <a:ext cx="11915481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b="1" dirty="0"/>
              <a:t>1. Space Technology Dominates Cost &amp; Time :</a:t>
            </a:r>
          </a:p>
          <a:p>
            <a:r>
              <a:rPr lang="en-AU" dirty="0"/>
              <a:t>It consumes over </a:t>
            </a:r>
            <a:r>
              <a:rPr lang="en-AU" b="1" dirty="0"/>
              <a:t>79</a:t>
            </a:r>
            <a:r>
              <a:rPr lang="en-AU" dirty="0"/>
              <a:t>% of total cost and avg. </a:t>
            </a:r>
            <a:r>
              <a:rPr lang="en-AU" b="1" dirty="0"/>
              <a:t>~2.9K</a:t>
            </a:r>
            <a:r>
              <a:rPr lang="en-AU" dirty="0"/>
              <a:t> hours — a high-risk/high-cost space, suited only for strategic or phased funding.</a:t>
            </a:r>
          </a:p>
          <a:p>
            <a:endParaRPr lang="en-AU" dirty="0"/>
          </a:p>
          <a:p>
            <a:r>
              <a:rPr lang="en-AU" b="1" dirty="0"/>
              <a:t>2. Biotech Offers Balanced High Success and Innovation :</a:t>
            </a:r>
          </a:p>
          <a:p>
            <a:r>
              <a:rPr lang="en-AU" dirty="0"/>
              <a:t>Biotech products like CRISPR therapy and RNA-based vaccines deliver </a:t>
            </a:r>
            <a:r>
              <a:rPr lang="en-AU" b="1" dirty="0"/>
              <a:t>~74%–77% </a:t>
            </a:r>
            <a:r>
              <a:rPr lang="en-AU" dirty="0"/>
              <a:t>success rates with reasonable cost and time inputs.</a:t>
            </a:r>
          </a:p>
          <a:p>
            <a:endParaRPr lang="en-AU" dirty="0"/>
          </a:p>
          <a:p>
            <a:r>
              <a:rPr lang="en-AU" b="1" dirty="0"/>
              <a:t>3. HealthTech is the Most Efficient Sector :</a:t>
            </a:r>
          </a:p>
          <a:p>
            <a:r>
              <a:rPr lang="en-AU" dirty="0"/>
              <a:t>Devices like </a:t>
            </a:r>
            <a:r>
              <a:rPr lang="en-AU" b="1" dirty="0"/>
              <a:t>AI-powered cancer detectors </a:t>
            </a:r>
            <a:r>
              <a:rPr lang="en-AU" dirty="0"/>
              <a:t>and </a:t>
            </a:r>
            <a:r>
              <a:rPr lang="en-AU" b="1" dirty="0"/>
              <a:t>smart hearing implants </a:t>
            </a:r>
            <a:r>
              <a:rPr lang="en-AU" dirty="0"/>
              <a:t>combine </a:t>
            </a:r>
            <a:r>
              <a:rPr lang="en-AU" b="1" dirty="0"/>
              <a:t>~78</a:t>
            </a:r>
            <a:r>
              <a:rPr lang="en-AU" dirty="0"/>
              <a:t>% success rate with low hours (</a:t>
            </a:r>
            <a:r>
              <a:rPr lang="en-AU" b="1" dirty="0"/>
              <a:t>~2.1K </a:t>
            </a:r>
            <a:r>
              <a:rPr lang="en-AU" dirty="0"/>
              <a:t>or less) — ideal for fast, impactful deployment.</a:t>
            </a:r>
          </a:p>
          <a:p>
            <a:endParaRPr lang="en-AU" dirty="0"/>
          </a:p>
          <a:p>
            <a:r>
              <a:rPr lang="en-AU" b="1" dirty="0"/>
              <a:t>4. IoT Products Show High Success at Low Cost :</a:t>
            </a:r>
          </a:p>
          <a:p>
            <a:r>
              <a:rPr lang="en-AU" dirty="0"/>
              <a:t>Products like </a:t>
            </a:r>
            <a:r>
              <a:rPr lang="en-AU" b="1" dirty="0"/>
              <a:t>Smart Farming Systems </a:t>
            </a:r>
            <a:r>
              <a:rPr lang="en-AU" dirty="0"/>
              <a:t>and </a:t>
            </a:r>
            <a:r>
              <a:rPr lang="en-AU" b="1" dirty="0"/>
              <a:t>IoT-enabled Sensors </a:t>
            </a:r>
            <a:r>
              <a:rPr lang="en-AU" dirty="0"/>
              <a:t>achieve </a:t>
            </a:r>
            <a:r>
              <a:rPr lang="en-AU" b="1" dirty="0"/>
              <a:t>&gt;77</a:t>
            </a:r>
            <a:r>
              <a:rPr lang="en-AU" dirty="0"/>
              <a:t>% success with &lt;</a:t>
            </a:r>
            <a:r>
              <a:rPr lang="en-AU" b="1" dirty="0"/>
              <a:t>1K</a:t>
            </a:r>
            <a:r>
              <a:rPr lang="en-AU" dirty="0"/>
              <a:t> hours, offering high scalability.</a:t>
            </a:r>
          </a:p>
          <a:p>
            <a:endParaRPr lang="en-AU" dirty="0"/>
          </a:p>
          <a:p>
            <a:r>
              <a:rPr lang="en-AU" b="1" dirty="0"/>
              <a:t>5. Robotics Sector Has Consistent ROI Potential :</a:t>
            </a:r>
          </a:p>
          <a:p>
            <a:r>
              <a:rPr lang="en-AU" dirty="0"/>
              <a:t>Educational and assistive robotics show ~78–80% success with modest effort (~</a:t>
            </a:r>
            <a:r>
              <a:rPr lang="en-AU" b="1" dirty="0"/>
              <a:t>0.9–1.3</a:t>
            </a:r>
            <a:r>
              <a:rPr lang="en-AU" dirty="0"/>
              <a:t>K hours) — strong candidates for mass-market testing.</a:t>
            </a:r>
          </a:p>
        </p:txBody>
      </p:sp>
    </p:spTree>
    <p:extLst>
      <p:ext uri="{BB962C8B-B14F-4D97-AF65-F5344CB8AC3E}">
        <p14:creationId xmlns:p14="http://schemas.microsoft.com/office/powerpoint/2010/main" val="187357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63657-FE72-1AD7-FD33-67AB83B8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GB" sz="2500" b="1">
                <a:latin typeface="+mn-lt"/>
              </a:rPr>
              <a:t>RecommEndation</a:t>
            </a:r>
            <a:r>
              <a:rPr lang="en-GB" sz="2500">
                <a:latin typeface="+mn-lt"/>
              </a:rPr>
              <a:t>	</a:t>
            </a:r>
            <a:endParaRPr lang="en-AU" sz="2500" dirty="0">
              <a:latin typeface="+mn-lt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DDAB1E3-00EE-0B3D-0EDA-8FCBDEF6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en-GB" b="1"/>
              <a:t>Prioritize HealthTech &amp; Biotech:</a:t>
            </a:r>
            <a:br>
              <a:rPr lang="en-GB"/>
            </a:br>
            <a:r>
              <a:rPr lang="en-GB"/>
              <a:t>Best blend of affordability, low risk, and high product success. Ideal for short-term returns.</a:t>
            </a:r>
          </a:p>
          <a:p>
            <a:pPr marL="342900" indent="-342900">
              <a:buAutoNum type="arabicPeriod"/>
            </a:pPr>
            <a:r>
              <a:rPr lang="en-GB" b="1"/>
              <a:t>Support IoT in Education &amp; Smart Living: </a:t>
            </a:r>
            <a:br>
              <a:rPr lang="en-GB"/>
            </a:br>
            <a:r>
              <a:rPr lang="en-GB"/>
              <a:t>Mid-level investment, but strong success (esp. in smart classrooms, pets, and curtains).</a:t>
            </a:r>
          </a:p>
          <a:p>
            <a:r>
              <a:rPr lang="en-GB" b="1"/>
              <a:t>3. De-risk Investment in Space Tech &amp; Quantum:</a:t>
            </a:r>
            <a:br>
              <a:rPr lang="en-GB"/>
            </a:br>
            <a:r>
              <a:rPr lang="en-GB"/>
              <a:t>High risk and high cost – suitable only for long-term, well-funded innovation programs.</a:t>
            </a:r>
          </a:p>
        </p:txBody>
      </p:sp>
    </p:spTree>
    <p:extLst>
      <p:ext uri="{BB962C8B-B14F-4D97-AF65-F5344CB8AC3E}">
        <p14:creationId xmlns:p14="http://schemas.microsoft.com/office/powerpoint/2010/main" val="378481268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6B47480-E7D2-DF82-0228-5B095B33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GB" dirty="0"/>
              <a:t>Call To Action	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3872-B138-C696-2702-7C6E9336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Let’s meet with TechReady Innovation Support team to brainstorm how to expand the use of IoT Product in Education and smart classrooms.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DF349D7D-AABC-B229-12CD-B8678CAC3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5679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1922</TotalTime>
  <Words>310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Gill Sans MT</vt:lpstr>
      <vt:lpstr>Gallery</vt:lpstr>
      <vt:lpstr>PowerPoint Presentation</vt:lpstr>
      <vt:lpstr>Visualization using dashboard</vt:lpstr>
      <vt:lpstr>PowerPoint Presentation</vt:lpstr>
      <vt:lpstr>PowerPoint Presentation</vt:lpstr>
      <vt:lpstr>PowerPoint Presentation</vt:lpstr>
      <vt:lpstr>RecommEndation </vt:lpstr>
      <vt:lpstr>Call To Action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Manasi Bhandari</dc:creator>
  <cp:lastModifiedBy>Manasi Bhandari</cp:lastModifiedBy>
  <cp:revision>74</cp:revision>
  <dcterms:created xsi:type="dcterms:W3CDTF">2024-12-17T03:08:39Z</dcterms:created>
  <dcterms:modified xsi:type="dcterms:W3CDTF">2025-06-24T02:34:03Z</dcterms:modified>
</cp:coreProperties>
</file>