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B3EBFF"/>
    <a:srgbClr val="10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FA83-27AE-446E-89C0-D2445E759F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281C918-7A7C-44EB-934D-009E0F1BD610}">
      <dgm:prSet/>
      <dgm:spPr>
        <a:solidFill>
          <a:schemeClr val="tx2"/>
        </a:solidFill>
      </dgm:spPr>
      <dgm:t>
        <a:bodyPr/>
        <a:lstStyle/>
        <a:p>
          <a:pPr algn="ctr"/>
          <a:r>
            <a:rPr lang="en-GB" dirty="0"/>
            <a:t>Attracting Inventors to TechReady Blocks using Patent Dataset Analysis and Insights</a:t>
          </a:r>
          <a:endParaRPr lang="en-AU" dirty="0"/>
        </a:p>
      </dgm:t>
    </dgm:pt>
    <dgm:pt modelId="{508D5717-0FF9-40AC-92CC-954DCED00E23}" type="parTrans" cxnId="{9765ED56-37FB-4896-A0C3-E8E3F0E3925F}">
      <dgm:prSet/>
      <dgm:spPr/>
      <dgm:t>
        <a:bodyPr/>
        <a:lstStyle/>
        <a:p>
          <a:endParaRPr lang="en-AU"/>
        </a:p>
      </dgm:t>
    </dgm:pt>
    <dgm:pt modelId="{4AEE4E6D-7326-428D-935A-94C805E7CB8E}" type="sibTrans" cxnId="{9765ED56-37FB-4896-A0C3-E8E3F0E3925F}">
      <dgm:prSet/>
      <dgm:spPr/>
      <dgm:t>
        <a:bodyPr/>
        <a:lstStyle/>
        <a:p>
          <a:endParaRPr lang="en-AU"/>
        </a:p>
      </dgm:t>
    </dgm:pt>
    <dgm:pt modelId="{F9A48597-E3C2-4136-9AF3-13CFE7226E31}" type="pres">
      <dgm:prSet presAssocID="{0627FA83-27AE-446E-89C0-D2445E759F18}" presName="linear" presStyleCnt="0">
        <dgm:presLayoutVars>
          <dgm:animLvl val="lvl"/>
          <dgm:resizeHandles val="exact"/>
        </dgm:presLayoutVars>
      </dgm:prSet>
      <dgm:spPr/>
    </dgm:pt>
    <dgm:pt modelId="{750C2B55-A9B2-40CB-9F42-16EB6FF27E66}" type="pres">
      <dgm:prSet presAssocID="{F281C918-7A7C-44EB-934D-009E0F1BD610}" presName="parentText" presStyleLbl="node1" presStyleIdx="0" presStyleCnt="1" custLinFactNeighborX="-1061" custLinFactNeighborY="-526">
        <dgm:presLayoutVars>
          <dgm:chMax val="0"/>
          <dgm:bulletEnabled val="1"/>
        </dgm:presLayoutVars>
      </dgm:prSet>
      <dgm:spPr/>
    </dgm:pt>
  </dgm:ptLst>
  <dgm:cxnLst>
    <dgm:cxn modelId="{60FA483F-DC20-4E1C-823A-A2102C46CF92}" type="presOf" srcId="{F281C918-7A7C-44EB-934D-009E0F1BD610}" destId="{750C2B55-A9B2-40CB-9F42-16EB6FF27E66}" srcOrd="0" destOrd="0" presId="urn:microsoft.com/office/officeart/2005/8/layout/vList2"/>
    <dgm:cxn modelId="{9765ED56-37FB-4896-A0C3-E8E3F0E3925F}" srcId="{0627FA83-27AE-446E-89C0-D2445E759F18}" destId="{F281C918-7A7C-44EB-934D-009E0F1BD610}" srcOrd="0" destOrd="0" parTransId="{508D5717-0FF9-40AC-92CC-954DCED00E23}" sibTransId="{4AEE4E6D-7326-428D-935A-94C805E7CB8E}"/>
    <dgm:cxn modelId="{50B24BF0-DAAD-449A-BF87-D006999F681B}" type="presOf" srcId="{0627FA83-27AE-446E-89C0-D2445E759F18}" destId="{F9A48597-E3C2-4136-9AF3-13CFE7226E31}" srcOrd="0" destOrd="0" presId="urn:microsoft.com/office/officeart/2005/8/layout/vList2"/>
    <dgm:cxn modelId="{39A4BA2B-45D7-4C3E-AD7C-8A0750301289}" type="presParOf" srcId="{F9A48597-E3C2-4136-9AF3-13CFE7226E31}" destId="{750C2B55-A9B2-40CB-9F42-16EB6FF27E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2B55-A9B2-40CB-9F42-16EB6FF27E66}">
      <dsp:nvSpPr>
        <dsp:cNvPr id="0" name=""/>
        <dsp:cNvSpPr/>
      </dsp:nvSpPr>
      <dsp:spPr>
        <a:xfrm>
          <a:off x="0" y="0"/>
          <a:ext cx="9099255" cy="2527199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Attracting Inventors to TechReady Blocks using Patent Dataset Analysis and Insights</a:t>
          </a:r>
          <a:endParaRPr lang="en-AU" sz="4800" kern="1200" dirty="0"/>
        </a:p>
      </dsp:txBody>
      <dsp:txXfrm>
        <a:off x="123368" y="123368"/>
        <a:ext cx="8852519" cy="228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F75C-50B1-447E-9B61-D453E65E07DB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B69D-83BE-492C-9DB7-5A8FAF50E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93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EB69D-83BE-492C-9DB7-5A8FAF50EDA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456286-EF7E-7F5D-EA78-80F916BD4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091162"/>
              </p:ext>
            </p:extLst>
          </p:nvPr>
        </p:nvGraphicFramePr>
        <p:xfrm>
          <a:off x="1796811" y="1278460"/>
          <a:ext cx="9099255" cy="25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3" y="168275"/>
            <a:ext cx="9602787" cy="1049338"/>
          </a:xfrm>
        </p:spPr>
        <p:txBody>
          <a:bodyPr>
            <a:normAutofit/>
          </a:bodyPr>
          <a:lstStyle/>
          <a:p>
            <a:r>
              <a:rPr lang="en-GB" sz="2800" u="sng" dirty="0"/>
              <a:t>Visualization using dashboard</a:t>
            </a:r>
            <a:endParaRPr lang="en-AU" sz="28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73750-EC0F-1372-E2E4-0B24D496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86" y="582599"/>
            <a:ext cx="9974828" cy="62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3C165-927F-2B05-5ECE-3BB100E9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42390"/>
            <a:ext cx="12088912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8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92200-5459-5E3A-06C5-57142354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6" y="180521"/>
            <a:ext cx="11841227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AU" u="sng" dirty="0"/>
              <a:t>Insight: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1600" b="1" dirty="0"/>
              <a:t>Focus on Electrical Engineering Sector: </a:t>
            </a:r>
            <a:r>
              <a:rPr lang="en-GB" sz="1600" dirty="0"/>
              <a:t>The WIPO sector chart shows </a:t>
            </a:r>
            <a:r>
              <a:rPr lang="en-GB" sz="1600" b="1" dirty="0"/>
              <a:t>Electrical Engineering</a:t>
            </a:r>
            <a:r>
              <a:rPr lang="en-GB" sz="1600" dirty="0"/>
              <a:t> dominates patent filings </a:t>
            </a:r>
            <a:r>
              <a:rPr lang="en-GB" sz="1600" b="1" dirty="0"/>
              <a:t>(8.8%)</a:t>
            </a:r>
            <a:r>
              <a:rPr lang="en-GB" sz="1600" dirty="0"/>
              <a:t> ,  followed by </a:t>
            </a:r>
            <a:r>
              <a:rPr lang="en-GB" sz="1600" b="1" dirty="0"/>
              <a:t>“Instruments”(3.3%) </a:t>
            </a:r>
            <a:r>
              <a:rPr lang="en-GB" sz="1600" dirty="0"/>
              <a:t>and</a:t>
            </a:r>
            <a:r>
              <a:rPr lang="en-GB" sz="1600" b="1" dirty="0"/>
              <a:t> Mechanical Engineering(3.0%).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1600" b="1" dirty="0"/>
              <a:t>Inventor Teams of 1–3 Are Most Productive: </a:t>
            </a:r>
            <a:r>
              <a:rPr lang="en-GB" sz="1600" dirty="0"/>
              <a:t>Over 70% of patents come from teams with 1–3 inventors.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1600" b="1" dirty="0"/>
              <a:t>US Dominates Patent Contributions:</a:t>
            </a:r>
            <a:r>
              <a:rPr lang="en-GB" sz="1600" dirty="0"/>
              <a:t> The </a:t>
            </a:r>
            <a:r>
              <a:rPr lang="en-GB" sz="1600" b="1" dirty="0"/>
              <a:t>US</a:t>
            </a:r>
            <a:r>
              <a:rPr lang="en-GB" sz="1600" dirty="0"/>
              <a:t> accounts for </a:t>
            </a:r>
            <a:r>
              <a:rPr lang="en-GB" sz="1600" b="1" dirty="0"/>
              <a:t>44% </a:t>
            </a:r>
            <a:r>
              <a:rPr lang="en-GB" sz="1600" dirty="0"/>
              <a:t>of inventors, followed by </a:t>
            </a:r>
            <a:r>
              <a:rPr lang="en-GB" sz="1600" b="1" dirty="0"/>
              <a:t>Japan(13%) , China(7%) , Korea(7%) , and Germany(4%)</a:t>
            </a:r>
            <a:r>
              <a:rPr lang="en-GB" sz="1600" dirty="0"/>
              <a:t>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1600" b="1" dirty="0"/>
              <a:t>Women Are Underrepresented: </a:t>
            </a:r>
            <a:r>
              <a:rPr lang="en-GB" sz="1600" dirty="0"/>
              <a:t>Only </a:t>
            </a:r>
            <a:r>
              <a:rPr lang="en-GB" sz="1600" b="1" dirty="0"/>
              <a:t>14.09%</a:t>
            </a:r>
            <a:r>
              <a:rPr lang="en-GB" sz="1600" dirty="0"/>
              <a:t> of inventors are </a:t>
            </a:r>
            <a:r>
              <a:rPr lang="en-GB" sz="1600" b="1" dirty="0"/>
              <a:t>women</a:t>
            </a:r>
            <a:r>
              <a:rPr lang="en-GB" sz="1600" dirty="0"/>
              <a:t>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1600" b="1" dirty="0"/>
              <a:t>Patent Activity Peaked Around 2018–2019</a:t>
            </a:r>
            <a:r>
              <a:rPr lang="en-GB" sz="1600" dirty="0"/>
              <a:t>: Patent filings peaked before </a:t>
            </a:r>
            <a:r>
              <a:rPr lang="en-GB" sz="1600" b="1" dirty="0"/>
              <a:t>COVID</a:t>
            </a:r>
            <a:r>
              <a:rPr lang="en-GB" sz="1600" dirty="0"/>
              <a:t>, then dropped sharply.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dirty="0"/>
              <a:t>RecommEndation	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400" b="1" dirty="0"/>
              <a:t>1. Focus on U.S.-Based Inventors and Organizations: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400" b="1" dirty="0"/>
              <a:t>	California (CA)</a:t>
            </a:r>
            <a:r>
              <a:rPr lang="en-GB" sz="1400" dirty="0"/>
              <a:t> alone leads among states by patent count %, suggesting a strong innovation hub. Major assignees like </a:t>
            </a:r>
            <a:r>
              <a:rPr lang="en-GB" sz="1400" b="1" dirty="0"/>
              <a:t>Apple, Intel, and Microsoft</a:t>
            </a:r>
            <a:r>
              <a:rPr lang="en-GB" sz="1400" dirty="0"/>
              <a:t> are also </a:t>
            </a:r>
            <a:r>
              <a:rPr lang="en-GB" sz="1400" b="1" dirty="0"/>
              <a:t>U.S</a:t>
            </a:r>
            <a:r>
              <a:rPr lang="en-GB" sz="1400" dirty="0"/>
              <a:t>.-based. TechReady should build partnerships or run campaigns targeting inventors and research teams in key </a:t>
            </a:r>
            <a:r>
              <a:rPr lang="en-GB" sz="1400" b="1" dirty="0"/>
              <a:t>U.S. states, especially California, New York, and Texas.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400" b="1" dirty="0"/>
              <a:t>2. Target Engineering-Focused Innovators (Especially Electrical and Mechanical):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400" b="1" dirty="0"/>
              <a:t>	CPC</a:t>
            </a:r>
            <a:r>
              <a:rPr lang="en-GB" sz="1400" dirty="0"/>
              <a:t> sections </a:t>
            </a:r>
            <a:r>
              <a:rPr lang="en-GB" sz="1400" b="1" dirty="0"/>
              <a:t>G (Physics) and H (Electricity) </a:t>
            </a:r>
            <a:r>
              <a:rPr lang="en-GB" sz="1400" dirty="0"/>
              <a:t>are the top technical areas. TechReady should tailor programs, funding, and recognition initiatives toward engineering-heavy patent fields. These areas show the highest concentration of innovation and inventors.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400" b="1" dirty="0"/>
              <a:t>3. Promote and Support Women Inventors: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400" dirty="0"/>
              <a:t>TechReady should launch </a:t>
            </a:r>
            <a:r>
              <a:rPr lang="en-GB" sz="1400" b="1" dirty="0"/>
              <a:t>women-in-invention</a:t>
            </a:r>
            <a:r>
              <a:rPr lang="en-GB" sz="1400" dirty="0"/>
              <a:t> programs, including grants, mentorship, and training, especially in fields like chemistry and instruments where female representation might be higher.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sz="1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Magnifying glass">
            <a:extLst>
              <a:ext uri="{FF2B5EF4-FFF2-40B4-BE49-F238E27FC236}">
                <a16:creationId xmlns:a16="http://schemas.microsoft.com/office/drawing/2014/main" id="{96C48AD3-C679-922C-DA8E-128116AF3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GB" dirty="0"/>
              <a:t>Call To Action	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Let’s set a meeting with the Tech-Ready Marketing Team to collaborate with innovation hotspots like California and other global hubs to uncover current market needs and design campaign to attract future-ready inventors.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1348</TotalTime>
  <Words>346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PowerPoint Presentation</vt:lpstr>
      <vt:lpstr>Visualization using dashboard</vt:lpstr>
      <vt:lpstr>PowerPoint Presentation</vt:lpstr>
      <vt:lpstr>PowerPoint Presentation</vt:lpstr>
      <vt:lpstr>Insight:</vt:lpstr>
      <vt:lpstr>RecommEndation </vt:lpstr>
      <vt:lpstr>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61</cp:revision>
  <dcterms:created xsi:type="dcterms:W3CDTF">2024-12-17T03:08:39Z</dcterms:created>
  <dcterms:modified xsi:type="dcterms:W3CDTF">2025-06-10T02:26:11Z</dcterms:modified>
</cp:coreProperties>
</file>